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rchitects Daughter"/>
      <p:regular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Proxima Nova Semibold"/>
      <p:regular r:id="rId24"/>
      <p:bold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4C7F53-A1F5-4B80-9E0C-A76EF00F3E7D}">
  <a:tblStyle styleId="{404C7F53-A1F5-4B80-9E0C-A76EF00F3E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ProximaNovaSemibold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Semibold-boldItalic.fntdata"/><Relationship Id="rId25" Type="http://schemas.openxmlformats.org/officeDocument/2006/relationships/font" Target="fonts/ProximaNovaSemibold-bold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ArchitectsDaughter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Microservices are not just for REST services and Web apps.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They can also be used as components in batch processing and stream processing pipelines.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Spring Cloud Task enables Batch-Integration Microservices by providing Spring developers with a Task abstraction.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Tasks are simple processes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They start, do some some work by connecting to databases or file storage, and then they finish.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Tasks can be composed by chaining them together in series, or running them in parallel.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Spring Cloud Stream enables Messaging Microservices by providing Spring developers with Stream abstractions.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Stream processing apps "bind" to topics on a message bus like RabbitMQ or Kafka,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They publish or subscribe to events flowing through that topic.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The pub/sub contract is useful because it decouples message consumers from producers.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Each stage in the pipeline can be independently scaled.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Besides serving as a model for data integration, Streaming Microservices form the basis for building Next-Gen Real-time Streaming Applications.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No matter where your business is today in its transformation to digital,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Spring Cloud Data Flow offers developers a place to start working with data.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From replacing how you move data between existing systems,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to setting up scalable endpoints for ingesting new data streams,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to operationalizing machine learning models for real time decisions.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The common underlying Spring Boot microservices architecture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means that learning can be shared and developers can iterate quickly.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votal Title Slide" showMasterSp="0" type="tx">
  <p:cSld name="TITLE_AND_BODY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1701800" y="3094038"/>
            <a:ext cx="5689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 NEW PLATFORM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A NEW ERA</a:t>
            </a:r>
            <a:endParaRPr/>
          </a:p>
        </p:txBody>
      </p:sp>
      <p:pic>
        <p:nvPicPr>
          <p:cNvPr descr="pasted-image.pdf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74850" y="1658938"/>
            <a:ext cx="5194200" cy="12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4627562"/>
            <a:ext cx="2133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2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2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2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2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2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2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2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2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2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800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Placeholder" showMasterSp="0">
  <p:cSld name="Title and Placehol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66713" y="325438"/>
            <a:ext cx="841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64562" y="1078807"/>
            <a:ext cx="8407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pasted-image.pdf" id="77" name="Shape 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66713" y="325438"/>
            <a:ext cx="841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asted-image.pdf" id="83" name="Shape 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 Only" showMasterSp="0">
  <p:cSld name="Title and Sub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66713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pasted-image.pdf" id="90" name="Shape 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 and Content" showMasterSp="0">
  <p:cSld name="Title, Subtitle and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66713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366714" y="1404937"/>
            <a:ext cx="8410500" cy="30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—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pasted-image.pdf" id="98" name="Shape 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Left Image" showMasterSp="0">
  <p:cSld name="Title, Content and Left Imag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leftmedia.gif"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3941" y="1063724"/>
            <a:ext cx="20805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type="title"/>
          </p:nvPr>
        </p:nvSpPr>
        <p:spPr>
          <a:xfrm>
            <a:off x="366713" y="325438"/>
            <a:ext cx="841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728914" y="1074737"/>
            <a:ext cx="6045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—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pasted-image.pdf"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Content and Left Image" showMasterSp="0">
  <p:cSld name="Title, Subtitle, Content and Left Imag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66713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2" name="Shape 112"/>
          <p:cNvSpPr/>
          <p:nvPr/>
        </p:nvSpPr>
        <p:spPr>
          <a:xfrm>
            <a:off x="366713" y="5021495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sp>
        <p:nvSpPr>
          <p:cNvPr id="113" name="Shape 113"/>
          <p:cNvSpPr/>
          <p:nvPr>
            <p:ph idx="2" type="pic"/>
          </p:nvPr>
        </p:nvSpPr>
        <p:spPr>
          <a:xfrm>
            <a:off x="373941" y="1416050"/>
            <a:ext cx="2080500" cy="30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3375" lvl="1" marL="7905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0038" lvl="2" marL="12344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72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18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0038" lvl="5" marL="26060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0038" lvl="6" marL="30632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0040" lvl="7" marL="35204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0040" lvl="8" marL="39776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2724858" y="1417637"/>
            <a:ext cx="6045300" cy="30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—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pasted-image.pdf" id="115" name="Shape 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 showMasterSp="0">
  <p:cSld name="Two 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366713" y="325438"/>
            <a:ext cx="841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66714" y="1074737"/>
            <a:ext cx="8410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—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1" name="Shape 121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pasted-image.pdf" id="122" name="Shape 1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oter Bar Only" showMasterSp="0">
  <p:cSld name="Footer Bar 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pasted-image.pdf" id="127" name="Shape 1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copy" showMasterSp="0">
  <p:cSld name="Title Slide copy 2"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E40"/>
              </a:buClr>
              <a:buSzPts val="1400"/>
              <a:buFont typeface="Avenir"/>
              <a:buNone/>
              <a:defRPr b="0" i="0" sz="3600" u="none" cap="none" strike="noStrike">
                <a:solidFill>
                  <a:srgbClr val="F06E4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A8DC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1BA8D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A8DC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1B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A8DC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1B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A8DC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1B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A8DC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1B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894005" y="3709461"/>
            <a:ext cx="7620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Pivotal_Logo_white.png" id="135" name="Shape 1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sted-image.pdf"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copy" showMasterSp="0">
  <p:cSld name="Title Slide copy 3"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E40"/>
              </a:buClr>
              <a:buSzPts val="1400"/>
              <a:buFont typeface="Avenir"/>
              <a:buNone/>
              <a:defRPr b="0" i="0" sz="3600" u="none" cap="none" strike="noStrike">
                <a:solidFill>
                  <a:srgbClr val="F06E4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A8DC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1BA8D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A8DC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1B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A8DC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1B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A8DC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1B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A8DC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1B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894005" y="3709461"/>
            <a:ext cx="7620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Pivotal_Logo_white.png" id="145" name="Shape 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sted-image.pdf"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copy" showMasterSp="0">
  <p:cSld name="Title Slide copy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366712" y="5043847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image4.png"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type="title"/>
          </p:nvPr>
        </p:nvSpPr>
        <p:spPr>
          <a:xfrm>
            <a:off x="762000" y="1105525"/>
            <a:ext cx="7620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3600">
                <a:solidFill>
                  <a:srgbClr val="F06E40"/>
                </a:solidFill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90587" y="2633383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Shape 27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4.png"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2" type="sldNum"/>
          </p:nvPr>
        </p:nvSpPr>
        <p:spPr>
          <a:xfrm>
            <a:off x="8959849" y="5021493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oter Bar Only" showMasterSp="0">
  <p:cSld name="Footer Bar Only 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pasted-image.pdf"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votal_Teal.png" id="154" name="Shape 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432" y="4813732"/>
            <a:ext cx="952500" cy="3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2" type="sldNum"/>
          </p:nvPr>
        </p:nvSpPr>
        <p:spPr>
          <a:xfrm>
            <a:off x="4480667" y="4905375"/>
            <a:ext cx="177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8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oter Bar Only" showMasterSp="0">
  <p:cSld name="Footer Bar Only 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pasted-image.pdf" id="160" name="Shape 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y 1" showMasterSp="0">
  <p:cSld name="Grey 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366712" y="5043847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image4.png"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-184591" y="-232115"/>
            <a:ext cx="9473100" cy="5457600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5.png"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3431" y="4813732"/>
            <a:ext cx="952500" cy="3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idx="12" type="sldNum"/>
          </p:nvPr>
        </p:nvSpPr>
        <p:spPr>
          <a:xfrm>
            <a:off x="6553200" y="4767262"/>
            <a:ext cx="2133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800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366714" y="5033040"/>
            <a:ext cx="21558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074"/>
              </a:buClr>
              <a:buFont typeface="Verdana"/>
              <a:buNone/>
            </a:pPr>
            <a:r>
              <a:rPr b="0" i="0" lang="en-US" sz="600" u="none" cap="none" strike="noStrike">
                <a:solidFill>
                  <a:srgbClr val="717074"/>
                </a:solidFill>
                <a:latin typeface="Verdana"/>
                <a:ea typeface="Verdana"/>
                <a:cs typeface="Verdana"/>
                <a:sym typeface="Verdana"/>
              </a:rPr>
              <a:t>© Copyright 2015 EMC Corporation. All rights reserved.</a:t>
            </a:r>
            <a:endParaRPr/>
          </a:p>
        </p:txBody>
      </p:sp>
      <p:pic>
        <p:nvPicPr>
          <p:cNvPr descr="EMC-Tab.png"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37227" y="4608512"/>
            <a:ext cx="622500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idx="1" type="body"/>
          </p:nvPr>
        </p:nvSpPr>
        <p:spPr>
          <a:xfrm>
            <a:off x="379413" y="990600"/>
            <a:ext cx="84582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C95D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1707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C95DD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71707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C95D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1707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C95DD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71707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C95D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1707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379413" y="2286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ts val="1400"/>
              <a:buFont typeface="Architects Daughter"/>
              <a:buNone/>
              <a:defRPr b="0" i="0" sz="2800" u="none" cap="none" strike="noStrike">
                <a:solidFill>
                  <a:srgbClr val="2C95DD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553200" y="4767262"/>
            <a:ext cx="2133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800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y 1" showMasterSp="0">
  <p:cSld name="Grey 1 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66712" y="5043847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image4.png" id="177" name="Shape 1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-184591" y="-232115"/>
            <a:ext cx="9473100" cy="5457600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ivotal_Teal.png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3431" y="4813732"/>
            <a:ext cx="952500" cy="3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idx="12" type="sldNum"/>
          </p:nvPr>
        </p:nvSpPr>
        <p:spPr>
          <a:xfrm>
            <a:off x="6553200" y="4767262"/>
            <a:ext cx="2133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showMasterSp="0">
  <p:cSld name="Title and Text">
    <p:bg>
      <p:bgPr>
        <a:solidFill>
          <a:srgbClr val="17232A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Logo_white.png" id="183" name="Shape 1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2263" y="4713287"/>
            <a:ext cx="957300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8553450" y="5021262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66713" y="5018087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381000" y="333375"/>
            <a:ext cx="84105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553450" y="5021495"/>
            <a:ext cx="5334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800">
              <a:solidFill>
                <a:srgbClr val="808080"/>
              </a:solidFill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81000" y="1085850"/>
            <a:ext cx="84105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oter Bar Only" showMasterSp="0">
  <p:cSld name="Footer Bar Only 4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pasted-image.pdf" id="193" name="Shape 1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 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366712" y="5043847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image4.png" id="197" name="Shape 1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2" type="sldNum"/>
          </p:nvPr>
        </p:nvSpPr>
        <p:spPr>
          <a:xfrm>
            <a:off x="6553200" y="4767262"/>
            <a:ext cx="2133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copy" showMasterSp="0">
  <p:cSld name="Title Slide copy 4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66712" y="5043847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image4.png" id="202" name="Shape 2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type="title"/>
          </p:nvPr>
        </p:nvSpPr>
        <p:spPr>
          <a:xfrm>
            <a:off x="890587" y="0"/>
            <a:ext cx="76200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890587" y="2633383"/>
            <a:ext cx="7620000" cy="2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553450" y="5021493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66712" y="5043847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4.png" id="209" name="Shape 2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11878" y="4629150"/>
            <a:ext cx="3063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Spotlight Webinar Series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ck Background">
  <p:cSld name="Black Background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 3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66712" y="5043847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image4.png" id="214" name="Shape 2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11878" y="4629150"/>
            <a:ext cx="3063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Spotlight Webinar Series</a:t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6553200" y="4767262"/>
            <a:ext cx="2133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 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366714" y="5033040"/>
            <a:ext cx="21558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074"/>
              </a:buClr>
              <a:buFont typeface="Verdana"/>
              <a:buNone/>
            </a:pPr>
            <a:r>
              <a:rPr b="0" i="0" lang="en-US" sz="600" u="none" cap="none" strike="noStrike">
                <a:solidFill>
                  <a:srgbClr val="717074"/>
                </a:solidFill>
                <a:latin typeface="Verdana"/>
                <a:ea typeface="Verdana"/>
                <a:cs typeface="Verdana"/>
                <a:sym typeface="Verdana"/>
              </a:rPr>
              <a:t>© Copyright 2015 EMC Corporation. All rights reserved.</a:t>
            </a:r>
            <a:endParaRPr/>
          </a:p>
        </p:txBody>
      </p:sp>
      <p:pic>
        <p:nvPicPr>
          <p:cNvPr descr="EMC-Tab.png" id="219" name="Shape 2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37227" y="4608512"/>
            <a:ext cx="622500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idx="1" type="body"/>
          </p:nvPr>
        </p:nvSpPr>
        <p:spPr>
          <a:xfrm>
            <a:off x="379413" y="990600"/>
            <a:ext cx="8458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C95D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1707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C95DD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71707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C95D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1707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C95DD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71707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C95D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1707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379413" y="22860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ts val="1400"/>
              <a:buFont typeface="Architects Daughter"/>
              <a:buNone/>
              <a:defRPr b="0" i="0" sz="2800" u="none" cap="none" strike="noStrike">
                <a:solidFill>
                  <a:srgbClr val="2C95DD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6553200" y="4767262"/>
            <a:ext cx="2133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800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 4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366712" y="5043847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image4.png" id="226" name="Shape 2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11878" y="4629150"/>
            <a:ext cx="3063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Spotlight Webinar Series</a:t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4419600" y="4767262"/>
            <a:ext cx="2133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y 1" showMasterSp="0">
  <p:cSld name="Grey 1 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66712" y="5043847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image4.png" id="232" name="Shape 2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-184591" y="-232115"/>
            <a:ext cx="9473100" cy="5457600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ivotal_Teal.png"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3431" y="4813732"/>
            <a:ext cx="952500" cy="3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idx="12" type="sldNum"/>
          </p:nvPr>
        </p:nvSpPr>
        <p:spPr>
          <a:xfrm>
            <a:off x="4419600" y="4767262"/>
            <a:ext cx="2133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Helvetica Neue"/>
              <a:buNone/>
              <a:defRPr b="0" i="0" sz="800" u="none" cap="none" strike="no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showMasterSp="0">
  <p:cSld name="1_Title and Conte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 flipH="1">
            <a:off x="8553547" y="5021495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08080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366711" y="5018447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  <a:endParaRPr/>
          </a:p>
        </p:txBody>
      </p:sp>
      <p:pic>
        <p:nvPicPr>
          <p:cNvPr descr="image1.png" id="240" name="Shape 2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>
            <p:ph type="title"/>
          </p:nvPr>
        </p:nvSpPr>
        <p:spPr>
          <a:xfrm>
            <a:off x="366711" y="325436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66711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—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 5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Shape 244"/>
          <p:cNvGrpSpPr/>
          <p:nvPr/>
        </p:nvGrpSpPr>
        <p:grpSpPr>
          <a:xfrm>
            <a:off x="1125078" y="4808911"/>
            <a:ext cx="6796292" cy="318514"/>
            <a:chOff x="0" y="0"/>
            <a:chExt cx="6796292" cy="318514"/>
          </a:xfrm>
        </p:grpSpPr>
        <p:sp>
          <p:nvSpPr>
            <p:cNvPr id="245" name="Shape 245"/>
            <p:cNvSpPr/>
            <p:nvPr/>
          </p:nvSpPr>
          <p:spPr>
            <a:xfrm>
              <a:off x="0" y="164314"/>
              <a:ext cx="6076200" cy="154200"/>
            </a:xfrm>
            <a:prstGeom prst="rect">
              <a:avLst/>
            </a:prstGeom>
            <a:gradFill>
              <a:gsLst>
                <a:gs pos="0">
                  <a:srgbClr val="7B48FE"/>
                </a:gs>
                <a:gs pos="4370">
                  <a:srgbClr val="7B48FE"/>
                </a:gs>
                <a:gs pos="59039">
                  <a:srgbClr val="1D90FF"/>
                </a:gs>
                <a:gs pos="94890">
                  <a:srgbClr val="FFFFFF"/>
                </a:gs>
                <a:gs pos="100000">
                  <a:srgbClr val="FFFFFF"/>
                </a:gs>
              </a:gsLst>
              <a:lin ang="235829" scaled="0"/>
            </a:gradFill>
            <a:ln>
              <a:noFill/>
            </a:ln>
          </p:spPr>
          <p:txBody>
            <a:bodyPr anchorCtr="0" anchor="ctr" bIns="37650" lIns="37650" spcFirstLastPara="1" rIns="37650" wrap="square" tIns="37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APACHE-GEODE-RGB-FullColor.png" id="246" name="Shape 24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959592" y="0"/>
              <a:ext cx="836700" cy="27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Shape 247"/>
          <p:cNvSpPr txBox="1"/>
          <p:nvPr>
            <p:ph idx="12" type="sldNum"/>
          </p:nvPr>
        </p:nvSpPr>
        <p:spPr>
          <a:xfrm>
            <a:off x="4471961" y="4878958"/>
            <a:ext cx="1935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8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 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366713" y="325438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venir"/>
              <a:buNone/>
              <a:defRPr b="0" i="0" sz="3200" u="none" cap="none" strike="noStrike">
                <a:solidFill>
                  <a:srgbClr val="00888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Shape 251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asted-image.pdf" id="253" name="Shape 2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685800" y="1599298"/>
            <a:ext cx="77724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371600" y="2917349"/>
            <a:ext cx="64008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428176" y="4774106"/>
            <a:ext cx="258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8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2" type="sldNum"/>
          </p:nvPr>
        </p:nvSpPr>
        <p:spPr>
          <a:xfrm>
            <a:off x="48247" y="4861463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_Blank">
  <p:cSld name="16_Blank"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" showMasterSp="0">
  <p:cSld name="WHI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366712" y="5043847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</a:t>
            </a:r>
            <a:r>
              <a:rPr lang="en-US" sz="600">
                <a:solidFill>
                  <a:srgbClr val="808080"/>
                </a:solidFill>
              </a:rPr>
              <a:t>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image5.png"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431" y="4813732"/>
            <a:ext cx="952500" cy="3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4767262"/>
            <a:ext cx="2133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800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Pivotal_Logo_white.png"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Shape 4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pasted-image.pdf"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017587" y="1739235"/>
            <a:ext cx="6048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026052" y="2447127"/>
            <a:ext cx="6048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1" showMasterSp="0">
  <p:cSld name="Divider 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0"/>
            <a:ext cx="9144000" cy="2168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078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728911" y="1003399"/>
            <a:ext cx="60483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2728913" y="2455863"/>
            <a:ext cx="60483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Shape 59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pasted-image.pdf" id="60" name="Shape 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3 -Large Text">
  <p:cSld name="Divider 3 -Large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70455" y="1674284"/>
            <a:ext cx="7620000" cy="13542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50000" stPos="0" sy="-100000" ky="0"/>
          </a:effectLst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66713" y="325438"/>
            <a:ext cx="841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66714" y="1074737"/>
            <a:ext cx="8410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—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Shape 69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pasted-image.pdf" id="70" name="Shape 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pic>
        <p:nvPicPr>
          <p:cNvPr descr="Pivotal_Logo_white.png" id="8" name="Shape 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/>
          <p:nvPr/>
        </p:nvSpPr>
        <p:spPr>
          <a:xfrm>
            <a:off x="24175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70455" y="1674284"/>
            <a:ext cx="7620000" cy="13542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12" kx="0" rotWithShape="0" algn="bl" stA="50000" stPos="0" sy="-100000" ky="0"/>
          </a:effectLst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>
                <a:solidFill>
                  <a:srgbClr val="808080"/>
                </a:solidFill>
              </a:rPr>
              <a:t>2017</a:t>
            </a: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Pivotal. All rights reserved.</a:t>
            </a:r>
            <a:endParaRPr/>
          </a:p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descr="pasted-image.pdf"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votal_teal.png" id="259" name="Shape 2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72780" y="4855076"/>
            <a:ext cx="731400" cy="17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2"/>
    <p:sldLayoutId id="2147483686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presentation/d/1WaHZ2lrZ3I7GQlNzlHuiBgB2fhRCCiVTIXTd_paWtlA" TargetMode="External"/><Relationship Id="rId4" Type="http://schemas.openxmlformats.org/officeDocument/2006/relationships/hyperlink" Target="https://docs.google.com/presentation/d/1k3bRAlplBiFXMAju6p4HGR4dGWO1if7ZP-PQFNSe6t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loud.spring.io/spring-cloud-dataflow" TargetMode="External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rojects.spring.io/spring-boot/" TargetMode="External"/><Relationship Id="rId4" Type="http://schemas.openxmlformats.org/officeDocument/2006/relationships/hyperlink" Target="http://cloud.spring.io/spring-cloud-stream/" TargetMode="External"/><Relationship Id="rId5" Type="http://schemas.openxmlformats.org/officeDocument/2006/relationships/hyperlink" Target="http://cloud.spring.io/spring-cloud-task/" TargetMode="External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loud.spring.io/spring-cloud-stream-app-starters/" TargetMode="External"/><Relationship Id="rId4" Type="http://schemas.openxmlformats.org/officeDocument/2006/relationships/hyperlink" Target="https://start-scs.cfapps.io/" TargetMode="External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32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53113" y="1861838"/>
            <a:ext cx="80478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AE9E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Cloud Data Flow</a:t>
            </a:r>
            <a:endParaRPr b="1" i="0" sz="4800" u="none" cap="none" strike="noStrike">
              <a:solidFill>
                <a:srgbClr val="00AE9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 Overview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5925" y="4642000"/>
            <a:ext cx="1431300" cy="3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750" y="66275"/>
            <a:ext cx="884475" cy="8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761075" y="350050"/>
            <a:ext cx="76509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50" lIns="91350" spcFirstLastPara="1" rIns="91350" wrap="square" tIns="91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1" lang="en-US" sz="2400">
                <a:solidFill>
                  <a:srgbClr val="00AE9E"/>
                </a:solidFill>
              </a:rPr>
              <a:t>Customers using SCDF </a:t>
            </a:r>
            <a:endParaRPr b="1" i="0" sz="2400" u="none" cap="none" strike="noStrike">
              <a:solidFill>
                <a:srgbClr val="00A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4" name="Shape 364"/>
          <p:cNvGraphicFramePr/>
          <p:nvPr/>
        </p:nvGraphicFramePr>
        <p:xfrm>
          <a:off x="876300" y="94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{404C7F53-A1F5-4B80-9E0C-A76EF00F3E7D}</a:tableStyleId>
              </a:tblPr>
              <a:tblGrid>
                <a:gridCol w="2434075"/>
                <a:gridCol w="4490525"/>
              </a:tblGrid>
              <a:tr h="86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F3F3"/>
                          </a:solidFill>
                        </a:rPr>
                        <a:t>Telecommunications</a:t>
                      </a:r>
                      <a:br>
                        <a:rPr lang="en-US">
                          <a:solidFill>
                            <a:srgbClr val="F3F3F3"/>
                          </a:solidFill>
                        </a:rPr>
                      </a:br>
                      <a:r>
                        <a:rPr lang="en-US">
                          <a:solidFill>
                            <a:srgbClr val="F3F3F3"/>
                          </a:solidFill>
                        </a:rPr>
                        <a:t>(Comcast)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Data ingest, stream processing, integration with Spark and Hadoop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F3F3"/>
                          </a:solidFill>
                        </a:rPr>
                        <a:t>Real Estate Analytics</a:t>
                      </a:r>
                      <a:br>
                        <a:rPr lang="en-US">
                          <a:solidFill>
                            <a:srgbClr val="F3F3F3"/>
                          </a:solidFill>
                        </a:rPr>
                      </a:br>
                      <a:r>
                        <a:rPr lang="en-US">
                          <a:solidFill>
                            <a:srgbClr val="F3F3F3"/>
                          </a:solidFill>
                        </a:rPr>
                        <a:t>(Core Logic)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Dataflow modernization, 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consolidation of legacy apps onto PCF </a:t>
                      </a:r>
                      <a:r>
                        <a:rPr lang="en-US" sz="1200" u="sng">
                          <a:solidFill>
                            <a:schemeClr val="hlink"/>
                          </a:solidFill>
                          <a:hlinkClick r:id="rId3"/>
                        </a:rPr>
                        <a:t>(details...)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F3F3"/>
                          </a:solidFill>
                        </a:rPr>
                        <a:t>Health Care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(HCSC)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ETL modernization, change data capture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Event stream processing, GemFire </a:t>
                      </a:r>
                      <a:r>
                        <a:rPr lang="en-US" sz="1200" u="sng">
                          <a:solidFill>
                            <a:schemeClr val="hlink"/>
                          </a:solidFill>
                          <a:hlinkClick r:id="rId4"/>
                        </a:rPr>
                        <a:t>(details...)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F3F3"/>
                          </a:solidFill>
                        </a:rPr>
                        <a:t>Banking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Integration pipelines</a:t>
                      </a:r>
                      <a:br>
                        <a:rPr lang="en-US">
                          <a:solidFill>
                            <a:srgbClr val="F3F3F3"/>
                          </a:solidFill>
                        </a:rPr>
                      </a:br>
                      <a:r>
                        <a:rPr lang="en-US">
                          <a:solidFill>
                            <a:srgbClr val="F3F3F3"/>
                          </a:solidFill>
                        </a:rPr>
                        <a:t>Batch and near-real-time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3F3F3"/>
                          </a:solidFill>
                        </a:rPr>
                        <a:t>Insurance</a:t>
                      </a:r>
                      <a:br>
                        <a:rPr lang="en-US">
                          <a:solidFill>
                            <a:srgbClr val="F3F3F3"/>
                          </a:solidFill>
                        </a:rPr>
                      </a:br>
                      <a:r>
                        <a:rPr lang="en-US">
                          <a:solidFill>
                            <a:srgbClr val="F3F3F3"/>
                          </a:solidFill>
                        </a:rPr>
                        <a:t>(Inovalon)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Rules-engine modernization (.NET)</a:t>
                      </a:r>
                      <a:br>
                        <a:rPr lang="en-US">
                          <a:solidFill>
                            <a:srgbClr val="F3F3F3"/>
                          </a:solidFill>
                        </a:rPr>
                      </a:br>
                      <a:r>
                        <a:rPr lang="en-US">
                          <a:solidFill>
                            <a:srgbClr val="F3F3F3"/>
                          </a:solidFill>
                        </a:rPr>
                        <a:t>Offload DBMS and Data Warehouse to microservices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5" name="Shape 365"/>
          <p:cNvSpPr txBox="1"/>
          <p:nvPr/>
        </p:nvSpPr>
        <p:spPr>
          <a:xfrm>
            <a:off x="838673" y="4669028"/>
            <a:ext cx="73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© Pivotal – Internal and</a:t>
            </a:r>
            <a:r>
              <a:rPr b="0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Confidential</a:t>
            </a:r>
            <a:r>
              <a:rPr b="0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– DO NOT SHARE</a:t>
            </a:r>
            <a:r>
              <a:rPr b="0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without consulting </a:t>
            </a:r>
            <a:r>
              <a:rPr lang="en-US" sz="1200">
                <a:solidFill>
                  <a:schemeClr val="accent4"/>
                </a:solidFill>
              </a:rPr>
              <a:t>jleschner</a:t>
            </a:r>
            <a:r>
              <a:rPr b="0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@pivotal.io</a:t>
            </a:r>
            <a:endParaRPr b="0" i="0" sz="1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115350" y="224625"/>
            <a:ext cx="891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uFill>
                  <a:noFill/>
                </a:uFill>
                <a:latin typeface="Proxima Nova Semibold"/>
                <a:ea typeface="Proxima Nova Semibold"/>
                <a:cs typeface="Proxima Nova Semibold"/>
                <a:sym typeface="Proxima Nova Semibold"/>
                <a:hlinkClick r:id="rId3"/>
              </a:rPr>
              <a:t>https://cloud.spring.io/spring-cloud-dataflow</a:t>
            </a:r>
            <a:endParaRPr b="1"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4">
            <a:alphaModFix/>
          </a:blip>
          <a:srcRect b="0" l="0" r="0" t="4716"/>
          <a:stretch/>
        </p:blipFill>
        <p:spPr>
          <a:xfrm>
            <a:off x="1394300" y="758994"/>
            <a:ext cx="6355400" cy="424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32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653113" y="1861838"/>
            <a:ext cx="80478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AE9E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5925" y="4642000"/>
            <a:ext cx="1431300" cy="3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1750" y="134925"/>
            <a:ext cx="884475" cy="8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486375" y="356245"/>
            <a:ext cx="4692900" cy="4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Cloud Data Flow</a:t>
            </a:r>
            <a:endParaRPr b="1" sz="24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-U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DevOps, Data and Software trends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-U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Task &amp; Message Microservices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-U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Spring Cloud Data Flow?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-U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SCDF for?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-U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Replatforming and Modernization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-U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Why SCDF on PCF?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-U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-US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to find out more?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5331675" y="152400"/>
            <a:ext cx="33776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410175" y="206450"/>
            <a:ext cx="4448100" cy="4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Trends</a:t>
            </a:r>
            <a:endParaRPr b="1" sz="24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➔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Enterprises are adopting </a:t>
            </a:r>
            <a:r>
              <a:rPr b="1"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DevOps</a:t>
            </a: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practices in their transition into software and data-driven businesses.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➔"/>
            </a:pPr>
            <a:r>
              <a:rPr b="1"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ETL</a:t>
            </a: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integration with existing systems, and </a:t>
            </a:r>
            <a:r>
              <a:rPr b="1"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modernization</a:t>
            </a: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efforts are still very important.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➔"/>
            </a:pPr>
            <a:r>
              <a:rPr b="1"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 Event</a:t>
            </a: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processing is becoming mainstream.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➔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Organizations are finding new ways to integrate </a:t>
            </a:r>
            <a:r>
              <a:rPr b="1"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IoT data flows</a:t>
            </a: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100" y="768275"/>
            <a:ext cx="3447476" cy="3536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455825" y="426250"/>
            <a:ext cx="80325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50" lIns="91350" spcFirstLastPara="1" rIns="91350" wrap="square" tIns="91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1" lang="en-US" sz="2400">
                <a:solidFill>
                  <a:srgbClr val="00AE9E"/>
                </a:solidFill>
              </a:rPr>
              <a:t>Microservices are not just for REST &amp; Web apps</a:t>
            </a:r>
            <a:endParaRPr b="1" i="0" sz="2400" u="none" cap="none" strike="noStrike">
              <a:solidFill>
                <a:srgbClr val="00A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00" y="3400168"/>
            <a:ext cx="3217475" cy="8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725" y="3078900"/>
            <a:ext cx="3396911" cy="1628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Shape 291"/>
          <p:cNvGrpSpPr/>
          <p:nvPr/>
        </p:nvGrpSpPr>
        <p:grpSpPr>
          <a:xfrm>
            <a:off x="473050" y="997788"/>
            <a:ext cx="8386200" cy="2233500"/>
            <a:chOff x="532025" y="2146138"/>
            <a:chExt cx="8386200" cy="2233500"/>
          </a:xfrm>
        </p:grpSpPr>
        <p:sp>
          <p:nvSpPr>
            <p:cNvPr id="292" name="Shape 292"/>
            <p:cNvSpPr txBox="1"/>
            <p:nvPr/>
          </p:nvSpPr>
          <p:spPr>
            <a:xfrm>
              <a:off x="532025" y="2146138"/>
              <a:ext cx="4082700" cy="22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3F3F3"/>
                  </a:solidFill>
                </a:rPr>
                <a:t>Spring Cloud Task</a:t>
              </a:r>
              <a:endParaRPr sz="1800">
                <a:solidFill>
                  <a:srgbClr val="F3F3F3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3F3F3"/>
                  </a:solidFill>
                </a:rPr>
                <a:t>Tasks are finite Boot Microservices</a:t>
              </a:r>
              <a:endParaRPr sz="1600">
                <a:solidFill>
                  <a:srgbClr val="F3F3F3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3F3F3"/>
                  </a:solidFill>
                </a:rPr>
                <a:t>They connect to data/storage</a:t>
              </a:r>
              <a:endParaRPr sz="1600">
                <a:solidFill>
                  <a:srgbClr val="F3F3F3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rgbClr val="F3F3F3"/>
                  </a:solidFill>
                </a:rPr>
                <a:t>System tracks invocations, exit-status</a:t>
              </a:r>
              <a:endParaRPr sz="1600">
                <a:solidFill>
                  <a:srgbClr val="F3F3F3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3F3F3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rgbClr val="F3F3F3"/>
                  </a:solidFill>
                </a:rPr>
                <a:t>Useful for </a:t>
              </a:r>
              <a:r>
                <a:rPr b="1" lang="en-US" sz="1800">
                  <a:solidFill>
                    <a:schemeClr val="accent2"/>
                  </a:solidFill>
                </a:rPr>
                <a:t>ETL</a:t>
              </a:r>
              <a:r>
                <a:rPr lang="en-US" sz="1600">
                  <a:solidFill>
                    <a:srgbClr val="F3F3F3"/>
                  </a:solidFill>
                </a:rPr>
                <a:t> e.g. between DBMS</a:t>
              </a:r>
              <a:br>
                <a:rPr lang="en-US" sz="1600">
                  <a:solidFill>
                    <a:srgbClr val="F3F3F3"/>
                  </a:solidFill>
                </a:rPr>
              </a:br>
              <a:r>
                <a:rPr lang="en-US" sz="1600">
                  <a:solidFill>
                    <a:srgbClr val="F3F3F3"/>
                  </a:solidFill>
                </a:rPr>
                <a:t>and analytics clusters like Hadoop</a:t>
              </a:r>
              <a:endParaRPr sz="1600">
                <a:solidFill>
                  <a:srgbClr val="F3F3F3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3F3F3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3F3F3"/>
                </a:solidFill>
              </a:endParaRP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4538525" y="2146138"/>
              <a:ext cx="4379700" cy="19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3F3F3"/>
                  </a:solidFill>
                </a:rPr>
                <a:t>Spring Cloud Stream</a:t>
              </a:r>
              <a:endParaRPr b="1" sz="1800">
                <a:solidFill>
                  <a:srgbClr val="F3F3F3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3F3F3"/>
                  </a:solidFill>
                </a:rPr>
                <a:t>Message based </a:t>
              </a:r>
              <a:r>
                <a:rPr lang="en-US" sz="1600">
                  <a:solidFill>
                    <a:srgbClr val="F3F3F3"/>
                  </a:solidFill>
                </a:rPr>
                <a:t>Microservices</a:t>
              </a:r>
              <a:endParaRPr sz="1600">
                <a:solidFill>
                  <a:srgbClr val="F3F3F3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3F3F3"/>
                  </a:solidFill>
                </a:rPr>
                <a:t>Loose coupling via pub/sub topics</a:t>
              </a:r>
              <a:endParaRPr sz="1600">
                <a:solidFill>
                  <a:srgbClr val="F3F3F3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3F3F3"/>
                  </a:solidFill>
                </a:rPr>
                <a:t>Pluggable message bus Kafka or RabbitMQ</a:t>
              </a:r>
              <a:endParaRPr sz="1600">
                <a:solidFill>
                  <a:srgbClr val="F3F3F3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3F3F3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3F3F3"/>
                  </a:solidFill>
                </a:rPr>
                <a:t>For </a:t>
              </a:r>
              <a:r>
                <a:rPr b="1" lang="en-US" sz="1800">
                  <a:solidFill>
                    <a:schemeClr val="accent2"/>
                  </a:solidFill>
                </a:rPr>
                <a:t>integration</a:t>
              </a:r>
              <a:r>
                <a:rPr lang="en-US" sz="1600">
                  <a:solidFill>
                    <a:srgbClr val="F3F3F3"/>
                  </a:solidFill>
                </a:rPr>
                <a:t> and </a:t>
              </a:r>
              <a:r>
                <a:rPr b="1" lang="en-US" sz="1800">
                  <a:solidFill>
                    <a:schemeClr val="accent2"/>
                  </a:solidFill>
                </a:rPr>
                <a:t>s</a:t>
              </a:r>
              <a:r>
                <a:rPr b="1" lang="en-US" sz="1800">
                  <a:solidFill>
                    <a:schemeClr val="accent2"/>
                  </a:solidFill>
                </a:rPr>
                <a:t>tream processing</a:t>
              </a:r>
              <a:r>
                <a:rPr lang="en-US" sz="1600">
                  <a:solidFill>
                    <a:srgbClr val="F3F3F3"/>
                  </a:solidFill>
                </a:rPr>
                <a:t> </a:t>
              </a:r>
              <a:endParaRPr sz="1600">
                <a:solidFill>
                  <a:srgbClr val="F3F3F3"/>
                </a:solidFill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3F3F3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486375" y="598200"/>
            <a:ext cx="46998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</a:t>
            </a:r>
            <a:r>
              <a:rPr b="1" lang="en-US" sz="24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Cloud Data Flow? </a:t>
            </a:r>
            <a:endParaRPr b="1" sz="24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Cloud Data Flow is a Microservices toolkit for building </a:t>
            </a:r>
            <a:r>
              <a:rPr b="1"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integration</a:t>
            </a: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data processing pipelines</a:t>
            </a: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Pipelines consist of </a:t>
            </a:r>
            <a:r>
              <a:rPr b="1" lang="en-US" sz="1800" u="sng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Spring Boot</a:t>
            </a: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apps, using </a:t>
            </a:r>
            <a:r>
              <a:rPr b="1" lang="en-US" sz="1800" u="sng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Spring Cloud Stream</a:t>
            </a: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for events or </a:t>
            </a:r>
            <a:r>
              <a:rPr b="1" lang="en-US" sz="1800" u="sng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Spring Cloud Task</a:t>
            </a: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for batch processes.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Data Flow server provides interfaces to compose and deploy pipelines onto platforms like Cloud Foundry.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creen Shot 2017-06-05 at 12.53.35 PM.png" id="299" name="Shape 299"/>
          <p:cNvPicPr preferRelativeResize="0"/>
          <p:nvPr/>
        </p:nvPicPr>
        <p:blipFill rotWithShape="1">
          <a:blip r:embed="rId6">
            <a:alphaModFix/>
          </a:blip>
          <a:srcRect b="20634" l="-930" r="929" t="0"/>
          <a:stretch/>
        </p:blipFill>
        <p:spPr>
          <a:xfrm>
            <a:off x="5484720" y="2441571"/>
            <a:ext cx="2847244" cy="180312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7">
            <a:alphaModFix/>
          </a:blip>
          <a:srcRect b="1603" l="0" r="0" t="0"/>
          <a:stretch/>
        </p:blipFill>
        <p:spPr>
          <a:xfrm>
            <a:off x="6051142" y="2867220"/>
            <a:ext cx="2542395" cy="177420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01" name="Shape 301"/>
          <p:cNvGrpSpPr/>
          <p:nvPr/>
        </p:nvGrpSpPr>
        <p:grpSpPr>
          <a:xfrm>
            <a:off x="6318696" y="2091711"/>
            <a:ext cx="1308754" cy="430760"/>
            <a:chOff x="6658498" y="2206863"/>
            <a:chExt cx="1112035" cy="366013"/>
          </a:xfrm>
        </p:grpSpPr>
        <p:cxnSp>
          <p:nvCxnSpPr>
            <p:cNvPr id="302" name="Shape 302"/>
            <p:cNvCxnSpPr/>
            <p:nvPr/>
          </p:nvCxnSpPr>
          <p:spPr>
            <a:xfrm rot="10800000">
              <a:off x="6658498" y="2206863"/>
              <a:ext cx="0" cy="366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3" name="Shape 303"/>
            <p:cNvCxnSpPr/>
            <p:nvPr/>
          </p:nvCxnSpPr>
          <p:spPr>
            <a:xfrm rot="10800000">
              <a:off x="7770533" y="2206876"/>
              <a:ext cx="0" cy="366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4" name="Shape 304"/>
            <p:cNvCxnSpPr/>
            <p:nvPr/>
          </p:nvCxnSpPr>
          <p:spPr>
            <a:xfrm rot="10800000">
              <a:off x="7214516" y="2206863"/>
              <a:ext cx="0" cy="366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305" name="Shape 3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62500" y="498375"/>
            <a:ext cx="3399050" cy="1603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562031" y="301250"/>
            <a:ext cx="84735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Don't start from scratch!</a:t>
            </a:r>
            <a:endParaRPr b="1" sz="2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Choose from one of the </a:t>
            </a:r>
            <a:r>
              <a:rPr lang="en-US" sz="1800" u="sng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App Starters</a:t>
            </a:r>
            <a:r>
              <a:rPr lang="en-US" sz="1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en-US" sz="1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1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Or generate a custom project using the </a:t>
            </a:r>
            <a:r>
              <a:rPr lang="en-US" sz="1800" u="sng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Data Flow Initializr</a:t>
            </a:r>
            <a:r>
              <a:rPr lang="en-US" sz="1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.   </a:t>
            </a:r>
            <a:endParaRPr sz="18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5">
            <a:alphaModFix/>
          </a:blip>
          <a:srcRect b="35691" l="0" r="0" t="0"/>
          <a:stretch/>
        </p:blipFill>
        <p:spPr>
          <a:xfrm>
            <a:off x="672450" y="1536500"/>
            <a:ext cx="5549680" cy="2974951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2" name="Shape 312"/>
          <p:cNvPicPr preferRelativeResize="0"/>
          <p:nvPr/>
        </p:nvPicPr>
        <p:blipFill rotWithShape="1">
          <a:blip r:embed="rId6">
            <a:alphaModFix/>
          </a:blip>
          <a:srcRect b="30521" l="520" r="9817" t="0"/>
          <a:stretch/>
        </p:blipFill>
        <p:spPr>
          <a:xfrm>
            <a:off x="1477275" y="2506850"/>
            <a:ext cx="7050350" cy="25001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1121825" y="3141450"/>
            <a:ext cx="2098500" cy="1247400"/>
          </a:xfrm>
          <a:prstGeom prst="rect">
            <a:avLst/>
          </a:prstGeom>
          <a:solidFill>
            <a:srgbClr val="FFC85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34343"/>
                </a:solidFill>
              </a:rPr>
              <a:t>Modernization</a:t>
            </a:r>
            <a:endParaRPr b="1" sz="18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</a:rPr>
              <a:t>and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34343"/>
                </a:solidFill>
              </a:rPr>
              <a:t>Replatforming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3020300" y="2405150"/>
            <a:ext cx="2831400" cy="1247400"/>
          </a:xfrm>
          <a:prstGeom prst="rect">
            <a:avLst/>
          </a:prstGeom>
          <a:solidFill>
            <a:srgbClr val="FFC85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34343"/>
                </a:solidFill>
              </a:rPr>
              <a:t>Integration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</a:rPr>
              <a:t>Messaging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</a:rPr>
              <a:t>Batch, DBMS, files 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5166525" y="1284850"/>
            <a:ext cx="3036300" cy="1360500"/>
          </a:xfrm>
          <a:prstGeom prst="rect">
            <a:avLst/>
          </a:prstGeom>
          <a:solidFill>
            <a:srgbClr val="FFC85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34343"/>
                </a:solidFill>
              </a:rPr>
              <a:t>Next-Gen Data Workloads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</a:rPr>
              <a:t>IoT, Machine Learning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</a:rPr>
              <a:t>Event Stream Processing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20" name="Shape 320"/>
          <p:cNvSpPr/>
          <p:nvPr/>
        </p:nvSpPr>
        <p:spPr>
          <a:xfrm flipH="1" rot="7582222">
            <a:off x="3378172" y="1185869"/>
            <a:ext cx="3385989" cy="4693623"/>
          </a:xfrm>
          <a:custGeom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82356" y="10821"/>
                </a:quadBezTo>
                <a:lnTo>
                  <a:pt x="80666" y="0"/>
                </a:lnTo>
                <a:lnTo>
                  <a:pt x="120000" y="14607"/>
                </a:lnTo>
                <a:lnTo>
                  <a:pt x="87103" y="41214"/>
                </a:lnTo>
                <a:lnTo>
                  <a:pt x="85413" y="30393"/>
                </a:lnTo>
                <a:quadBezTo>
                  <a:pt x="30000" y="40393"/>
                  <a:pt x="0" y="120000"/>
                </a:quadBezTo>
                <a:close/>
              </a:path>
            </a:pathLst>
          </a:custGeom>
          <a:gradFill>
            <a:gsLst>
              <a:gs pos="0">
                <a:srgbClr val="009B81"/>
              </a:gs>
              <a:gs pos="100000">
                <a:srgbClr val="A1E7D2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545100" y="498925"/>
            <a:ext cx="5173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SCDF used for?</a:t>
            </a:r>
            <a:r>
              <a:rPr b="1" lang="en-US" sz="24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24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Progression of data-intensive use cases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All sharing a common Spring Boot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Microservices architecture.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625200" y="317500"/>
            <a:ext cx="3810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AE9E"/>
                </a:solidFill>
              </a:rPr>
              <a:t>Replatforming</a:t>
            </a:r>
            <a:endParaRPr b="1" sz="2400">
              <a:solidFill>
                <a:srgbClr val="00AE9E"/>
              </a:solidFill>
            </a:endParaRPr>
          </a:p>
        </p:txBody>
      </p:sp>
      <p:grpSp>
        <p:nvGrpSpPr>
          <p:cNvPr id="327" name="Shape 327"/>
          <p:cNvGrpSpPr/>
          <p:nvPr/>
        </p:nvGrpSpPr>
        <p:grpSpPr>
          <a:xfrm>
            <a:off x="549635" y="782551"/>
            <a:ext cx="7349817" cy="1688202"/>
            <a:chOff x="625835" y="782551"/>
            <a:chExt cx="7349817" cy="1688202"/>
          </a:xfrm>
        </p:grpSpPr>
        <p:pic>
          <p:nvPicPr>
            <p:cNvPr id="328" name="Shape 3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5835" y="1036118"/>
              <a:ext cx="2282746" cy="11955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Shape 329"/>
            <p:cNvSpPr/>
            <p:nvPr/>
          </p:nvSpPr>
          <p:spPr>
            <a:xfrm>
              <a:off x="2067557" y="1447628"/>
              <a:ext cx="692686" cy="678859"/>
            </a:xfrm>
            <a:prstGeom prst="rect">
              <a:avLst/>
            </a:prstGeom>
            <a:solidFill>
              <a:srgbClr val="2332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 rot="1083836">
              <a:off x="3423143" y="1388360"/>
              <a:ext cx="370715" cy="349624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 sz="1000"/>
            </a:p>
          </p:txBody>
        </p:sp>
        <p:pic>
          <p:nvPicPr>
            <p:cNvPr id="331" name="Shape 3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22000" y="1377277"/>
              <a:ext cx="1177200" cy="78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Shape 332"/>
            <p:cNvSpPr/>
            <p:nvPr/>
          </p:nvSpPr>
          <p:spPr>
            <a:xfrm>
              <a:off x="2087530" y="1338236"/>
              <a:ext cx="370878" cy="349732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 sz="100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087530" y="1737740"/>
              <a:ext cx="370878" cy="349732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 sz="100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3286552" y="1716397"/>
              <a:ext cx="370878" cy="349732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 sz="1000"/>
            </a:p>
          </p:txBody>
        </p:sp>
        <p:sp>
          <p:nvSpPr>
            <p:cNvPr id="335" name="Shape 335"/>
            <p:cNvSpPr/>
            <p:nvPr/>
          </p:nvSpPr>
          <p:spPr>
            <a:xfrm rot="931178">
              <a:off x="3231656" y="1442033"/>
              <a:ext cx="370844" cy="349468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 sz="1000"/>
            </a:p>
          </p:txBody>
        </p:sp>
        <p:cxnSp>
          <p:nvCxnSpPr>
            <p:cNvPr id="336" name="Shape 336"/>
            <p:cNvCxnSpPr/>
            <p:nvPr/>
          </p:nvCxnSpPr>
          <p:spPr>
            <a:xfrm rot="10800000">
              <a:off x="2992861" y="1965211"/>
              <a:ext cx="247795" cy="2440"/>
            </a:xfrm>
            <a:prstGeom prst="straightConnector1">
              <a:avLst/>
            </a:prstGeom>
            <a:noFill/>
            <a:ln cap="flat" cmpd="sng" w="9525">
              <a:solidFill>
                <a:srgbClr val="008673"/>
              </a:solidFill>
              <a:prstDash val="solid"/>
              <a:round/>
              <a:headEnd len="lg" w="lg" type="triangle"/>
              <a:tailEnd len="sm" w="sm" type="none"/>
            </a:ln>
          </p:spPr>
        </p:cxnSp>
        <p:cxnSp>
          <p:nvCxnSpPr>
            <p:cNvPr id="337" name="Shape 337"/>
            <p:cNvCxnSpPr/>
            <p:nvPr/>
          </p:nvCxnSpPr>
          <p:spPr>
            <a:xfrm rot="10800000">
              <a:off x="2856607" y="1508687"/>
              <a:ext cx="247795" cy="2440"/>
            </a:xfrm>
            <a:prstGeom prst="straightConnector1">
              <a:avLst/>
            </a:prstGeom>
            <a:noFill/>
            <a:ln cap="flat" cmpd="sng" w="9525">
              <a:solidFill>
                <a:srgbClr val="008673"/>
              </a:solidFill>
              <a:prstDash val="solid"/>
              <a:round/>
              <a:headEnd len="lg" w="lg" type="triangle"/>
              <a:tailEnd len="sm" w="sm" type="none"/>
            </a:ln>
          </p:spPr>
        </p:cxnSp>
        <p:cxnSp>
          <p:nvCxnSpPr>
            <p:cNvPr id="338" name="Shape 338"/>
            <p:cNvCxnSpPr/>
            <p:nvPr/>
          </p:nvCxnSpPr>
          <p:spPr>
            <a:xfrm rot="10800000">
              <a:off x="2823072" y="1816964"/>
              <a:ext cx="247795" cy="2440"/>
            </a:xfrm>
            <a:prstGeom prst="straightConnector1">
              <a:avLst/>
            </a:prstGeom>
            <a:noFill/>
            <a:ln cap="flat" cmpd="sng" w="9525">
              <a:solidFill>
                <a:srgbClr val="008673"/>
              </a:solidFill>
              <a:prstDash val="solid"/>
              <a:round/>
              <a:headEnd len="lg" w="lg" type="triangle"/>
              <a:tailEnd len="sm" w="sm" type="none"/>
            </a:ln>
          </p:spPr>
        </p:cxnSp>
        <p:sp>
          <p:nvSpPr>
            <p:cNvPr id="339" name="Shape 339"/>
            <p:cNvSpPr/>
            <p:nvPr/>
          </p:nvSpPr>
          <p:spPr>
            <a:xfrm>
              <a:off x="2514385" y="1338236"/>
              <a:ext cx="370878" cy="349732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 sz="10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514385" y="1737740"/>
              <a:ext cx="370878" cy="349732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endParaRPr sz="100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343423" y="1206905"/>
              <a:ext cx="586682" cy="280599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7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µService</a:t>
              </a:r>
              <a:endParaRPr sz="110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730612" y="1511128"/>
              <a:ext cx="586682" cy="280599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7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µService</a:t>
              </a:r>
              <a:endParaRPr sz="110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088578" y="1681887"/>
              <a:ext cx="586682" cy="280599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7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µService</a:t>
              </a:r>
              <a:endParaRPr sz="1100"/>
            </a:p>
          </p:txBody>
        </p:sp>
        <p:cxnSp>
          <p:nvCxnSpPr>
            <p:cNvPr id="344" name="Shape 344"/>
            <p:cNvCxnSpPr/>
            <p:nvPr/>
          </p:nvCxnSpPr>
          <p:spPr>
            <a:xfrm>
              <a:off x="6012340" y="1414031"/>
              <a:ext cx="330483" cy="0"/>
            </a:xfrm>
            <a:prstGeom prst="straightConnector1">
              <a:avLst/>
            </a:prstGeom>
            <a:noFill/>
            <a:ln cap="flat" cmpd="sng" w="9525">
              <a:solidFill>
                <a:srgbClr val="008673"/>
              </a:solidFill>
              <a:prstDash val="solid"/>
              <a:round/>
              <a:headEnd len="lg" w="lg" type="triangle"/>
              <a:tailEnd len="sm" w="sm" type="none"/>
            </a:ln>
          </p:spPr>
        </p:cxnSp>
        <p:cxnSp>
          <p:nvCxnSpPr>
            <p:cNvPr id="345" name="Shape 345"/>
            <p:cNvCxnSpPr/>
            <p:nvPr/>
          </p:nvCxnSpPr>
          <p:spPr>
            <a:xfrm>
              <a:off x="5827213" y="1912267"/>
              <a:ext cx="669642" cy="0"/>
            </a:xfrm>
            <a:prstGeom prst="straightConnector1">
              <a:avLst/>
            </a:prstGeom>
            <a:noFill/>
            <a:ln cap="flat" cmpd="sng" w="9525">
              <a:solidFill>
                <a:srgbClr val="008673"/>
              </a:solidFill>
              <a:prstDash val="solid"/>
              <a:round/>
              <a:headEnd len="lg" w="lg" type="triangle"/>
              <a:tailEnd len="sm" w="sm" type="none"/>
            </a:ln>
          </p:spPr>
        </p:cxnSp>
        <p:sp>
          <p:nvSpPr>
            <p:cNvPr id="346" name="Shape 346"/>
            <p:cNvSpPr/>
            <p:nvPr/>
          </p:nvSpPr>
          <p:spPr>
            <a:xfrm>
              <a:off x="6798492" y="1071787"/>
              <a:ext cx="1177160" cy="98819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SQL</a:t>
              </a:r>
              <a:br>
                <a:rPr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EAI/ESB</a:t>
              </a:r>
              <a:endParaRPr sz="2400"/>
            </a:p>
          </p:txBody>
        </p:sp>
        <p:cxnSp>
          <p:nvCxnSpPr>
            <p:cNvPr id="347" name="Shape 347"/>
            <p:cNvCxnSpPr/>
            <p:nvPr/>
          </p:nvCxnSpPr>
          <p:spPr>
            <a:xfrm>
              <a:off x="6324113" y="1637591"/>
              <a:ext cx="330483" cy="0"/>
            </a:xfrm>
            <a:prstGeom prst="straightConnector1">
              <a:avLst/>
            </a:prstGeom>
            <a:noFill/>
            <a:ln cap="flat" cmpd="sng" w="9525">
              <a:solidFill>
                <a:srgbClr val="008673"/>
              </a:solidFill>
              <a:prstDash val="solid"/>
              <a:round/>
              <a:headEnd len="lg" w="lg" type="triangle"/>
              <a:tailEnd len="sm" w="sm" type="none"/>
            </a:ln>
          </p:spPr>
        </p:cxnSp>
        <p:sp>
          <p:nvSpPr>
            <p:cNvPr id="348" name="Shape 348"/>
            <p:cNvSpPr/>
            <p:nvPr/>
          </p:nvSpPr>
          <p:spPr>
            <a:xfrm flipH="1" rot="10800000">
              <a:off x="6722481" y="1009350"/>
              <a:ext cx="647411" cy="825530"/>
            </a:xfrm>
            <a:prstGeom prst="rtTriangle">
              <a:avLst/>
            </a:prstGeom>
            <a:solidFill>
              <a:srgbClr val="2231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9" name="Shape 3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-7616874">
              <a:off x="6238484" y="990248"/>
              <a:ext cx="1155092" cy="12728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Shape 350"/>
          <p:cNvSpPr txBox="1"/>
          <p:nvPr/>
        </p:nvSpPr>
        <p:spPr>
          <a:xfrm>
            <a:off x="667775" y="2486725"/>
            <a:ext cx="3498900" cy="23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6"/>
                </a:solidFill>
              </a:rPr>
              <a:t>Move</a:t>
            </a:r>
            <a:r>
              <a:rPr b="1" lang="en-US">
                <a:solidFill>
                  <a:srgbClr val="F3F3F3"/>
                </a:solidFill>
              </a:rPr>
              <a:t> </a:t>
            </a:r>
            <a:r>
              <a:rPr lang="en-US">
                <a:solidFill>
                  <a:srgbClr val="F3F3F3"/>
                </a:solidFill>
              </a:rPr>
              <a:t>Java applications running integration workloads 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6"/>
                </a:solidFill>
              </a:rPr>
              <a:t>From</a:t>
            </a:r>
            <a:r>
              <a:rPr b="1" lang="en-US">
                <a:solidFill>
                  <a:srgbClr val="F3F3F3"/>
                </a:solidFill>
              </a:rPr>
              <a:t> </a:t>
            </a:r>
            <a:r>
              <a:rPr lang="en-US">
                <a:solidFill>
                  <a:srgbClr val="F3F3F3"/>
                </a:solidFill>
              </a:rPr>
              <a:t>App servers on dedicated bare-metal hosts or VMs 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>
                <a:solidFill>
                  <a:schemeClr val="accent6"/>
                </a:solidFill>
              </a:rPr>
              <a:t>To</a:t>
            </a:r>
            <a:r>
              <a:rPr b="1" lang="en-US">
                <a:solidFill>
                  <a:srgbClr val="F3F3F3"/>
                </a:solidFill>
              </a:rPr>
              <a:t> </a:t>
            </a:r>
            <a:r>
              <a:rPr lang="en-US">
                <a:solidFill>
                  <a:srgbClr val="F3F3F3"/>
                </a:solidFill>
              </a:rPr>
              <a:t>event-driven, or on-demand task oriented Java Microservices, deployed on a Cloud Native platform.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716250" y="317500"/>
            <a:ext cx="2832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AE9E"/>
                </a:solidFill>
              </a:rPr>
              <a:t>Modernization </a:t>
            </a:r>
            <a:endParaRPr b="1" sz="2400">
              <a:solidFill>
                <a:srgbClr val="00AE9E"/>
              </a:solidFill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4743050" y="2474156"/>
            <a:ext cx="3498900" cy="23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6"/>
                </a:solidFill>
              </a:rPr>
              <a:t>Refactor</a:t>
            </a:r>
            <a:r>
              <a:rPr b="1" lang="en-US">
                <a:solidFill>
                  <a:srgbClr val="F3F3F3"/>
                </a:solidFill>
              </a:rPr>
              <a:t> </a:t>
            </a:r>
            <a:r>
              <a:rPr lang="en-US">
                <a:solidFill>
                  <a:srgbClr val="F3F3F3"/>
                </a:solidFill>
              </a:rPr>
              <a:t>Monolithic ETL</a:t>
            </a:r>
            <a:r>
              <a:rPr lang="en-US">
                <a:solidFill>
                  <a:srgbClr val="F3F3F3"/>
                </a:solidFill>
              </a:rPr>
              <a:t> workloads</a:t>
            </a:r>
            <a:br>
              <a:rPr lang="en-US">
                <a:solidFill>
                  <a:srgbClr val="F3F3F3"/>
                </a:solidFill>
              </a:rPr>
            </a:br>
            <a:r>
              <a:rPr b="1" lang="en-US">
                <a:solidFill>
                  <a:schemeClr val="accent6"/>
                </a:solidFill>
              </a:rPr>
              <a:t>Migrate</a:t>
            </a:r>
            <a:r>
              <a:rPr b="1" lang="en-US">
                <a:solidFill>
                  <a:srgbClr val="F3F3F3"/>
                </a:solidFill>
              </a:rPr>
              <a:t> </a:t>
            </a:r>
            <a:r>
              <a:rPr lang="en-US">
                <a:solidFill>
                  <a:srgbClr val="F3F3F3"/>
                </a:solidFill>
              </a:rPr>
              <a:t>SQL stored procedures</a:t>
            </a:r>
            <a:br>
              <a:rPr lang="en-US">
                <a:solidFill>
                  <a:srgbClr val="F3F3F3"/>
                </a:solidFill>
              </a:rPr>
            </a:br>
            <a:r>
              <a:rPr b="1" lang="en-US">
                <a:solidFill>
                  <a:schemeClr val="accent6"/>
                </a:solidFill>
              </a:rPr>
              <a:t>Rewrite</a:t>
            </a:r>
            <a:r>
              <a:rPr b="1" lang="en-US">
                <a:solidFill>
                  <a:srgbClr val="F3F3F3"/>
                </a:solidFill>
              </a:rPr>
              <a:t> </a:t>
            </a:r>
            <a:r>
              <a:rPr lang="en-US">
                <a:solidFill>
                  <a:srgbClr val="F3F3F3"/>
                </a:solidFill>
              </a:rPr>
              <a:t>Shell scripts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6"/>
                </a:solidFill>
              </a:rPr>
              <a:t>From</a:t>
            </a:r>
            <a:r>
              <a:rPr b="1" lang="en-US">
                <a:solidFill>
                  <a:srgbClr val="F3F3F3"/>
                </a:solidFill>
              </a:rPr>
              <a:t> </a:t>
            </a:r>
            <a:r>
              <a:rPr lang="en-US">
                <a:solidFill>
                  <a:srgbClr val="F3F3F3"/>
                </a:solidFill>
              </a:rPr>
              <a:t>EAI and ESB servers  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>
                <a:solidFill>
                  <a:schemeClr val="accent6"/>
                </a:solidFill>
              </a:rPr>
              <a:t>To</a:t>
            </a:r>
            <a:r>
              <a:rPr b="1" lang="en-US">
                <a:solidFill>
                  <a:srgbClr val="F3F3F3"/>
                </a:solidFill>
              </a:rPr>
              <a:t> </a:t>
            </a:r>
            <a:r>
              <a:rPr lang="en-US">
                <a:solidFill>
                  <a:srgbClr val="F3F3F3"/>
                </a:solidFill>
              </a:rPr>
              <a:t>Java Microservices, deployed on a Cloud Native platform.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486375" y="282650"/>
            <a:ext cx="4574400" cy="44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Why SCDF on PCF?</a:t>
            </a:r>
            <a:endParaRPr b="1" sz="24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Boot Microservices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Build production-ready Java apps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Choose from curated starters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Spring Ecosystem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Mature, actively maintained libraries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Trusted, helpful community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Pivotal Cloud Foundry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pen source PaaS for DevOps &amp; Ci/CD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Heavy Lifting: Elastic scale, HA, Secure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on-premise &amp; cross-cloud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950" y="1560724"/>
            <a:ext cx="3504325" cy="30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ivotal Main">
  <a:themeElements>
    <a:clrScheme name="Pivotal">
      <a:dk1>
        <a:srgbClr val="000000"/>
      </a:dk1>
      <a:lt1>
        <a:srgbClr val="FFFFFF"/>
      </a:lt1>
      <a:dk2>
        <a:srgbClr val="474747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