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402" r:id="rId2"/>
    <p:sldId id="493" r:id="rId3"/>
    <p:sldId id="594" r:id="rId4"/>
    <p:sldId id="467" r:id="rId5"/>
    <p:sldId id="548" r:id="rId6"/>
    <p:sldId id="549" r:id="rId7"/>
    <p:sldId id="473" r:id="rId8"/>
    <p:sldId id="551" r:id="rId9"/>
    <p:sldId id="552" r:id="rId10"/>
    <p:sldId id="570" r:id="rId11"/>
    <p:sldId id="571" r:id="rId12"/>
    <p:sldId id="572" r:id="rId13"/>
    <p:sldId id="57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480" r:id="rId23"/>
    <p:sldId id="553" r:id="rId24"/>
    <p:sldId id="554" r:id="rId25"/>
    <p:sldId id="555" r:id="rId26"/>
    <p:sldId id="556" r:id="rId27"/>
    <p:sldId id="557" r:id="rId28"/>
    <p:sldId id="558" r:id="rId29"/>
    <p:sldId id="559" r:id="rId30"/>
    <p:sldId id="560" r:id="rId31"/>
    <p:sldId id="561" r:id="rId32"/>
    <p:sldId id="562" r:id="rId33"/>
    <p:sldId id="563" r:id="rId34"/>
    <p:sldId id="564" r:id="rId35"/>
    <p:sldId id="565" r:id="rId36"/>
    <p:sldId id="566" r:id="rId37"/>
    <p:sldId id="567" r:id="rId38"/>
    <p:sldId id="349" r:id="rId39"/>
    <p:sldId id="401" r:id="rId40"/>
    <p:sldId id="614" r:id="rId41"/>
    <p:sldId id="608" r:id="rId42"/>
    <p:sldId id="405" r:id="rId43"/>
    <p:sldId id="59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407A5A-629B-4B3F-96EF-1AA789A43DCE}">
          <p14:sldIdLst>
            <p14:sldId id="402"/>
            <p14:sldId id="493"/>
            <p14:sldId id="594"/>
          </p14:sldIdLst>
        </p14:section>
        <p14:section name="Object Composition" id="{D0C781E6-2281-4133-BDFB-BF15CAB9F67A}">
          <p14:sldIdLst>
            <p14:sldId id="467"/>
            <p14:sldId id="548"/>
            <p14:sldId id="549"/>
          </p14:sldIdLst>
        </p14:section>
        <p14:section name="Fluent API" id="{8EE8B4A0-15BF-4217-AF50-4F636331923B}">
          <p14:sldIdLst>
            <p14:sldId id="473"/>
            <p14:sldId id="551"/>
            <p14:sldId id="552"/>
            <p14:sldId id="570"/>
            <p14:sldId id="571"/>
            <p14:sldId id="572"/>
            <p14:sldId id="573"/>
          </p14:sldIdLst>
        </p14:section>
        <p14:section name="Attributes" id="{44976A79-7730-48DE-BEE6-BCC4FA2F6A9B}">
          <p14:sldIdLst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</p14:sldIdLst>
        </p14:section>
        <p14:section name="Table Relationships" id="{071C5215-E2AC-4D51-AA52-DD420CF58BE2}">
          <p14:sldIdLst>
            <p14:sldId id="480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</p14:sldIdLst>
        </p14:section>
        <p14:section name="Conclusion" id="{FE9C5012-641D-4FCF-BEC8-606F4D39B2C4}">
          <p14:sldIdLst>
            <p14:sldId id="349"/>
            <p14:sldId id="401"/>
            <p14:sldId id="614"/>
            <p14:sldId id="608"/>
            <p14:sldId id="405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02" autoAdjust="0"/>
    <p:restoredTop sz="95214" autoAdjust="0"/>
  </p:normalViewPr>
  <p:slideViewPr>
    <p:cSldViewPr showGuides="1">
      <p:cViewPr varScale="1">
        <p:scale>
          <a:sx n="51" d="100"/>
          <a:sy n="51" d="100"/>
        </p:scale>
        <p:origin x="78" y="12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7.6.2022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7D88C-E668-4BE2-ABDA-7A6EE69FDE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817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D04BF3-E85C-4A2F-8C09-6BB4DCAD1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1685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9FB29EC-3755-4A4F-B193-9CB69F8B15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8344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548B66-41E2-4BE7-BB07-F65E6BE0B8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058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050763-F78C-4404-8882-EA98C80646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69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202AE2-C6F2-4653-A25E-2900CC6881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659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4D444E-7889-4663-B6A3-0EEC3BE177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4386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698B7E-7B5A-4C48-9B4A-F177ABD3D2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87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Entity Models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Entity </a:t>
            </a:r>
            <a:r>
              <a:rPr lang="en-US" dirty="0"/>
              <a:t>Relations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AB939E2-5AC8-4DCF-9B4F-56BF6D473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77" y="2057401"/>
            <a:ext cx="3083623" cy="30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4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181000" y="1093838"/>
            <a:ext cx="10129234" cy="5546589"/>
          </a:xfrm>
        </p:spPr>
        <p:txBody>
          <a:bodyPr/>
          <a:lstStyle/>
          <a:p>
            <a:r>
              <a:rPr lang="en-US" dirty="0"/>
              <a:t>Specifying Custom Table name</a:t>
            </a:r>
          </a:p>
          <a:p>
            <a:pPr marL="0" indent="0">
              <a:spcBef>
                <a:spcPts val="3000"/>
              </a:spcBef>
              <a:buNone/>
            </a:pPr>
            <a:endParaRPr lang="en-US" dirty="0"/>
          </a:p>
          <a:p>
            <a:r>
              <a:rPr lang="en-US" dirty="0"/>
              <a:t>Custom Column name/DB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Renaming DB Objects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2071" y="1892905"/>
            <a:ext cx="6483930" cy="688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modelBuilder.Entity&lt;Order&gt;()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ToTable</a:t>
            </a:r>
            <a:r>
              <a:rPr lang="en-US" sz="2399" b="1" noProof="1">
                <a:latin typeface="Consolas" pitchFamily="49" charset="0"/>
              </a:rPr>
              <a:t>("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OrderRef</a:t>
            </a:r>
            <a:r>
              <a:rPr lang="en-US" sz="2399" b="1" noProof="1">
                <a:latin typeface="Consolas" pitchFamily="49" charset="0"/>
              </a:rPr>
              <a:t>", "Admin");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439089" y="3159000"/>
            <a:ext cx="2556820" cy="919162"/>
          </a:xfrm>
          <a:prstGeom prst="wedgeRoundRectCallout">
            <a:avLst>
              <a:gd name="adj1" fmla="val -38158"/>
              <a:gd name="adj2" fmla="val -950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schema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2070" y="3639757"/>
            <a:ext cx="5455949" cy="1273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modelBuilder.Entity&lt;Student&gt;()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(s =&gt; s.Name)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HasColumnName</a:t>
            </a:r>
            <a:r>
              <a:rPr lang="en-US" sz="2399" b="1" noProof="1">
                <a:latin typeface="Consolas" pitchFamily="49" charset="0"/>
              </a:rPr>
              <a:t>("StudentName")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HasColumnType</a:t>
            </a:r>
            <a:r>
              <a:rPr lang="en-US" sz="2399" b="1" noProof="1">
                <a:latin typeface="Consolas" pitchFamily="49" charset="0"/>
              </a:rPr>
              <a:t>("varchar");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560F966-7F87-4488-9301-FFCC7E388A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5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uiExpand="1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Explicitly set Primary Key</a:t>
            </a:r>
          </a:p>
          <a:p>
            <a:endParaRPr lang="en-US" dirty="0"/>
          </a:p>
          <a:p>
            <a:r>
              <a:rPr lang="en-US" dirty="0"/>
              <a:t>Other column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Column Attributes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752" y="1836403"/>
            <a:ext cx="7919625" cy="6830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&gt;().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HasKey</a:t>
            </a:r>
            <a:r>
              <a:rPr lang="en-US" sz="2399" b="1" noProof="1">
                <a:latin typeface="Consolas" pitchFamily="49" charset="0"/>
              </a:rPr>
              <a:t>("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StudentKey</a:t>
            </a:r>
            <a:r>
              <a:rPr lang="en-US" sz="2399" b="1" noProof="1">
                <a:latin typeface="Consolas" pitchFamily="49" charset="0"/>
              </a:rPr>
              <a:t>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5751" y="3276551"/>
            <a:ext cx="6949404" cy="1273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(p =&gt; p.FirstName)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IsRequired</a:t>
            </a:r>
            <a:r>
              <a:rPr lang="en-US" sz="2399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HasMaxLength</a:t>
            </a:r>
            <a:r>
              <a:rPr lang="en-US" sz="2399" b="1" noProof="1">
                <a:latin typeface="Consolas" pitchFamily="49" charset="0"/>
              </a:rPr>
              <a:t>(50)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B4A58-01D0-4543-8030-D9913D82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754" y="4763079"/>
            <a:ext cx="6949403" cy="9784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(p =&gt; p.LastUpdated)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ValueGeneratedOnAddOrUpdate</a:t>
            </a:r>
            <a:r>
              <a:rPr lang="en-US" sz="2399" b="1" noProof="1">
                <a:latin typeface="Consolas" pitchFamily="49" charset="0"/>
              </a:rPr>
              <a:t>()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9DC521D-8D59-4588-95F1-0E50329D0D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43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Do not include property in DB (e.g. business logic properties)</a:t>
            </a:r>
          </a:p>
          <a:p>
            <a:endParaRPr lang="en-US" dirty="0"/>
          </a:p>
          <a:p>
            <a:r>
              <a:rPr lang="en-US" dirty="0"/>
              <a:t>Disabling cascade delete</a:t>
            </a:r>
          </a:p>
          <a:p>
            <a:pPr lvl="1"/>
            <a:r>
              <a:rPr lang="en-US" dirty="0"/>
              <a:t>If a FK property is non-</a:t>
            </a:r>
            <a:r>
              <a:rPr lang="en-US" dirty="0" err="1"/>
              <a:t>nullable</a:t>
            </a:r>
            <a:r>
              <a:rPr lang="en-US" dirty="0"/>
              <a:t>, cascade delete is </a:t>
            </a:r>
            <a:r>
              <a:rPr lang="en-US" b="1" dirty="0">
                <a:solidFill>
                  <a:schemeClr val="bg1"/>
                </a:solidFill>
              </a:rPr>
              <a:t>on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Miscellaneous Config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5751" y="3984182"/>
            <a:ext cx="7168189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modelBuilder.Entity&lt;Course&gt;()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.HasRequired(t =&gt; t.Department)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.WithMany(t =&gt; t.Courses)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.HasForeignKey(d =&gt; d.DepartmentID)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OnDelete</a:t>
            </a:r>
            <a:r>
              <a:rPr lang="en-US" sz="2399" b="1" noProof="1">
                <a:latin typeface="Consolas" pitchFamily="49" charset="0"/>
              </a:rPr>
              <a:t>(DeleteBehavior.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Restrict</a:t>
            </a:r>
            <a:r>
              <a:rPr lang="en-US" sz="2399" b="1" noProof="1">
                <a:latin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5751" y="1907946"/>
            <a:ext cx="8779764" cy="688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.Entity&lt;Department&gt;().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Ignore</a:t>
            </a:r>
            <a:r>
              <a:rPr lang="en-US" sz="2399" b="1" noProof="1">
                <a:latin typeface="Consolas" pitchFamily="49" charset="0"/>
              </a:rPr>
              <a:t>(d =&gt; d.Budget);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60A8CAC-3A19-4EEE-8EFA-D80474DFF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597" y="5155447"/>
            <a:ext cx="4030433" cy="510778"/>
          </a:xfrm>
          <a:prstGeom prst="wedgeRoundRectCallout">
            <a:avLst>
              <a:gd name="adj1" fmla="val -54414"/>
              <a:gd name="adj2" fmla="val -203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Throws exception on delete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0842BB1-887E-420C-99DB-38695BC39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713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Mappings can be placed in entity-specific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Include in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OnModelCreating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Specialized Configuration Classes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211" y="1856848"/>
            <a:ext cx="10817580" cy="2455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StudentConfiguration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: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IEntityTypeConfiguration</a:t>
            </a:r>
            <a:r>
              <a:rPr lang="en-US" sz="2399" b="1" noProof="1">
                <a:latin typeface="Consolas" pitchFamily="49" charset="0"/>
              </a:rPr>
              <a:t>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void Configure(EntityTypeBuilder&lt;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 builder)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builder.HasKey(c =&gt; c.StudentKey);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416457" y="2139892"/>
            <a:ext cx="3148780" cy="510645"/>
          </a:xfrm>
          <a:prstGeom prst="wedgeRoundRectCallout">
            <a:avLst>
              <a:gd name="adj1" fmla="val -60905"/>
              <a:gd name="adj2" fmla="val -17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model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7210" y="5467446"/>
            <a:ext cx="10817580" cy="392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builder.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ApplyConfiguration</a:t>
            </a:r>
            <a:r>
              <a:rPr lang="en-US" sz="2399" b="1" noProof="1">
                <a:latin typeface="Consolas" pitchFamily="49" charset="0"/>
              </a:rPr>
              <a:t>(new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StudentConfiguration</a:t>
            </a:r>
            <a:r>
              <a:rPr lang="en-US" sz="2399" b="1" noProof="1">
                <a:latin typeface="Consolas" pitchFamily="49" charset="0"/>
              </a:rPr>
              <a:t>());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E4F59E-CDB4-4C55-8114-078B1BEFB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32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89B388-9B9B-4A0C-A2A8-B92B70FE346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10" y="1237473"/>
            <a:ext cx="2888254" cy="2714959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8A43F93-2A28-4A88-B408-1E52310CBD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Custom Entity Framework Behavior</a:t>
            </a:r>
          </a:p>
        </p:txBody>
      </p:sp>
    </p:spTree>
    <p:extLst>
      <p:ext uri="{BB962C8B-B14F-4D97-AF65-F5344CB8AC3E}">
        <p14:creationId xmlns:p14="http://schemas.microsoft.com/office/powerpoint/2010/main" val="220041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 Code First provides a set of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DataAnnotation</a:t>
            </a:r>
            <a:r>
              <a:rPr lang="en-US" b="1" dirty="0">
                <a:solidFill>
                  <a:schemeClr val="bg1"/>
                </a:solidFill>
              </a:rPr>
              <a:t> attributes</a:t>
            </a:r>
          </a:p>
          <a:p>
            <a:pPr lvl="1"/>
            <a:r>
              <a:rPr lang="en-US" dirty="0"/>
              <a:t>You can override default Entity Framework behavior</a:t>
            </a:r>
          </a:p>
          <a:p>
            <a:r>
              <a:rPr lang="en-US" dirty="0"/>
              <a:t>To access nullability and size of fields:</a:t>
            </a:r>
          </a:p>
          <a:p>
            <a:endParaRPr lang="en-US" dirty="0"/>
          </a:p>
          <a:p>
            <a:r>
              <a:rPr lang="en-US" dirty="0"/>
              <a:t>To access schema customizations:</a:t>
            </a:r>
          </a:p>
          <a:p>
            <a:endParaRPr lang="en-US" dirty="0"/>
          </a:p>
          <a:p>
            <a:r>
              <a:rPr lang="en-US" dirty="0"/>
              <a:t>For a full set of configuration options you need the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8689" y="3312918"/>
            <a:ext cx="882231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800" b="1" noProof="1">
                <a:latin typeface="Consolas" pitchFamily="49" charset="0"/>
              </a:rPr>
              <a:t> System.ComponentModel.DataAnnotations;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689" y="4607179"/>
            <a:ext cx="1021731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800" b="1" noProof="1">
                <a:latin typeface="Consolas" pitchFamily="49" charset="0"/>
              </a:rPr>
              <a:t> System.ComponentModel.DataAnnotations.Schema;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34875E-C380-4ECD-9D42-BC970C571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59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latin typeface="Consolas" panose="020B0609020204030204" pitchFamily="49" charset="0"/>
              </a:rPr>
              <a:t>] </a:t>
            </a:r>
            <a:r>
              <a:rPr lang="en-US" dirty="0"/>
              <a:t>– explicitly specify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pPr lvl="1"/>
            <a:r>
              <a:rPr lang="en-US" dirty="0"/>
              <a:t>When your PK column doesn’t have an "</a:t>
            </a:r>
            <a:r>
              <a:rPr lang="en-US" dirty="0">
                <a:latin typeface="Consolas" panose="020B0609020204030204" pitchFamily="49" charset="0"/>
              </a:rPr>
              <a:t>Id</a:t>
            </a:r>
            <a:r>
              <a:rPr lang="en-US" dirty="0"/>
              <a:t>" suffix</a:t>
            </a:r>
          </a:p>
          <a:p>
            <a:pPr marL="609036" lvl="1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Composite key </a:t>
            </a:r>
            <a:r>
              <a:rPr lang="en-US" dirty="0"/>
              <a:t>is only defined using 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en-US" dirty="0"/>
              <a:t>for now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Attributes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2436" y="2517852"/>
            <a:ext cx="6273564" cy="6830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399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int StudentKey { get; set;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2437" y="3893272"/>
            <a:ext cx="9285527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EmployeesProjects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r>
              <a:rPr lang="en-US" sz="2399" b="1" noProof="1">
                <a:latin typeface="Consolas" pitchFamily="49" charset="0"/>
              </a:rPr>
              <a:t>	.HasKey(k =&gt; new { k.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EmployeeId</a:t>
            </a:r>
            <a:r>
              <a:rPr lang="en-US" sz="2399" b="1" noProof="1">
                <a:latin typeface="Consolas" pitchFamily="49" charset="0"/>
              </a:rPr>
              <a:t>, k.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ProjectId</a:t>
            </a:r>
            <a:r>
              <a:rPr lang="en-US" sz="2399" b="1" noProof="1">
                <a:latin typeface="Consolas" pitchFamily="49" charset="0"/>
              </a:rPr>
              <a:t> 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1242FEA-204C-4265-B05B-95875F0AB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6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ForeignKey</a:t>
            </a:r>
            <a:r>
              <a:rPr lang="en-US" dirty="0"/>
              <a:t> – explicitly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 navigation property and foreign key property within the same class</a:t>
            </a:r>
          </a:p>
          <a:p>
            <a:r>
              <a:rPr lang="en-US" dirty="0"/>
              <a:t>Works in </a:t>
            </a:r>
            <a:r>
              <a:rPr lang="en-US" b="1" dirty="0">
                <a:solidFill>
                  <a:schemeClr val="bg1"/>
                </a:solidFill>
              </a:rPr>
              <a:t>either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 (FK to navigation property or </a:t>
            </a:r>
            <a:br>
              <a:rPr lang="en-US" dirty="0"/>
            </a:br>
            <a:r>
              <a:rPr lang="en-US" dirty="0"/>
              <a:t>navigation property to FK)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Attributes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2271" y="3942587"/>
            <a:ext cx="8227457" cy="2160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Client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ForeignKey</a:t>
            </a:r>
            <a:r>
              <a:rPr lang="en-US" sz="2399" b="1" noProof="1">
                <a:latin typeface="Consolas" pitchFamily="49" charset="0"/>
              </a:rPr>
              <a:t>("Order")]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int OrderRefId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Order Order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9BA07BD-7DA0-4E21-8AF4-8AC293DDB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86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r>
              <a:rPr lang="en-US" dirty="0"/>
              <a:t> – manually specify the name of the table in the 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Objects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99269" y="2214000"/>
            <a:ext cx="76180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399" b="1" noProof="1">
                <a:latin typeface="Consolas" pitchFamily="49" charset="0"/>
              </a:rPr>
              <a:t>("StudentMaster")]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992" y="4343163"/>
            <a:ext cx="76180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399" b="1" noProof="1">
                <a:latin typeface="Consolas" pitchFamily="49" charset="0"/>
              </a:rPr>
              <a:t>("StudentMaster",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Schema</a:t>
            </a:r>
            <a:r>
              <a:rPr lang="en-US" sz="2399" b="1" noProof="1">
                <a:latin typeface="Consolas" pitchFamily="49" charset="0"/>
              </a:rPr>
              <a:t> = "Admin")]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C59806-0CA0-42EE-A6EF-E3F1F01FC2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Column</a:t>
            </a:r>
            <a:r>
              <a:rPr lang="en-US" dirty="0"/>
              <a:t> – manually specify the name of the column in the DB</a:t>
            </a:r>
          </a:p>
          <a:p>
            <a:pPr lvl="1"/>
            <a:r>
              <a:rPr lang="en-US" dirty="0"/>
              <a:t>You can also specify order and explicit data type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Renaming Objects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9569" y="2864242"/>
            <a:ext cx="10512862" cy="1864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Column</a:t>
            </a:r>
            <a:r>
              <a:rPr lang="en-US" sz="2399" b="1" noProof="1">
                <a:latin typeface="Consolas" pitchFamily="49" charset="0"/>
              </a:rPr>
              <a:t>("StudentName",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399" b="1" noProof="1">
                <a:latin typeface="Consolas" pitchFamily="49" charset="0"/>
              </a:rPr>
              <a:t> = 2,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TypeName</a:t>
            </a:r>
            <a:r>
              <a:rPr lang="en-US" sz="2399" b="1" noProof="1">
                <a:latin typeface="Consolas" pitchFamily="49" charset="0"/>
              </a:rPr>
              <a:t>="varchar(50)")]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string Name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DD0DD81-79AB-41DF-8829-CBA6EF833F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4809BAAC-DB98-4F5B-8628-C33865DC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000" y="3173611"/>
            <a:ext cx="3411432" cy="510778"/>
          </a:xfrm>
          <a:prstGeom prst="wedgeRoundRectCallout">
            <a:avLst>
              <a:gd name="adj1" fmla="val -55328"/>
              <a:gd name="adj2" fmla="val 46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378500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Object Composition</a:t>
            </a:r>
            <a:endParaRPr lang="bg-BG" dirty="0"/>
          </a:p>
          <a:p>
            <a:r>
              <a:rPr lang="en-GB" dirty="0"/>
              <a:t>Fluent API</a:t>
            </a:r>
          </a:p>
          <a:p>
            <a:r>
              <a:rPr lang="en-GB" dirty="0"/>
              <a:t>Attributes</a:t>
            </a:r>
            <a:endParaRPr lang="bg-BG" dirty="0"/>
          </a:p>
          <a:p>
            <a:r>
              <a:rPr lang="en-GB" dirty="0"/>
              <a:t>Table Relationships</a:t>
            </a:r>
          </a:p>
          <a:p>
            <a:pPr lvl="1"/>
            <a:r>
              <a:rPr lang="en-GB" dirty="0"/>
              <a:t>One-to-One</a:t>
            </a:r>
          </a:p>
          <a:p>
            <a:pPr lvl="1"/>
            <a:r>
              <a:rPr lang="en-GB" dirty="0"/>
              <a:t>One-to-Many</a:t>
            </a:r>
          </a:p>
          <a:p>
            <a:pPr lvl="1"/>
            <a:r>
              <a:rPr lang="en-GB" dirty="0"/>
              <a:t>Many-to-Many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6B426F-A208-4457-A214-1A9398D4EF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0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Required</a:t>
            </a:r>
            <a:r>
              <a:rPr lang="en-US" dirty="0"/>
              <a:t> – mark a nullable property as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b="1" dirty="0"/>
              <a:t> </a:t>
            </a:r>
            <a:r>
              <a:rPr lang="en-US" dirty="0"/>
              <a:t>in the DB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Will throw an exception if not set to a value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Non-</a:t>
            </a:r>
            <a:r>
              <a:rPr lang="en-US" dirty="0" err="1"/>
              <a:t>nullable</a:t>
            </a:r>
            <a:r>
              <a:rPr lang="en-US" dirty="0"/>
              <a:t> types (e.g.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) will </a:t>
            </a:r>
            <a:r>
              <a:rPr lang="en-US" b="1" dirty="0">
                <a:solidFill>
                  <a:schemeClr val="bg1"/>
                </a:solidFill>
              </a:rPr>
              <a:t>not throw </a:t>
            </a:r>
            <a:r>
              <a:rPr lang="en-US" dirty="0"/>
              <a:t>an exception (will be set to language-specific default value)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MinLength</a:t>
            </a:r>
            <a:r>
              <a:rPr lang="en-US" noProof="1"/>
              <a:t> </a:t>
            </a:r>
            <a:r>
              <a:rPr lang="en-US" dirty="0"/>
              <a:t>– specifies min length of a string (client validation)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MaxLength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StringLength</a:t>
            </a:r>
            <a:r>
              <a:rPr lang="en-US" noProof="1"/>
              <a:t> </a:t>
            </a:r>
            <a:r>
              <a:rPr lang="en-US" dirty="0"/>
              <a:t>– specifies max length of a string </a:t>
            </a:r>
            <a:br>
              <a:rPr lang="en-US" dirty="0"/>
            </a:br>
            <a:r>
              <a:rPr lang="en-US" dirty="0"/>
              <a:t>(both client and DB validation)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en-US" dirty="0"/>
              <a:t> – set lower and/or upper limits of numeric property </a:t>
            </a:r>
            <a:br>
              <a:rPr lang="en-US" dirty="0"/>
            </a:br>
            <a:r>
              <a:rPr lang="en-US" dirty="0"/>
              <a:t>(client validation)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Validation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9E1E3B5-01F7-43CB-8C71-8992BBEC3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29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Index</a:t>
            </a:r>
            <a:r>
              <a:rPr lang="en-US" dirty="0"/>
              <a:t> – create index for column(s)</a:t>
            </a:r>
          </a:p>
          <a:p>
            <a:pPr lvl="1"/>
            <a:r>
              <a:rPr lang="en-US" dirty="0"/>
              <a:t>Primary key will always have an index</a:t>
            </a:r>
          </a:p>
          <a:p>
            <a:pPr lvl="1"/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NotMapped</a:t>
            </a:r>
            <a:r>
              <a:rPr lang="en-US" dirty="0"/>
              <a:t> – property will not be mapped to a column</a:t>
            </a:r>
          </a:p>
          <a:p>
            <a:pPr lvl="1"/>
            <a:r>
              <a:rPr lang="en-US" dirty="0"/>
              <a:t>For business logic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Attributes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03899-42AA-464A-8062-1D347F2F9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0" y="2574000"/>
            <a:ext cx="9900000" cy="1279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Index</a:t>
            </a:r>
            <a:r>
              <a:rPr lang="en-US" sz="2399" b="1" noProof="1">
                <a:latin typeface="Consolas" pitchFamily="49" charset="0"/>
              </a:rPr>
              <a:t>(nameof(Url))]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public string Url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05CD21D-4EEF-4FA3-9AF6-2FCB87D6D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258C52-FBEB-44D9-9852-10BE99E18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0" y="5274000"/>
            <a:ext cx="9900000" cy="688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NotMapped</a:t>
            </a:r>
            <a:r>
              <a:rPr lang="en-US" sz="2399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string FullName =&gt; this.FirstName + this.LastName</a:t>
            </a:r>
          </a:p>
        </p:txBody>
      </p:sp>
    </p:spTree>
    <p:extLst>
      <p:ext uri="{BB962C8B-B14F-4D97-AF65-F5344CB8AC3E}">
        <p14:creationId xmlns:p14="http://schemas.microsoft.com/office/powerpoint/2010/main" val="375205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CD1C6C-E4EB-4BEE-BBA8-6A4358DA14D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Relationships</a:t>
            </a:r>
          </a:p>
        </p:txBody>
      </p:sp>
      <p:pic>
        <p:nvPicPr>
          <p:cNvPr id="3074" name="Picture 2" descr="Image result for properties png">
            <a:extLst>
              <a:ext uri="{FF2B5EF4-FFF2-40B4-BE49-F238E27FC236}">
                <a16:creationId xmlns:a16="http://schemas.microsoft.com/office/drawing/2014/main" id="{5D4786BD-B8E1-4EB8-B154-FB785B321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90600"/>
            <a:ext cx="3524774" cy="352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E3E986-FDB8-44B8-8A9D-A11ECE4EF9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Expressed As Properties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114702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Expressed in SQL Server as a shared primary key</a:t>
            </a:r>
          </a:p>
          <a:p>
            <a:r>
              <a:rPr lang="en-US" dirty="0"/>
              <a:t>Relationship direction must be explicitly </a:t>
            </a:r>
            <a:br>
              <a:rPr lang="en-US" dirty="0"/>
            </a:br>
            <a:r>
              <a:rPr lang="en-US" dirty="0"/>
              <a:t>specified with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ForeignKey</a:t>
            </a:r>
            <a:r>
              <a:rPr lang="en-US" dirty="0"/>
              <a:t> attribute</a:t>
            </a:r>
          </a:p>
          <a:p>
            <a:r>
              <a:rPr lang="en-US" noProof="1"/>
              <a:t>ForeignKey</a:t>
            </a:r>
            <a:r>
              <a:rPr lang="en-US" dirty="0"/>
              <a:t> is placed above the key property and contains the </a:t>
            </a:r>
            <a:br>
              <a:rPr lang="en-US" dirty="0"/>
            </a:br>
            <a:r>
              <a:rPr lang="en-US" dirty="0"/>
              <a:t>name of the navigation property and vice versa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914400" y="4572002"/>
            <a:ext cx="2502582" cy="808023"/>
          </a:xfrm>
          <a:prstGeom prst="roundRect">
            <a:avLst>
              <a:gd name="adj" fmla="val 0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638800" y="4572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cxnSp>
        <p:nvCxnSpPr>
          <p:cNvPr id="9" name="Straight Arrow Connector 8"/>
          <p:cNvCxnSpPr>
            <a:cxnSpLocks/>
            <a:stCxn id="6" idx="3"/>
            <a:endCxn id="7" idx="1"/>
          </p:cNvCxnSpPr>
          <p:nvPr/>
        </p:nvCxnSpPr>
        <p:spPr>
          <a:xfrm flipV="1">
            <a:off x="3416982" y="4976013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">
            <a:extLst>
              <a:ext uri="{FF2B5EF4-FFF2-40B4-BE49-F238E27FC236}">
                <a16:creationId xmlns:a16="http://schemas.microsoft.com/office/drawing/2014/main" id="{C20A5E25-3B68-4D28-8662-FB908B6D1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9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4DCB0-826E-4C41-A21B-CFC34776E5E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One-to-Zero-or-One: Implementation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1600" y="1956791"/>
            <a:ext cx="9448800" cy="4269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 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AddressId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Address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441000" y="2664000"/>
            <a:ext cx="1879928" cy="510778"/>
          </a:xfrm>
          <a:prstGeom prst="wedgeRoundRectCallout">
            <a:avLst>
              <a:gd name="adj1" fmla="val -61323"/>
              <a:gd name="adj2" fmla="val 36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9502C5A-F07C-4C9C-B345-27640C27FD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627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D59E-28EE-4578-A2E3-CFEF18D883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A37A8-45D0-472E-950E-4B359FEA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Implementation (2)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C7C59-06A5-4E05-AF20-93AE99E4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69000"/>
            <a:ext cx="8839200" cy="3816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Address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Text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(nameof(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StudentId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Student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3C768F-40A5-4A3A-A5E3-FEF6A6F72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020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HasOne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WithOne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StudentId</a:t>
            </a:r>
            <a:r>
              <a:rPr lang="en-US" dirty="0"/>
              <a:t> property is </a:t>
            </a:r>
            <a:r>
              <a:rPr lang="en-US" b="1" dirty="0">
                <a:solidFill>
                  <a:schemeClr val="bg1"/>
                </a:solidFill>
              </a:rPr>
              <a:t>nullable</a:t>
            </a:r>
            <a:r>
              <a:rPr lang="en-US" dirty="0"/>
              <a:t> 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int?</a:t>
            </a:r>
            <a:r>
              <a:rPr lang="en-US" dirty="0"/>
              <a:t>), relation becomes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One-To-Zero-Or-One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Fluent API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1909963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097267" y="2355062"/>
            <a:ext cx="3048000" cy="919401"/>
          </a:xfrm>
          <a:prstGeom prst="wedgeRoundRectCallout">
            <a:avLst>
              <a:gd name="adj1" fmla="val -57225"/>
              <a:gd name="adj2" fmla="val 398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Address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contains FK to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7DCF487-B1E2-41D2-B0C1-3633FA35E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06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Most common type of relationship</a:t>
            </a:r>
          </a:p>
          <a:p>
            <a:r>
              <a:rPr lang="en-US" dirty="0"/>
              <a:t>Implemented with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parent entity</a:t>
            </a:r>
          </a:p>
          <a:p>
            <a:pPr lvl="1"/>
            <a:r>
              <a:rPr lang="en-US" dirty="0"/>
              <a:t>The collection should be </a:t>
            </a:r>
            <a:r>
              <a:rPr lang="en-US" b="1" dirty="0">
                <a:solidFill>
                  <a:schemeClr val="bg1"/>
                </a:solidFill>
              </a:rPr>
              <a:t>initialized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482509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6909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06909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6909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stCxn id="6" idx="3"/>
            <a:endCxn id="12" idx="1"/>
          </p:cNvCxnSpPr>
          <p:nvPr/>
        </p:nvCxnSpPr>
        <p:spPr>
          <a:xfrm flipV="1">
            <a:off x="4985091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 flipV="1">
            <a:off x="4985091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1" idx="1"/>
          </p:cNvCxnSpPr>
          <p:nvPr/>
        </p:nvCxnSpPr>
        <p:spPr>
          <a:xfrm>
            <a:off x="4985091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">
            <a:extLst>
              <a:ext uri="{FF2B5EF4-FFF2-40B4-BE49-F238E27FC236}">
                <a16:creationId xmlns:a16="http://schemas.microsoft.com/office/drawing/2014/main" id="{EEC83915-BF04-4347-BEC9-316691498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659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Department</a:t>
            </a:r>
            <a:r>
              <a:rPr lang="en-US" dirty="0"/>
              <a:t> has </a:t>
            </a:r>
            <a:r>
              <a:rPr lang="en-US" b="1" dirty="0">
                <a:solidFill>
                  <a:schemeClr val="bg1"/>
                </a:solidFill>
              </a:rPr>
              <a:t>many employees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81200"/>
            <a:ext cx="111252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Department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Employees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12B31B-50ED-41C0-8033-6D9122B29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866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dirty="0"/>
              <a:t> have one 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BA085-497B-434A-965F-AA808E6A5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81200"/>
            <a:ext cx="89916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Employee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 Department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78BE6F-E426-469B-B9AB-65F06E9812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50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C26960-ED25-4136-8232-9A221C7D0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HasMany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WithOne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One-to-Many: Fluent API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19812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modelBuilder.Entity&lt;Post&gt;()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 =&gt; p.Comments)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 =&gt; c.Post)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 =&gt; c.PostId);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6F079-91BC-45E0-80B5-4A18716A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1910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modelBuilder.Entity&lt;Employee&gt;()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(e =&gt; e.Addresses)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a.Employee)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a.EmployeeId);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AF5012-352A-4F1C-9D17-9A7BB81C1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8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Requires a </a:t>
            </a:r>
            <a:r>
              <a:rPr lang="en-US" b="1" dirty="0">
                <a:solidFill>
                  <a:schemeClr val="bg1"/>
                </a:solidFill>
              </a:rPr>
              <a:t>join entity (separate class) </a:t>
            </a:r>
            <a:r>
              <a:rPr lang="en-US" dirty="0"/>
              <a:t>in EF Core</a:t>
            </a:r>
          </a:p>
          <a:p>
            <a:r>
              <a:rPr lang="en-US" dirty="0"/>
              <a:t>Implemented with collections in each entity, referring the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482509" y="401360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6909" y="4589963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6909" y="3479183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482509" y="28956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482509" y="5131599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cxnSp>
        <p:nvCxnSpPr>
          <p:cNvPr id="25" name="Straight Arrow Connector 24"/>
          <p:cNvCxnSpPr>
            <a:stCxn id="15" idx="3"/>
            <a:endCxn id="12" idx="1"/>
          </p:cNvCxnSpPr>
          <p:nvPr/>
        </p:nvCxnSpPr>
        <p:spPr>
          <a:xfrm>
            <a:off x="4985091" y="3299612"/>
            <a:ext cx="2221818" cy="58358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2" idx="1"/>
          </p:cNvCxnSpPr>
          <p:nvPr/>
        </p:nvCxnSpPr>
        <p:spPr>
          <a:xfrm flipV="1">
            <a:off x="4985091" y="3883195"/>
            <a:ext cx="2221818" cy="534417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12" idx="1"/>
          </p:cNvCxnSpPr>
          <p:nvPr/>
        </p:nvCxnSpPr>
        <p:spPr>
          <a:xfrm flipV="1">
            <a:off x="4985091" y="3883194"/>
            <a:ext cx="2221818" cy="1652416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7" idx="1"/>
          </p:cNvCxnSpPr>
          <p:nvPr/>
        </p:nvCxnSpPr>
        <p:spPr>
          <a:xfrm flipV="1">
            <a:off x="4985091" y="4993974"/>
            <a:ext cx="2221818" cy="541636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DCCFC096-5DCD-482A-A935-7031C560C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523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2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1380841"/>
            <a:ext cx="112776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D2EE6-F616-427F-B07D-508264C3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1120"/>
            <a:ext cx="112776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D784D5-4129-45B1-BA50-14E4AF6731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1127-D5F9-4423-B031-82086BC323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requires a </a:t>
            </a:r>
            <a:r>
              <a:rPr lang="en-US" b="1" dirty="0">
                <a:solidFill>
                  <a:schemeClr val="bg1"/>
                </a:solidFill>
              </a:rPr>
              <a:t>Join Entity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C9A33-ECDC-4211-B96B-E8F3363B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 Implementation 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AD7DF-BCA8-49F9-8C69-70475C52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4" y="1962333"/>
            <a:ext cx="8004176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 Student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 Course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0B27E0-40FD-4F66-BA67-7D9AA8B576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003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 b="1" dirty="0">
                <a:solidFill>
                  <a:schemeClr val="bg1"/>
                </a:solidFill>
              </a:rPr>
              <a:t>both sides </a:t>
            </a:r>
            <a:r>
              <a:rPr lang="en-US" dirty="0"/>
              <a:t>of relationship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Many-to-Many: Fluent API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2" y="1828801"/>
            <a:ext cx="10363200" cy="4613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new {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});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builder.Entity&lt;StudentCourse&gt;()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B02CB362-0208-47D5-B252-AFBC8AE0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0342" y="2743201"/>
            <a:ext cx="2190344" cy="925251"/>
          </a:xfrm>
          <a:prstGeom prst="wedgeRoundRectCallout">
            <a:avLst>
              <a:gd name="adj1" fmla="val -58297"/>
              <a:gd name="adj2" fmla="val -507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 Primary Key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ECEA6A2-74A3-4D4B-8B83-6CDB184D49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421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two entities are related by more than one key</a:t>
            </a:r>
          </a:p>
          <a:p>
            <a:r>
              <a:rPr lang="en-US" dirty="0"/>
              <a:t>Entity Framework needs help from </a:t>
            </a:r>
            <a:r>
              <a:rPr lang="en-US" b="1" dirty="0">
                <a:solidFill>
                  <a:schemeClr val="bg1"/>
                </a:solidFill>
              </a:rPr>
              <a:t>Inverse Properties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Relations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8077200" y="486507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077200" y="324902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371600" y="405704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</a:p>
        </p:txBody>
      </p:sp>
      <p:cxnSp>
        <p:nvCxnSpPr>
          <p:cNvPr id="8" name="Straight Arrow Connector 7"/>
          <p:cNvCxnSpPr>
            <a:stCxn id="15" idx="3"/>
            <a:endCxn id="12" idx="1"/>
          </p:cNvCxnSpPr>
          <p:nvPr/>
        </p:nvCxnSpPr>
        <p:spPr>
          <a:xfrm flipV="1">
            <a:off x="3874182" y="3653036"/>
            <a:ext cx="4203018" cy="808023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3"/>
            <a:endCxn id="7" idx="1"/>
          </p:cNvCxnSpPr>
          <p:nvPr/>
        </p:nvCxnSpPr>
        <p:spPr>
          <a:xfrm>
            <a:off x="3874182" y="4461059"/>
            <a:ext cx="4203018" cy="808023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9509" y="3048001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Place of Birth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0909" y="4994034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Current Residence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CD238DE-CAA7-4BC6-9451-A35E018A1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48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5" grpId="0" animBg="1"/>
      <p:bldP spid="18" grpId="0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Domain Model – defined as usual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7800" y="2133601"/>
            <a:ext cx="9296400" cy="39729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0A56789-82D8-4109-B0AA-053B5CDD2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2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dirty="0"/>
              <a:t> Domain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Relations Implementation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001" y="1828800"/>
            <a:ext cx="10943998" cy="4326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Town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ICollection&lt;Person&gt; Natives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ICollection&lt;Person&gt; Residents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940999" y="2964916"/>
            <a:ext cx="2474879" cy="919401"/>
          </a:xfrm>
          <a:prstGeom prst="wedgeRoundRectCallout">
            <a:avLst>
              <a:gd name="adj1" fmla="val -55328"/>
              <a:gd name="adj2" fmla="val 46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 towards related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6720EF-816F-41D5-9C76-D4287BC5FA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52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3" y="1419750"/>
            <a:ext cx="860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29792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chemeClr val="bg2"/>
                </a:solidFill>
              </a:rPr>
              <a:t> The </a:t>
            </a:r>
            <a:r>
              <a:rPr lang="en-GB" sz="3200" b="1" dirty="0">
                <a:solidFill>
                  <a:schemeClr val="bg1"/>
                </a:solidFill>
              </a:rPr>
              <a:t>Fluent API </a:t>
            </a:r>
            <a:r>
              <a:rPr lang="en-GB" sz="3200" dirty="0">
                <a:solidFill>
                  <a:schemeClr val="bg2"/>
                </a:solidFill>
              </a:rPr>
              <a:t>gives us full control over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GB" sz="3200" dirty="0">
                <a:solidFill>
                  <a:schemeClr val="bg2"/>
                </a:solidFill>
              </a:rPr>
              <a:t>Entity Framework object mappings</a:t>
            </a:r>
          </a:p>
          <a:p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Attributes </a:t>
            </a:r>
            <a:r>
              <a:rPr lang="en-GB" sz="3200" dirty="0">
                <a:solidFill>
                  <a:schemeClr val="bg2"/>
                </a:solidFill>
              </a:rPr>
              <a:t>can be used to express special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 table relationships and to customize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 entity behaviour</a:t>
            </a:r>
          </a:p>
          <a:p>
            <a:r>
              <a:rPr lang="en-US" sz="3200" dirty="0">
                <a:solidFill>
                  <a:schemeClr val="bg2"/>
                </a:solidFill>
              </a:rPr>
              <a:t> Objects can be composed from other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 objects to represent complex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relationships</a:t>
            </a:r>
          </a:p>
          <a:p>
            <a:pPr marL="0" indent="0">
              <a:buNone/>
            </a:pPr>
            <a:endParaRPr lang="en-GB" sz="3200" dirty="0">
              <a:solidFill>
                <a:schemeClr val="bg2"/>
              </a:solidFill>
            </a:endParaRP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DE48318-098E-44D3-9E9F-5D6C2901E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0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9749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2A9-9247-4248-A0B0-E504D5389CA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 Composition</a:t>
            </a:r>
          </a:p>
        </p:txBody>
      </p:sp>
      <p:pic>
        <p:nvPicPr>
          <p:cNvPr id="2052" name="Picture 4" descr="Image result for database relationship png">
            <a:extLst>
              <a:ext uri="{FF2B5EF4-FFF2-40B4-BE49-F238E27FC236}">
                <a16:creationId xmlns:a16="http://schemas.microsoft.com/office/drawing/2014/main" id="{626C62AC-6CCB-4E3D-A308-00F5C323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800"/>
            <a:ext cx="2995050" cy="187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EC249EC-EB6F-47D5-9920-AD53CEDC04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Describing Database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55265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249D3BD-2A77-4ECA-B510-A46170EC50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9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54A43B-45B5-4226-9621-53210DABE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54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21735" y="983196"/>
            <a:ext cx="10129234" cy="5546589"/>
          </a:xfrm>
        </p:spPr>
        <p:txBody>
          <a:bodyPr/>
          <a:lstStyle/>
          <a:p>
            <a:r>
              <a:rPr lang="en-US" dirty="0"/>
              <a:t>Object composition denotes a "</a:t>
            </a:r>
            <a:r>
              <a:rPr lang="en-US" b="1" dirty="0">
                <a:solidFill>
                  <a:schemeClr val="bg1"/>
                </a:solidFill>
              </a:rPr>
              <a:t>has-a</a:t>
            </a:r>
            <a:r>
              <a:rPr lang="en-US" dirty="0"/>
              <a:t>" relationship</a:t>
            </a:r>
          </a:p>
          <a:p>
            <a:pPr lvl="1"/>
            <a:r>
              <a:rPr lang="en-US" dirty="0"/>
              <a:t>E.g. the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  <a:r>
              <a:rPr lang="en-US" dirty="0"/>
              <a:t> has an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r>
              <a:rPr lang="en-US" dirty="0"/>
              <a:t>Defined in C# by one object having a property that is a reference to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Composition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171000" y="3969000"/>
            <a:ext cx="2350182" cy="2152176"/>
            <a:chOff x="2601230" y="3733800"/>
            <a:chExt cx="3048000" cy="2791202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601230" y="3733800"/>
              <a:ext cx="3048000" cy="2791202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2873939" y="57150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Pet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83CB-9FFB-4262-8AD5-D8171D096C13}"/>
              </a:ext>
            </a:extLst>
          </p:cNvPr>
          <p:cNvGrpSpPr/>
          <p:nvPr/>
        </p:nvGrpSpPr>
        <p:grpSpPr>
          <a:xfrm>
            <a:off x="7732620" y="4126593"/>
            <a:ext cx="2350182" cy="1703882"/>
            <a:chOff x="2601230" y="3733800"/>
            <a:chExt cx="3048000" cy="2209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2071958-DD93-4C73-93F7-470D58411148}"/>
                </a:ext>
              </a:extLst>
            </p:cNvPr>
            <p:cNvSpPr/>
            <p:nvPr/>
          </p:nvSpPr>
          <p:spPr>
            <a:xfrm>
              <a:off x="2601230" y="3733800"/>
              <a:ext cx="3048000" cy="220980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Dog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94A31C0-C51E-4EE2-B477-DA0A57AA89F8}"/>
                </a:ext>
              </a:extLst>
            </p:cNvPr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32D8C40-C8B5-4833-AB3E-B60EEDE0A52F}"/>
                </a:ext>
              </a:extLst>
            </p:cNvPr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</p:txBody>
        </p:sp>
      </p:grpSp>
      <p:cxnSp>
        <p:nvCxnSpPr>
          <p:cNvPr id="21" name="Connector: Elbow 10">
            <a:extLst>
              <a:ext uri="{FF2B5EF4-FFF2-40B4-BE49-F238E27FC236}">
                <a16:creationId xmlns:a16="http://schemas.microsoft.com/office/drawing/2014/main" id="{FD92E02A-F487-4855-B560-A531A067F6AE}"/>
              </a:ext>
            </a:extLst>
          </p:cNvPr>
          <p:cNvCxnSpPr>
            <a:cxnSpLocks/>
          </p:cNvCxnSpPr>
          <p:nvPr/>
        </p:nvCxnSpPr>
        <p:spPr>
          <a:xfrm flipV="1">
            <a:off x="5370280" y="4460009"/>
            <a:ext cx="2362341" cy="130948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F5FB35E1-A957-40E0-81BD-48D89BE2CC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8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Navigation properties create a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r>
              <a:rPr lang="en-US" dirty="0"/>
              <a:t>Is either an </a:t>
            </a:r>
            <a:r>
              <a:rPr lang="en-US" b="1" noProof="1">
                <a:solidFill>
                  <a:schemeClr val="bg1"/>
                </a:solidFill>
              </a:rPr>
              <a:t>Entity Reference</a:t>
            </a:r>
            <a:r>
              <a:rPr lang="en-US" dirty="0"/>
              <a:t> (one to one or zero) or an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ICollection</a:t>
            </a:r>
            <a:r>
              <a:rPr lang="en-US" dirty="0"/>
              <a:t> (one to many or many to many)</a:t>
            </a:r>
          </a:p>
          <a:p>
            <a:r>
              <a:rPr lang="en-US" dirty="0"/>
              <a:t>They provide </a:t>
            </a:r>
            <a:r>
              <a:rPr lang="en-US" b="1" dirty="0">
                <a:solidFill>
                  <a:schemeClr val="bg1"/>
                </a:solidFill>
              </a:rPr>
              <a:t>fast querying </a:t>
            </a:r>
            <a:r>
              <a:rPr lang="en-US" dirty="0"/>
              <a:t>of related records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setting the reference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 Properties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ABD3C05-E6D3-453F-B328-215ADA37F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28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A0F819-5F9F-453D-BC22-0DF95D2A6F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Fluent API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1" y="1981201"/>
            <a:ext cx="3200400" cy="118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i="1" dirty="0">
                <a:solidFill>
                  <a:schemeClr val="bg2"/>
                </a:solidFill>
              </a:rPr>
              <a:t>f() =&gt; API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0B14068-A9A7-45CC-A88F-4A63997A3BD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Working with Model Builder</a:t>
            </a:r>
          </a:p>
        </p:txBody>
      </p:sp>
    </p:spTree>
    <p:extLst>
      <p:ext uri="{BB962C8B-B14F-4D97-AF65-F5344CB8AC3E}">
        <p14:creationId xmlns:p14="http://schemas.microsoft.com/office/powerpoint/2010/main" val="349638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maps your POCO classes to tables using a </a:t>
            </a:r>
            <a:r>
              <a:rPr lang="en-US" b="1" dirty="0">
                <a:solidFill>
                  <a:schemeClr val="bg1"/>
                </a:solidFill>
              </a:rPr>
              <a:t>set of conventions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property named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dirty="0"/>
              <a:t>" maps to the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r>
              <a:rPr lang="en-US" dirty="0"/>
              <a:t>Can be customized using </a:t>
            </a:r>
            <a:r>
              <a:rPr lang="en-US" b="1" dirty="0">
                <a:solidFill>
                  <a:schemeClr val="bg1"/>
                </a:solidFill>
              </a:rPr>
              <a:t>annotations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  <a:p>
            <a:r>
              <a:rPr lang="en-US" dirty="0"/>
              <a:t>Fluent API (Model Builder) allows </a:t>
            </a:r>
            <a:r>
              <a:rPr lang="en-US" b="1" dirty="0">
                <a:solidFill>
                  <a:schemeClr val="bg1"/>
                </a:solidFill>
              </a:rPr>
              <a:t>full control </a:t>
            </a:r>
            <a:r>
              <a:rPr lang="en-US" dirty="0"/>
              <a:t>over DB mappings</a:t>
            </a:r>
          </a:p>
          <a:p>
            <a:pPr lvl="1"/>
            <a:r>
              <a:rPr lang="en-US" dirty="0"/>
              <a:t>Custom names of objects (columns, tables, etc.) in the DB</a:t>
            </a:r>
          </a:p>
          <a:p>
            <a:pPr lvl="1"/>
            <a:r>
              <a:rPr lang="en-US" dirty="0"/>
              <a:t>Validation and data types</a:t>
            </a:r>
          </a:p>
          <a:p>
            <a:pPr lvl="1"/>
            <a:r>
              <a:rPr lang="en-US" dirty="0"/>
              <a:t>Define complicated entity relationships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5FFC027-E46C-436C-8C56-1AAF4811AA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0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Custom mappings are placed inside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OnModelCreating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method of the DB context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Fluent API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46898" y="2882598"/>
            <a:ext cx="10898204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protected override void OnModelCreating(DbModelBuilder builder)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builder.Entity&lt;Student&gt;().HasKey(s =&gt; s.StudentKey);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7A048A1-2D84-43C5-8F06-EFDF88F2A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31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3951</TotalTime>
  <Words>2268</Words>
  <Application>Microsoft Office PowerPoint</Application>
  <PresentationFormat>Widescreen</PresentationFormat>
  <Paragraphs>410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Entity Relations</vt:lpstr>
      <vt:lpstr>Table of Contents</vt:lpstr>
      <vt:lpstr>Have a Question?</vt:lpstr>
      <vt:lpstr>Object Composition</vt:lpstr>
      <vt:lpstr>Object Composition</vt:lpstr>
      <vt:lpstr>Navigation Properties</vt:lpstr>
      <vt:lpstr>Fluent API</vt:lpstr>
      <vt:lpstr>Fluent API</vt:lpstr>
      <vt:lpstr>Working with Fluent API</vt:lpstr>
      <vt:lpstr>Fluent API: Renaming DB Objects</vt:lpstr>
      <vt:lpstr>Fluent API: Column Attributes</vt:lpstr>
      <vt:lpstr>Fluent API: Miscellaneous Config</vt:lpstr>
      <vt:lpstr>Specialized Configuration Classes</vt:lpstr>
      <vt:lpstr>Attributes</vt:lpstr>
      <vt:lpstr>Attributes</vt:lpstr>
      <vt:lpstr>Key Attributes (1)</vt:lpstr>
      <vt:lpstr>Key Attributes (2)</vt:lpstr>
      <vt:lpstr>Renaming Objects (1)</vt:lpstr>
      <vt:lpstr>Renaming Objects (2)</vt:lpstr>
      <vt:lpstr>Entity Validation</vt:lpstr>
      <vt:lpstr>Other Attributes</vt:lpstr>
      <vt:lpstr>Table Relationships</vt:lpstr>
      <vt:lpstr>One-to-Zero-or-One</vt:lpstr>
      <vt:lpstr>One-to-Zero-or-One: Implementation (1)</vt:lpstr>
      <vt:lpstr>One-to-Zero-or-One: Implementation (2)</vt:lpstr>
      <vt:lpstr>One-to-Zero-or-One: Fluent API</vt:lpstr>
      <vt:lpstr>One-to-Many</vt:lpstr>
      <vt:lpstr>One-to-Many: Implementation (1)</vt:lpstr>
      <vt:lpstr>One-to-Many: Implementation (2)</vt:lpstr>
      <vt:lpstr>One-to-Many: Fluent API</vt:lpstr>
      <vt:lpstr>Many-to-Many</vt:lpstr>
      <vt:lpstr>Many-to-Many Implementation (1)</vt:lpstr>
      <vt:lpstr>Many-to-Many Implementation (2)</vt:lpstr>
      <vt:lpstr>Many-to-Many: Fluent API</vt:lpstr>
      <vt:lpstr>Multiple Relations</vt:lpstr>
      <vt:lpstr>Multiple Relations Implementation (1)</vt:lpstr>
      <vt:lpstr>Multiple Relations Implementation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Entity Relations</dc:title>
  <dc:subject>Software Development Course</dc:subject>
  <dc:creator>Software University</dc:creator>
  <cp:keywords>DB; Advanced; EF; Core; Entity; Relations;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Rositsa Nenova</cp:lastModifiedBy>
  <cp:revision>57</cp:revision>
  <dcterms:created xsi:type="dcterms:W3CDTF">2018-05-23T13:08:44Z</dcterms:created>
  <dcterms:modified xsi:type="dcterms:W3CDTF">2022-06-07T11:21:26Z</dcterms:modified>
  <cp:category>programming;computer programming;software development;web development</cp:category>
</cp:coreProperties>
</file>