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1486" r:id="rId2"/>
    <p:sldId id="1487" r:id="rId3"/>
    <p:sldId id="1512" r:id="rId4"/>
    <p:sldId id="1489" r:id="rId5"/>
    <p:sldId id="1490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507" r:id="rId14"/>
    <p:sldId id="1498" r:id="rId15"/>
    <p:sldId id="1501" r:id="rId16"/>
    <p:sldId id="1506" r:id="rId17"/>
    <p:sldId id="1503" r:id="rId18"/>
    <p:sldId id="1481" r:id="rId19"/>
    <p:sldId id="401" r:id="rId20"/>
    <p:sldId id="614" r:id="rId21"/>
    <p:sldId id="608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A0B75AE-A0EC-461D-A940-11E20058EE24}">
          <p14:sldIdLst>
            <p14:sldId id="1486"/>
            <p14:sldId id="1487"/>
            <p14:sldId id="1512"/>
          </p14:sldIdLst>
        </p14:section>
        <p14:section name="Data Transfer Objects" id="{3FB1620C-C774-427D-B82D-69807AEAED3B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0C16D86D-BF17-48E6-B8BE-39C955AAF591}">
          <p14:sldIdLst>
            <p14:sldId id="1494"/>
            <p14:sldId id="1495"/>
            <p14:sldId id="1496"/>
            <p14:sldId id="1497"/>
            <p14:sldId id="1507"/>
            <p14:sldId id="1498"/>
            <p14:sldId id="1501"/>
            <p14:sldId id="1506"/>
            <p14:sldId id="1503"/>
          </p14:sldIdLst>
        </p14:section>
        <p14:section name="Conclusion" id="{78E038D3-80E0-42E8-8D02-5381240E63CC}">
          <p14:sldIdLst>
            <p14:sldId id="1481"/>
            <p14:sldId id="401"/>
            <p14:sldId id="614"/>
            <p14:sldId id="608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8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8F6B9-C413-4B06-9D86-E28D707DB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21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9B543A-0CC8-4AF1-A0A8-7ACC496A0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588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E42D86-2804-4122-B967-32CC11BC1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014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A8E3A0-345C-4CEE-9CC4-16CD71CE6E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94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651A10-01B3-456A-BFC7-1D5504E1C7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0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A9A44E-46B4-45A0-B054-0313760A3D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4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B6ABFBC-FDD1-43E1-9692-DBAB91BB5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5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pper/AutoMapper" TargetMode="External"/><Relationship Id="rId2" Type="http://schemas.openxmlformats.org/officeDocument/2006/relationships/hyperlink" Target="https://automapper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1000" y="2290139"/>
            <a:ext cx="5173747" cy="2845561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1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62766" y="960411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NuGet</a:t>
            </a:r>
            <a:r>
              <a:rPr lang="en-US" dirty="0"/>
              <a:t> Package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noProof="1"/>
              <a:t>AutoMapper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6786" y="4808238"/>
            <a:ext cx="6658428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2CF7AE-E93E-4702-8FD5-7F849C0CCC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C3D84-9A30-4DCB-8252-6A915B2F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786" y="2368221"/>
            <a:ext cx="6658428" cy="2121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and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9993086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9457" y="5319000"/>
            <a:ext cx="9993086" cy="787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</a:rPr>
              <a:t>ProductDTO</a:t>
            </a:r>
            <a:r>
              <a:rPr lang="en-US" sz="2800" b="1" noProof="1">
                <a:latin typeface="Consolas" pitchFamily="49" charset="0"/>
              </a:rPr>
              <a:t>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51000" y="3852644"/>
            <a:ext cx="1466054" cy="510778"/>
          </a:xfrm>
          <a:prstGeom prst="wedgeRoundRectCallout">
            <a:avLst>
              <a:gd name="adj1" fmla="val 74859"/>
              <a:gd name="adj2" fmla="val -161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886000" y="4075044"/>
            <a:ext cx="1601788" cy="510778"/>
          </a:xfrm>
          <a:prstGeom prst="wedgeRoundRectCallout">
            <a:avLst>
              <a:gd name="adj1" fmla="val -94665"/>
              <a:gd name="adj2" fmla="val -194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4D42AE-E266-42E5-8D68-60ADB8EF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3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Mappings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12EF5C-7BAD-4CD1-B8B6-903EDC15E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1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IQueryable&lt;T&gt;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for all DB operations</a:t>
            </a:r>
          </a:p>
          <a:p>
            <a:pPr lvl="1"/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noProof="1">
                <a:latin typeface="Consolas" panose="020B0609020204030204" pitchFamily="49" charset="0"/>
              </a:rPr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/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.Select()</a:t>
            </a:r>
          </a:p>
          <a:p>
            <a:pPr lvl="1"/>
            <a:r>
              <a:rPr lang="en-US" dirty="0" err="1"/>
              <a:t>AutoMapper</a:t>
            </a:r>
            <a:r>
              <a:rPr lang="en-US" dirty="0"/>
              <a:t> helps EF to generate </a:t>
            </a:r>
            <a:r>
              <a:rPr lang="en-US" b="1" dirty="0">
                <a:solidFill>
                  <a:schemeClr val="bg1"/>
                </a:solidFill>
              </a:rPr>
              <a:t>optimized SELECT SQL query </a:t>
            </a:r>
            <a:r>
              <a:rPr lang="en-US" dirty="0"/>
              <a:t>(like projection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dirty="0" err="1"/>
              <a:t>ICollection</a:t>
            </a:r>
            <a:r>
              <a:rPr lang="en-US" dirty="0"/>
              <a:t> and </a:t>
            </a:r>
            <a:r>
              <a:rPr lang="en-US" dirty="0" err="1"/>
              <a:t>IQueryable</a:t>
            </a:r>
            <a:endParaRPr lang="en-U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1"/>
            <a:ext cx="1035384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posts = context.Posts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.Where(p =&gt; p.Author.Username == "Nikolay.IT")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400" b="1" noProof="1">
                <a:latin typeface="Consolas" pitchFamily="49" charset="0"/>
              </a:rPr>
              <a:t>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.ToList();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42" y="4207637"/>
            <a:ext cx="2925161" cy="510778"/>
          </a:xfrm>
          <a:prstGeom prst="wedgeRoundRectCallout">
            <a:avLst>
              <a:gd name="adj1" fmla="val -43384"/>
              <a:gd name="adj2" fmla="val -94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58" y="4463026"/>
            <a:ext cx="3504786" cy="510778"/>
          </a:xfrm>
          <a:prstGeom prst="wedgeRoundRectCallout">
            <a:avLst>
              <a:gd name="adj1" fmla="val -35916"/>
              <a:gd name="adj2" fmla="val -92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3F0BEA-A702-4084-A95B-EF379E6DC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Member Mapping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214000"/>
            <a:ext cx="109350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src.ProductStocks.Sum(p =&gt; p.Quantity))));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155553" y="2636038"/>
            <a:ext cx="3098356" cy="510778"/>
          </a:xfrm>
          <a:prstGeom prst="wedgeRoundRectCallout">
            <a:avLst>
              <a:gd name="adj1" fmla="val -62890"/>
              <a:gd name="adj2" fmla="val 107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796000" y="3398959"/>
            <a:ext cx="1817462" cy="510778"/>
          </a:xfrm>
          <a:prstGeom prst="wedgeRoundRectCallout">
            <a:avLst>
              <a:gd name="adj1" fmla="val -116917"/>
              <a:gd name="adj2" fmla="val 33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3433168-3CCF-4444-B1A5-4360503D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4863195"/>
            <a:ext cx="10363198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OrderDTO dto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&gt;(order);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7474D-CB69-4ECD-AD35-E279BE6EE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30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Client, </a:t>
            </a:r>
            <a:r>
              <a:rPr lang="en-US" dirty="0"/>
              <a:t>but to unflatten it, it needs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ReverseMap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4737" y="5227483"/>
            <a:ext cx="9321599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ReverseMap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 order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&gt;(dto);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473C1-7F3C-4743-9E0B-C8CE5C5C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890C5-55F0-4B74-9F53-6A63D108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4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Profiles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1"/>
            <a:ext cx="1035384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48574"/>
            <a:ext cx="2833914" cy="510778"/>
          </a:xfrm>
          <a:prstGeom prst="wedgeRoundRectCallout">
            <a:avLst>
              <a:gd name="adj1" fmla="val -38231"/>
              <a:gd name="adj2" fmla="val -86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AutoMapper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8" y="5467976"/>
            <a:ext cx="10353844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400" b="1" noProof="1">
                <a:latin typeface="Consolas" pitchFamily="49" charset="0"/>
              </a:rPr>
              <a:t>&lt;ForumProfile&gt;());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6A11EB8-E884-4AE6-9845-14FC31593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364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2800" b="1" dirty="0">
                <a:solidFill>
                  <a:schemeClr val="bg1"/>
                </a:solidFill>
                <a:latin typeface="+mj-lt"/>
              </a:rPr>
              <a:t>DTO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  <a:latin typeface="+mj-lt"/>
              </a:rPr>
              <a:t>AutoMapper</a:t>
            </a:r>
            <a:r>
              <a:rPr lang="en-GB" sz="28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Complex objects can be </a:t>
            </a:r>
            <a:r>
              <a:rPr lang="en-GB" sz="2800" b="1" dirty="0">
                <a:solidFill>
                  <a:schemeClr val="bg1"/>
                </a:solidFill>
                <a:latin typeface="+mj-lt"/>
              </a:rPr>
              <a:t>flattened</a:t>
            </a:r>
            <a:r>
              <a:rPr lang="en-GB" sz="2800" dirty="0">
                <a:solidFill>
                  <a:schemeClr val="bg2"/>
                </a:solidFill>
              </a:rPr>
              <a:t> to fractions of their sizes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23EBE3B-7413-4331-9507-5A08AA2ED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0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69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Data Transfer Objects</a:t>
            </a:r>
            <a:endParaRPr lang="bg-BG" sz="3200" dirty="0"/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 Library</a:t>
            </a:r>
            <a:endParaRPr lang="bg-BG" sz="3200" noProof="1"/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Mapping </a:t>
            </a:r>
            <a:r>
              <a:rPr lang="en-US" sz="2800" dirty="0" err="1">
                <a:latin typeface="Consolas" panose="020B0609020204030204" pitchFamily="49" charset="0"/>
              </a:rPr>
              <a:t>ICollection</a:t>
            </a:r>
            <a:r>
              <a:rPr lang="en-US" sz="2800" dirty="0">
                <a:latin typeface="Consolas" panose="020B0609020204030204" pitchFamily="49" charset="0"/>
              </a:rPr>
              <a:t>&lt;&gt;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Mapping </a:t>
            </a:r>
            <a:r>
              <a:rPr lang="en-US" sz="2800" dirty="0" err="1">
                <a:latin typeface="Consolas" panose="020B0609020204030204" pitchFamily="49" charset="0"/>
              </a:rPr>
              <a:t>IQueryable</a:t>
            </a:r>
            <a:r>
              <a:rPr lang="en-US" sz="2800" dirty="0">
                <a:latin typeface="Consolas" panose="020B0609020204030204" pitchFamily="49" charset="0"/>
              </a:rPr>
              <a:t>&lt;&gt;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Custom Member Mappings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Mapping Profiles</a:t>
            </a:r>
          </a:p>
          <a:p>
            <a:pPr marL="735321" lvl="1" indent="-446088">
              <a:lnSpc>
                <a:spcPts val="4000"/>
              </a:lnSpc>
              <a:buFontTx/>
              <a:buAutoNum type="arabicPeriod"/>
            </a:pPr>
            <a:endParaRPr lang="en-US" sz="320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3AD597-1F15-43CC-8501-D1772848EA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B354B3-8082-4EF8-AEB2-9DC8B40AB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0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6ABA7-0BA0-496A-AE70-CABDCBEA2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53C75-5071-473F-9C68-BEC7F1E07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C142070-9EC6-41A9-A571-AC9EB026FD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1462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Transfer Object?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91000"/>
            <a:ext cx="7772400" cy="21667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string Name { get; set; }</a:t>
            </a:r>
            <a:endParaRPr lang="bg-BG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9BE8FB-5A72-4102-8DFF-D0DD2D708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7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 (denormalization)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424884-0A55-49C2-BE06-0F1D4B8B4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4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  <a:r>
              <a:rPr lang="bg-BG" dirty="0"/>
              <a:t> (1)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2334328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820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5580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40028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D1A7039-BF90-42C8-AEBA-3A2C52938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6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2002" y="2127020"/>
            <a:ext cx="732445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5230488"/>
            <a:ext cx="3810000" cy="919401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1F5807-F624-440E-933B-C0D6FBDD9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C931DB-4485-49C1-AB7B-295731C670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Library</a:t>
            </a:r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9B7208B-5448-48BE-8462-D63453B9F2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Automatic Translation of Domain Objects</a:t>
            </a:r>
          </a:p>
        </p:txBody>
      </p:sp>
    </p:spTree>
    <p:extLst>
      <p:ext uri="{BB962C8B-B14F-4D97-AF65-F5344CB8AC3E}">
        <p14:creationId xmlns:p14="http://schemas.microsoft.com/office/powerpoint/2010/main" val="4340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</TotalTime>
  <Words>1097</Words>
  <Application>Microsoft Office PowerPoint</Application>
  <PresentationFormat>Widescreen</PresentationFormat>
  <Paragraphs>220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C# Auto Mapping Objects</vt:lpstr>
      <vt:lpstr>Table of Contents</vt:lpstr>
      <vt:lpstr>Have a Question?</vt:lpstr>
      <vt:lpstr>Data Transfer Objects</vt:lpstr>
      <vt:lpstr>What is a Data Transfer Object?</vt:lpstr>
      <vt:lpstr>DTO Usage Scenarios</vt:lpstr>
      <vt:lpstr>Manual Mapping (1)</vt:lpstr>
      <vt:lpstr>Manual Mapping (2)</vt:lpstr>
      <vt:lpstr>AutoMapper Library</vt:lpstr>
      <vt:lpstr>What is AutoMapper?</vt:lpstr>
      <vt:lpstr>Initialization and Configuration</vt:lpstr>
      <vt:lpstr>Multiple Mappings</vt:lpstr>
      <vt:lpstr>Mapping ICollection and IQueryable</vt:lpstr>
      <vt:lpstr>Custom Member Mapping</vt:lpstr>
      <vt:lpstr>Flattening Complex Objects</vt:lpstr>
      <vt:lpstr>Unflattening Complex Objects</vt:lpstr>
      <vt:lpstr>Mapping Profiles</vt:lpstr>
      <vt:lpstr>Summary</vt:lpstr>
      <vt:lpstr>Questions?</vt:lpstr>
      <vt:lpstr>SoftUni Diamond Partners</vt:lpstr>
      <vt:lpstr>Educational Partners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65</cp:revision>
  <dcterms:created xsi:type="dcterms:W3CDTF">2018-05-23T13:08:44Z</dcterms:created>
  <dcterms:modified xsi:type="dcterms:W3CDTF">2022-06-07T05:12:54Z</dcterms:modified>
  <cp:category>db;databases;sql;programming;computer programming;software development</cp:category>
</cp:coreProperties>
</file>