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notesMasterIdLst>
    <p:notesMasterId r:id="rId41"/>
  </p:notesMasterIdLst>
  <p:handoutMasterIdLst>
    <p:handoutMasterId r:id="rId42"/>
  </p:handoutMasterIdLst>
  <p:sldIdLst>
    <p:sldId id="291" r:id="rId2"/>
    <p:sldId id="292" r:id="rId3"/>
    <p:sldId id="293" r:id="rId4"/>
    <p:sldId id="294" r:id="rId5"/>
    <p:sldId id="295" r:id="rId6"/>
    <p:sldId id="296" r:id="rId7"/>
    <p:sldId id="297" r:id="rId8"/>
    <p:sldId id="298" r:id="rId9"/>
    <p:sldId id="299" r:id="rId10"/>
    <p:sldId id="300" r:id="rId11"/>
    <p:sldId id="301" r:id="rId12"/>
    <p:sldId id="302" r:id="rId13"/>
    <p:sldId id="303" r:id="rId14"/>
    <p:sldId id="304" r:id="rId15"/>
    <p:sldId id="305" r:id="rId16"/>
    <p:sldId id="306" r:id="rId17"/>
    <p:sldId id="307" r:id="rId18"/>
    <p:sldId id="308" r:id="rId19"/>
    <p:sldId id="309" r:id="rId20"/>
    <p:sldId id="310" r:id="rId21"/>
    <p:sldId id="494" r:id="rId22"/>
    <p:sldId id="312" r:id="rId23"/>
    <p:sldId id="313" r:id="rId24"/>
    <p:sldId id="314" r:id="rId25"/>
    <p:sldId id="315" r:id="rId26"/>
    <p:sldId id="316" r:id="rId27"/>
    <p:sldId id="495" r:id="rId28"/>
    <p:sldId id="321" r:id="rId29"/>
    <p:sldId id="322" r:id="rId30"/>
    <p:sldId id="318" r:id="rId31"/>
    <p:sldId id="319" r:id="rId32"/>
    <p:sldId id="324" r:id="rId33"/>
    <p:sldId id="325" r:id="rId34"/>
    <p:sldId id="326" r:id="rId35"/>
    <p:sldId id="401" r:id="rId36"/>
    <p:sldId id="603" r:id="rId37"/>
    <p:sldId id="604" r:id="rId38"/>
    <p:sldId id="405" r:id="rId39"/>
    <p:sldId id="493"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687221AE-871B-49B9-AFDD-8CCD3BB38B92}">
          <p14:sldIdLst>
            <p14:sldId id="291"/>
            <p14:sldId id="292"/>
            <p14:sldId id="293"/>
          </p14:sldIdLst>
        </p14:section>
        <p14:section name="Inheritance" id="{4E1F89D8-F57F-4F44-AA97-B0E565F05618}">
          <p14:sldIdLst>
            <p14:sldId id="294"/>
            <p14:sldId id="295"/>
            <p14:sldId id="296"/>
          </p14:sldIdLst>
        </p14:section>
        <p14:section name="Class Hierarchies" id="{445EF604-037C-485E-817B-B240A3095335}">
          <p14:sldIdLst>
            <p14:sldId id="297"/>
            <p14:sldId id="298"/>
            <p14:sldId id="299"/>
            <p14:sldId id="300"/>
            <p14:sldId id="301"/>
            <p14:sldId id="302"/>
            <p14:sldId id="303"/>
            <p14:sldId id="304"/>
            <p14:sldId id="305"/>
          </p14:sldIdLst>
        </p14:section>
        <p14:section name="Accessing Base Class Members" id="{57E7CDDF-2539-4CF0-A82F-99F869648D82}">
          <p14:sldIdLst>
            <p14:sldId id="306"/>
            <p14:sldId id="307"/>
            <p14:sldId id="308"/>
            <p14:sldId id="309"/>
            <p14:sldId id="310"/>
          </p14:sldIdLst>
        </p14:section>
        <p14:section name="Reusing Classes" id="{E68BC358-6935-4752-9881-EF6DA9284479}">
          <p14:sldIdLst>
            <p14:sldId id="494"/>
            <p14:sldId id="312"/>
            <p14:sldId id="313"/>
            <p14:sldId id="314"/>
            <p14:sldId id="315"/>
            <p14:sldId id="316"/>
          </p14:sldIdLst>
        </p14:section>
        <p14:section name="Type of Class Reuse" id="{8EB4ECC0-6BB6-4472-BB07-32D916150C64}">
          <p14:sldIdLst>
            <p14:sldId id="495"/>
            <p14:sldId id="321"/>
            <p14:sldId id="322"/>
            <p14:sldId id="318"/>
            <p14:sldId id="319"/>
            <p14:sldId id="324"/>
            <p14:sldId id="325"/>
          </p14:sldIdLst>
        </p14:section>
        <p14:section name="Conclusion" id="{018AB378-85C0-4259-BD5E-5C14A36B8784}">
          <p14:sldIdLst>
            <p14:sldId id="326"/>
            <p14:sldId id="401"/>
            <p14:sldId id="603"/>
            <p14:sldId id="604"/>
            <p14:sldId id="405"/>
            <p14:sldId id="493"/>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646"/>
    <a:srgbClr val="F2A40D"/>
    <a:srgbClr val="DBBD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C232DE-2511-49A3-B33B-FD78A94CD8E3}" v="22" dt="2019-12-04T16:40:36.347"/>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295" autoAdjust="0"/>
    <p:restoredTop sz="95214" autoAdjust="0"/>
  </p:normalViewPr>
  <p:slideViewPr>
    <p:cSldViewPr showGuides="1">
      <p:cViewPr varScale="1">
        <p:scale>
          <a:sx n="91" d="100"/>
          <a:sy n="91" d="100"/>
        </p:scale>
        <p:origin x="84" y="96"/>
      </p:cViewPr>
      <p:guideLst>
        <p:guide orient="horz" pos="2184"/>
        <p:guide pos="3840"/>
      </p:guideLst>
    </p:cSldViewPr>
  </p:slideViewPr>
  <p:outlineViewPr>
    <p:cViewPr>
      <p:scale>
        <a:sx n="33" d="100"/>
        <a:sy n="33" d="100"/>
      </p:scale>
      <p:origin x="0" y="-9989"/>
    </p:cViewPr>
  </p:outlineViewPr>
  <p:notesTextViewPr>
    <p:cViewPr>
      <p:scale>
        <a:sx n="1" d="1"/>
        <a:sy n="1" d="1"/>
      </p:scale>
      <p:origin x="0" y="0"/>
    </p:cViewPr>
  </p:notesTextViewPr>
  <p:sorterViewPr>
    <p:cViewPr>
      <p:scale>
        <a:sx n="100" d="100"/>
        <a:sy n="100" d="100"/>
      </p:scale>
      <p:origin x="0" y="-6566"/>
    </p:cViewPr>
  </p:sorterViewPr>
  <p:notesViewPr>
    <p:cSldViewPr>
      <p:cViewPr varScale="1">
        <p:scale>
          <a:sx n="62" d="100"/>
          <a:sy n="62" d="100"/>
        </p:scale>
        <p:origin x="3154" y="72"/>
      </p:cViewPr>
      <p:guideLst/>
    </p:cSldViewPr>
  </p:notesViewPr>
  <p:gridSpacing cx="45000" cy="45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26.10.2021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dirty="0"/>
              <a:t>© SoftUni – </a:t>
            </a:r>
            <a:r>
              <a:rPr lang="en-US" sz="1100" u="sng" dirty="0">
                <a:hlinkClick r:id="rId2"/>
              </a:rPr>
              <a:t>https://softuni.org</a:t>
            </a:r>
            <a:r>
              <a:rPr lang="en-US" sz="1100" dirty="0"/>
              <a:t>. Copyrighted document. Unauthorized copy or reproduction is not permitted.</a:t>
            </a:r>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10/26/2021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2"/>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
        <p:nvSpPr>
          <p:cNvPr id="8" name="Footer Placeholder 7">
            <a:extLst>
              <a:ext uri="{FF2B5EF4-FFF2-40B4-BE49-F238E27FC236}">
                <a16:creationId xmlns:a16="http://schemas.microsoft.com/office/drawing/2014/main" id="{3E681CCB-0A1E-49B8-9214-654FCE9883F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022204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14</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14</a:t>
            </a:fld>
            <a:r>
              <a:rPr lang="en-US" sz="1000" i="1" dirty="0"/>
              <a:t>##</a:t>
            </a:r>
            <a:endParaRPr lang="en-US" sz="1200" i="1" dirty="0"/>
          </a:p>
        </p:txBody>
      </p:sp>
      <p:sp>
        <p:nvSpPr>
          <p:cNvPr id="11" name="Footer Placeholder 7">
            <a:extLst>
              <a:ext uri="{FF2B5EF4-FFF2-40B4-BE49-F238E27FC236}">
                <a16:creationId xmlns:a16="http://schemas.microsoft.com/office/drawing/2014/main" id="{7E7A3C2C-D171-462B-9731-AB7D919794E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0009888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15</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15</a:t>
            </a:fld>
            <a:r>
              <a:rPr lang="en-US" sz="1000" i="1" dirty="0"/>
              <a:t>##</a:t>
            </a:r>
            <a:endParaRPr lang="en-US" sz="1200" i="1" dirty="0"/>
          </a:p>
        </p:txBody>
      </p:sp>
      <p:sp>
        <p:nvSpPr>
          <p:cNvPr id="11" name="Footer Placeholder 7">
            <a:extLst>
              <a:ext uri="{FF2B5EF4-FFF2-40B4-BE49-F238E27FC236}">
                <a16:creationId xmlns:a16="http://schemas.microsoft.com/office/drawing/2014/main" id="{224A5072-C2C4-4EAC-8780-F7D13218371E}"/>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1779903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16</a:t>
            </a:fld>
            <a:endParaRPr lang="en-US" dirty="0"/>
          </a:p>
        </p:txBody>
      </p:sp>
      <p:sp>
        <p:nvSpPr>
          <p:cNvPr id="7" name="Footer Placeholder 7">
            <a:extLst>
              <a:ext uri="{FF2B5EF4-FFF2-40B4-BE49-F238E27FC236}">
                <a16:creationId xmlns:a16="http://schemas.microsoft.com/office/drawing/2014/main" id="{69DD4D57-6B2D-420A-AAFD-17DC394D3BB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6569766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17</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17</a:t>
            </a:fld>
            <a:r>
              <a:rPr lang="en-US" sz="1000" i="1" dirty="0"/>
              <a:t>##</a:t>
            </a:r>
            <a:endParaRPr lang="en-US" sz="1200" i="1" dirty="0"/>
          </a:p>
        </p:txBody>
      </p:sp>
      <p:sp>
        <p:nvSpPr>
          <p:cNvPr id="11" name="Footer Placeholder 7">
            <a:extLst>
              <a:ext uri="{FF2B5EF4-FFF2-40B4-BE49-F238E27FC236}">
                <a16:creationId xmlns:a16="http://schemas.microsoft.com/office/drawing/2014/main" id="{FC635393-0B05-4C14-832A-C68720A8FD8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2292581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18</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18</a:t>
            </a:fld>
            <a:r>
              <a:rPr lang="en-US" sz="1000" i="1" dirty="0"/>
              <a:t>##</a:t>
            </a:r>
            <a:endParaRPr lang="en-US" sz="1200" i="1" dirty="0"/>
          </a:p>
        </p:txBody>
      </p:sp>
      <p:sp>
        <p:nvSpPr>
          <p:cNvPr id="11" name="Footer Placeholder 7">
            <a:extLst>
              <a:ext uri="{FF2B5EF4-FFF2-40B4-BE49-F238E27FC236}">
                <a16:creationId xmlns:a16="http://schemas.microsoft.com/office/drawing/2014/main" id="{4AA6EFD2-CA05-4829-A044-5AEECFD1378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7152193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19</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19</a:t>
            </a:fld>
            <a:r>
              <a:rPr lang="en-US" sz="1000" i="1" dirty="0"/>
              <a:t>##</a:t>
            </a:r>
            <a:endParaRPr lang="en-US" sz="1200" i="1" dirty="0"/>
          </a:p>
        </p:txBody>
      </p:sp>
      <p:sp>
        <p:nvSpPr>
          <p:cNvPr id="11" name="Footer Placeholder 7">
            <a:extLst>
              <a:ext uri="{FF2B5EF4-FFF2-40B4-BE49-F238E27FC236}">
                <a16:creationId xmlns:a16="http://schemas.microsoft.com/office/drawing/2014/main" id="{53CADAF1-A01E-4716-AAC6-46559E86391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6725131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20</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20</a:t>
            </a:fld>
            <a:r>
              <a:rPr lang="en-US" sz="1000" i="1" dirty="0"/>
              <a:t>##</a:t>
            </a:r>
            <a:endParaRPr lang="en-US" sz="1200" i="1" dirty="0"/>
          </a:p>
        </p:txBody>
      </p:sp>
      <p:sp>
        <p:nvSpPr>
          <p:cNvPr id="11" name="Footer Placeholder 7">
            <a:extLst>
              <a:ext uri="{FF2B5EF4-FFF2-40B4-BE49-F238E27FC236}">
                <a16:creationId xmlns:a16="http://schemas.microsoft.com/office/drawing/2014/main" id="{28F98E73-5BF3-4618-A64D-AE4AB90B5B2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7209959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22</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22</a:t>
            </a:fld>
            <a:r>
              <a:rPr lang="en-US" sz="1000" i="1" dirty="0"/>
              <a:t>##</a:t>
            </a:r>
            <a:endParaRPr lang="en-US" sz="1200" i="1" dirty="0"/>
          </a:p>
        </p:txBody>
      </p:sp>
      <p:sp>
        <p:nvSpPr>
          <p:cNvPr id="11" name="Footer Placeholder 7">
            <a:extLst>
              <a:ext uri="{FF2B5EF4-FFF2-40B4-BE49-F238E27FC236}">
                <a16:creationId xmlns:a16="http://schemas.microsoft.com/office/drawing/2014/main" id="{C0FFADA1-476A-4F7A-85AA-0649ABFDDAB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29662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23</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23</a:t>
            </a:fld>
            <a:r>
              <a:rPr lang="en-US" sz="1000" i="1" dirty="0"/>
              <a:t>##</a:t>
            </a:r>
            <a:endParaRPr lang="en-US" sz="1200" i="1" dirty="0"/>
          </a:p>
        </p:txBody>
      </p:sp>
      <p:sp>
        <p:nvSpPr>
          <p:cNvPr id="11" name="Footer Placeholder 7">
            <a:extLst>
              <a:ext uri="{FF2B5EF4-FFF2-40B4-BE49-F238E27FC236}">
                <a16:creationId xmlns:a16="http://schemas.microsoft.com/office/drawing/2014/main" id="{B0DD0430-C255-4FB4-A2D2-5D0B165455AC}"/>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881311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24</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24</a:t>
            </a:fld>
            <a:r>
              <a:rPr lang="en-US" sz="1000" i="1" dirty="0"/>
              <a:t>##</a:t>
            </a:r>
            <a:endParaRPr lang="en-US" sz="1200" i="1" dirty="0"/>
          </a:p>
        </p:txBody>
      </p:sp>
      <p:sp>
        <p:nvSpPr>
          <p:cNvPr id="11" name="Footer Placeholder 7">
            <a:extLst>
              <a:ext uri="{FF2B5EF4-FFF2-40B4-BE49-F238E27FC236}">
                <a16:creationId xmlns:a16="http://schemas.microsoft.com/office/drawing/2014/main" id="{AECEF258-5F7C-4809-AE68-2253157ABDD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5302196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endParaRPr lang="bg-BG"/>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3</a:t>
            </a:fld>
            <a:endParaRPr lang="en-US" dirty="0"/>
          </a:p>
        </p:txBody>
      </p:sp>
      <p:sp>
        <p:nvSpPr>
          <p:cNvPr id="7" name="Footer Placeholder 7">
            <a:extLst>
              <a:ext uri="{FF2B5EF4-FFF2-40B4-BE49-F238E27FC236}">
                <a16:creationId xmlns:a16="http://schemas.microsoft.com/office/drawing/2014/main" id="{A5B3CD96-D4A1-4504-A427-03010F9F113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4656113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25</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25</a:t>
            </a:fld>
            <a:r>
              <a:rPr lang="en-US" sz="1000" i="1" dirty="0"/>
              <a:t>##</a:t>
            </a:r>
            <a:endParaRPr lang="en-US" sz="1200" i="1" dirty="0"/>
          </a:p>
        </p:txBody>
      </p:sp>
      <p:sp>
        <p:nvSpPr>
          <p:cNvPr id="11" name="Footer Placeholder 7">
            <a:extLst>
              <a:ext uri="{FF2B5EF4-FFF2-40B4-BE49-F238E27FC236}">
                <a16:creationId xmlns:a16="http://schemas.microsoft.com/office/drawing/2014/main" id="{03E2F199-3293-481D-A075-124125A21BB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0249404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26</a:t>
            </a:fld>
            <a:endParaRPr lang="en-US" dirty="0"/>
          </a:p>
        </p:txBody>
      </p:sp>
      <p:sp>
        <p:nvSpPr>
          <p:cNvPr id="7" name="Footer Placeholder 7">
            <a:extLst>
              <a:ext uri="{FF2B5EF4-FFF2-40B4-BE49-F238E27FC236}">
                <a16:creationId xmlns:a16="http://schemas.microsoft.com/office/drawing/2014/main" id="{CD365654-9EBA-4AEF-A640-866CDA0715A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7265534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28</a:t>
            </a:fld>
            <a:endParaRPr lang="en-US" dirty="0"/>
          </a:p>
        </p:txBody>
      </p:sp>
      <p:sp>
        <p:nvSpPr>
          <p:cNvPr id="7" name="Footer Placeholder 7">
            <a:extLst>
              <a:ext uri="{FF2B5EF4-FFF2-40B4-BE49-F238E27FC236}">
                <a16:creationId xmlns:a16="http://schemas.microsoft.com/office/drawing/2014/main" id="{428EDBBA-07E4-4C1C-A21F-860EFE68055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462723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29</a:t>
            </a:fld>
            <a:endParaRPr lang="en-US" dirty="0"/>
          </a:p>
        </p:txBody>
      </p:sp>
      <p:sp>
        <p:nvSpPr>
          <p:cNvPr id="7" name="Footer Placeholder 7">
            <a:extLst>
              <a:ext uri="{FF2B5EF4-FFF2-40B4-BE49-F238E27FC236}">
                <a16:creationId xmlns:a16="http://schemas.microsoft.com/office/drawing/2014/main" id="{3B54BAA5-4924-4366-815F-6DE44A6B279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1216051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30</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30</a:t>
            </a:fld>
            <a:r>
              <a:rPr lang="en-US" sz="1000" i="1" dirty="0"/>
              <a:t>##</a:t>
            </a:r>
            <a:endParaRPr lang="en-US" sz="1200" i="1" dirty="0"/>
          </a:p>
        </p:txBody>
      </p:sp>
      <p:sp>
        <p:nvSpPr>
          <p:cNvPr id="11" name="Footer Placeholder 7">
            <a:extLst>
              <a:ext uri="{FF2B5EF4-FFF2-40B4-BE49-F238E27FC236}">
                <a16:creationId xmlns:a16="http://schemas.microsoft.com/office/drawing/2014/main" id="{A9115BAE-0F35-4FD6-B6B9-EF71F863DCA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2152673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31</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31</a:t>
            </a:fld>
            <a:r>
              <a:rPr lang="en-US" sz="1000" i="1" dirty="0"/>
              <a:t>##</a:t>
            </a:r>
            <a:endParaRPr lang="en-US" sz="1200" i="1" dirty="0"/>
          </a:p>
        </p:txBody>
      </p:sp>
      <p:sp>
        <p:nvSpPr>
          <p:cNvPr id="11" name="Footer Placeholder 7">
            <a:extLst>
              <a:ext uri="{FF2B5EF4-FFF2-40B4-BE49-F238E27FC236}">
                <a16:creationId xmlns:a16="http://schemas.microsoft.com/office/drawing/2014/main" id="{B83CD51F-5067-46CD-BC98-E3870D83DB9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8527990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32</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32</a:t>
            </a:fld>
            <a:r>
              <a:rPr lang="en-US" sz="1000" i="1" dirty="0"/>
              <a:t>##</a:t>
            </a:r>
            <a:endParaRPr lang="en-US" sz="1200" i="1" dirty="0"/>
          </a:p>
        </p:txBody>
      </p:sp>
      <p:sp>
        <p:nvSpPr>
          <p:cNvPr id="11" name="Footer Placeholder 7">
            <a:extLst>
              <a:ext uri="{FF2B5EF4-FFF2-40B4-BE49-F238E27FC236}">
                <a16:creationId xmlns:a16="http://schemas.microsoft.com/office/drawing/2014/main" id="{8E567B14-9461-4DC4-9292-64C5AD13E90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1037934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33</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33</a:t>
            </a:fld>
            <a:r>
              <a:rPr lang="en-US" sz="1000" i="1" dirty="0"/>
              <a:t>##</a:t>
            </a:r>
            <a:endParaRPr lang="en-US" sz="1200" i="1" dirty="0"/>
          </a:p>
        </p:txBody>
      </p:sp>
      <p:sp>
        <p:nvSpPr>
          <p:cNvPr id="11" name="Footer Placeholder 7">
            <a:extLst>
              <a:ext uri="{FF2B5EF4-FFF2-40B4-BE49-F238E27FC236}">
                <a16:creationId xmlns:a16="http://schemas.microsoft.com/office/drawing/2014/main" id="{224BBB73-6932-41F5-B16D-CFC2EFFED7AE}"/>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2145852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fld id="{3EBA5BD7-F043-4D1B-AA17-CD412FC534DE}" type="slidenum">
              <a:rPr lang="en-US" smtClean="0"/>
              <a:pPr/>
              <a:t>34</a:t>
            </a:fld>
            <a:endParaRPr lang="en-US" dirty="0"/>
          </a:p>
        </p:txBody>
      </p:sp>
      <p:sp>
        <p:nvSpPr>
          <p:cNvPr id="7" name="Footer Placeholder 7">
            <a:extLst>
              <a:ext uri="{FF2B5EF4-FFF2-40B4-BE49-F238E27FC236}">
                <a16:creationId xmlns:a16="http://schemas.microsoft.com/office/drawing/2014/main" id="{768D6AFF-1D8A-4878-8792-5C0FBAE266D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0742561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35</a:t>
            </a:fld>
            <a:endParaRPr lang="en-US" dirty="0"/>
          </a:p>
        </p:txBody>
      </p:sp>
      <p:sp>
        <p:nvSpPr>
          <p:cNvPr id="6" name="Footer Placeholder 7">
            <a:extLst>
              <a:ext uri="{FF2B5EF4-FFF2-40B4-BE49-F238E27FC236}">
                <a16:creationId xmlns:a16="http://schemas.microsoft.com/office/drawing/2014/main" id="{03D8E40D-0E67-4AAB-AF73-C8E45A4A7A3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8851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4</a:t>
            </a:fld>
            <a:endParaRPr lang="en-US" dirty="0"/>
          </a:p>
        </p:txBody>
      </p:sp>
      <p:sp>
        <p:nvSpPr>
          <p:cNvPr id="7" name="Footer Placeholder 7">
            <a:extLst>
              <a:ext uri="{FF2B5EF4-FFF2-40B4-BE49-F238E27FC236}">
                <a16:creationId xmlns:a16="http://schemas.microsoft.com/office/drawing/2014/main" id="{1732D046-F58D-42BF-888E-173C7634DC6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9805502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5"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a:t>
            </a:r>
            <a:r>
              <a:rPr lang="en-US" dirty="0" err="1"/>
              <a:t>SoftUni</a:t>
            </a:r>
            <a:r>
              <a:rPr lang="en-US" dirty="0"/>
              <a:t>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5195026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38</a:t>
            </a:fld>
            <a:endParaRPr lang="en-US" dirty="0"/>
          </a:p>
        </p:txBody>
      </p:sp>
      <p:sp>
        <p:nvSpPr>
          <p:cNvPr id="6" name="Footer Placeholder 7">
            <a:extLst>
              <a:ext uri="{FF2B5EF4-FFF2-40B4-BE49-F238E27FC236}">
                <a16:creationId xmlns:a16="http://schemas.microsoft.com/office/drawing/2014/main" id="{11C37313-7ED8-477E-BB62-0C95A8E2A3A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3620545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39</a:t>
            </a:fld>
            <a:endParaRPr lang="en-US" dirty="0"/>
          </a:p>
        </p:txBody>
      </p:sp>
      <p:sp>
        <p:nvSpPr>
          <p:cNvPr id="7" name="Footer Placeholder 7">
            <a:extLst>
              <a:ext uri="{FF2B5EF4-FFF2-40B4-BE49-F238E27FC236}">
                <a16:creationId xmlns:a16="http://schemas.microsoft.com/office/drawing/2014/main" id="{F7D47B6C-B291-45F2-9221-B213E715AB9C}"/>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0231591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7131C5E-1E6B-46FF-9756-44B6556E2A79}" type="slidenum">
              <a:rPr lang="en-US"/>
              <a:pPr/>
              <a:t>5</a:t>
            </a:fld>
            <a:r>
              <a:rPr lang="en-US" dirty="0"/>
              <a:t>##</a:t>
            </a:r>
          </a:p>
        </p:txBody>
      </p:sp>
      <p:sp>
        <p:nvSpPr>
          <p:cNvPr id="1234946" name="Rectangle 2"/>
          <p:cNvSpPr>
            <a:spLocks noGrp="1" noRot="1" noChangeAspect="1" noChangeArrowheads="1" noTextEdit="1"/>
          </p:cNvSpPr>
          <p:nvPr>
            <p:ph type="sldImg"/>
          </p:nvPr>
        </p:nvSpPr>
        <p:spPr>
          <a:xfrm>
            <a:off x="381000" y="685800"/>
            <a:ext cx="6096000" cy="3429000"/>
          </a:xfrm>
          <a:ln/>
        </p:spPr>
      </p:sp>
      <p:sp>
        <p:nvSpPr>
          <p:cNvPr id="1234947" name="Rectangle 3"/>
          <p:cNvSpPr>
            <a:spLocks noGrp="1" noChangeArrowheads="1"/>
          </p:cNvSpPr>
          <p:nvPr>
            <p:ph type="body" idx="1"/>
          </p:nvPr>
        </p:nvSpPr>
        <p:spPr/>
        <p:txBody>
          <a:bodyPr/>
          <a:lstStyle/>
          <a:p>
            <a:endParaRPr lang="bg-BG" dirty="0"/>
          </a:p>
        </p:txBody>
      </p:sp>
      <p:sp>
        <p:nvSpPr>
          <p:cNvPr id="7" name="Footer Placeholder 7">
            <a:extLst>
              <a:ext uri="{FF2B5EF4-FFF2-40B4-BE49-F238E27FC236}">
                <a16:creationId xmlns:a16="http://schemas.microsoft.com/office/drawing/2014/main" id="{C3AACC0F-1F0A-428B-AD5A-D51B1439EB79}"/>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880726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9</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9</a:t>
            </a:fld>
            <a:r>
              <a:rPr lang="en-US" sz="1000" i="1" dirty="0"/>
              <a:t>##</a:t>
            </a:r>
            <a:endParaRPr lang="en-US" sz="1200" i="1" dirty="0"/>
          </a:p>
        </p:txBody>
      </p:sp>
      <p:sp>
        <p:nvSpPr>
          <p:cNvPr id="11" name="Footer Placeholder 7">
            <a:extLst>
              <a:ext uri="{FF2B5EF4-FFF2-40B4-BE49-F238E27FC236}">
                <a16:creationId xmlns:a16="http://schemas.microsoft.com/office/drawing/2014/main" id="{B41A9F10-2C0F-4291-923C-086D603AD05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9977817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10</a:t>
            </a:fld>
            <a:endParaRPr lang="en-US" dirty="0"/>
          </a:p>
        </p:txBody>
      </p:sp>
      <p:sp>
        <p:nvSpPr>
          <p:cNvPr id="7" name="Footer Placeholder 7">
            <a:extLst>
              <a:ext uri="{FF2B5EF4-FFF2-40B4-BE49-F238E27FC236}">
                <a16:creationId xmlns:a16="http://schemas.microsoft.com/office/drawing/2014/main" id="{A823154E-3DB4-47CC-9E07-195377E3ECB3}"/>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4762474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11</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11</a:t>
            </a:fld>
            <a:r>
              <a:rPr lang="en-US" sz="1000" i="1" dirty="0"/>
              <a:t>##</a:t>
            </a:r>
            <a:endParaRPr lang="en-US" sz="1200" i="1" dirty="0"/>
          </a:p>
        </p:txBody>
      </p:sp>
      <p:sp>
        <p:nvSpPr>
          <p:cNvPr id="11" name="Footer Placeholder 7">
            <a:extLst>
              <a:ext uri="{FF2B5EF4-FFF2-40B4-BE49-F238E27FC236}">
                <a16:creationId xmlns:a16="http://schemas.microsoft.com/office/drawing/2014/main" id="{FBF4217E-5CF1-4269-B873-9E5ED92B0AD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219707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12</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12</a:t>
            </a:fld>
            <a:r>
              <a:rPr lang="en-US" sz="1000" i="1" dirty="0"/>
              <a:t>##</a:t>
            </a:r>
            <a:endParaRPr lang="en-US" sz="1200" i="1" dirty="0"/>
          </a:p>
        </p:txBody>
      </p:sp>
      <p:sp>
        <p:nvSpPr>
          <p:cNvPr id="11" name="Footer Placeholder 7">
            <a:extLst>
              <a:ext uri="{FF2B5EF4-FFF2-40B4-BE49-F238E27FC236}">
                <a16:creationId xmlns:a16="http://schemas.microsoft.com/office/drawing/2014/main" id="{280B5249-930C-4BAC-AF00-29CBDC8D8ED3}"/>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891955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13</a:t>
            </a:fld>
            <a:endParaRPr lang="en-US" dirty="0"/>
          </a:p>
        </p:txBody>
      </p:sp>
      <p:sp>
        <p:nvSpPr>
          <p:cNvPr id="7" name="Footer Placeholder 7">
            <a:extLst>
              <a:ext uri="{FF2B5EF4-FFF2-40B4-BE49-F238E27FC236}">
                <a16:creationId xmlns:a16="http://schemas.microsoft.com/office/drawing/2014/main" id="{67D787B6-D312-4A81-8E77-92BC9F64C0F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7225667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hyperlink" Target="https://about.softuni.bg/" TargetMode="External"/><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4.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7.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1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id="{C4D6B2A2-DFF0-4712-BFEC-6676BEC99FEC}"/>
              </a:ext>
            </a:extLst>
          </p:cNvPr>
          <p:cNvPicPr>
            <a:picLocks noChangeAspect="1"/>
          </p:cNvPicPr>
          <p:nvPr/>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p:nvPicPr>
        <p:blipFill>
          <a:blip r:embed="rId5"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a:t>Click icon to add picture</a:t>
            </a:r>
            <a:endParaRPr lang="en-US" noProof="0" dirty="0"/>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pic>
        <p:nvPicPr>
          <p:cNvPr id="13" name="Picture Logo SoftUni" descr="SoftUni logo">
            <a:extLst>
              <a:ext uri="{FF2B5EF4-FFF2-40B4-BE49-F238E27FC236}">
                <a16:creationId xmlns:a16="http://schemas.microsoft.com/office/drawing/2014/main" id="{C4D6B2A2-DFF0-4712-BFEC-6676BEC99FEC}"/>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pic>
        <p:nvPicPr>
          <p:cNvPr id="15"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userDrawn="1"/>
        </p:nvPicPr>
        <p:blipFill>
          <a:blip r:embed="rId5"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Tree>
    <p:extLst>
      <p:ext uri="{BB962C8B-B14F-4D97-AF65-F5344CB8AC3E}">
        <p14:creationId xmlns:p14="http://schemas.microsoft.com/office/powerpoint/2010/main" val="359483466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233CBB95-791E-4630-B3D9-FADFCE7BCF5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
        <p:nvSpPr>
          <p:cNvPr id="16" name="Rectangle Top">
            <a:extLst>
              <a:ext uri="{FF2B5EF4-FFF2-40B4-BE49-F238E27FC236}">
                <a16:creationId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7" name="Logo Software University" descr="Software University logo">
            <a:extLst>
              <a:ext uri="{FF2B5EF4-FFF2-40B4-BE49-F238E27FC236}">
                <a16:creationId xmlns:a16="http://schemas.microsoft.com/office/drawing/2014/main" id="{233CBB95-791E-4630-B3D9-FADFCE7BCF5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32588520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id="{B07FB7FB-DA6C-4F5D-B068-357F0FCE27D8}"/>
              </a:ext>
            </a:extLst>
          </p:cNvPr>
          <p:cNvSpPr/>
          <p:nvPr/>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https://about.softuni.bg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a16="http://schemas.microsoft.com/office/drawing/2014/main" id="{418FAE34-C1F8-46C7-A4AE-F270D1E70F25}"/>
              </a:ext>
            </a:extLst>
          </p:cNvPr>
          <p:cNvGrpSpPr/>
          <p:nvPr/>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a16="http://schemas.microsoft.com/office/drawing/2014/main"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a:ln>
                  <a:noFill/>
                </a:ln>
                <a:solidFill>
                  <a:srgbClr val="234465"/>
                </a:solidFill>
                <a:effectLst/>
                <a:uLnTx/>
                <a:uFillTx/>
                <a:latin typeface="Calibri" panose="020F0502020204030204"/>
                <a:ea typeface="+mn-ea"/>
                <a:cs typeface="+mn-cs"/>
              </a:rPr>
              <a:t>Click to edit Master title style</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a16="http://schemas.microsoft.com/office/drawing/2014/main" id="{67FC4D2E-913D-432A-B658-F0D82839FA5E}"/>
              </a:ext>
            </a:extLst>
          </p:cNvPr>
          <p:cNvPicPr>
            <a:picLocks noChangeAspect="1"/>
          </p:cNvPicPr>
          <p:nvPr/>
        </p:nvPicPr>
        <p:blipFill>
          <a:blip r:embed="rId11"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37" name="Rectangle Bottom">
            <a:extLst>
              <a:ext uri="{FF2B5EF4-FFF2-40B4-BE49-F238E27FC236}">
                <a16:creationId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8" name="Rectangle Bottom Copyright">
            <a:extLst>
              <a:ext uri="{FF2B5EF4-FFF2-40B4-BE49-F238E27FC236}">
                <a16:creationId xmlns:a16="http://schemas.microsoft.com/office/drawing/2014/main" id="{B07FB7FB-DA6C-4F5D-B068-357F0FCE27D8}"/>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dirty="0">
                <a:hlinkClick r:id="rId2"/>
              </a:rPr>
              <a:t>https://about.softuni.bg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rPr>
              <a:t>. </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grpSp>
        <p:nvGrpSpPr>
          <p:cNvPr id="39" name="Group SoftUni Brands">
            <a:extLst>
              <a:ext uri="{FF2B5EF4-FFF2-40B4-BE49-F238E27FC236}">
                <a16:creationId xmlns:a16="http://schemas.microsoft.com/office/drawing/2014/main" id="{418FAE34-C1F8-46C7-A4AE-F270D1E70F25}"/>
              </a:ext>
            </a:extLst>
          </p:cNvPr>
          <p:cNvGrpSpPr/>
          <p:nvPr userDrawn="1"/>
        </p:nvGrpSpPr>
        <p:grpSpPr>
          <a:xfrm>
            <a:off x="3332216" y="1702473"/>
            <a:ext cx="8314909" cy="3543782"/>
            <a:chOff x="3332216" y="1702473"/>
            <a:chExt cx="8314909" cy="3543782"/>
          </a:xfrm>
        </p:grpSpPr>
        <p:pic>
          <p:nvPicPr>
            <p:cNvPr id="40"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41"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4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43"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44"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4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46"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7"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8"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9"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0"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1"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2"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55"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pic>
        <p:nvPicPr>
          <p:cNvPr id="56" name="Logo Software University" descr="Software University logo">
            <a:extLst>
              <a:ext uri="{FF2B5EF4-FFF2-40B4-BE49-F238E27FC236}">
                <a16:creationId xmlns:a16="http://schemas.microsoft.com/office/drawing/2014/main" id="{67FC4D2E-913D-432A-B658-F0D82839FA5E}"/>
              </a:ext>
            </a:extLst>
          </p:cNvPr>
          <p:cNvPicPr>
            <a:picLocks noChangeAspect="1"/>
          </p:cNvPicPr>
          <p:nvPr userDrawn="1"/>
        </p:nvPicPr>
        <p:blipFill>
          <a:blip r:embed="rId11"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283801648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endParaRPr lang="en-US" noProof="1"/>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id="{86646B95-5E3B-4DE8-9118-031C2C296D8C}"/>
              </a:ext>
            </a:extLst>
          </p:cNvPr>
          <p:cNvSpPr/>
          <p:nvPr/>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p:nvPicPr>
        <p:blipFill>
          <a:blip r:embed="rId11"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pic>
        <p:nvPicPr>
          <p:cNvPr id="14"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5"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sp>
        <p:nvSpPr>
          <p:cNvPr id="22" name="Rectangle Top">
            <a:extLst>
              <a:ext uri="{FF2B5EF4-FFF2-40B4-BE49-F238E27FC236}">
                <a16:creationId xmlns:a16="http://schemas.microsoft.com/office/drawing/2014/main"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23"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userDrawn="1"/>
        </p:nvPicPr>
        <p:blipFill>
          <a:blip r:embed="rId11"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206445736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267792883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
        <p:nvSpPr>
          <p:cNvPr id="8" name="Rectangle Top">
            <a:extLst>
              <a:ext uri="{FF2B5EF4-FFF2-40B4-BE49-F238E27FC236}">
                <a16:creationId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9"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295299235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3" name="Logo Software University" descr="Software University logo">
            <a:extLst>
              <a:ext uri="{FF2B5EF4-FFF2-40B4-BE49-F238E27FC236}">
                <a16:creationId xmlns:a16="http://schemas.microsoft.com/office/drawing/2014/main" id="{5573C101-930B-47AC-967A-A64513DFFDEE}"/>
              </a:ext>
            </a:extLst>
          </p:cNvPr>
          <p:cNvPicPr>
            <a:picLocks noChangeAspect="1"/>
          </p:cNvPicPr>
          <p:nvPr/>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10" name="Group 9">
            <a:extLst>
              <a:ext uri="{FF2B5EF4-FFF2-40B4-BE49-F238E27FC236}">
                <a16:creationId xmlns:a16="http://schemas.microsoft.com/office/drawing/2014/main" id="{43CDBCC2-1C96-44BC-B992-7B0C49C34904}"/>
              </a:ext>
            </a:extLst>
          </p:cNvPr>
          <p:cNvGrpSpPr/>
          <p:nvPr/>
        </p:nvGrpSpPr>
        <p:grpSpPr>
          <a:xfrm>
            <a:off x="185076" y="1868177"/>
            <a:ext cx="1937508" cy="3070349"/>
            <a:chOff x="3928039" y="1792355"/>
            <a:chExt cx="1830304" cy="2900460"/>
          </a:xfrm>
        </p:grpSpPr>
        <p:grpSp>
          <p:nvGrpSpPr>
            <p:cNvPr id="11" name="Group 10">
              <a:extLst>
                <a:ext uri="{FF2B5EF4-FFF2-40B4-BE49-F238E27FC236}">
                  <a16:creationId xmlns:a16="http://schemas.microsoft.com/office/drawing/2014/main" id="{7D71B3A8-4D39-42CF-9255-81EA3A622DD6}"/>
                </a:ext>
              </a:extLst>
            </p:cNvPr>
            <p:cNvGrpSpPr/>
            <p:nvPr/>
          </p:nvGrpSpPr>
          <p:grpSpPr>
            <a:xfrm>
              <a:off x="3928039" y="1792355"/>
              <a:ext cx="1830304" cy="2206534"/>
              <a:chOff x="3216839" y="2404072"/>
              <a:chExt cx="1830304" cy="2206534"/>
            </a:xfrm>
          </p:grpSpPr>
          <p:sp>
            <p:nvSpPr>
              <p:cNvPr id="25" name="Oval 24">
                <a:extLst>
                  <a:ext uri="{FF2B5EF4-FFF2-40B4-BE49-F238E27FC236}">
                    <a16:creationId xmlns:a16="http://schemas.microsoft.com/office/drawing/2014/main" id="{B98059F9-1874-426D-8AF7-A12C21F37DD9}"/>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26" name="Rectangle 5">
                <a:extLst>
                  <a:ext uri="{FF2B5EF4-FFF2-40B4-BE49-F238E27FC236}">
                    <a16:creationId xmlns:a16="http://schemas.microsoft.com/office/drawing/2014/main" id="{A3A1E077-DBDF-48F0-A924-604984B940A2}"/>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7" name="Rectangle 5">
                <a:extLst>
                  <a:ext uri="{FF2B5EF4-FFF2-40B4-BE49-F238E27FC236}">
                    <a16:creationId xmlns:a16="http://schemas.microsoft.com/office/drawing/2014/main" id="{798B1F51-1FA4-4199-81C7-62356C936CC9}"/>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8" name="Arc 27">
                <a:extLst>
                  <a:ext uri="{FF2B5EF4-FFF2-40B4-BE49-F238E27FC236}">
                    <a16:creationId xmlns:a16="http://schemas.microsoft.com/office/drawing/2014/main" id="{40A224C8-1233-40F7-96AB-BFF79AF6CDCB}"/>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29" name="Arc 28">
                <a:extLst>
                  <a:ext uri="{FF2B5EF4-FFF2-40B4-BE49-F238E27FC236}">
                    <a16:creationId xmlns:a16="http://schemas.microsoft.com/office/drawing/2014/main" id="{B57C7CCC-E218-4321-8C7B-3F0C5753C7A1}"/>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13" name="Rectangle: Rounded Corners 12">
              <a:extLst>
                <a:ext uri="{FF2B5EF4-FFF2-40B4-BE49-F238E27FC236}">
                  <a16:creationId xmlns:a16="http://schemas.microsoft.com/office/drawing/2014/main" id="{6AF309CA-A56C-4ABC-B293-420F4EB1A9B4}"/>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4" name="Rectangle: Rounded Corners 13">
              <a:extLst>
                <a:ext uri="{FF2B5EF4-FFF2-40B4-BE49-F238E27FC236}">
                  <a16:creationId xmlns:a16="http://schemas.microsoft.com/office/drawing/2014/main" id="{07955808-2AC7-44EB-8B6D-82B974E53A3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15" name="Straight Connector 14">
              <a:extLst>
                <a:ext uri="{FF2B5EF4-FFF2-40B4-BE49-F238E27FC236}">
                  <a16:creationId xmlns:a16="http://schemas.microsoft.com/office/drawing/2014/main" id="{AC6420D7-AEAB-45EF-8D46-11EB06E4AFEA}"/>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76C7FABC-6773-44F6-990B-3EB082BE9B3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17" name="Group 16">
              <a:extLst>
                <a:ext uri="{FF2B5EF4-FFF2-40B4-BE49-F238E27FC236}">
                  <a16:creationId xmlns:a16="http://schemas.microsoft.com/office/drawing/2014/main" id="{1FAD48E1-DC45-4B3D-9CE5-613250708496}"/>
                </a:ext>
              </a:extLst>
            </p:cNvPr>
            <p:cNvGrpSpPr/>
            <p:nvPr/>
          </p:nvGrpSpPr>
          <p:grpSpPr>
            <a:xfrm>
              <a:off x="4203288" y="2479090"/>
              <a:ext cx="436874" cy="448528"/>
              <a:chOff x="2320288" y="2903541"/>
              <a:chExt cx="332555" cy="302680"/>
            </a:xfrm>
            <a:solidFill>
              <a:srgbClr val="464646"/>
            </a:solidFill>
          </p:grpSpPr>
          <p:cxnSp>
            <p:nvCxnSpPr>
              <p:cNvPr id="23" name="Straight Connector 22">
                <a:extLst>
                  <a:ext uri="{FF2B5EF4-FFF2-40B4-BE49-F238E27FC236}">
                    <a16:creationId xmlns:a16="http://schemas.microsoft.com/office/drawing/2014/main" id="{B01FD1D1-046F-457B-AB63-2702CE3E906E}"/>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895660C3-C72C-43EE-9C4A-170F85E5BE08}"/>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19" name="Straight Connector 18">
              <a:extLst>
                <a:ext uri="{FF2B5EF4-FFF2-40B4-BE49-F238E27FC236}">
                  <a16:creationId xmlns:a16="http://schemas.microsoft.com/office/drawing/2014/main" id="{A74EE503-8FC0-42A6-8860-CA4EE42272E4}"/>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12" name="Rectangle: Rounded Corners 11">
              <a:extLst>
                <a:ext uri="{FF2B5EF4-FFF2-40B4-BE49-F238E27FC236}">
                  <a16:creationId xmlns:a16="http://schemas.microsoft.com/office/drawing/2014/main" id="{F4189FDA-9FE8-490B-8A70-2E941811021F}"/>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18" name="Group 17">
              <a:extLst>
                <a:ext uri="{FF2B5EF4-FFF2-40B4-BE49-F238E27FC236}">
                  <a16:creationId xmlns:a16="http://schemas.microsoft.com/office/drawing/2014/main" id="{FDA3EFCD-0DF8-419D-8533-D781521E597E}"/>
                </a:ext>
              </a:extLst>
            </p:cNvPr>
            <p:cNvGrpSpPr/>
            <p:nvPr/>
          </p:nvGrpSpPr>
          <p:grpSpPr>
            <a:xfrm flipH="1">
              <a:off x="5035162" y="2479090"/>
              <a:ext cx="436872" cy="448528"/>
              <a:chOff x="2320288" y="2903541"/>
              <a:chExt cx="332555" cy="302680"/>
            </a:xfrm>
            <a:solidFill>
              <a:srgbClr val="464646"/>
            </a:solidFill>
          </p:grpSpPr>
          <p:cxnSp>
            <p:nvCxnSpPr>
              <p:cNvPr id="21" name="Straight Connector 20">
                <a:extLst>
                  <a:ext uri="{FF2B5EF4-FFF2-40B4-BE49-F238E27FC236}">
                    <a16:creationId xmlns:a16="http://schemas.microsoft.com/office/drawing/2014/main" id="{C3CC6A5A-182E-4A09-9C04-EB191881D789}"/>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440C8953-0555-48CC-8255-78F17E053EE7}"/>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cxnSp>
        <p:nvCxnSpPr>
          <p:cNvPr id="34" name="Straight Connector 33">
            <a:extLst>
              <a:ext uri="{FF2B5EF4-FFF2-40B4-BE49-F238E27FC236}">
                <a16:creationId xmlns:a16="http://schemas.microsoft.com/office/drawing/2014/main" id="{29B538CA-8CCB-43FB-B5E5-5FC04EBC1F54}"/>
              </a:ext>
            </a:extLst>
          </p:cNvPr>
          <p:cNvCxnSpPr>
            <a:cxnSpLocks/>
            <a:stCxn id="26" idx="2"/>
          </p:cNvCxnSpPr>
          <p:nvPr/>
        </p:nvCxnSpPr>
        <p:spPr>
          <a:xfrm flipH="1">
            <a:off x="673735" y="4203953"/>
            <a:ext cx="955204"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pic>
        <p:nvPicPr>
          <p:cNvPr id="30" name="Logo Software University" descr="Software University logo">
            <a:extLst>
              <a:ext uri="{FF2B5EF4-FFF2-40B4-BE49-F238E27FC236}">
                <a16:creationId xmlns:a16="http://schemas.microsoft.com/office/drawing/2014/main" id="{5573C101-930B-47AC-967A-A64513DFFDEE}"/>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grpSp>
        <p:nvGrpSpPr>
          <p:cNvPr id="31" name="Group 30">
            <a:extLst>
              <a:ext uri="{FF2B5EF4-FFF2-40B4-BE49-F238E27FC236}">
                <a16:creationId xmlns:a16="http://schemas.microsoft.com/office/drawing/2014/main" id="{43CDBCC2-1C96-44BC-B992-7B0C49C34904}"/>
              </a:ext>
            </a:extLst>
          </p:cNvPr>
          <p:cNvGrpSpPr/>
          <p:nvPr userDrawn="1"/>
        </p:nvGrpSpPr>
        <p:grpSpPr>
          <a:xfrm>
            <a:off x="185076" y="1868177"/>
            <a:ext cx="1937508" cy="2839628"/>
            <a:chOff x="3928039" y="1792355"/>
            <a:chExt cx="1830304" cy="2682505"/>
          </a:xfrm>
        </p:grpSpPr>
        <p:grpSp>
          <p:nvGrpSpPr>
            <p:cNvPr id="32" name="Group 31">
              <a:extLst>
                <a:ext uri="{FF2B5EF4-FFF2-40B4-BE49-F238E27FC236}">
                  <a16:creationId xmlns:a16="http://schemas.microsoft.com/office/drawing/2014/main" id="{7D71B3A8-4D39-42CF-9255-81EA3A622DD6}"/>
                </a:ext>
              </a:extLst>
            </p:cNvPr>
            <p:cNvGrpSpPr/>
            <p:nvPr/>
          </p:nvGrpSpPr>
          <p:grpSpPr>
            <a:xfrm>
              <a:off x="3928039" y="1792355"/>
              <a:ext cx="1830304" cy="2206534"/>
              <a:chOff x="3216839" y="2404072"/>
              <a:chExt cx="1830304" cy="2206534"/>
            </a:xfrm>
          </p:grpSpPr>
          <p:sp>
            <p:nvSpPr>
              <p:cNvPr id="46" name="Oval 45">
                <a:extLst>
                  <a:ext uri="{FF2B5EF4-FFF2-40B4-BE49-F238E27FC236}">
                    <a16:creationId xmlns:a16="http://schemas.microsoft.com/office/drawing/2014/main" id="{B98059F9-1874-426D-8AF7-A12C21F37DD9}"/>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7" name="Rectangle 5">
                <a:extLst>
                  <a:ext uri="{FF2B5EF4-FFF2-40B4-BE49-F238E27FC236}">
                    <a16:creationId xmlns:a16="http://schemas.microsoft.com/office/drawing/2014/main" id="{A3A1E077-DBDF-48F0-A924-604984B940A2}"/>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8" name="Rectangle 5">
                <a:extLst>
                  <a:ext uri="{FF2B5EF4-FFF2-40B4-BE49-F238E27FC236}">
                    <a16:creationId xmlns:a16="http://schemas.microsoft.com/office/drawing/2014/main" id="{798B1F51-1FA4-4199-81C7-62356C936CC9}"/>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9" name="Arc 48">
                <a:extLst>
                  <a:ext uri="{FF2B5EF4-FFF2-40B4-BE49-F238E27FC236}">
                    <a16:creationId xmlns:a16="http://schemas.microsoft.com/office/drawing/2014/main" id="{40A224C8-1233-40F7-96AB-BFF79AF6CDCB}"/>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50" name="Arc 49">
                <a:extLst>
                  <a:ext uri="{FF2B5EF4-FFF2-40B4-BE49-F238E27FC236}">
                    <a16:creationId xmlns:a16="http://schemas.microsoft.com/office/drawing/2014/main" id="{B57C7CCC-E218-4321-8C7B-3F0C5753C7A1}"/>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3" name="Rectangle: Rounded Corners 12">
              <a:extLst>
                <a:ext uri="{FF2B5EF4-FFF2-40B4-BE49-F238E27FC236}">
                  <a16:creationId xmlns:a16="http://schemas.microsoft.com/office/drawing/2014/main" id="{6AF309CA-A56C-4ABC-B293-420F4EB1A9B4}"/>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6" name="Straight Connector 35">
              <a:extLst>
                <a:ext uri="{FF2B5EF4-FFF2-40B4-BE49-F238E27FC236}">
                  <a16:creationId xmlns:a16="http://schemas.microsoft.com/office/drawing/2014/main" id="{AC6420D7-AEAB-45EF-8D46-11EB06E4AFEA}"/>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76C7FABC-6773-44F6-990B-3EB082BE9B3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8" name="Group 37">
              <a:extLst>
                <a:ext uri="{FF2B5EF4-FFF2-40B4-BE49-F238E27FC236}">
                  <a16:creationId xmlns:a16="http://schemas.microsoft.com/office/drawing/2014/main" id="{1FAD48E1-DC45-4B3D-9CE5-613250708496}"/>
                </a:ext>
              </a:extLst>
            </p:cNvPr>
            <p:cNvGrpSpPr/>
            <p:nvPr/>
          </p:nvGrpSpPr>
          <p:grpSpPr>
            <a:xfrm>
              <a:off x="4203288" y="2479090"/>
              <a:ext cx="436874" cy="448528"/>
              <a:chOff x="2320288" y="2903541"/>
              <a:chExt cx="332555" cy="302680"/>
            </a:xfrm>
            <a:solidFill>
              <a:srgbClr val="464646"/>
            </a:solidFill>
          </p:grpSpPr>
          <p:cxnSp>
            <p:nvCxnSpPr>
              <p:cNvPr id="44" name="Straight Connector 43">
                <a:extLst>
                  <a:ext uri="{FF2B5EF4-FFF2-40B4-BE49-F238E27FC236}">
                    <a16:creationId xmlns:a16="http://schemas.microsoft.com/office/drawing/2014/main" id="{B01FD1D1-046F-457B-AB63-2702CE3E906E}"/>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895660C3-C72C-43EE-9C4A-170F85E5BE08}"/>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39" name="Straight Connector 38">
              <a:extLst>
                <a:ext uri="{FF2B5EF4-FFF2-40B4-BE49-F238E27FC236}">
                  <a16:creationId xmlns:a16="http://schemas.microsoft.com/office/drawing/2014/main" id="{A74EE503-8FC0-42A6-8860-CA4EE42272E4}"/>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40" name="Rectangle: Rounded Corners 11">
              <a:extLst>
                <a:ext uri="{FF2B5EF4-FFF2-40B4-BE49-F238E27FC236}">
                  <a16:creationId xmlns:a16="http://schemas.microsoft.com/office/drawing/2014/main" id="{F4189FDA-9FE8-490B-8A70-2E941811021F}"/>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41" name="Group 40">
              <a:extLst>
                <a:ext uri="{FF2B5EF4-FFF2-40B4-BE49-F238E27FC236}">
                  <a16:creationId xmlns:a16="http://schemas.microsoft.com/office/drawing/2014/main" id="{FDA3EFCD-0DF8-419D-8533-D781521E597E}"/>
                </a:ext>
              </a:extLst>
            </p:cNvPr>
            <p:cNvGrpSpPr/>
            <p:nvPr/>
          </p:nvGrpSpPr>
          <p:grpSpPr>
            <a:xfrm flipH="1">
              <a:off x="5035162" y="2479090"/>
              <a:ext cx="436872" cy="448528"/>
              <a:chOff x="2320288" y="2903541"/>
              <a:chExt cx="332555" cy="302680"/>
            </a:xfrm>
            <a:solidFill>
              <a:srgbClr val="464646"/>
            </a:solidFill>
          </p:grpSpPr>
          <p:cxnSp>
            <p:nvCxnSpPr>
              <p:cNvPr id="42" name="Straight Connector 41">
                <a:extLst>
                  <a:ext uri="{FF2B5EF4-FFF2-40B4-BE49-F238E27FC236}">
                    <a16:creationId xmlns:a16="http://schemas.microsoft.com/office/drawing/2014/main" id="{C3CC6A5A-182E-4A09-9C04-EB191881D789}"/>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440C8953-0555-48CC-8255-78F17E053EE7}"/>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cxnSp>
        <p:nvCxnSpPr>
          <p:cNvPr id="51" name="Straight Connector 50">
            <a:extLst>
              <a:ext uri="{FF2B5EF4-FFF2-40B4-BE49-F238E27FC236}">
                <a16:creationId xmlns:a16="http://schemas.microsoft.com/office/drawing/2014/main" id="{29B538CA-8CCB-43FB-B5E5-5FC04EBC1F54}"/>
              </a:ext>
            </a:extLst>
          </p:cNvPr>
          <p:cNvCxnSpPr>
            <a:cxnSpLocks/>
            <a:stCxn id="26" idx="2"/>
          </p:cNvCxnSpPr>
          <p:nvPr userDrawn="1"/>
        </p:nvCxnSpPr>
        <p:spPr>
          <a:xfrm flipH="1">
            <a:off x="673735" y="4203953"/>
            <a:ext cx="955204"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6012009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6" name="Logo Software University" descr="Software University logo">
            <a:extLst>
              <a:ext uri="{FF2B5EF4-FFF2-40B4-BE49-F238E27FC236}">
                <a16:creationId xmlns:a16="http://schemas.microsoft.com/office/drawing/2014/main" id="{EFEBB553-EACE-4B4F-8B4F-7629FDD910A4}"/>
              </a:ext>
            </a:extLst>
          </p:cNvPr>
          <p:cNvPicPr>
            <a:picLocks noChangeAspect="1"/>
          </p:cNvPicPr>
          <p:nvPr/>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33" name="Group 32">
            <a:extLst>
              <a:ext uri="{FF2B5EF4-FFF2-40B4-BE49-F238E27FC236}">
                <a16:creationId xmlns:a16="http://schemas.microsoft.com/office/drawing/2014/main" id="{7CF60135-47AA-48F0-96BA-0E795668ABDB}"/>
              </a:ext>
            </a:extLst>
          </p:cNvPr>
          <p:cNvGrpSpPr/>
          <p:nvPr/>
        </p:nvGrpSpPr>
        <p:grpSpPr>
          <a:xfrm>
            <a:off x="392806" y="3429000"/>
            <a:ext cx="1522048" cy="2411973"/>
            <a:chOff x="3928039" y="1792355"/>
            <a:chExt cx="1830304" cy="2900460"/>
          </a:xfrm>
        </p:grpSpPr>
        <p:grpSp>
          <p:nvGrpSpPr>
            <p:cNvPr id="34" name="Group 33">
              <a:extLst>
                <a:ext uri="{FF2B5EF4-FFF2-40B4-BE49-F238E27FC236}">
                  <a16:creationId xmlns:a16="http://schemas.microsoft.com/office/drawing/2014/main" id="{2823380E-3936-41AF-BDF7-DA54D75BBF6B}"/>
                </a:ext>
              </a:extLst>
            </p:cNvPr>
            <p:cNvGrpSpPr/>
            <p:nvPr/>
          </p:nvGrpSpPr>
          <p:grpSpPr>
            <a:xfrm>
              <a:off x="3928039" y="1792355"/>
              <a:ext cx="1830304" cy="2206534"/>
              <a:chOff x="3216839" y="2404072"/>
              <a:chExt cx="1830304" cy="2206534"/>
            </a:xfrm>
          </p:grpSpPr>
          <p:sp>
            <p:nvSpPr>
              <p:cNvPr id="47" name="Oval 46">
                <a:extLst>
                  <a:ext uri="{FF2B5EF4-FFF2-40B4-BE49-F238E27FC236}">
                    <a16:creationId xmlns:a16="http://schemas.microsoft.com/office/drawing/2014/main" id="{52B047D9-D8DD-45C7-9BC8-6D4F682F5182}"/>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8" name="Rectangle 5">
                <a:extLst>
                  <a:ext uri="{FF2B5EF4-FFF2-40B4-BE49-F238E27FC236}">
                    <a16:creationId xmlns:a16="http://schemas.microsoft.com/office/drawing/2014/main" id="{4D84FE51-BD8E-47EA-9463-CE02FEA31766}"/>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9" name="Rectangle 5">
                <a:extLst>
                  <a:ext uri="{FF2B5EF4-FFF2-40B4-BE49-F238E27FC236}">
                    <a16:creationId xmlns:a16="http://schemas.microsoft.com/office/drawing/2014/main" id="{F5C8F037-C197-4219-AC87-3A81763512BC}"/>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50" name="Arc 49">
                <a:extLst>
                  <a:ext uri="{FF2B5EF4-FFF2-40B4-BE49-F238E27FC236}">
                    <a16:creationId xmlns:a16="http://schemas.microsoft.com/office/drawing/2014/main" id="{786EE401-CF8E-439B-94A0-EE6F3A7D5798}"/>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51" name="Arc 50">
                <a:extLst>
                  <a:ext uri="{FF2B5EF4-FFF2-40B4-BE49-F238E27FC236}">
                    <a16:creationId xmlns:a16="http://schemas.microsoft.com/office/drawing/2014/main" id="{8D9ACD38-B3EB-4A63-9730-CBF0501BF235}"/>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5" name="Rectangle: Rounded Corners 34">
              <a:extLst>
                <a:ext uri="{FF2B5EF4-FFF2-40B4-BE49-F238E27FC236}">
                  <a16:creationId xmlns:a16="http://schemas.microsoft.com/office/drawing/2014/main" id="{64EE493E-A353-4C75-A3B9-D48ABA2C57CC}"/>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6" name="Rectangle: Rounded Corners 35">
              <a:extLst>
                <a:ext uri="{FF2B5EF4-FFF2-40B4-BE49-F238E27FC236}">
                  <a16:creationId xmlns:a16="http://schemas.microsoft.com/office/drawing/2014/main" id="{718408B9-204E-42E3-9E79-33E047E869B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7" name="Straight Connector 36">
              <a:extLst>
                <a:ext uri="{FF2B5EF4-FFF2-40B4-BE49-F238E27FC236}">
                  <a16:creationId xmlns:a16="http://schemas.microsoft.com/office/drawing/2014/main" id="{0AB66D97-DF6F-4CD2-AF13-42B5C852F673}"/>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F2AFBA69-C196-4703-8AAB-5F72A8EDCEB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9" name="Group 38">
              <a:extLst>
                <a:ext uri="{FF2B5EF4-FFF2-40B4-BE49-F238E27FC236}">
                  <a16:creationId xmlns:a16="http://schemas.microsoft.com/office/drawing/2014/main" id="{9AFC66C1-0C1C-4332-9C4E-782574C896B8}"/>
                </a:ext>
              </a:extLst>
            </p:cNvPr>
            <p:cNvGrpSpPr/>
            <p:nvPr/>
          </p:nvGrpSpPr>
          <p:grpSpPr>
            <a:xfrm>
              <a:off x="4203288" y="2479090"/>
              <a:ext cx="436874" cy="448528"/>
              <a:chOff x="2320288" y="2903541"/>
              <a:chExt cx="332555" cy="302680"/>
            </a:xfrm>
            <a:solidFill>
              <a:srgbClr val="464646"/>
            </a:solidFill>
          </p:grpSpPr>
          <p:cxnSp>
            <p:nvCxnSpPr>
              <p:cNvPr id="45" name="Straight Connector 44">
                <a:extLst>
                  <a:ext uri="{FF2B5EF4-FFF2-40B4-BE49-F238E27FC236}">
                    <a16:creationId xmlns:a16="http://schemas.microsoft.com/office/drawing/2014/main" id="{872CA8AD-EAF6-40BE-9DDE-ECDB4A980CA5}"/>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57DD3EC7-1A13-4AFE-BD6F-DA12C281FAFB}"/>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40" name="Straight Connector 39">
              <a:extLst>
                <a:ext uri="{FF2B5EF4-FFF2-40B4-BE49-F238E27FC236}">
                  <a16:creationId xmlns:a16="http://schemas.microsoft.com/office/drawing/2014/main" id="{E46151FA-19E9-4E84-A082-EDAC6F76EA9D}"/>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41" name="Rectangle: Rounded Corners 40">
              <a:extLst>
                <a:ext uri="{FF2B5EF4-FFF2-40B4-BE49-F238E27FC236}">
                  <a16:creationId xmlns:a16="http://schemas.microsoft.com/office/drawing/2014/main" id="{3423EEF0-5B70-4091-B2DA-0740D2609643}"/>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42" name="Group 41">
              <a:extLst>
                <a:ext uri="{FF2B5EF4-FFF2-40B4-BE49-F238E27FC236}">
                  <a16:creationId xmlns:a16="http://schemas.microsoft.com/office/drawing/2014/main" id="{49A8AAA7-98E7-4224-B027-830FFCC285A3}"/>
                </a:ext>
              </a:extLst>
            </p:cNvPr>
            <p:cNvGrpSpPr/>
            <p:nvPr/>
          </p:nvGrpSpPr>
          <p:grpSpPr>
            <a:xfrm flipH="1">
              <a:off x="5035162" y="2479090"/>
              <a:ext cx="436872" cy="448528"/>
              <a:chOff x="2320288" y="2903541"/>
              <a:chExt cx="332555" cy="302680"/>
            </a:xfrm>
            <a:solidFill>
              <a:srgbClr val="464646"/>
            </a:solidFill>
          </p:grpSpPr>
          <p:cxnSp>
            <p:nvCxnSpPr>
              <p:cNvPr id="43" name="Straight Connector 42">
                <a:extLst>
                  <a:ext uri="{FF2B5EF4-FFF2-40B4-BE49-F238E27FC236}">
                    <a16:creationId xmlns:a16="http://schemas.microsoft.com/office/drawing/2014/main" id="{2129EC38-471E-4685-973E-BA7A7F567C42}"/>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678142BE-84C9-4834-B6CC-6623E401661C}"/>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pic>
        <p:nvPicPr>
          <p:cNvPr id="26" name="Logo Software University" descr="Software University logo">
            <a:extLst>
              <a:ext uri="{FF2B5EF4-FFF2-40B4-BE49-F238E27FC236}">
                <a16:creationId xmlns:a16="http://schemas.microsoft.com/office/drawing/2014/main" id="{EFEBB553-EACE-4B4F-8B4F-7629FDD910A4}"/>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grpSp>
        <p:nvGrpSpPr>
          <p:cNvPr id="27" name="Group 26">
            <a:extLst>
              <a:ext uri="{FF2B5EF4-FFF2-40B4-BE49-F238E27FC236}">
                <a16:creationId xmlns:a16="http://schemas.microsoft.com/office/drawing/2014/main" id="{7CF60135-47AA-48F0-96BA-0E795668ABDB}"/>
              </a:ext>
            </a:extLst>
          </p:cNvPr>
          <p:cNvGrpSpPr/>
          <p:nvPr userDrawn="1"/>
        </p:nvGrpSpPr>
        <p:grpSpPr>
          <a:xfrm>
            <a:off x="392806" y="3429000"/>
            <a:ext cx="1522048" cy="2230725"/>
            <a:chOff x="3928039" y="1792355"/>
            <a:chExt cx="1830304" cy="2682505"/>
          </a:xfrm>
        </p:grpSpPr>
        <p:grpSp>
          <p:nvGrpSpPr>
            <p:cNvPr id="28" name="Group 27">
              <a:extLst>
                <a:ext uri="{FF2B5EF4-FFF2-40B4-BE49-F238E27FC236}">
                  <a16:creationId xmlns:a16="http://schemas.microsoft.com/office/drawing/2014/main" id="{2823380E-3936-41AF-BDF7-DA54D75BBF6B}"/>
                </a:ext>
              </a:extLst>
            </p:cNvPr>
            <p:cNvGrpSpPr/>
            <p:nvPr/>
          </p:nvGrpSpPr>
          <p:grpSpPr>
            <a:xfrm>
              <a:off x="3928039" y="1792355"/>
              <a:ext cx="1830304" cy="2206534"/>
              <a:chOff x="3216839" y="2404072"/>
              <a:chExt cx="1830304" cy="2206534"/>
            </a:xfrm>
          </p:grpSpPr>
          <p:sp>
            <p:nvSpPr>
              <p:cNvPr id="60" name="Oval 59">
                <a:extLst>
                  <a:ext uri="{FF2B5EF4-FFF2-40B4-BE49-F238E27FC236}">
                    <a16:creationId xmlns:a16="http://schemas.microsoft.com/office/drawing/2014/main" id="{52B047D9-D8DD-45C7-9BC8-6D4F682F5182}"/>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61" name="Rectangle 5">
                <a:extLst>
                  <a:ext uri="{FF2B5EF4-FFF2-40B4-BE49-F238E27FC236}">
                    <a16:creationId xmlns:a16="http://schemas.microsoft.com/office/drawing/2014/main" id="{4D84FE51-BD8E-47EA-9463-CE02FEA31766}"/>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62" name="Rectangle 5">
                <a:extLst>
                  <a:ext uri="{FF2B5EF4-FFF2-40B4-BE49-F238E27FC236}">
                    <a16:creationId xmlns:a16="http://schemas.microsoft.com/office/drawing/2014/main" id="{F5C8F037-C197-4219-AC87-3A81763512BC}"/>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63" name="Arc 62">
                <a:extLst>
                  <a:ext uri="{FF2B5EF4-FFF2-40B4-BE49-F238E27FC236}">
                    <a16:creationId xmlns:a16="http://schemas.microsoft.com/office/drawing/2014/main" id="{786EE401-CF8E-439B-94A0-EE6F3A7D5798}"/>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64" name="Arc 63">
                <a:extLst>
                  <a:ext uri="{FF2B5EF4-FFF2-40B4-BE49-F238E27FC236}">
                    <a16:creationId xmlns:a16="http://schemas.microsoft.com/office/drawing/2014/main" id="{8D9ACD38-B3EB-4A63-9730-CBF0501BF235}"/>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29" name="Rectangle: Rounded Corners 34">
              <a:extLst>
                <a:ext uri="{FF2B5EF4-FFF2-40B4-BE49-F238E27FC236}">
                  <a16:creationId xmlns:a16="http://schemas.microsoft.com/office/drawing/2014/main" id="{64EE493E-A353-4C75-A3B9-D48ABA2C57CC}"/>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1" name="Straight Connector 30">
              <a:extLst>
                <a:ext uri="{FF2B5EF4-FFF2-40B4-BE49-F238E27FC236}">
                  <a16:creationId xmlns:a16="http://schemas.microsoft.com/office/drawing/2014/main" id="{0AB66D97-DF6F-4CD2-AF13-42B5C852F673}"/>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F2AFBA69-C196-4703-8AAB-5F72A8EDCEB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9AFC66C1-0C1C-4332-9C4E-782574C896B8}"/>
                </a:ext>
              </a:extLst>
            </p:cNvPr>
            <p:cNvGrpSpPr/>
            <p:nvPr/>
          </p:nvGrpSpPr>
          <p:grpSpPr>
            <a:xfrm>
              <a:off x="4203288" y="2479090"/>
              <a:ext cx="436874" cy="448528"/>
              <a:chOff x="2320288" y="2903541"/>
              <a:chExt cx="332555" cy="302680"/>
            </a:xfrm>
            <a:solidFill>
              <a:srgbClr val="464646"/>
            </a:solidFill>
          </p:grpSpPr>
          <p:cxnSp>
            <p:nvCxnSpPr>
              <p:cNvPr id="58" name="Straight Connector 57">
                <a:extLst>
                  <a:ext uri="{FF2B5EF4-FFF2-40B4-BE49-F238E27FC236}">
                    <a16:creationId xmlns:a16="http://schemas.microsoft.com/office/drawing/2014/main" id="{872CA8AD-EAF6-40BE-9DDE-ECDB4A980CA5}"/>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57DD3EC7-1A13-4AFE-BD6F-DA12C281FAFB}"/>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53" name="Straight Connector 52">
              <a:extLst>
                <a:ext uri="{FF2B5EF4-FFF2-40B4-BE49-F238E27FC236}">
                  <a16:creationId xmlns:a16="http://schemas.microsoft.com/office/drawing/2014/main" id="{E46151FA-19E9-4E84-A082-EDAC6F76EA9D}"/>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54" name="Rectangle: Rounded Corners 40">
              <a:extLst>
                <a:ext uri="{FF2B5EF4-FFF2-40B4-BE49-F238E27FC236}">
                  <a16:creationId xmlns:a16="http://schemas.microsoft.com/office/drawing/2014/main" id="{3423EEF0-5B70-4091-B2DA-0740D2609643}"/>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55" name="Group 54">
              <a:extLst>
                <a:ext uri="{FF2B5EF4-FFF2-40B4-BE49-F238E27FC236}">
                  <a16:creationId xmlns:a16="http://schemas.microsoft.com/office/drawing/2014/main" id="{49A8AAA7-98E7-4224-B027-830FFCC285A3}"/>
                </a:ext>
              </a:extLst>
            </p:cNvPr>
            <p:cNvGrpSpPr/>
            <p:nvPr/>
          </p:nvGrpSpPr>
          <p:grpSpPr>
            <a:xfrm flipH="1">
              <a:off x="5035162" y="2479090"/>
              <a:ext cx="436872" cy="448528"/>
              <a:chOff x="2320288" y="2903541"/>
              <a:chExt cx="332555" cy="302680"/>
            </a:xfrm>
            <a:solidFill>
              <a:srgbClr val="464646"/>
            </a:solidFill>
          </p:grpSpPr>
          <p:cxnSp>
            <p:nvCxnSpPr>
              <p:cNvPr id="56" name="Straight Connector 55">
                <a:extLst>
                  <a:ext uri="{FF2B5EF4-FFF2-40B4-BE49-F238E27FC236}">
                    <a16:creationId xmlns:a16="http://schemas.microsoft.com/office/drawing/2014/main" id="{2129EC38-471E-4685-973E-BA7A7F567C42}"/>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678142BE-84C9-4834-B6CC-6623E401661C}"/>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292962181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id="{345FB1C8-7F66-4D5C-ACCE-AE919936BCFD}"/>
              </a:ext>
            </a:extLst>
          </p:cNvPr>
          <p:cNvSpPr/>
          <p:nvPr/>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dirty="0"/>
              <a:t>Slide Title</a:t>
            </a:r>
          </a:p>
        </p:txBody>
      </p:sp>
      <p:grpSp>
        <p:nvGrpSpPr>
          <p:cNvPr id="28" name="Group 27">
            <a:extLst>
              <a:ext uri="{FF2B5EF4-FFF2-40B4-BE49-F238E27FC236}">
                <a16:creationId xmlns:a16="http://schemas.microsoft.com/office/drawing/2014/main" id="{C4248838-4E67-439E-AE0A-0043D2CB04D6}"/>
              </a:ext>
            </a:extLst>
          </p:cNvPr>
          <p:cNvGrpSpPr/>
          <p:nvPr/>
        </p:nvGrpSpPr>
        <p:grpSpPr>
          <a:xfrm>
            <a:off x="108596" y="5591709"/>
            <a:ext cx="641749" cy="1016973"/>
            <a:chOff x="3928039" y="1792355"/>
            <a:chExt cx="1830304" cy="2900460"/>
          </a:xfrm>
        </p:grpSpPr>
        <p:grpSp>
          <p:nvGrpSpPr>
            <p:cNvPr id="29" name="Group 28">
              <a:extLst>
                <a:ext uri="{FF2B5EF4-FFF2-40B4-BE49-F238E27FC236}">
                  <a16:creationId xmlns:a16="http://schemas.microsoft.com/office/drawing/2014/main" id="{810CFD6A-2427-49D5-846A-5F93601D4184}"/>
                </a:ext>
              </a:extLst>
            </p:cNvPr>
            <p:cNvGrpSpPr/>
            <p:nvPr/>
          </p:nvGrpSpPr>
          <p:grpSpPr>
            <a:xfrm>
              <a:off x="3928039" y="1792355"/>
              <a:ext cx="1830304" cy="2206534"/>
              <a:chOff x="3216839" y="2404072"/>
              <a:chExt cx="1830304" cy="2206534"/>
            </a:xfrm>
          </p:grpSpPr>
          <p:sp>
            <p:nvSpPr>
              <p:cNvPr id="42" name="Oval 41">
                <a:extLst>
                  <a:ext uri="{FF2B5EF4-FFF2-40B4-BE49-F238E27FC236}">
                    <a16:creationId xmlns:a16="http://schemas.microsoft.com/office/drawing/2014/main" id="{017B1AE5-5C36-4839-BA1F-B404EA44E701}"/>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3" name="Rectangle 5">
                <a:extLst>
                  <a:ext uri="{FF2B5EF4-FFF2-40B4-BE49-F238E27FC236}">
                    <a16:creationId xmlns:a16="http://schemas.microsoft.com/office/drawing/2014/main" id="{FB963D79-BB49-4A1D-BA66-EA0670C79BAE}"/>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4" name="Rectangle 5">
                <a:extLst>
                  <a:ext uri="{FF2B5EF4-FFF2-40B4-BE49-F238E27FC236}">
                    <a16:creationId xmlns:a16="http://schemas.microsoft.com/office/drawing/2014/main" id="{6D7746D8-B913-493B-AAE9-25BC6893D40E}"/>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5" name="Arc 44">
                <a:extLst>
                  <a:ext uri="{FF2B5EF4-FFF2-40B4-BE49-F238E27FC236}">
                    <a16:creationId xmlns:a16="http://schemas.microsoft.com/office/drawing/2014/main" id="{29031C02-E965-417B-8799-96061B14F30D}"/>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46" name="Arc 45">
                <a:extLst>
                  <a:ext uri="{FF2B5EF4-FFF2-40B4-BE49-F238E27FC236}">
                    <a16:creationId xmlns:a16="http://schemas.microsoft.com/office/drawing/2014/main" id="{26BFD8A6-BC99-4B16-BA10-08A9E5C681C0}"/>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0" name="Rectangle: Rounded Corners 29">
              <a:extLst>
                <a:ext uri="{FF2B5EF4-FFF2-40B4-BE49-F238E27FC236}">
                  <a16:creationId xmlns:a16="http://schemas.microsoft.com/office/drawing/2014/main" id="{B310277F-A78E-4FB9-9EA9-88BE4F1D585B}"/>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1" name="Rectangle: Rounded Corners 30">
              <a:extLst>
                <a:ext uri="{FF2B5EF4-FFF2-40B4-BE49-F238E27FC236}">
                  <a16:creationId xmlns:a16="http://schemas.microsoft.com/office/drawing/2014/main" id="{A92CF92B-C212-4542-83AE-A0058B5BB5EA}"/>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2" name="Straight Connector 31">
              <a:extLst>
                <a:ext uri="{FF2B5EF4-FFF2-40B4-BE49-F238E27FC236}">
                  <a16:creationId xmlns:a16="http://schemas.microsoft.com/office/drawing/2014/main" id="{563B4374-5C0D-461F-B3BD-78D99614D365}"/>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FBC6FDE7-AEA1-4230-8433-4C088A0FF5F9}"/>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4" name="Group 33">
              <a:extLst>
                <a:ext uri="{FF2B5EF4-FFF2-40B4-BE49-F238E27FC236}">
                  <a16:creationId xmlns:a16="http://schemas.microsoft.com/office/drawing/2014/main" id="{C4D1021D-07C7-4331-8FF6-36980A30978B}"/>
                </a:ext>
              </a:extLst>
            </p:cNvPr>
            <p:cNvGrpSpPr/>
            <p:nvPr/>
          </p:nvGrpSpPr>
          <p:grpSpPr>
            <a:xfrm>
              <a:off x="4203288" y="2479090"/>
              <a:ext cx="436874" cy="448528"/>
              <a:chOff x="2320288" y="2903541"/>
              <a:chExt cx="332555" cy="302680"/>
            </a:xfrm>
            <a:solidFill>
              <a:srgbClr val="464646"/>
            </a:solidFill>
          </p:grpSpPr>
          <p:cxnSp>
            <p:nvCxnSpPr>
              <p:cNvPr id="40" name="Straight Connector 39">
                <a:extLst>
                  <a:ext uri="{FF2B5EF4-FFF2-40B4-BE49-F238E27FC236}">
                    <a16:creationId xmlns:a16="http://schemas.microsoft.com/office/drawing/2014/main" id="{13B7FE99-95CF-45D5-966B-87A979B93431}"/>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71BBA69B-19FF-4ADB-A739-AD8136A5F0A6}"/>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35" name="Straight Connector 34">
              <a:extLst>
                <a:ext uri="{FF2B5EF4-FFF2-40B4-BE49-F238E27FC236}">
                  <a16:creationId xmlns:a16="http://schemas.microsoft.com/office/drawing/2014/main" id="{BFD1D86B-562B-40B2-8E46-34233EFEE7FC}"/>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36" name="Rectangle: Rounded Corners 35">
              <a:extLst>
                <a:ext uri="{FF2B5EF4-FFF2-40B4-BE49-F238E27FC236}">
                  <a16:creationId xmlns:a16="http://schemas.microsoft.com/office/drawing/2014/main" id="{388C17BD-16A1-43C5-BFFA-2FF9174719E1}"/>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37" name="Group 36">
              <a:extLst>
                <a:ext uri="{FF2B5EF4-FFF2-40B4-BE49-F238E27FC236}">
                  <a16:creationId xmlns:a16="http://schemas.microsoft.com/office/drawing/2014/main" id="{1B3B910E-ACFC-4F28-8E28-F02E1588B87E}"/>
                </a:ext>
              </a:extLst>
            </p:cNvPr>
            <p:cNvGrpSpPr/>
            <p:nvPr/>
          </p:nvGrpSpPr>
          <p:grpSpPr>
            <a:xfrm flipH="1">
              <a:off x="5035162" y="2479090"/>
              <a:ext cx="436872" cy="448528"/>
              <a:chOff x="2320288" y="2903541"/>
              <a:chExt cx="332555" cy="302680"/>
            </a:xfrm>
            <a:solidFill>
              <a:srgbClr val="464646"/>
            </a:solidFill>
          </p:grpSpPr>
          <p:cxnSp>
            <p:nvCxnSpPr>
              <p:cNvPr id="38" name="Straight Connector 37">
                <a:extLst>
                  <a:ext uri="{FF2B5EF4-FFF2-40B4-BE49-F238E27FC236}">
                    <a16:creationId xmlns:a16="http://schemas.microsoft.com/office/drawing/2014/main" id="{F57772B6-06C0-4F54-AA94-D3F92DA4716A}"/>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23370C1F-7876-4278-AB20-78F6CAA385E2}"/>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
        <p:nvSpPr>
          <p:cNvPr id="25" name="Rectangle Left">
            <a:extLst>
              <a:ext uri="{FF2B5EF4-FFF2-40B4-BE49-F238E27FC236}">
                <a16:creationId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grpSp>
        <p:nvGrpSpPr>
          <p:cNvPr id="26" name="Group 25">
            <a:extLst>
              <a:ext uri="{FF2B5EF4-FFF2-40B4-BE49-F238E27FC236}">
                <a16:creationId xmlns:a16="http://schemas.microsoft.com/office/drawing/2014/main" id="{C4248838-4E67-439E-AE0A-0043D2CB04D6}"/>
              </a:ext>
            </a:extLst>
          </p:cNvPr>
          <p:cNvGrpSpPr/>
          <p:nvPr userDrawn="1"/>
        </p:nvGrpSpPr>
        <p:grpSpPr>
          <a:xfrm>
            <a:off x="108596" y="5591709"/>
            <a:ext cx="641749" cy="940553"/>
            <a:chOff x="3928039" y="1792355"/>
            <a:chExt cx="1830304" cy="2682505"/>
          </a:xfrm>
        </p:grpSpPr>
        <p:grpSp>
          <p:nvGrpSpPr>
            <p:cNvPr id="27" name="Group 26">
              <a:extLst>
                <a:ext uri="{FF2B5EF4-FFF2-40B4-BE49-F238E27FC236}">
                  <a16:creationId xmlns:a16="http://schemas.microsoft.com/office/drawing/2014/main" id="{810CFD6A-2427-49D5-846A-5F93601D4184}"/>
                </a:ext>
              </a:extLst>
            </p:cNvPr>
            <p:cNvGrpSpPr/>
            <p:nvPr/>
          </p:nvGrpSpPr>
          <p:grpSpPr>
            <a:xfrm>
              <a:off x="3928039" y="1792355"/>
              <a:ext cx="1830304" cy="2206534"/>
              <a:chOff x="3216839" y="2404072"/>
              <a:chExt cx="1830304" cy="2206534"/>
            </a:xfrm>
          </p:grpSpPr>
          <p:sp>
            <p:nvSpPr>
              <p:cNvPr id="59" name="Oval 58">
                <a:extLst>
                  <a:ext uri="{FF2B5EF4-FFF2-40B4-BE49-F238E27FC236}">
                    <a16:creationId xmlns:a16="http://schemas.microsoft.com/office/drawing/2014/main" id="{017B1AE5-5C36-4839-BA1F-B404EA44E701}"/>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60" name="Rectangle 5">
                <a:extLst>
                  <a:ext uri="{FF2B5EF4-FFF2-40B4-BE49-F238E27FC236}">
                    <a16:creationId xmlns:a16="http://schemas.microsoft.com/office/drawing/2014/main" id="{FB963D79-BB49-4A1D-BA66-EA0670C79BAE}"/>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61" name="Rectangle 5">
                <a:extLst>
                  <a:ext uri="{FF2B5EF4-FFF2-40B4-BE49-F238E27FC236}">
                    <a16:creationId xmlns:a16="http://schemas.microsoft.com/office/drawing/2014/main" id="{6D7746D8-B913-493B-AAE9-25BC6893D40E}"/>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62" name="Arc 61">
                <a:extLst>
                  <a:ext uri="{FF2B5EF4-FFF2-40B4-BE49-F238E27FC236}">
                    <a16:creationId xmlns:a16="http://schemas.microsoft.com/office/drawing/2014/main" id="{29031C02-E965-417B-8799-96061B14F30D}"/>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63" name="Arc 62">
                <a:extLst>
                  <a:ext uri="{FF2B5EF4-FFF2-40B4-BE49-F238E27FC236}">
                    <a16:creationId xmlns:a16="http://schemas.microsoft.com/office/drawing/2014/main" id="{26BFD8A6-BC99-4B16-BA10-08A9E5C681C0}"/>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47" name="Rectangle: Rounded Corners 29">
              <a:extLst>
                <a:ext uri="{FF2B5EF4-FFF2-40B4-BE49-F238E27FC236}">
                  <a16:creationId xmlns:a16="http://schemas.microsoft.com/office/drawing/2014/main" id="{B310277F-A78E-4FB9-9EA9-88BE4F1D585B}"/>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49" name="Straight Connector 48">
              <a:extLst>
                <a:ext uri="{FF2B5EF4-FFF2-40B4-BE49-F238E27FC236}">
                  <a16:creationId xmlns:a16="http://schemas.microsoft.com/office/drawing/2014/main" id="{563B4374-5C0D-461F-B3BD-78D99614D365}"/>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FBC6FDE7-AEA1-4230-8433-4C088A0FF5F9}"/>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51" name="Group 50">
              <a:extLst>
                <a:ext uri="{FF2B5EF4-FFF2-40B4-BE49-F238E27FC236}">
                  <a16:creationId xmlns:a16="http://schemas.microsoft.com/office/drawing/2014/main" id="{C4D1021D-07C7-4331-8FF6-36980A30978B}"/>
                </a:ext>
              </a:extLst>
            </p:cNvPr>
            <p:cNvGrpSpPr/>
            <p:nvPr/>
          </p:nvGrpSpPr>
          <p:grpSpPr>
            <a:xfrm>
              <a:off x="4203288" y="2479090"/>
              <a:ext cx="436874" cy="448528"/>
              <a:chOff x="2320288" y="2903541"/>
              <a:chExt cx="332555" cy="302680"/>
            </a:xfrm>
            <a:solidFill>
              <a:srgbClr val="464646"/>
            </a:solidFill>
          </p:grpSpPr>
          <p:cxnSp>
            <p:nvCxnSpPr>
              <p:cNvPr id="57" name="Straight Connector 56">
                <a:extLst>
                  <a:ext uri="{FF2B5EF4-FFF2-40B4-BE49-F238E27FC236}">
                    <a16:creationId xmlns:a16="http://schemas.microsoft.com/office/drawing/2014/main" id="{13B7FE99-95CF-45D5-966B-87A979B93431}"/>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71BBA69B-19FF-4ADB-A739-AD8136A5F0A6}"/>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52" name="Straight Connector 51">
              <a:extLst>
                <a:ext uri="{FF2B5EF4-FFF2-40B4-BE49-F238E27FC236}">
                  <a16:creationId xmlns:a16="http://schemas.microsoft.com/office/drawing/2014/main" id="{BFD1D86B-562B-40B2-8E46-34233EFEE7FC}"/>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53" name="Rectangle: Rounded Corners 35">
              <a:extLst>
                <a:ext uri="{FF2B5EF4-FFF2-40B4-BE49-F238E27FC236}">
                  <a16:creationId xmlns:a16="http://schemas.microsoft.com/office/drawing/2014/main" id="{388C17BD-16A1-43C5-BFFA-2FF9174719E1}"/>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54" name="Group 53">
              <a:extLst>
                <a:ext uri="{FF2B5EF4-FFF2-40B4-BE49-F238E27FC236}">
                  <a16:creationId xmlns:a16="http://schemas.microsoft.com/office/drawing/2014/main" id="{1B3B910E-ACFC-4F28-8E28-F02E1588B87E}"/>
                </a:ext>
              </a:extLst>
            </p:cNvPr>
            <p:cNvGrpSpPr/>
            <p:nvPr/>
          </p:nvGrpSpPr>
          <p:grpSpPr>
            <a:xfrm flipH="1">
              <a:off x="5035162" y="2479090"/>
              <a:ext cx="436872" cy="448528"/>
              <a:chOff x="2320288" y="2903541"/>
              <a:chExt cx="332555" cy="302680"/>
            </a:xfrm>
            <a:solidFill>
              <a:srgbClr val="464646"/>
            </a:solidFill>
          </p:grpSpPr>
          <p:cxnSp>
            <p:nvCxnSpPr>
              <p:cNvPr id="55" name="Straight Connector 54">
                <a:extLst>
                  <a:ext uri="{FF2B5EF4-FFF2-40B4-BE49-F238E27FC236}">
                    <a16:creationId xmlns:a16="http://schemas.microsoft.com/office/drawing/2014/main" id="{F57772B6-06C0-4F54-AA94-D3F92DA4716A}"/>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23370C1F-7876-4278-AB20-78F6CAA385E2}"/>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295169048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id="{A15CE03A-0933-4E5D-9EA1-718D4F802FFC}"/>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a16="http://schemas.microsoft.com/office/drawing/2014/main" id="{8C01D7AF-7CBD-46E1-99F3-8EB60E838D9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
        <p:nvSpPr>
          <p:cNvPr id="12" name="Rectangle Top">
            <a:extLst>
              <a:ext uri="{FF2B5EF4-FFF2-40B4-BE49-F238E27FC236}">
                <a16:creationId xmlns:a16="http://schemas.microsoft.com/office/drawing/2014/main"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3" name="Logo Software University" descr="Software University logo">
            <a:extLst>
              <a:ext uri="{FF2B5EF4-FFF2-40B4-BE49-F238E27FC236}">
                <a16:creationId xmlns:a16="http://schemas.microsoft.com/office/drawing/2014/main" id="{8C01D7AF-7CBD-46E1-99F3-8EB60E838D9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184771191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pic>
        <p:nvPicPr>
          <p:cNvPr id="9" name="Picture SoftUni Mascot" descr="SoftUni mascot with laptop">
            <a:extLst>
              <a:ext uri="{FF2B5EF4-FFF2-40B4-BE49-F238E27FC236}">
                <a16:creationId xmlns:a16="http://schemas.microsoft.com/office/drawing/2014/main" id="{DC4365F6-D2C1-47B4-8477-38FD2C7711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516000" y="3408496"/>
            <a:ext cx="2251057" cy="3044431"/>
          </a:xfrm>
          <a:prstGeom prst="rect">
            <a:avLst/>
          </a:prstGeom>
        </p:spPr>
      </p:pic>
      <p:sp>
        <p:nvSpPr>
          <p:cNvPr id="23" name="Slide Body Text">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9049234"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a16="http://schemas.microsoft.com/office/drawing/2014/main" id="{930E0800-9260-4369-8330-8264DD33C5CE}"/>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14F779A7-4A91-448B-BEFA-956C70A1C22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Table of Contents</a:t>
            </a:r>
          </a:p>
        </p:txBody>
      </p:sp>
    </p:spTree>
    <p:extLst>
      <p:ext uri="{BB962C8B-B14F-4D97-AF65-F5344CB8AC3E}">
        <p14:creationId xmlns:p14="http://schemas.microsoft.com/office/powerpoint/2010/main" val="206423709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id="{19A67BB9-D880-4EAD-B90E-89C4219BFC0B}"/>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
        <p:nvSpPr>
          <p:cNvPr id="16" name="Rectangle Top">
            <a:extLst>
              <a:ext uri="{FF2B5EF4-FFF2-40B4-BE49-F238E27FC236}">
                <a16:creationId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7" name="Logo Software University" descr="Software University logo">
            <a:extLst>
              <a:ext uri="{FF2B5EF4-FFF2-40B4-BE49-F238E27FC236}">
                <a16:creationId xmlns:a16="http://schemas.microsoft.com/office/drawing/2014/main" id="{19A67BB9-D880-4EAD-B90E-89C4219BFC0B}"/>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273890299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id="{5BE90A63-DDD9-4B3B-A234-DF69B9BC812F}"/>
              </a:ext>
            </a:extLst>
          </p:cNvPr>
          <p:cNvPicPr>
            <a:picLocks noChangeAspect="1"/>
          </p:cNvPicPr>
          <p:nvPr/>
        </p:nvPicPr>
        <p:blipFill rotWithShape="1">
          <a:blip r:embed="rId14"/>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a:t>Click to edit Master title style</a:t>
            </a:r>
            <a:endParaRPr dirty="0"/>
          </a:p>
        </p:txBody>
      </p:sp>
      <p:pic>
        <p:nvPicPr>
          <p:cNvPr id="5" name="Picture Background" descr="SoftUni Background">
            <a:extLst>
              <a:ext uri="{FF2B5EF4-FFF2-40B4-BE49-F238E27FC236}">
                <a16:creationId xmlns:a16="http://schemas.microsoft.com/office/drawing/2014/main" id="{5BE90A63-DDD9-4B3B-A234-DF69B9BC812F}"/>
              </a:ext>
            </a:extLst>
          </p:cNvPr>
          <p:cNvPicPr>
            <a:picLocks noChangeAspect="1"/>
          </p:cNvPicPr>
          <p:nvPr userDrawn="1"/>
        </p:nvPicPr>
        <p:blipFill rotWithShape="1">
          <a:blip r:embed="rId14"/>
          <a:srcRect b="1672"/>
          <a:stretch/>
        </p:blipFill>
        <p:spPr>
          <a:xfrm>
            <a:off x="0" y="1"/>
            <a:ext cx="12192000" cy="6857999"/>
          </a:xfrm>
          <a:prstGeom prst="rect">
            <a:avLst/>
          </a:prstGeom>
        </p:spPr>
      </p:pic>
    </p:spTree>
    <p:extLst>
      <p:ext uri="{BB962C8B-B14F-4D97-AF65-F5344CB8AC3E}">
        <p14:creationId xmlns:p14="http://schemas.microsoft.com/office/powerpoint/2010/main" val="4010053559"/>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about.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judge.softuni.org/Contests/Practice/Index/1499#0" TargetMode="External"/><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judge.softuni.org/Contests/Practice/Index/1499#1" TargetMode="External"/><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judge.softuni.org/Contests/Practice/Index/1499#2" TargetMode="External"/><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s://docs.microsoft.com/en-us/dotnet/csharp/language-reference/keywords/virtual"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docs.microsoft.com/en-us/dotnet/csharp/language-reference/keywords/sealed"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s://judge.softuni.org/Contests/Practice/Index/1499#3" TargetMode="External"/><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hyperlink" Target="https://judge.softuni.org/Contests/Practice/Index/1499#4"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judge.softuni.org/Contests/Practice/Index/1499#4" TargetMode="External"/><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3.svg"/><Relationship Id="rId18" Type="http://schemas.openxmlformats.org/officeDocument/2006/relationships/hyperlink" Target="https://de.draftkings.com/" TargetMode="External"/><Relationship Id="rId3" Type="http://schemas.openxmlformats.org/officeDocument/2006/relationships/hyperlink" Target="https://www.softwaregroup.com/" TargetMode="External"/><Relationship Id="rId21" Type="http://schemas.openxmlformats.org/officeDocument/2006/relationships/image" Target="../media/image37.png"/><Relationship Id="rId7" Type="http://schemas.openxmlformats.org/officeDocument/2006/relationships/hyperlink" Target="https://www.postbank.bg/" TargetMode="External"/><Relationship Id="rId12" Type="http://schemas.openxmlformats.org/officeDocument/2006/relationships/image" Target="../media/image32.png"/><Relationship Id="rId17" Type="http://schemas.openxmlformats.org/officeDocument/2006/relationships/image" Target="../media/image35.png"/><Relationship Id="rId2" Type="http://schemas.openxmlformats.org/officeDocument/2006/relationships/notesSlide" Target="../notesSlides/notesSlide30.xml"/><Relationship Id="rId16" Type="http://schemas.openxmlformats.org/officeDocument/2006/relationships/hyperlink" Target="https://indeavr.com/expertise/software-engineering/enterprise-business-application-integration/" TargetMode="External"/><Relationship Id="rId20" Type="http://schemas.openxmlformats.org/officeDocument/2006/relationships/hyperlink" Target="https://motion-software.com/" TargetMode="External"/><Relationship Id="rId1" Type="http://schemas.openxmlformats.org/officeDocument/2006/relationships/slideLayout" Target="../slideLayouts/slideLayout3.xml"/><Relationship Id="rId6" Type="http://schemas.openxmlformats.org/officeDocument/2006/relationships/image" Target="../media/image29.jpg"/><Relationship Id="rId11" Type="http://schemas.openxmlformats.org/officeDocument/2006/relationships/hyperlink" Target="https://www.infragistics.com/" TargetMode="External"/><Relationship Id="rId5" Type="http://schemas.openxmlformats.org/officeDocument/2006/relationships/hyperlink" Target="https://www.xs-software.com/" TargetMode="External"/><Relationship Id="rId15" Type="http://schemas.openxmlformats.org/officeDocument/2006/relationships/image" Target="../media/image34.png"/><Relationship Id="rId23" Type="http://schemas.openxmlformats.org/officeDocument/2006/relationships/image" Target="../media/image38.png"/><Relationship Id="rId10" Type="http://schemas.openxmlformats.org/officeDocument/2006/relationships/image" Target="../media/image31.jpg"/><Relationship Id="rId19" Type="http://schemas.openxmlformats.org/officeDocument/2006/relationships/image" Target="../media/image36.png"/><Relationship Id="rId4" Type="http://schemas.openxmlformats.org/officeDocument/2006/relationships/image" Target="../media/image28.png"/><Relationship Id="rId9" Type="http://schemas.openxmlformats.org/officeDocument/2006/relationships/hyperlink" Target="https://smartit.bg/" TargetMode="External"/><Relationship Id="rId14" Type="http://schemas.openxmlformats.org/officeDocument/2006/relationships/hyperlink" Target="https://www.coca-colahellenic.com/" TargetMode="External"/><Relationship Id="rId22" Type="http://schemas.openxmlformats.org/officeDocument/2006/relationships/hyperlink" Target="https://www.superhosting.bg/"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1.png"/><Relationship Id="rId2" Type="http://schemas.openxmlformats.org/officeDocument/2006/relationships/hyperlink" Target="https://eee.bg/" TargetMode="External"/><Relationship Id="rId1" Type="http://schemas.openxmlformats.org/officeDocument/2006/relationships/slideLayout" Target="../slideLayouts/slideLayout3.xml"/><Relationship Id="rId6" Type="http://schemas.openxmlformats.org/officeDocument/2006/relationships/hyperlink" Target="https://www.youtube.com/c/CodeItUpwithIvo" TargetMode="External"/><Relationship Id="rId5" Type="http://schemas.openxmlformats.org/officeDocument/2006/relationships/image" Target="../media/image40.png"/><Relationship Id="rId4" Type="http://schemas.openxmlformats.org/officeDocument/2006/relationships/hyperlink" Target="https://virtualracingschool.com/"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s://softuni.bg/" TargetMode="External"/><Relationship Id="rId7" Type="http://schemas.openxmlformats.org/officeDocument/2006/relationships/hyperlink" Target="https://forum.softuni.bg/" TargetMode="External"/><Relationship Id="rId2" Type="http://schemas.openxmlformats.org/officeDocument/2006/relationships/notesSlide" Target="../notesSlides/notesSlide31.xml"/><Relationship Id="rId1" Type="http://schemas.openxmlformats.org/officeDocument/2006/relationships/slideLayout" Target="../slideLayouts/slideLayout12.xml"/><Relationship Id="rId6" Type="http://schemas.openxmlformats.org/officeDocument/2006/relationships/hyperlink" Target="https://www.facebook.com/SoftwareUniversity" TargetMode="External"/><Relationship Id="rId5" Type="http://schemas.openxmlformats.org/officeDocument/2006/relationships/hyperlink" Target="https://softuni.foundation/" TargetMode="External"/><Relationship Id="rId4" Type="http://schemas.openxmlformats.org/officeDocument/2006/relationships/hyperlink" Target="https://about.softuni.bg/"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about.softuni.bg/" TargetMode="External"/><Relationship Id="rId2" Type="http://schemas.openxmlformats.org/officeDocument/2006/relationships/notesSlide" Target="../notesSlides/notesSlide32.xml"/><Relationship Id="rId1" Type="http://schemas.openxmlformats.org/officeDocument/2006/relationships/slideLayout" Target="../slideLayouts/slideLayout3.xml"/><Relationship Id="rId5" Type="http://schemas.openxmlformats.org/officeDocument/2006/relationships/image" Target="../media/image42.png"/><Relationship Id="rId4" Type="http://schemas.openxmlformats.org/officeDocument/2006/relationships/hyperlink" Target="https://softuni.b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ocs.microsoft.com/en-us/dotnet/csharp/fundamentals/object-oriented/inheritance"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8"/>
          </p:nvPr>
        </p:nvSpPr>
        <p:spPr/>
        <p:txBody>
          <a:bodyPr/>
          <a:lstStyle/>
          <a:p>
            <a:r>
              <a:rPr lang="en-US" dirty="0">
                <a:hlinkClick r:id="rId3"/>
              </a:rPr>
              <a:t>https://about.softuni.bg/</a:t>
            </a:r>
            <a:endParaRPr lang="en-US" dirty="0"/>
          </a:p>
        </p:txBody>
      </p:sp>
      <p:sp>
        <p:nvSpPr>
          <p:cNvPr id="7" name="Text Placeholder 6"/>
          <p:cNvSpPr>
            <a:spLocks noGrp="1"/>
          </p:cNvSpPr>
          <p:nvPr>
            <p:ph type="body" sz="quarter" idx="17"/>
          </p:nvPr>
        </p:nvSpPr>
        <p:spPr/>
        <p:txBody>
          <a:bodyPr/>
          <a:lstStyle/>
          <a:p>
            <a:r>
              <a:rPr lang="en-US" dirty="0"/>
              <a:t>Software University</a:t>
            </a:r>
          </a:p>
        </p:txBody>
      </p:sp>
      <p:sp>
        <p:nvSpPr>
          <p:cNvPr id="12" name="Text Placeholder 11"/>
          <p:cNvSpPr>
            <a:spLocks noGrp="1"/>
          </p:cNvSpPr>
          <p:nvPr>
            <p:ph type="body" sz="quarter" idx="20"/>
          </p:nvPr>
        </p:nvSpPr>
        <p:spPr>
          <a:xfrm>
            <a:off x="553082" y="5336486"/>
            <a:ext cx="2980696" cy="460181"/>
          </a:xfrm>
        </p:spPr>
        <p:txBody>
          <a:bodyPr/>
          <a:lstStyle/>
          <a:p>
            <a:r>
              <a:rPr lang="en-US" dirty="0"/>
              <a:t>Technical Trainers</a:t>
            </a:r>
          </a:p>
        </p:txBody>
      </p:sp>
      <p:sp>
        <p:nvSpPr>
          <p:cNvPr id="11" name="Text Placeholder 10"/>
          <p:cNvSpPr>
            <a:spLocks noGrp="1"/>
          </p:cNvSpPr>
          <p:nvPr>
            <p:ph type="body" sz="quarter" idx="19"/>
          </p:nvPr>
        </p:nvSpPr>
        <p:spPr/>
        <p:txBody>
          <a:bodyPr/>
          <a:lstStyle/>
          <a:p>
            <a:r>
              <a:rPr lang="en-US" dirty="0"/>
              <a:t>SoftUni Team</a:t>
            </a:r>
          </a:p>
        </p:txBody>
      </p:sp>
      <p:sp>
        <p:nvSpPr>
          <p:cNvPr id="6" name="Subtitle 5"/>
          <p:cNvSpPr>
            <a:spLocks noGrp="1"/>
          </p:cNvSpPr>
          <p:nvPr>
            <p:ph type="subTitle" idx="1"/>
          </p:nvPr>
        </p:nvSpPr>
        <p:spPr/>
        <p:txBody>
          <a:bodyPr>
            <a:normAutofit/>
          </a:bodyPr>
          <a:lstStyle/>
          <a:p>
            <a:r>
              <a:rPr lang="en-US" dirty="0"/>
              <a:t>Class Hierarchies</a:t>
            </a:r>
          </a:p>
        </p:txBody>
      </p:sp>
      <p:sp>
        <p:nvSpPr>
          <p:cNvPr id="5" name="Title 4"/>
          <p:cNvSpPr>
            <a:spLocks noGrp="1"/>
          </p:cNvSpPr>
          <p:nvPr>
            <p:ph type="title"/>
          </p:nvPr>
        </p:nvSpPr>
        <p:spPr/>
        <p:txBody>
          <a:bodyPr>
            <a:normAutofit/>
          </a:bodyPr>
          <a:lstStyle/>
          <a:p>
            <a:r>
              <a:rPr lang="en-US" dirty="0"/>
              <a:t>Inheritance</a:t>
            </a:r>
          </a:p>
        </p:txBody>
      </p:sp>
      <p:pic>
        <p:nvPicPr>
          <p:cNvPr id="1026" name="Picture 2" descr="Image result for inheritance png">
            <a:extLst>
              <a:ext uri="{FF2B5EF4-FFF2-40B4-BE49-F238E27FC236}">
                <a16:creationId xmlns:a16="http://schemas.microsoft.com/office/drawing/2014/main" id="{E8AF98AB-169D-47B8-83CD-375EECE95C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8273" y="2273770"/>
            <a:ext cx="2197960" cy="235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4153510"/>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a:extLst>
              <a:ext uri="{FF2B5EF4-FFF2-40B4-BE49-F238E27FC236}">
                <a16:creationId xmlns:a16="http://schemas.microsoft.com/office/drawing/2014/main" id="{4574CFA5-1C7F-49BB-B940-F42571CF1119}"/>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10</a:t>
            </a:fld>
            <a:endParaRPr lang="en-US" noProof="0" dirty="0"/>
          </a:p>
        </p:txBody>
      </p:sp>
      <p:sp>
        <p:nvSpPr>
          <p:cNvPr id="3" name="Content Placeholder 2"/>
          <p:cNvSpPr>
            <a:spLocks noGrp="1"/>
          </p:cNvSpPr>
          <p:nvPr>
            <p:ph type="body" sz="quarter" idx="10"/>
          </p:nvPr>
        </p:nvSpPr>
        <p:spPr/>
        <p:txBody>
          <a:bodyPr/>
          <a:lstStyle/>
          <a:p>
            <a:pPr>
              <a:lnSpc>
                <a:spcPct val="110000"/>
              </a:lnSpc>
            </a:pPr>
            <a:r>
              <a:rPr lang="en-US" dirty="0"/>
              <a:t>Derived classes</a:t>
            </a:r>
            <a:r>
              <a:rPr lang="en-US" dirty="0">
                <a:solidFill>
                  <a:schemeClr val="tx2">
                    <a:lumMod val="75000"/>
                  </a:schemeClr>
                </a:solidFill>
              </a:rPr>
              <a:t> </a:t>
            </a:r>
            <a:r>
              <a:rPr lang="en-US" b="1" dirty="0">
                <a:solidFill>
                  <a:schemeClr val="bg1"/>
                </a:solidFill>
              </a:rPr>
              <a:t>take all members </a:t>
            </a:r>
            <a:r>
              <a:rPr lang="en-US" dirty="0"/>
              <a:t>from base classes</a:t>
            </a:r>
          </a:p>
        </p:txBody>
      </p:sp>
      <p:sp>
        <p:nvSpPr>
          <p:cNvPr id="4" name="Title 3"/>
          <p:cNvSpPr>
            <a:spLocks noGrp="1"/>
          </p:cNvSpPr>
          <p:nvPr>
            <p:ph type="title"/>
          </p:nvPr>
        </p:nvSpPr>
        <p:spPr/>
        <p:txBody>
          <a:bodyPr>
            <a:normAutofit/>
          </a:bodyPr>
          <a:lstStyle/>
          <a:p>
            <a:r>
              <a:rPr lang="en-US" dirty="0"/>
              <a:t>Inheritance - Derived Class</a:t>
            </a:r>
          </a:p>
        </p:txBody>
      </p:sp>
      <p:sp>
        <p:nvSpPr>
          <p:cNvPr id="7" name="Rectangle: Rounded Corners 6"/>
          <p:cNvSpPr/>
          <p:nvPr/>
        </p:nvSpPr>
        <p:spPr>
          <a:xfrm>
            <a:off x="3491641" y="1963758"/>
            <a:ext cx="4815935" cy="2206746"/>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2800" b="1" dirty="0">
                <a:solidFill>
                  <a:schemeClr val="bg2"/>
                </a:solidFill>
              </a:rPr>
              <a:t>Person</a:t>
            </a:r>
          </a:p>
        </p:txBody>
      </p:sp>
      <p:sp>
        <p:nvSpPr>
          <p:cNvPr id="8" name="Rectangle: Rounded Corners 7"/>
          <p:cNvSpPr/>
          <p:nvPr/>
        </p:nvSpPr>
        <p:spPr>
          <a:xfrm>
            <a:off x="2133600" y="4990818"/>
            <a:ext cx="3600000" cy="1486183"/>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2800" b="1" dirty="0">
                <a:solidFill>
                  <a:schemeClr val="bg2"/>
                </a:solidFill>
              </a:rPr>
              <a:t>Student</a:t>
            </a:r>
            <a:r>
              <a:rPr lang="en-GB" sz="2800" b="1" dirty="0">
                <a:solidFill>
                  <a:schemeClr val="bg2"/>
                </a:solidFill>
                <a:effectLst>
                  <a:outerShdw blurRad="38100" dist="38100" dir="2700000" algn="tl">
                    <a:srgbClr val="000000">
                      <a:alpha val="43137"/>
                    </a:srgbClr>
                  </a:outerShdw>
                </a:effectLst>
              </a:rPr>
              <a:t> : </a:t>
            </a:r>
            <a:r>
              <a:rPr lang="en-GB" sz="2800" b="1" dirty="0">
                <a:solidFill>
                  <a:schemeClr val="bg2"/>
                </a:solidFill>
              </a:rPr>
              <a:t>Person</a:t>
            </a:r>
            <a:endParaRPr lang="en-US" sz="2800" b="1" dirty="0">
              <a:solidFill>
                <a:schemeClr val="bg2"/>
              </a:solidFill>
            </a:endParaRPr>
          </a:p>
        </p:txBody>
      </p:sp>
      <p:sp>
        <p:nvSpPr>
          <p:cNvPr id="9" name="Rectangle: Rounded Corners 8"/>
          <p:cNvSpPr/>
          <p:nvPr/>
        </p:nvSpPr>
        <p:spPr>
          <a:xfrm>
            <a:off x="6103799" y="4990818"/>
            <a:ext cx="3954601" cy="1486183"/>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2800" b="1" dirty="0">
                <a:solidFill>
                  <a:schemeClr val="bg2"/>
                </a:solidFill>
              </a:rPr>
              <a:t>Employee</a:t>
            </a:r>
            <a:r>
              <a:rPr lang="en-GB" sz="2800" b="1" dirty="0">
                <a:solidFill>
                  <a:schemeClr val="bg2"/>
                </a:solidFill>
                <a:effectLst>
                  <a:outerShdw blurRad="38100" dist="38100" dir="2700000" algn="tl">
                    <a:srgbClr val="000000">
                      <a:alpha val="43137"/>
                    </a:srgbClr>
                  </a:outerShdw>
                </a:effectLst>
              </a:rPr>
              <a:t> : </a:t>
            </a:r>
            <a:r>
              <a:rPr lang="en-GB" sz="2800" b="1" dirty="0">
                <a:solidFill>
                  <a:schemeClr val="bg2"/>
                </a:solidFill>
              </a:rPr>
              <a:t>Person</a:t>
            </a:r>
            <a:endParaRPr lang="en-US" sz="2800" b="1" dirty="0">
              <a:solidFill>
                <a:schemeClr val="bg2"/>
              </a:solidFill>
            </a:endParaRPr>
          </a:p>
        </p:txBody>
      </p:sp>
      <p:sp>
        <p:nvSpPr>
          <p:cNvPr id="13" name="Rectangle: Rounded Corners 12"/>
          <p:cNvSpPr/>
          <p:nvPr/>
        </p:nvSpPr>
        <p:spPr>
          <a:xfrm>
            <a:off x="3748460" y="2629183"/>
            <a:ext cx="4302299" cy="557218"/>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rPr>
              <a:t>Mother</a:t>
            </a:r>
            <a:r>
              <a:rPr lang="en-GB" sz="2800" b="1" dirty="0">
                <a:solidFill>
                  <a:schemeClr val="bg2"/>
                </a:solidFill>
                <a:effectLst>
                  <a:outerShdw blurRad="38100" dist="38100" dir="2700000" algn="tl">
                    <a:srgbClr val="000000">
                      <a:alpha val="43137"/>
                    </a:srgbClr>
                  </a:outerShdw>
                </a:effectLst>
              </a:rPr>
              <a:t> : </a:t>
            </a:r>
            <a:r>
              <a:rPr lang="en-GB" sz="2800" b="1" dirty="0">
                <a:solidFill>
                  <a:schemeClr val="bg2"/>
                </a:solidFill>
              </a:rPr>
              <a:t>Person</a:t>
            </a:r>
            <a:endParaRPr lang="en-US" sz="2800" b="1" dirty="0">
              <a:solidFill>
                <a:schemeClr val="bg2"/>
              </a:solidFill>
            </a:endParaRPr>
          </a:p>
        </p:txBody>
      </p:sp>
      <p:sp>
        <p:nvSpPr>
          <p:cNvPr id="14" name="Rectangle: Rounded Corners 13"/>
          <p:cNvSpPr/>
          <p:nvPr/>
        </p:nvSpPr>
        <p:spPr>
          <a:xfrm>
            <a:off x="3748460" y="3348926"/>
            <a:ext cx="4302299" cy="557218"/>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rPr>
              <a:t>Father</a:t>
            </a:r>
            <a:r>
              <a:rPr lang="en-GB" sz="2800" b="1" dirty="0">
                <a:solidFill>
                  <a:schemeClr val="bg2"/>
                </a:solidFill>
                <a:effectLst>
                  <a:outerShdw blurRad="38100" dist="38100" dir="2700000" algn="tl">
                    <a:srgbClr val="000000">
                      <a:alpha val="43137"/>
                    </a:srgbClr>
                  </a:outerShdw>
                </a:effectLst>
              </a:rPr>
              <a:t> : </a:t>
            </a:r>
            <a:r>
              <a:rPr lang="en-GB" sz="2800" b="1" dirty="0">
                <a:solidFill>
                  <a:schemeClr val="bg2"/>
                </a:solidFill>
              </a:rPr>
              <a:t>Person</a:t>
            </a:r>
            <a:endParaRPr lang="en-US" sz="2800" b="1" dirty="0">
              <a:solidFill>
                <a:schemeClr val="bg2"/>
              </a:solidFill>
            </a:endParaRPr>
          </a:p>
        </p:txBody>
      </p:sp>
      <p:sp>
        <p:nvSpPr>
          <p:cNvPr id="15" name="Rectangle: Rounded Corners 14"/>
          <p:cNvSpPr/>
          <p:nvPr/>
        </p:nvSpPr>
        <p:spPr>
          <a:xfrm>
            <a:off x="2285539" y="5722355"/>
            <a:ext cx="1606499" cy="557218"/>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rPr>
              <a:t>Online</a:t>
            </a:r>
            <a:endParaRPr lang="en-US" sz="2800" b="1" dirty="0">
              <a:solidFill>
                <a:schemeClr val="bg2"/>
              </a:solidFill>
            </a:endParaRPr>
          </a:p>
        </p:txBody>
      </p:sp>
      <p:sp>
        <p:nvSpPr>
          <p:cNvPr id="16" name="Rectangle: Rounded Corners 15"/>
          <p:cNvSpPr/>
          <p:nvPr/>
        </p:nvSpPr>
        <p:spPr>
          <a:xfrm>
            <a:off x="6286050" y="5683335"/>
            <a:ext cx="1654194" cy="557218"/>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rPr>
              <a:t>Contract</a:t>
            </a:r>
            <a:endParaRPr lang="en-US" sz="2800" b="1" dirty="0">
              <a:solidFill>
                <a:schemeClr val="bg2"/>
              </a:solidFill>
            </a:endParaRPr>
          </a:p>
        </p:txBody>
      </p:sp>
      <p:sp>
        <p:nvSpPr>
          <p:cNvPr id="31" name="AutoShape 6"/>
          <p:cNvSpPr>
            <a:spLocks noChangeArrowheads="1"/>
          </p:cNvSpPr>
          <p:nvPr/>
        </p:nvSpPr>
        <p:spPr bwMode="auto">
          <a:xfrm>
            <a:off x="8556710" y="2907792"/>
            <a:ext cx="2239186" cy="616022"/>
          </a:xfrm>
          <a:prstGeom prst="wedgeRoundRectCallout">
            <a:avLst>
              <a:gd name="adj1" fmla="val -16330"/>
              <a:gd name="adj2" fmla="val 14944"/>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a:solidFill>
                  <a:schemeClr val="bg2"/>
                </a:solidFill>
                <a:effectLst>
                  <a:outerShdw blurRad="38100" dist="38100" dir="2700000" algn="tl">
                    <a:srgbClr val="000000">
                      <a:alpha val="43137"/>
                    </a:srgbClr>
                  </a:outerShdw>
                </a:effectLst>
              </a:rPr>
              <a:t>Reusing Person</a:t>
            </a:r>
            <a:endParaRPr lang="bg-BG" sz="2400" b="1" dirty="0">
              <a:solidFill>
                <a:schemeClr val="bg2"/>
              </a:solidFill>
              <a:effectLst>
                <a:outerShdw blurRad="38100" dist="38100" dir="2700000" algn="tl">
                  <a:srgbClr val="000000">
                    <a:alpha val="43137"/>
                  </a:srgbClr>
                </a:outerShdw>
              </a:effectLst>
            </a:endParaRPr>
          </a:p>
        </p:txBody>
      </p:sp>
      <p:sp>
        <p:nvSpPr>
          <p:cNvPr id="18" name="Rectangle: Rounded Corners 17">
            <a:extLst>
              <a:ext uri="{FF2B5EF4-FFF2-40B4-BE49-F238E27FC236}">
                <a16:creationId xmlns:a16="http://schemas.microsoft.com/office/drawing/2014/main" id="{B749873C-55A4-46B5-96E5-57E27D97DE10}"/>
              </a:ext>
            </a:extLst>
          </p:cNvPr>
          <p:cNvSpPr/>
          <p:nvPr/>
        </p:nvSpPr>
        <p:spPr>
          <a:xfrm>
            <a:off x="4003543" y="5722355"/>
            <a:ext cx="1606499" cy="557218"/>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rPr>
              <a:t>Onsite</a:t>
            </a:r>
            <a:endParaRPr lang="en-US" sz="2800" b="1" dirty="0">
              <a:solidFill>
                <a:schemeClr val="bg2"/>
              </a:solidFill>
            </a:endParaRPr>
          </a:p>
        </p:txBody>
      </p:sp>
      <p:sp>
        <p:nvSpPr>
          <p:cNvPr id="19" name="Rectangle: Rounded Corners 18">
            <a:extLst>
              <a:ext uri="{FF2B5EF4-FFF2-40B4-BE49-F238E27FC236}">
                <a16:creationId xmlns:a16="http://schemas.microsoft.com/office/drawing/2014/main" id="{1F1D38AF-1035-424F-B87D-4020781E6A6A}"/>
              </a:ext>
            </a:extLst>
          </p:cNvPr>
          <p:cNvSpPr/>
          <p:nvPr/>
        </p:nvSpPr>
        <p:spPr>
          <a:xfrm>
            <a:off x="8153400" y="5683335"/>
            <a:ext cx="1654194" cy="557218"/>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rPr>
              <a:t>Civil</a:t>
            </a:r>
            <a:endParaRPr lang="en-US" sz="2800" b="1" dirty="0">
              <a:solidFill>
                <a:schemeClr val="bg2"/>
              </a:solidFill>
            </a:endParaRPr>
          </a:p>
        </p:txBody>
      </p:sp>
      <p:sp>
        <p:nvSpPr>
          <p:cNvPr id="24" name="AutoShape 6">
            <a:extLst>
              <a:ext uri="{FF2B5EF4-FFF2-40B4-BE49-F238E27FC236}">
                <a16:creationId xmlns:a16="http://schemas.microsoft.com/office/drawing/2014/main" id="{91FC14AF-3F69-4A2D-928F-9E70E0973A5A}"/>
              </a:ext>
            </a:extLst>
          </p:cNvPr>
          <p:cNvSpPr>
            <a:spLocks noChangeArrowheads="1"/>
          </p:cNvSpPr>
          <p:nvPr/>
        </p:nvSpPr>
        <p:spPr bwMode="auto">
          <a:xfrm>
            <a:off x="10364629" y="5463127"/>
            <a:ext cx="1617348" cy="919401"/>
          </a:xfrm>
          <a:prstGeom prst="wedgeRoundRectCallout">
            <a:avLst>
              <a:gd name="adj1" fmla="val -62258"/>
              <a:gd name="adj2" fmla="val 4340"/>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dirty="0">
                <a:solidFill>
                  <a:schemeClr val="bg2"/>
                </a:solidFill>
                <a:effectLst>
                  <a:outerShdw blurRad="38100" dist="38100" dir="2700000" algn="tl">
                    <a:srgbClr val="000000">
                      <a:alpha val="43137"/>
                    </a:srgbClr>
                  </a:outerShdw>
                </a:effectLst>
              </a:rPr>
              <a:t>Reusing Employee</a:t>
            </a:r>
            <a:endParaRPr lang="bg-BG" sz="2400" b="1" dirty="0">
              <a:solidFill>
                <a:schemeClr val="bg2"/>
              </a:solidFill>
              <a:effectLst>
                <a:outerShdw blurRad="38100" dist="38100" dir="2700000" algn="tl">
                  <a:srgbClr val="000000">
                    <a:alpha val="43137"/>
                  </a:srgbClr>
                </a:outerShdw>
              </a:effectLst>
            </a:endParaRPr>
          </a:p>
        </p:txBody>
      </p:sp>
      <p:sp>
        <p:nvSpPr>
          <p:cNvPr id="25" name="AutoShape 6">
            <a:extLst>
              <a:ext uri="{FF2B5EF4-FFF2-40B4-BE49-F238E27FC236}">
                <a16:creationId xmlns:a16="http://schemas.microsoft.com/office/drawing/2014/main" id="{B4C90E54-A455-49D6-8A50-977F101A1314}"/>
              </a:ext>
            </a:extLst>
          </p:cNvPr>
          <p:cNvSpPr>
            <a:spLocks noChangeArrowheads="1"/>
          </p:cNvSpPr>
          <p:nvPr/>
        </p:nvSpPr>
        <p:spPr bwMode="auto">
          <a:xfrm>
            <a:off x="335441" y="5513695"/>
            <a:ext cx="1352642" cy="919401"/>
          </a:xfrm>
          <a:prstGeom prst="wedgeRoundRectCallout">
            <a:avLst>
              <a:gd name="adj1" fmla="val 68456"/>
              <a:gd name="adj2" fmla="val 3499"/>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dirty="0">
                <a:solidFill>
                  <a:schemeClr val="bg2"/>
                </a:solidFill>
                <a:effectLst>
                  <a:outerShdw blurRad="38100" dist="38100" dir="2700000" algn="tl">
                    <a:srgbClr val="000000">
                      <a:alpha val="43137"/>
                    </a:srgbClr>
                  </a:outerShdw>
                </a:effectLst>
              </a:rPr>
              <a:t>Reusing Student</a:t>
            </a:r>
            <a:endParaRPr lang="bg-BG" sz="2400" b="1" dirty="0">
              <a:solidFill>
                <a:schemeClr val="bg2"/>
              </a:solidFill>
              <a:effectLst>
                <a:outerShdw blurRad="38100" dist="38100" dir="2700000" algn="tl">
                  <a:srgbClr val="000000">
                    <a:alpha val="43137"/>
                  </a:srgbClr>
                </a:outerShdw>
              </a:effectLst>
            </a:endParaRPr>
          </a:p>
        </p:txBody>
      </p:sp>
      <p:sp>
        <p:nvSpPr>
          <p:cNvPr id="20" name="Arrow: Right 20"/>
          <p:cNvSpPr/>
          <p:nvPr/>
        </p:nvSpPr>
        <p:spPr>
          <a:xfrm rot="19112432">
            <a:off x="3758661" y="4466268"/>
            <a:ext cx="852421" cy="256944"/>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22" name="Arrow: Right 20"/>
          <p:cNvSpPr/>
          <p:nvPr/>
        </p:nvSpPr>
        <p:spPr>
          <a:xfrm rot="13513893">
            <a:off x="7059414" y="4480340"/>
            <a:ext cx="860673" cy="207167"/>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879081422"/>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3" grpId="0" animBg="1"/>
      <p:bldP spid="14" grpId="0" animBg="1"/>
      <p:bldP spid="15" grpId="0" animBg="1"/>
      <p:bldP spid="16" grpId="0" animBg="1"/>
      <p:bldP spid="31" grpId="0" animBg="1"/>
      <p:bldP spid="18" grpId="0" animBg="1"/>
      <p:bldP spid="19" grpId="0" animBg="1"/>
      <p:bldP spid="24" grpId="0" animBg="1"/>
      <p:bldP spid="25" grpId="0" animBg="1"/>
      <p:bldP spid="20" grpId="0" animBg="1"/>
      <p:bldP spid="2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a:extLst>
              <a:ext uri="{FF2B5EF4-FFF2-40B4-BE49-F238E27FC236}">
                <a16:creationId xmlns:a16="http://schemas.microsoft.com/office/drawing/2014/main" id="{575E6975-DC1F-4A23-A3AC-877783185561}"/>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11</a:t>
            </a:fld>
            <a:endParaRPr lang="en-US" noProof="0" dirty="0"/>
          </a:p>
        </p:txBody>
      </p:sp>
      <p:sp>
        <p:nvSpPr>
          <p:cNvPr id="8" name="Content Placeholder 2"/>
          <p:cNvSpPr>
            <a:spLocks noGrp="1"/>
          </p:cNvSpPr>
          <p:nvPr>
            <p:ph type="body" sz="quarter" idx="10"/>
          </p:nvPr>
        </p:nvSpPr>
        <p:spPr>
          <a:prstGeom prst="rect">
            <a:avLst/>
          </a:prstGeom>
        </p:spPr>
        <p:txBody>
          <a:bodyPr>
            <a:normAutofit/>
          </a:bodyPr>
          <a:lstStyle/>
          <a:p>
            <a:r>
              <a:rPr lang="en-US" noProof="1"/>
              <a:t>You can access inherited members as usual</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Using Inherited Members</a:t>
            </a:r>
            <a:endParaRPr lang="bg-BG" sz="4000" dirty="0"/>
          </a:p>
        </p:txBody>
      </p:sp>
      <p:sp>
        <p:nvSpPr>
          <p:cNvPr id="7" name="Text Placeholder 5"/>
          <p:cNvSpPr txBox="1">
            <a:spLocks/>
          </p:cNvSpPr>
          <p:nvPr/>
        </p:nvSpPr>
        <p:spPr>
          <a:xfrm>
            <a:off x="2337597" y="2011062"/>
            <a:ext cx="7924800" cy="163247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class Person { public void </a:t>
            </a:r>
            <a:r>
              <a:rPr lang="en-US" dirty="0">
                <a:solidFill>
                  <a:schemeClr val="bg1"/>
                </a:solidFill>
              </a:rPr>
              <a:t>Sleep() </a:t>
            </a:r>
            <a:r>
              <a:rPr lang="en-US" dirty="0"/>
              <a:t>{ … } }</a:t>
            </a:r>
          </a:p>
          <a:p>
            <a:r>
              <a:rPr lang="en-US" dirty="0"/>
              <a:t>class Student </a:t>
            </a:r>
            <a:r>
              <a:rPr lang="en-US" dirty="0">
                <a:solidFill>
                  <a:schemeClr val="bg1"/>
                </a:solidFill>
              </a:rPr>
              <a:t>:</a:t>
            </a:r>
            <a:r>
              <a:rPr lang="en-US" dirty="0"/>
              <a:t> Person { … }</a:t>
            </a:r>
          </a:p>
          <a:p>
            <a:r>
              <a:rPr lang="en-US" dirty="0"/>
              <a:t>class Employee </a:t>
            </a:r>
            <a:r>
              <a:rPr lang="en-US" dirty="0">
                <a:solidFill>
                  <a:schemeClr val="bg1"/>
                </a:solidFill>
              </a:rPr>
              <a:t>:</a:t>
            </a:r>
            <a:r>
              <a:rPr lang="en-US" dirty="0"/>
              <a:t> Person { … }</a:t>
            </a:r>
          </a:p>
        </p:txBody>
      </p:sp>
      <p:sp>
        <p:nvSpPr>
          <p:cNvPr id="10" name="Text Placeholder 5"/>
          <p:cNvSpPr txBox="1">
            <a:spLocks/>
          </p:cNvSpPr>
          <p:nvPr/>
        </p:nvSpPr>
        <p:spPr>
          <a:xfrm>
            <a:off x="2337597" y="4019016"/>
            <a:ext cx="7924800" cy="215581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Student student = new Student();</a:t>
            </a:r>
          </a:p>
          <a:p>
            <a:r>
              <a:rPr lang="en-US" dirty="0"/>
              <a:t>student.</a:t>
            </a:r>
            <a:r>
              <a:rPr lang="en-US" dirty="0">
                <a:solidFill>
                  <a:schemeClr val="bg1"/>
                </a:solidFill>
              </a:rPr>
              <a:t>Sleep()</a:t>
            </a:r>
            <a:r>
              <a:rPr lang="en-US" dirty="0"/>
              <a:t>;</a:t>
            </a:r>
            <a:endParaRPr lang="en-GB" dirty="0"/>
          </a:p>
          <a:p>
            <a:r>
              <a:rPr lang="en-US" dirty="0"/>
              <a:t>Employee employee = new Employee();</a:t>
            </a:r>
          </a:p>
          <a:p>
            <a:r>
              <a:rPr lang="en-GB" dirty="0"/>
              <a:t>employee.</a:t>
            </a:r>
            <a:r>
              <a:rPr lang="en-GB" dirty="0">
                <a:solidFill>
                  <a:schemeClr val="bg1"/>
                </a:solidFill>
              </a:rPr>
              <a:t>Sleep()</a:t>
            </a:r>
            <a:r>
              <a:rPr lang="en-GB" dirty="0"/>
              <a:t>;</a:t>
            </a:r>
            <a:endParaRPr lang="en-US" dirty="0"/>
          </a:p>
        </p:txBody>
      </p:sp>
    </p:spTree>
    <p:extLst>
      <p:ext uri="{BB962C8B-B14F-4D97-AF65-F5344CB8AC3E}">
        <p14:creationId xmlns:p14="http://schemas.microsoft.com/office/powerpoint/2010/main" val="17806351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99182244-6848-44DD-BD43-CFBF528A55B3}"/>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12</a:t>
            </a:fld>
            <a:endParaRPr lang="en-US" noProof="0" dirty="0"/>
          </a:p>
        </p:txBody>
      </p:sp>
      <p:sp>
        <p:nvSpPr>
          <p:cNvPr id="3" name="Content Placeholder 2"/>
          <p:cNvSpPr>
            <a:spLocks noGrp="1"/>
          </p:cNvSpPr>
          <p:nvPr>
            <p:ph type="body" sz="quarter" idx="10"/>
          </p:nvPr>
        </p:nvSpPr>
        <p:spPr>
          <a:prstGeom prst="rect">
            <a:avLst/>
          </a:prstGeom>
        </p:spPr>
        <p:txBody>
          <a:bodyPr>
            <a:normAutofit/>
          </a:bodyPr>
          <a:lstStyle/>
          <a:p>
            <a:pPr marL="361950" indent="-361950">
              <a:lnSpc>
                <a:spcPct val="110000"/>
              </a:lnSpc>
            </a:pPr>
            <a:r>
              <a:rPr lang="en-US" dirty="0"/>
              <a:t>Constructors are </a:t>
            </a:r>
            <a:r>
              <a:rPr lang="en-US" b="1" dirty="0">
                <a:solidFill>
                  <a:schemeClr val="bg1"/>
                </a:solidFill>
              </a:rPr>
              <a:t>not inherited</a:t>
            </a:r>
          </a:p>
          <a:p>
            <a:pPr marL="361950" indent="-361950">
              <a:lnSpc>
                <a:spcPct val="110000"/>
              </a:lnSpc>
            </a:pPr>
            <a:r>
              <a:rPr lang="en-US" dirty="0"/>
              <a:t>They</a:t>
            </a:r>
            <a:r>
              <a:rPr lang="en-US" b="1" dirty="0">
                <a:solidFill>
                  <a:schemeClr val="bg1"/>
                </a:solidFill>
              </a:rPr>
              <a:t> </a:t>
            </a:r>
            <a:r>
              <a:rPr lang="en-US" dirty="0"/>
              <a:t>can be </a:t>
            </a:r>
            <a:r>
              <a:rPr lang="en-US" b="1" dirty="0">
                <a:solidFill>
                  <a:schemeClr val="bg1"/>
                </a:solidFill>
              </a:rPr>
              <a:t>reused </a:t>
            </a:r>
            <a:r>
              <a:rPr lang="en-US" dirty="0"/>
              <a:t>by the child classes</a:t>
            </a:r>
          </a:p>
          <a:p>
            <a:endParaRPr lang="en-US" noProof="1">
              <a:solidFill>
                <a:schemeClr val="tx2">
                  <a:lumMod val="75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Reusing Constructors</a:t>
            </a:r>
            <a:endParaRPr lang="bg-BG" sz="4000" dirty="0"/>
          </a:p>
        </p:txBody>
      </p:sp>
      <p:sp>
        <p:nvSpPr>
          <p:cNvPr id="6" name="Text Placeholder 5"/>
          <p:cNvSpPr txBox="1">
            <a:spLocks/>
          </p:cNvSpPr>
          <p:nvPr/>
        </p:nvSpPr>
        <p:spPr>
          <a:xfrm>
            <a:off x="2209800" y="3069000"/>
            <a:ext cx="7772400" cy="2678078"/>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class Student </a:t>
            </a:r>
            <a:r>
              <a:rPr lang="en-US" dirty="0">
                <a:solidFill>
                  <a:schemeClr val="bg1"/>
                </a:solidFill>
              </a:rPr>
              <a:t>:</a:t>
            </a:r>
            <a:r>
              <a:rPr lang="en-US" dirty="0"/>
              <a:t> Person {</a:t>
            </a:r>
          </a:p>
          <a:p>
            <a:r>
              <a:rPr lang="en-US" dirty="0"/>
              <a:t>private School school;</a:t>
            </a:r>
          </a:p>
          <a:p>
            <a:r>
              <a:rPr lang="en-US" dirty="0"/>
              <a:t>  public Student(string name, School school)</a:t>
            </a:r>
          </a:p>
          <a:p>
            <a:r>
              <a:rPr lang="en-US" dirty="0"/>
              <a:t>    </a:t>
            </a:r>
            <a:r>
              <a:rPr lang="en-US" dirty="0">
                <a:solidFill>
                  <a:schemeClr val="bg1"/>
                </a:solidFill>
              </a:rPr>
              <a:t>:base</a:t>
            </a:r>
            <a:r>
              <a:rPr lang="en-US" dirty="0"/>
              <a:t>(name) {</a:t>
            </a:r>
            <a:r>
              <a:rPr lang="en-US" noProof="1"/>
              <a:t>this.school</a:t>
            </a:r>
            <a:r>
              <a:rPr lang="en-US" dirty="0"/>
              <a:t> = school;} </a:t>
            </a:r>
          </a:p>
          <a:p>
            <a:r>
              <a:rPr lang="en-US" dirty="0"/>
              <a:t>}</a:t>
            </a:r>
          </a:p>
        </p:txBody>
      </p:sp>
    </p:spTree>
    <p:extLst>
      <p:ext uri="{BB962C8B-B14F-4D97-AF65-F5344CB8AC3E}">
        <p14:creationId xmlns:p14="http://schemas.microsoft.com/office/powerpoint/2010/main" val="33659239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bg/>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BABA8569-742D-4C19-BD00-809436164480}"/>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13</a:t>
            </a:fld>
            <a:endParaRPr lang="en-US" noProof="0" dirty="0"/>
          </a:p>
        </p:txBody>
      </p:sp>
      <p:sp>
        <p:nvSpPr>
          <p:cNvPr id="3" name="Content Placeholder 2"/>
          <p:cNvSpPr>
            <a:spLocks noGrp="1"/>
          </p:cNvSpPr>
          <p:nvPr>
            <p:ph type="body" sz="quarter" idx="10"/>
          </p:nvPr>
        </p:nvSpPr>
        <p:spPr/>
        <p:txBody>
          <a:bodyPr/>
          <a:lstStyle/>
          <a:p>
            <a:r>
              <a:rPr lang="en-GB" dirty="0"/>
              <a:t>Derived class instance </a:t>
            </a:r>
            <a:r>
              <a:rPr lang="en-GB" b="1" dirty="0">
                <a:solidFill>
                  <a:schemeClr val="bg1"/>
                </a:solidFill>
              </a:rPr>
              <a:t>contains</a:t>
            </a:r>
            <a:r>
              <a:rPr lang="en-GB" dirty="0"/>
              <a:t> instance of its base class</a:t>
            </a:r>
            <a:endParaRPr lang="en-US" dirty="0"/>
          </a:p>
        </p:txBody>
      </p:sp>
      <p:sp>
        <p:nvSpPr>
          <p:cNvPr id="4" name="Title 3"/>
          <p:cNvSpPr>
            <a:spLocks noGrp="1"/>
          </p:cNvSpPr>
          <p:nvPr>
            <p:ph type="title"/>
          </p:nvPr>
        </p:nvSpPr>
        <p:spPr/>
        <p:txBody>
          <a:bodyPr/>
          <a:lstStyle/>
          <a:p>
            <a:r>
              <a:rPr lang="en-US" dirty="0"/>
              <a:t>Thinking about Inheritance - Extends</a:t>
            </a:r>
          </a:p>
        </p:txBody>
      </p:sp>
      <p:sp>
        <p:nvSpPr>
          <p:cNvPr id="13" name="Rectangle: Rounded Corners 12"/>
          <p:cNvSpPr/>
          <p:nvPr/>
        </p:nvSpPr>
        <p:spPr>
          <a:xfrm>
            <a:off x="1676400" y="2057401"/>
            <a:ext cx="5195506" cy="4138899"/>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GB" sz="2800" b="1" dirty="0">
              <a:solidFill>
                <a:schemeClr val="bg2"/>
              </a:solidFill>
              <a:effectLst>
                <a:outerShdw blurRad="38100" dist="38100" dir="2700000" algn="tl">
                  <a:srgbClr val="000000">
                    <a:alpha val="43137"/>
                  </a:srgbClr>
                </a:outerShdw>
              </a:effectLst>
            </a:endParaRPr>
          </a:p>
          <a:p>
            <a:pPr algn="ctr"/>
            <a:r>
              <a:rPr lang="en-GB" sz="2800" b="1" dirty="0">
                <a:solidFill>
                  <a:schemeClr val="bg2"/>
                </a:solidFill>
              </a:rPr>
              <a:t>Student</a:t>
            </a:r>
            <a:r>
              <a:rPr lang="en-GB" sz="2800" b="1" dirty="0">
                <a:solidFill>
                  <a:schemeClr val="bg2"/>
                </a:solidFill>
                <a:effectLst>
                  <a:outerShdw blurRad="38100" dist="38100" dir="2700000" algn="tl">
                    <a:srgbClr val="000000">
                      <a:alpha val="43137"/>
                    </a:srgbClr>
                  </a:outerShdw>
                </a:effectLst>
              </a:rPr>
              <a:t> (</a:t>
            </a:r>
            <a:r>
              <a:rPr lang="en-GB" sz="2800" b="1" dirty="0">
                <a:solidFill>
                  <a:schemeClr val="bg2"/>
                </a:solidFill>
              </a:rPr>
              <a:t>Derived</a:t>
            </a:r>
            <a:r>
              <a:rPr lang="en-GB" sz="2800" b="1" dirty="0">
                <a:solidFill>
                  <a:schemeClr val="bg2"/>
                </a:solidFill>
                <a:effectLst>
                  <a:outerShdw blurRad="38100" dist="38100" dir="2700000" algn="tl">
                    <a:srgbClr val="000000">
                      <a:alpha val="43137"/>
                    </a:srgbClr>
                  </a:outerShdw>
                </a:effectLst>
              </a:rPr>
              <a:t> </a:t>
            </a:r>
            <a:r>
              <a:rPr lang="en-GB" sz="2800" b="1" dirty="0">
                <a:solidFill>
                  <a:schemeClr val="bg2"/>
                </a:solidFill>
              </a:rPr>
              <a:t>Class</a:t>
            </a:r>
            <a:r>
              <a:rPr lang="en-GB" sz="2800" b="1" dirty="0">
                <a:solidFill>
                  <a:schemeClr val="bg2"/>
                </a:solidFill>
                <a:effectLst>
                  <a:outerShdw blurRad="38100" dist="38100" dir="2700000" algn="tl">
                    <a:srgbClr val="000000">
                      <a:alpha val="43137"/>
                    </a:srgbClr>
                  </a:outerShdw>
                </a:effectLst>
              </a:rPr>
              <a:t>)</a:t>
            </a:r>
            <a:br>
              <a:rPr lang="en-GB" sz="2800" b="1" dirty="0">
                <a:solidFill>
                  <a:schemeClr val="bg2"/>
                </a:solidFill>
                <a:effectLst>
                  <a:outerShdw blurRad="38100" dist="38100" dir="2700000" algn="tl">
                    <a:srgbClr val="000000">
                      <a:alpha val="43137"/>
                    </a:srgbClr>
                  </a:outerShdw>
                </a:effectLst>
              </a:rPr>
            </a:br>
            <a:endParaRPr lang="en-GB" sz="2800" b="1" dirty="0">
              <a:solidFill>
                <a:schemeClr val="bg2"/>
              </a:solidFill>
              <a:effectLst>
                <a:outerShdw blurRad="38100" dist="38100" dir="2700000" algn="tl">
                  <a:srgbClr val="000000">
                    <a:alpha val="43137"/>
                  </a:srgbClr>
                </a:outerShdw>
              </a:effectLst>
            </a:endParaRPr>
          </a:p>
          <a:p>
            <a:pPr algn="ctr"/>
            <a:r>
              <a:rPr lang="en-GB" sz="2800" b="1" dirty="0">
                <a:solidFill>
                  <a:schemeClr val="bg2"/>
                </a:solidFill>
                <a:effectLst>
                  <a:outerShdw blurRad="38100" dist="38100" dir="2700000" algn="tl">
                    <a:srgbClr val="000000">
                      <a:alpha val="43137"/>
                    </a:srgbClr>
                  </a:outerShdw>
                </a:effectLst>
              </a:rPr>
              <a:t>+</a:t>
            </a:r>
            <a:r>
              <a:rPr lang="en-GB" sz="2800" b="1" dirty="0">
                <a:solidFill>
                  <a:schemeClr val="bg2"/>
                </a:solidFill>
              </a:rPr>
              <a:t>Study():void</a:t>
            </a:r>
          </a:p>
        </p:txBody>
      </p:sp>
      <p:sp>
        <p:nvSpPr>
          <p:cNvPr id="10" name="Rectangle: Rounded Corners 9"/>
          <p:cNvSpPr/>
          <p:nvPr/>
        </p:nvSpPr>
        <p:spPr>
          <a:xfrm>
            <a:off x="1688952" y="2069970"/>
            <a:ext cx="9512448" cy="2425831"/>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r"/>
            <a:r>
              <a:rPr lang="en-GB" sz="2800" b="1" dirty="0">
                <a:solidFill>
                  <a:schemeClr val="bg2"/>
                </a:solidFill>
              </a:rPr>
              <a:t>Employee</a:t>
            </a:r>
            <a:br>
              <a:rPr lang="en-GB" sz="2800" b="1" dirty="0">
                <a:solidFill>
                  <a:schemeClr val="bg2"/>
                </a:solidFill>
                <a:effectLst>
                  <a:outerShdw blurRad="38100" dist="38100" dir="2700000" algn="tl">
                    <a:srgbClr val="000000">
                      <a:alpha val="43137"/>
                    </a:srgbClr>
                  </a:outerShdw>
                </a:effectLst>
              </a:rPr>
            </a:br>
            <a:r>
              <a:rPr lang="en-GB" sz="2800" b="1" dirty="0">
                <a:solidFill>
                  <a:schemeClr val="bg2"/>
                </a:solidFill>
                <a:effectLst>
                  <a:outerShdw blurRad="38100" dist="38100" dir="2700000" algn="tl">
                    <a:srgbClr val="000000">
                      <a:alpha val="43137"/>
                    </a:srgbClr>
                  </a:outerShdw>
                </a:effectLst>
              </a:rPr>
              <a:t>(</a:t>
            </a:r>
            <a:r>
              <a:rPr lang="en-GB" sz="2800" b="1" dirty="0">
                <a:solidFill>
                  <a:schemeClr val="bg2"/>
                </a:solidFill>
              </a:rPr>
              <a:t>Derived</a:t>
            </a:r>
            <a:r>
              <a:rPr lang="en-GB" sz="2800" b="1" dirty="0">
                <a:solidFill>
                  <a:schemeClr val="bg2"/>
                </a:solidFill>
                <a:effectLst>
                  <a:outerShdw blurRad="38100" dist="38100" dir="2700000" algn="tl">
                    <a:srgbClr val="000000">
                      <a:alpha val="43137"/>
                    </a:srgbClr>
                  </a:outerShdw>
                </a:effectLst>
              </a:rPr>
              <a:t> </a:t>
            </a:r>
            <a:r>
              <a:rPr lang="en-GB" sz="2800" b="1" dirty="0">
                <a:solidFill>
                  <a:schemeClr val="bg2"/>
                </a:solidFill>
              </a:rPr>
              <a:t>Class</a:t>
            </a:r>
            <a:r>
              <a:rPr lang="en-GB" sz="2800" b="1" dirty="0">
                <a:solidFill>
                  <a:schemeClr val="bg2"/>
                </a:solidFill>
                <a:effectLst>
                  <a:outerShdw blurRad="38100" dist="38100" dir="2700000" algn="tl">
                    <a:srgbClr val="000000">
                      <a:alpha val="43137"/>
                    </a:srgbClr>
                  </a:outerShdw>
                </a:effectLst>
              </a:rPr>
              <a:t>)</a:t>
            </a:r>
          </a:p>
          <a:p>
            <a:pPr algn="r"/>
            <a:endParaRPr lang="en-US" sz="2800" b="1" dirty="0">
              <a:solidFill>
                <a:schemeClr val="bg2"/>
              </a:solidFill>
              <a:effectLst>
                <a:outerShdw blurRad="38100" dist="38100" dir="2700000" algn="tl">
                  <a:srgbClr val="000000">
                    <a:alpha val="43137"/>
                  </a:srgbClr>
                </a:outerShdw>
              </a:effectLst>
            </a:endParaRPr>
          </a:p>
          <a:p>
            <a:pPr algn="r"/>
            <a:r>
              <a:rPr lang="en-GB" sz="2800" b="1" dirty="0">
                <a:solidFill>
                  <a:schemeClr val="bg2"/>
                </a:solidFill>
                <a:effectLst>
                  <a:outerShdw blurRad="38100" dist="38100" dir="2700000" algn="tl">
                    <a:srgbClr val="000000">
                      <a:alpha val="43137"/>
                    </a:srgbClr>
                  </a:outerShdw>
                </a:effectLst>
              </a:rPr>
              <a:t>+</a:t>
            </a:r>
            <a:r>
              <a:rPr lang="en-GB" sz="2800" b="1" dirty="0">
                <a:solidFill>
                  <a:schemeClr val="bg2"/>
                </a:solidFill>
              </a:rPr>
              <a:t>Work():void</a:t>
            </a:r>
          </a:p>
        </p:txBody>
      </p:sp>
      <p:sp>
        <p:nvSpPr>
          <p:cNvPr id="12" name="Rectangle: Rounded Corners 11"/>
          <p:cNvSpPr/>
          <p:nvPr/>
        </p:nvSpPr>
        <p:spPr>
          <a:xfrm>
            <a:off x="1919109" y="2310100"/>
            <a:ext cx="4710089" cy="20333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2800" b="1" dirty="0">
                <a:solidFill>
                  <a:schemeClr val="bg2"/>
                </a:solidFill>
              </a:rPr>
              <a:t>Person</a:t>
            </a:r>
            <a:r>
              <a:rPr lang="en-GB" sz="2800" b="1" dirty="0">
                <a:solidFill>
                  <a:schemeClr val="bg2"/>
                </a:solidFill>
                <a:effectLst>
                  <a:outerShdw blurRad="38100" dist="38100" dir="2700000" algn="tl">
                    <a:srgbClr val="000000">
                      <a:alpha val="43137"/>
                    </a:srgbClr>
                  </a:outerShdw>
                </a:effectLst>
              </a:rPr>
              <a:t> </a:t>
            </a:r>
            <a:br>
              <a:rPr lang="en-GB" sz="2800" b="1" dirty="0">
                <a:solidFill>
                  <a:schemeClr val="bg2"/>
                </a:solidFill>
                <a:effectLst>
                  <a:outerShdw blurRad="38100" dist="38100" dir="2700000" algn="tl">
                    <a:srgbClr val="000000">
                      <a:alpha val="43137"/>
                    </a:srgbClr>
                  </a:outerShdw>
                </a:effectLst>
              </a:rPr>
            </a:br>
            <a:r>
              <a:rPr lang="en-GB" sz="2800" b="1" dirty="0">
                <a:solidFill>
                  <a:schemeClr val="bg2"/>
                </a:solidFill>
                <a:effectLst>
                  <a:outerShdw blurRad="38100" dist="38100" dir="2700000" algn="tl">
                    <a:srgbClr val="000000">
                      <a:alpha val="43137"/>
                    </a:srgbClr>
                  </a:outerShdw>
                </a:effectLst>
              </a:rPr>
              <a:t>(</a:t>
            </a:r>
            <a:r>
              <a:rPr lang="en-GB" sz="2800" b="1" dirty="0">
                <a:solidFill>
                  <a:schemeClr val="bg2"/>
                </a:solidFill>
              </a:rPr>
              <a:t>Base</a:t>
            </a:r>
            <a:r>
              <a:rPr lang="en-GB" sz="2800" b="1" dirty="0">
                <a:solidFill>
                  <a:schemeClr val="bg2"/>
                </a:solidFill>
                <a:effectLst>
                  <a:outerShdw blurRad="38100" dist="38100" dir="2700000" algn="tl">
                    <a:srgbClr val="000000">
                      <a:alpha val="43137"/>
                    </a:srgbClr>
                  </a:outerShdw>
                </a:effectLst>
              </a:rPr>
              <a:t> </a:t>
            </a:r>
            <a:r>
              <a:rPr lang="en-GB" sz="2800" b="1" dirty="0">
                <a:solidFill>
                  <a:schemeClr val="bg2"/>
                </a:solidFill>
              </a:rPr>
              <a:t>Class</a:t>
            </a:r>
            <a:r>
              <a:rPr lang="en-GB" sz="2800" b="1" dirty="0">
                <a:solidFill>
                  <a:schemeClr val="bg2"/>
                </a:solidFill>
                <a:effectLst>
                  <a:outerShdw blurRad="38100" dist="38100" dir="2700000" algn="tl">
                    <a:srgbClr val="000000">
                      <a:alpha val="43137"/>
                    </a:srgbClr>
                  </a:outerShdw>
                </a:effectLst>
              </a:rPr>
              <a:t>)</a:t>
            </a:r>
          </a:p>
          <a:p>
            <a:pPr algn="ctr"/>
            <a:endParaRPr lang="en-GB" sz="2800" b="1" dirty="0">
              <a:solidFill>
                <a:schemeClr val="bg2"/>
              </a:solidFill>
              <a:effectLst>
                <a:outerShdw blurRad="38100" dist="38100" dir="2700000" algn="tl">
                  <a:srgbClr val="000000">
                    <a:alpha val="43137"/>
                  </a:srgbClr>
                </a:outerShdw>
              </a:effectLst>
            </a:endParaRPr>
          </a:p>
          <a:p>
            <a:pPr algn="ctr"/>
            <a:r>
              <a:rPr lang="en-GB" sz="2800" b="1" dirty="0">
                <a:solidFill>
                  <a:schemeClr val="bg2"/>
                </a:solidFill>
                <a:effectLst>
                  <a:outerShdw blurRad="38100" dist="38100" dir="2700000" algn="tl">
                    <a:srgbClr val="000000">
                      <a:alpha val="43137"/>
                    </a:srgbClr>
                  </a:outerShdw>
                </a:effectLst>
              </a:rPr>
              <a:t>+</a:t>
            </a:r>
            <a:r>
              <a:rPr lang="en-GB" sz="2800" b="1" dirty="0">
                <a:solidFill>
                  <a:schemeClr val="bg2"/>
                </a:solidFill>
              </a:rPr>
              <a:t>Sleep():void</a:t>
            </a:r>
            <a:endParaRPr lang="en-US" sz="2800" b="1" dirty="0">
              <a:solidFill>
                <a:schemeClr val="bg2"/>
              </a:solidFill>
            </a:endParaRPr>
          </a:p>
        </p:txBody>
      </p:sp>
    </p:spTree>
    <p:extLst>
      <p:ext uri="{BB962C8B-B14F-4D97-AF65-F5344CB8AC3E}">
        <p14:creationId xmlns:p14="http://schemas.microsoft.com/office/powerpoint/2010/main" val="4149469009"/>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64EDE4C6-709D-4877-875C-521EED3E4887}"/>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14</a:t>
            </a:fld>
            <a:endParaRPr lang="en-US" noProof="0" dirty="0"/>
          </a:p>
        </p:txBody>
      </p:sp>
      <p:sp>
        <p:nvSpPr>
          <p:cNvPr id="3" name="Content Placeholder 2"/>
          <p:cNvSpPr>
            <a:spLocks noGrp="1"/>
          </p:cNvSpPr>
          <p:nvPr>
            <p:ph type="body" sz="quarter" idx="10"/>
          </p:nvPr>
        </p:nvSpPr>
        <p:spPr>
          <a:prstGeom prst="rect">
            <a:avLst/>
          </a:prstGeom>
        </p:spPr>
        <p:txBody>
          <a:bodyPr>
            <a:normAutofit/>
          </a:bodyPr>
          <a:lstStyle/>
          <a:p>
            <a:r>
              <a:rPr lang="en-US" noProof="1"/>
              <a:t>Inheritance has a </a:t>
            </a:r>
            <a:r>
              <a:rPr lang="en-US" b="1" noProof="1">
                <a:solidFill>
                  <a:schemeClr val="bg1"/>
                </a:solidFill>
              </a:rPr>
              <a:t>transitive relation</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Transitive Relation</a:t>
            </a:r>
            <a:endParaRPr lang="bg-BG" sz="4000" dirty="0"/>
          </a:p>
        </p:txBody>
      </p:sp>
      <p:sp>
        <p:nvSpPr>
          <p:cNvPr id="7" name="Text Placeholder 5"/>
          <p:cNvSpPr txBox="1">
            <a:spLocks/>
          </p:cNvSpPr>
          <p:nvPr/>
        </p:nvSpPr>
        <p:spPr>
          <a:xfrm>
            <a:off x="2286000" y="1979952"/>
            <a:ext cx="7590726" cy="1632920"/>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class Person { … }</a:t>
            </a:r>
          </a:p>
          <a:p>
            <a:r>
              <a:rPr lang="en-US" dirty="0"/>
              <a:t>class Student </a:t>
            </a:r>
            <a:r>
              <a:rPr lang="en-US" dirty="0">
                <a:solidFill>
                  <a:schemeClr val="bg1"/>
                </a:solidFill>
              </a:rPr>
              <a:t>:</a:t>
            </a:r>
            <a:r>
              <a:rPr lang="en-US" dirty="0"/>
              <a:t> Person { … }</a:t>
            </a:r>
          </a:p>
          <a:p>
            <a:r>
              <a:rPr lang="en-US" dirty="0"/>
              <a:t>class CollegeStudent </a:t>
            </a:r>
            <a:r>
              <a:rPr lang="en-US" dirty="0">
                <a:solidFill>
                  <a:schemeClr val="bg1"/>
                </a:solidFill>
              </a:rPr>
              <a:t>:</a:t>
            </a:r>
            <a:r>
              <a:rPr lang="en-US" dirty="0"/>
              <a:t> Student { … }</a:t>
            </a:r>
          </a:p>
        </p:txBody>
      </p:sp>
      <p:sp>
        <p:nvSpPr>
          <p:cNvPr id="9" name="Rectangle: Rounded Corners 8"/>
          <p:cNvSpPr/>
          <p:nvPr/>
        </p:nvSpPr>
        <p:spPr>
          <a:xfrm>
            <a:off x="457200" y="3847437"/>
            <a:ext cx="1752600" cy="5334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400" b="1" dirty="0">
                <a:solidFill>
                  <a:schemeClr val="bg2"/>
                </a:solidFill>
              </a:rPr>
              <a:t>Person</a:t>
            </a:r>
            <a:endParaRPr lang="en-US" sz="2800" b="1" dirty="0">
              <a:solidFill>
                <a:schemeClr val="bg2"/>
              </a:solidFill>
            </a:endParaRPr>
          </a:p>
        </p:txBody>
      </p:sp>
      <p:sp>
        <p:nvSpPr>
          <p:cNvPr id="12" name="Rectangle: Rounded Corners 11"/>
          <p:cNvSpPr/>
          <p:nvPr/>
        </p:nvSpPr>
        <p:spPr>
          <a:xfrm>
            <a:off x="3695789" y="5657400"/>
            <a:ext cx="2438400" cy="514801"/>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400" b="1" dirty="0">
                <a:solidFill>
                  <a:schemeClr val="bg2"/>
                </a:solidFill>
              </a:rPr>
              <a:t>CollegeStudent</a:t>
            </a:r>
            <a:endParaRPr lang="en-US" sz="2400" b="1" dirty="0">
              <a:solidFill>
                <a:schemeClr val="bg2"/>
              </a:solidFill>
            </a:endParaRPr>
          </a:p>
        </p:txBody>
      </p:sp>
      <p:sp>
        <p:nvSpPr>
          <p:cNvPr id="21" name="Rectangle: Rounded Corners 20"/>
          <p:cNvSpPr/>
          <p:nvPr/>
        </p:nvSpPr>
        <p:spPr>
          <a:xfrm>
            <a:off x="2101991" y="4771417"/>
            <a:ext cx="1974799" cy="5241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400" b="1" dirty="0">
                <a:solidFill>
                  <a:schemeClr val="bg2"/>
                </a:solidFill>
              </a:rPr>
              <a:t>Student</a:t>
            </a:r>
            <a:endParaRPr lang="en-US" sz="2400" b="1" dirty="0">
              <a:solidFill>
                <a:schemeClr val="bg2"/>
              </a:solidFill>
            </a:endParaRPr>
          </a:p>
        </p:txBody>
      </p:sp>
      <p:cxnSp>
        <p:nvCxnSpPr>
          <p:cNvPr id="6" name="Connector: Elbow 5"/>
          <p:cNvCxnSpPr>
            <a:cxnSpLocks/>
            <a:stCxn id="21" idx="0"/>
            <a:endCxn id="9" idx="2"/>
          </p:cNvCxnSpPr>
          <p:nvPr/>
        </p:nvCxnSpPr>
        <p:spPr>
          <a:xfrm rot="16200000" flipV="1">
            <a:off x="2016155" y="3698182"/>
            <a:ext cx="390580" cy="1755890"/>
          </a:xfrm>
          <a:prstGeom prst="bentConnector3">
            <a:avLst>
              <a:gd name="adj1" fmla="val 50000"/>
            </a:avLst>
          </a:prstGeom>
          <a:solidFill>
            <a:schemeClr val="dk2">
              <a:alpha val="80000"/>
            </a:schemeClr>
          </a:solidFill>
          <a:ln w="571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cxnSp>
      <p:cxnSp>
        <p:nvCxnSpPr>
          <p:cNvPr id="16" name="Connector: Elbow 15"/>
          <p:cNvCxnSpPr>
            <a:cxnSpLocks/>
            <a:stCxn id="12" idx="0"/>
            <a:endCxn id="21" idx="2"/>
          </p:cNvCxnSpPr>
          <p:nvPr/>
        </p:nvCxnSpPr>
        <p:spPr>
          <a:xfrm rot="16200000" flipV="1">
            <a:off x="3821249" y="4563659"/>
            <a:ext cx="361882" cy="1825599"/>
          </a:xfrm>
          <a:prstGeom prst="bentConnector3">
            <a:avLst>
              <a:gd name="adj1" fmla="val 50000"/>
            </a:avLst>
          </a:prstGeom>
          <a:solidFill>
            <a:schemeClr val="dk2">
              <a:alpha val="80000"/>
            </a:schemeClr>
          </a:solidFill>
          <a:ln w="571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cxnSp>
    </p:spTree>
    <p:extLst>
      <p:ext uri="{BB962C8B-B14F-4D97-AF65-F5344CB8AC3E}">
        <p14:creationId xmlns:p14="http://schemas.microsoft.com/office/powerpoint/2010/main" val="36678157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a:extLst>
              <a:ext uri="{FF2B5EF4-FFF2-40B4-BE49-F238E27FC236}">
                <a16:creationId xmlns:a16="http://schemas.microsoft.com/office/drawing/2014/main" id="{70F0600F-0492-4514-B02F-EB0B12F34663}"/>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15</a:t>
            </a:fld>
            <a:endParaRPr lang="en-US" noProof="0" dirty="0"/>
          </a:p>
        </p:txBody>
      </p:sp>
      <p:sp>
        <p:nvSpPr>
          <p:cNvPr id="3" name="Content Placeholder 2"/>
          <p:cNvSpPr>
            <a:spLocks noGrp="1"/>
          </p:cNvSpPr>
          <p:nvPr>
            <p:ph type="body" sz="quarter" idx="10"/>
          </p:nvPr>
        </p:nvSpPr>
        <p:spPr>
          <a:prstGeom prst="rect">
            <a:avLst/>
          </a:prstGeom>
        </p:spPr>
        <p:txBody>
          <a:bodyPr>
            <a:normAutofit/>
          </a:bodyPr>
          <a:lstStyle/>
          <a:p>
            <a:pPr marL="361950" indent="-361950">
              <a:lnSpc>
                <a:spcPct val="110000"/>
              </a:lnSpc>
            </a:pPr>
            <a:r>
              <a:rPr lang="en-US" dirty="0"/>
              <a:t>In C# there is </a:t>
            </a:r>
            <a:r>
              <a:rPr lang="en-US" b="1" dirty="0">
                <a:solidFill>
                  <a:schemeClr val="bg1"/>
                </a:solidFill>
              </a:rPr>
              <a:t>no</a:t>
            </a:r>
            <a:r>
              <a:rPr lang="en-US" dirty="0"/>
              <a:t> </a:t>
            </a:r>
            <a:r>
              <a:rPr lang="en-US" b="1" dirty="0">
                <a:solidFill>
                  <a:schemeClr val="bg1"/>
                </a:solidFill>
              </a:rPr>
              <a:t>multiple</a:t>
            </a:r>
            <a:r>
              <a:rPr lang="en-US" dirty="0"/>
              <a:t> inheritance</a:t>
            </a:r>
          </a:p>
          <a:p>
            <a:pPr marL="404867" indent="-361950">
              <a:lnSpc>
                <a:spcPct val="110000"/>
              </a:lnSpc>
            </a:pPr>
            <a:r>
              <a:rPr lang="en-US" dirty="0"/>
              <a:t>Only </a:t>
            </a:r>
            <a:r>
              <a:rPr lang="en-US" b="1" dirty="0">
                <a:solidFill>
                  <a:schemeClr val="bg1"/>
                </a:solidFill>
              </a:rPr>
              <a:t>multiple interfaces </a:t>
            </a:r>
            <a:r>
              <a:rPr lang="en-US" dirty="0"/>
              <a:t>can</a:t>
            </a:r>
            <a:r>
              <a:rPr lang="en-US" b="1" dirty="0">
                <a:solidFill>
                  <a:schemeClr val="bg1"/>
                </a:solidFill>
              </a:rPr>
              <a:t> </a:t>
            </a:r>
            <a:r>
              <a:rPr lang="en-US" dirty="0"/>
              <a:t>be</a:t>
            </a:r>
            <a:r>
              <a:rPr lang="en-US" b="1" dirty="0">
                <a:solidFill>
                  <a:schemeClr val="bg1"/>
                </a:solidFill>
              </a:rPr>
              <a:t> </a:t>
            </a:r>
            <a:r>
              <a:rPr lang="en-US" dirty="0"/>
              <a:t>implemented</a:t>
            </a:r>
          </a:p>
          <a:p>
            <a:endParaRPr lang="en-US" noProof="1">
              <a:solidFill>
                <a:schemeClr val="tx2">
                  <a:lumMod val="75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Multiple Inheritance</a:t>
            </a:r>
            <a:endParaRPr lang="bg-BG" sz="4000" dirty="0"/>
          </a:p>
        </p:txBody>
      </p:sp>
      <p:sp>
        <p:nvSpPr>
          <p:cNvPr id="6" name="Rectangle: Rounded Corners 5"/>
          <p:cNvSpPr/>
          <p:nvPr/>
        </p:nvSpPr>
        <p:spPr>
          <a:xfrm>
            <a:off x="2743201" y="3429001"/>
            <a:ext cx="2682691" cy="592307"/>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800" b="1" dirty="0">
                <a:solidFill>
                  <a:schemeClr val="bg2"/>
                </a:solidFill>
              </a:rPr>
              <a:t>Person</a:t>
            </a:r>
            <a:endParaRPr lang="en-US" sz="2800" b="1" dirty="0">
              <a:solidFill>
                <a:schemeClr val="bg2"/>
              </a:solidFill>
            </a:endParaRPr>
          </a:p>
        </p:txBody>
      </p:sp>
      <p:sp>
        <p:nvSpPr>
          <p:cNvPr id="7" name="Rectangle: Rounded Corners 6"/>
          <p:cNvSpPr/>
          <p:nvPr/>
        </p:nvSpPr>
        <p:spPr>
          <a:xfrm>
            <a:off x="4419600" y="4953002"/>
            <a:ext cx="3505200" cy="592307"/>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800" b="1" dirty="0">
                <a:solidFill>
                  <a:schemeClr val="bg2"/>
                </a:solidFill>
              </a:rPr>
              <a:t>CollegeStudent</a:t>
            </a:r>
            <a:endParaRPr lang="en-US" sz="2800" b="1" dirty="0">
              <a:solidFill>
                <a:schemeClr val="bg2"/>
              </a:solidFill>
            </a:endParaRPr>
          </a:p>
        </p:txBody>
      </p:sp>
      <p:sp>
        <p:nvSpPr>
          <p:cNvPr id="9" name="Rectangle: Rounded Corners 8"/>
          <p:cNvSpPr/>
          <p:nvPr/>
        </p:nvSpPr>
        <p:spPr>
          <a:xfrm>
            <a:off x="6767238" y="3435179"/>
            <a:ext cx="2682691" cy="592307"/>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800" b="1" dirty="0">
                <a:solidFill>
                  <a:schemeClr val="bg2"/>
                </a:solidFill>
              </a:rPr>
              <a:t>Student</a:t>
            </a:r>
            <a:endParaRPr lang="en-US" sz="2800" b="1" dirty="0">
              <a:solidFill>
                <a:schemeClr val="bg2"/>
              </a:solidFill>
            </a:endParaRPr>
          </a:p>
        </p:txBody>
      </p:sp>
      <p:sp>
        <p:nvSpPr>
          <p:cNvPr id="12" name="Arrow: Right 20"/>
          <p:cNvSpPr/>
          <p:nvPr/>
        </p:nvSpPr>
        <p:spPr>
          <a:xfrm rot="20013444">
            <a:off x="6183346" y="4373100"/>
            <a:ext cx="1396991" cy="195310"/>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13" name="Arrow: Right 20"/>
          <p:cNvSpPr/>
          <p:nvPr/>
        </p:nvSpPr>
        <p:spPr>
          <a:xfrm rot="12336925">
            <a:off x="4761908" y="4389498"/>
            <a:ext cx="1396991" cy="195310"/>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4" name="Multiplication Sign 3"/>
          <p:cNvSpPr/>
          <p:nvPr/>
        </p:nvSpPr>
        <p:spPr>
          <a:xfrm>
            <a:off x="5561801" y="4182354"/>
            <a:ext cx="1219200" cy="1066800"/>
          </a:xfrm>
          <a:prstGeom prst="mathMultiply">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spTree>
    <p:extLst>
      <p:ext uri="{BB962C8B-B14F-4D97-AF65-F5344CB8AC3E}">
        <p14:creationId xmlns:p14="http://schemas.microsoft.com/office/powerpoint/2010/main" val="41135660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2" grpId="0" animBg="1"/>
      <p:bldP spid="13" grpId="0" animBg="1"/>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93351" y="1524000"/>
            <a:ext cx="2205300" cy="2209800"/>
          </a:xfrm>
          <a:prstGeom prst="rect">
            <a:avLst/>
          </a:prstGeom>
        </p:spPr>
      </p:pic>
      <p:sp>
        <p:nvSpPr>
          <p:cNvPr id="4" name="Title 3">
            <a:extLst>
              <a:ext uri="{FF2B5EF4-FFF2-40B4-BE49-F238E27FC236}">
                <a16:creationId xmlns:a16="http://schemas.microsoft.com/office/drawing/2014/main" id="{6146CB68-909E-4AD7-A828-642487690AC9}"/>
              </a:ext>
            </a:extLst>
          </p:cNvPr>
          <p:cNvSpPr>
            <a:spLocks noGrp="1"/>
          </p:cNvSpPr>
          <p:nvPr>
            <p:ph type="title" sz="quarter" idx="10"/>
          </p:nvPr>
        </p:nvSpPr>
        <p:spPr/>
        <p:txBody>
          <a:bodyPr/>
          <a:lstStyle/>
          <a:p>
            <a:r>
              <a:rPr lang="en-US" dirty="0"/>
              <a:t>Accessing Base Class Members</a:t>
            </a:r>
          </a:p>
        </p:txBody>
      </p:sp>
    </p:spTree>
    <p:extLst>
      <p:ext uri="{BB962C8B-B14F-4D97-AF65-F5344CB8AC3E}">
        <p14:creationId xmlns:p14="http://schemas.microsoft.com/office/powerpoint/2010/main" val="3476865982"/>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C34CA80A-5937-4D00-8909-2DF0C3DB5CCC}"/>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17</a:t>
            </a:fld>
            <a:endParaRPr lang="en-US" noProof="0" dirty="0"/>
          </a:p>
        </p:txBody>
      </p:sp>
      <p:sp>
        <p:nvSpPr>
          <p:cNvPr id="7" name="Content Placeholder 2"/>
          <p:cNvSpPr>
            <a:spLocks noGrp="1"/>
          </p:cNvSpPr>
          <p:nvPr>
            <p:ph type="body" sz="quarter" idx="10"/>
          </p:nvPr>
        </p:nvSpPr>
        <p:spPr>
          <a:prstGeom prst="rect">
            <a:avLst/>
          </a:prstGeom>
        </p:spPr>
        <p:txBody>
          <a:bodyPr>
            <a:normAutofit/>
          </a:bodyPr>
          <a:lstStyle/>
          <a:p>
            <a:pPr marL="361950" indent="-361950">
              <a:lnSpc>
                <a:spcPct val="110000"/>
              </a:lnSpc>
            </a:pPr>
            <a:r>
              <a:rPr lang="en-US" dirty="0"/>
              <a:t>Use the </a:t>
            </a:r>
            <a:r>
              <a:rPr lang="en-US" b="1" dirty="0">
                <a:solidFill>
                  <a:schemeClr val="bg1"/>
                </a:solidFill>
                <a:latin typeface="Consolas" panose="020B0609020204030204" pitchFamily="49" charset="0"/>
              </a:rPr>
              <a:t>base</a:t>
            </a:r>
            <a:r>
              <a:rPr lang="en-US" dirty="0"/>
              <a:t> keyword</a:t>
            </a:r>
          </a:p>
          <a:p>
            <a:endParaRPr lang="en-US" noProof="1">
              <a:solidFill>
                <a:schemeClr val="tx2">
                  <a:lumMod val="75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Access to Base Class Members</a:t>
            </a:r>
            <a:endParaRPr lang="bg-BG" sz="4000" dirty="0"/>
          </a:p>
        </p:txBody>
      </p:sp>
      <p:sp>
        <p:nvSpPr>
          <p:cNvPr id="6" name="Text Placeholder 5"/>
          <p:cNvSpPr txBox="1">
            <a:spLocks/>
          </p:cNvSpPr>
          <p:nvPr/>
        </p:nvSpPr>
        <p:spPr>
          <a:xfrm>
            <a:off x="174110" y="2087468"/>
            <a:ext cx="11818096" cy="3528190"/>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pPr>
              <a:spcBef>
                <a:spcPts val="200"/>
              </a:spcBef>
              <a:spcAft>
                <a:spcPts val="200"/>
              </a:spcAft>
            </a:pPr>
            <a:r>
              <a:rPr lang="en-US" dirty="0"/>
              <a:t>class Person { … }</a:t>
            </a:r>
          </a:p>
          <a:p>
            <a:pPr>
              <a:spcBef>
                <a:spcPts val="200"/>
              </a:spcBef>
              <a:spcAft>
                <a:spcPts val="200"/>
              </a:spcAft>
            </a:pPr>
            <a:r>
              <a:rPr lang="en-US" dirty="0"/>
              <a:t>class Employee : Person </a:t>
            </a:r>
            <a:endParaRPr lang="bg-BG" dirty="0"/>
          </a:p>
          <a:p>
            <a:pPr>
              <a:spcBef>
                <a:spcPts val="200"/>
              </a:spcBef>
              <a:spcAft>
                <a:spcPts val="200"/>
              </a:spcAft>
            </a:pPr>
            <a:r>
              <a:rPr lang="en-US" dirty="0"/>
              <a:t>{ </a:t>
            </a:r>
          </a:p>
          <a:p>
            <a:pPr>
              <a:spcBef>
                <a:spcPts val="200"/>
              </a:spcBef>
              <a:spcAft>
                <a:spcPts val="200"/>
              </a:spcAft>
            </a:pPr>
            <a:r>
              <a:rPr lang="en-US" dirty="0"/>
              <a:t>  public void Dismiss(string reasons)</a:t>
            </a:r>
          </a:p>
          <a:p>
            <a:pPr>
              <a:spcBef>
                <a:spcPts val="200"/>
              </a:spcBef>
              <a:spcAft>
                <a:spcPts val="200"/>
              </a:spcAft>
            </a:pPr>
            <a:r>
              <a:rPr lang="en-US" dirty="0"/>
              <a:t>  { </a:t>
            </a:r>
          </a:p>
          <a:p>
            <a:pPr>
              <a:spcBef>
                <a:spcPts val="200"/>
              </a:spcBef>
              <a:spcAft>
                <a:spcPts val="200"/>
              </a:spcAft>
            </a:pPr>
            <a:r>
              <a:rPr lang="en-US" dirty="0"/>
              <a:t>    </a:t>
            </a:r>
            <a:r>
              <a:rPr lang="en-US" noProof="1"/>
              <a:t>Console.Writeline</a:t>
            </a:r>
            <a:r>
              <a:rPr lang="en-US" dirty="0"/>
              <a:t>($"{</a:t>
            </a:r>
            <a:r>
              <a:rPr lang="en-US" dirty="0">
                <a:solidFill>
                  <a:schemeClr val="bg1"/>
                </a:solidFill>
              </a:rPr>
              <a:t>base.name</a:t>
            </a:r>
            <a:r>
              <a:rPr lang="en-US" dirty="0"/>
              <a:t>} got fired</a:t>
            </a:r>
            <a:r>
              <a:rPr lang="bg-BG" dirty="0"/>
              <a:t> </a:t>
            </a:r>
            <a:r>
              <a:rPr lang="en-US" dirty="0"/>
              <a:t>because of {</a:t>
            </a:r>
            <a:r>
              <a:rPr lang="en-US" dirty="0">
                <a:solidFill>
                  <a:schemeClr val="bg1"/>
                </a:solidFill>
              </a:rPr>
              <a:t>reasons</a:t>
            </a:r>
            <a:r>
              <a:rPr lang="en-US" dirty="0"/>
              <a:t>}");</a:t>
            </a:r>
          </a:p>
          <a:p>
            <a:pPr>
              <a:spcBef>
                <a:spcPts val="200"/>
              </a:spcBef>
              <a:spcAft>
                <a:spcPts val="200"/>
              </a:spcAft>
            </a:pPr>
            <a:r>
              <a:rPr lang="en-US" dirty="0"/>
              <a:t>  }</a:t>
            </a:r>
          </a:p>
          <a:p>
            <a:pPr>
              <a:spcBef>
                <a:spcPts val="200"/>
              </a:spcBef>
              <a:spcAft>
                <a:spcPts val="200"/>
              </a:spcAft>
            </a:pPr>
            <a:r>
              <a:rPr lang="en-US" dirty="0"/>
              <a:t>}</a:t>
            </a:r>
          </a:p>
        </p:txBody>
      </p:sp>
    </p:spTree>
    <p:extLst>
      <p:ext uri="{BB962C8B-B14F-4D97-AF65-F5344CB8AC3E}">
        <p14:creationId xmlns:p14="http://schemas.microsoft.com/office/powerpoint/2010/main" val="38630031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Single Inheritance</a:t>
            </a:r>
          </a:p>
        </p:txBody>
      </p:sp>
      <p:grpSp>
        <p:nvGrpSpPr>
          <p:cNvPr id="6" name="Group 5"/>
          <p:cNvGrpSpPr/>
          <p:nvPr/>
        </p:nvGrpSpPr>
        <p:grpSpPr>
          <a:xfrm>
            <a:off x="2209800" y="1863566"/>
            <a:ext cx="2743200" cy="1160393"/>
            <a:chOff x="-306388" y="2077297"/>
            <a:chExt cx="3131324" cy="1160393"/>
          </a:xfrm>
        </p:grpSpPr>
        <p:sp>
          <p:nvSpPr>
            <p:cNvPr id="8" name="Rectangle 3"/>
            <p:cNvSpPr>
              <a:spLocks noChangeArrowheads="1"/>
            </p:cNvSpPr>
            <p:nvPr/>
          </p:nvSpPr>
          <p:spPr bwMode="auto">
            <a:xfrm>
              <a:off x="-306388" y="2077297"/>
              <a:ext cx="3131324" cy="582633"/>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Animal</a:t>
              </a:r>
            </a:p>
          </p:txBody>
        </p:sp>
        <p:sp>
          <p:nvSpPr>
            <p:cNvPr id="10" name="Rectangle 4"/>
            <p:cNvSpPr>
              <a:spLocks noChangeArrowheads="1"/>
            </p:cNvSpPr>
            <p:nvPr/>
          </p:nvSpPr>
          <p:spPr bwMode="auto">
            <a:xfrm>
              <a:off x="-306388" y="2650569"/>
              <a:ext cx="3131324" cy="58712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+Eat():void</a:t>
              </a:r>
            </a:p>
          </p:txBody>
        </p:sp>
      </p:grpSp>
      <p:grpSp>
        <p:nvGrpSpPr>
          <p:cNvPr id="22" name="Group 21"/>
          <p:cNvGrpSpPr/>
          <p:nvPr/>
        </p:nvGrpSpPr>
        <p:grpSpPr>
          <a:xfrm>
            <a:off x="2209800" y="4014558"/>
            <a:ext cx="2736550" cy="1167042"/>
            <a:chOff x="-306388" y="2077297"/>
            <a:chExt cx="3131324" cy="1167042"/>
          </a:xfrm>
        </p:grpSpPr>
        <p:sp>
          <p:nvSpPr>
            <p:cNvPr id="23" name="Rectangle 3"/>
            <p:cNvSpPr>
              <a:spLocks noChangeArrowheads="1"/>
            </p:cNvSpPr>
            <p:nvPr/>
          </p:nvSpPr>
          <p:spPr bwMode="auto">
            <a:xfrm>
              <a:off x="-306388" y="2077297"/>
              <a:ext cx="3131324" cy="582633"/>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Dog</a:t>
              </a:r>
            </a:p>
          </p:txBody>
        </p:sp>
        <p:sp>
          <p:nvSpPr>
            <p:cNvPr id="27" name="Rectangle 4"/>
            <p:cNvSpPr>
              <a:spLocks noChangeArrowheads="1"/>
            </p:cNvSpPr>
            <p:nvPr/>
          </p:nvSpPr>
          <p:spPr bwMode="auto">
            <a:xfrm>
              <a:off x="-306388" y="2657218"/>
              <a:ext cx="3131324" cy="58712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+Bark():void</a:t>
              </a:r>
            </a:p>
          </p:txBody>
        </p:sp>
      </p:grpSp>
      <p:sp>
        <p:nvSpPr>
          <p:cNvPr id="17" name="Arrow: Right 29"/>
          <p:cNvSpPr/>
          <p:nvPr/>
        </p:nvSpPr>
        <p:spPr>
          <a:xfrm rot="16200000">
            <a:off x="3317595" y="3246026"/>
            <a:ext cx="527610" cy="552254"/>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13" name="Text Placeholder 5">
            <a:extLst>
              <a:ext uri="{FF2B5EF4-FFF2-40B4-BE49-F238E27FC236}">
                <a16:creationId xmlns:a16="http://schemas.microsoft.com/office/drawing/2014/main" id="{0DBC3938-8F36-4D61-9B37-3933C1197B4A}"/>
              </a:ext>
            </a:extLst>
          </p:cNvPr>
          <p:cNvSpPr txBox="1">
            <a:spLocks/>
          </p:cNvSpPr>
          <p:nvPr/>
        </p:nvSpPr>
        <p:spPr>
          <a:xfrm>
            <a:off x="6400800" y="2628736"/>
            <a:ext cx="4217988" cy="163247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solidFill>
                  <a:schemeClr val="bg1"/>
                </a:solidFill>
              </a:rPr>
              <a:t>Dog</a:t>
            </a:r>
            <a:r>
              <a:rPr lang="en-US" dirty="0"/>
              <a:t> dog = new </a:t>
            </a:r>
            <a:r>
              <a:rPr lang="en-US" dirty="0">
                <a:solidFill>
                  <a:schemeClr val="bg1"/>
                </a:solidFill>
              </a:rPr>
              <a:t>Dog()</a:t>
            </a:r>
            <a:r>
              <a:rPr lang="en-US" dirty="0"/>
              <a:t>;</a:t>
            </a:r>
          </a:p>
          <a:p>
            <a:r>
              <a:rPr lang="en-US" dirty="0"/>
              <a:t>dog.Eat();</a:t>
            </a:r>
          </a:p>
          <a:p>
            <a:r>
              <a:rPr lang="en-US" dirty="0"/>
              <a:t>dog.Bark();</a:t>
            </a:r>
          </a:p>
        </p:txBody>
      </p:sp>
      <p:sp>
        <p:nvSpPr>
          <p:cNvPr id="15" name="TextBox 6">
            <a:extLst>
              <a:ext uri="{FF2B5EF4-FFF2-40B4-BE49-F238E27FC236}">
                <a16:creationId xmlns:a16="http://schemas.microsoft.com/office/drawing/2014/main" id="{8CE0696D-467D-4A55-848B-EC641106C822}"/>
              </a:ext>
            </a:extLst>
          </p:cNvPr>
          <p:cNvSpPr txBox="1"/>
          <p:nvPr/>
        </p:nvSpPr>
        <p:spPr>
          <a:xfrm>
            <a:off x="762000" y="6315652"/>
            <a:ext cx="10591800" cy="369332"/>
          </a:xfrm>
          <a:prstGeom prst="rect">
            <a:avLst/>
          </a:prstGeom>
          <a:noFill/>
        </p:spPr>
        <p:txBody>
          <a:bodyPr wrap="square" rtlCol="0">
            <a:spAutoFit/>
          </a:bodyPr>
          <a:lstStyle/>
          <a:p>
            <a:pPr algn="ctr"/>
            <a:r>
              <a:rPr lang="en-US" dirty="0"/>
              <a:t>Check your solution here: </a:t>
            </a:r>
            <a:r>
              <a:rPr lang="en-US" dirty="0">
                <a:hlinkClick r:id="rId3"/>
              </a:rPr>
              <a:t>https://judge.softuni.org/Contests/Practice/Index/1499#0</a:t>
            </a:r>
            <a:endParaRPr lang="en-US" dirty="0"/>
          </a:p>
        </p:txBody>
      </p:sp>
      <p:sp>
        <p:nvSpPr>
          <p:cNvPr id="14" name="Arrow: Right 29"/>
          <p:cNvSpPr/>
          <p:nvPr/>
        </p:nvSpPr>
        <p:spPr>
          <a:xfrm>
            <a:off x="5413095" y="3245407"/>
            <a:ext cx="527610" cy="552254"/>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18" name="Slide Number">
            <a:extLst>
              <a:ext uri="{FF2B5EF4-FFF2-40B4-BE49-F238E27FC236}">
                <a16:creationId xmlns:a16="http://schemas.microsoft.com/office/drawing/2014/main" id="{E1F005DB-9684-443E-969E-B16620622113}"/>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18</a:t>
            </a:fld>
            <a:endParaRPr lang="en-US" dirty="0"/>
          </a:p>
        </p:txBody>
      </p:sp>
    </p:spTree>
    <p:extLst>
      <p:ext uri="{BB962C8B-B14F-4D97-AF65-F5344CB8AC3E}">
        <p14:creationId xmlns:p14="http://schemas.microsoft.com/office/powerpoint/2010/main" val="17773006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3" grpId="0" animBg="1"/>
      <p:bldP spid="1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1588" y="1150939"/>
            <a:ext cx="11804650" cy="5570537"/>
          </a:xfrm>
          <a:prstGeom prst="rect">
            <a:avLst/>
          </a:prstGeom>
        </p:spPr>
        <p:txBody>
          <a:bodyPr>
            <a:normAutofit/>
          </a:bodyPr>
          <a:lstStyle/>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a:t>
            </a:r>
            <a:r>
              <a:rPr lang="en-US" sz="4000"/>
              <a:t>: Transitive </a:t>
            </a:r>
            <a:r>
              <a:rPr lang="en-US" sz="4000" dirty="0"/>
              <a:t>Inheritance</a:t>
            </a:r>
          </a:p>
        </p:txBody>
      </p:sp>
      <p:grpSp>
        <p:nvGrpSpPr>
          <p:cNvPr id="6" name="Group 5"/>
          <p:cNvGrpSpPr/>
          <p:nvPr/>
        </p:nvGrpSpPr>
        <p:grpSpPr>
          <a:xfrm>
            <a:off x="2028854" y="1335950"/>
            <a:ext cx="2460860" cy="1178651"/>
            <a:chOff x="-306388" y="2077297"/>
            <a:chExt cx="3131324" cy="1262984"/>
          </a:xfrm>
        </p:grpSpPr>
        <p:sp>
          <p:nvSpPr>
            <p:cNvPr id="8" name="Rectangle 3"/>
            <p:cNvSpPr>
              <a:spLocks noChangeArrowheads="1"/>
            </p:cNvSpPr>
            <p:nvPr/>
          </p:nvSpPr>
          <p:spPr bwMode="auto">
            <a:xfrm>
              <a:off x="-306388" y="2077297"/>
              <a:ext cx="3131324" cy="629130"/>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Animal</a:t>
              </a:r>
            </a:p>
          </p:txBody>
        </p:sp>
        <p:sp>
          <p:nvSpPr>
            <p:cNvPr id="10" name="Rectangle 4"/>
            <p:cNvSpPr>
              <a:spLocks noChangeArrowheads="1"/>
            </p:cNvSpPr>
            <p:nvPr/>
          </p:nvSpPr>
          <p:spPr bwMode="auto">
            <a:xfrm>
              <a:off x="-306388" y="2711151"/>
              <a:ext cx="3131324" cy="629130"/>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+Eat():void</a:t>
              </a:r>
            </a:p>
          </p:txBody>
        </p:sp>
      </p:grpSp>
      <p:grpSp>
        <p:nvGrpSpPr>
          <p:cNvPr id="22" name="Group 21"/>
          <p:cNvGrpSpPr/>
          <p:nvPr/>
        </p:nvGrpSpPr>
        <p:grpSpPr>
          <a:xfrm>
            <a:off x="2029948" y="3060356"/>
            <a:ext cx="2459766" cy="1176378"/>
            <a:chOff x="-306388" y="2077297"/>
            <a:chExt cx="3131324" cy="1319390"/>
          </a:xfrm>
        </p:grpSpPr>
        <p:sp>
          <p:nvSpPr>
            <p:cNvPr id="23" name="Rectangle 3"/>
            <p:cNvSpPr>
              <a:spLocks noChangeArrowheads="1"/>
            </p:cNvSpPr>
            <p:nvPr/>
          </p:nvSpPr>
          <p:spPr bwMode="auto">
            <a:xfrm>
              <a:off x="-306388" y="2077297"/>
              <a:ext cx="3131324" cy="65849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Dog</a:t>
              </a:r>
            </a:p>
          </p:txBody>
        </p:sp>
        <p:sp>
          <p:nvSpPr>
            <p:cNvPr id="27" name="Rectangle 4"/>
            <p:cNvSpPr>
              <a:spLocks noChangeArrowheads="1"/>
            </p:cNvSpPr>
            <p:nvPr/>
          </p:nvSpPr>
          <p:spPr bwMode="auto">
            <a:xfrm>
              <a:off x="-306388" y="2738190"/>
              <a:ext cx="3131324" cy="65849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+Bark():void</a:t>
              </a:r>
            </a:p>
          </p:txBody>
        </p:sp>
      </p:grpSp>
      <p:grpSp>
        <p:nvGrpSpPr>
          <p:cNvPr id="18" name="Group 17"/>
          <p:cNvGrpSpPr/>
          <p:nvPr/>
        </p:nvGrpSpPr>
        <p:grpSpPr>
          <a:xfrm>
            <a:off x="2028854" y="4837018"/>
            <a:ext cx="2460860" cy="1182782"/>
            <a:chOff x="-306388" y="2077297"/>
            <a:chExt cx="3131324" cy="1344614"/>
          </a:xfrm>
        </p:grpSpPr>
        <p:sp>
          <p:nvSpPr>
            <p:cNvPr id="19" name="Rectangle 3"/>
            <p:cNvSpPr>
              <a:spLocks noChangeArrowheads="1"/>
            </p:cNvSpPr>
            <p:nvPr/>
          </p:nvSpPr>
          <p:spPr bwMode="auto">
            <a:xfrm>
              <a:off x="-306388" y="2077297"/>
              <a:ext cx="3131324" cy="667452"/>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Puppy</a:t>
              </a:r>
            </a:p>
          </p:txBody>
        </p:sp>
        <p:sp>
          <p:nvSpPr>
            <p:cNvPr id="21" name="Rectangle 4"/>
            <p:cNvSpPr>
              <a:spLocks noChangeArrowheads="1"/>
            </p:cNvSpPr>
            <p:nvPr/>
          </p:nvSpPr>
          <p:spPr bwMode="auto">
            <a:xfrm>
              <a:off x="-306388" y="2754458"/>
              <a:ext cx="3131324" cy="667453"/>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+Weep():void</a:t>
              </a:r>
            </a:p>
          </p:txBody>
        </p:sp>
      </p:grpSp>
      <p:sp>
        <p:nvSpPr>
          <p:cNvPr id="25" name="Arrow: Right 29"/>
          <p:cNvSpPr/>
          <p:nvPr/>
        </p:nvSpPr>
        <p:spPr>
          <a:xfrm rot="16200000">
            <a:off x="3072465" y="2510655"/>
            <a:ext cx="373639" cy="533933"/>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20" name="Text Placeholder 5">
            <a:extLst>
              <a:ext uri="{FF2B5EF4-FFF2-40B4-BE49-F238E27FC236}">
                <a16:creationId xmlns:a16="http://schemas.microsoft.com/office/drawing/2014/main" id="{2AB7BB1E-8C8B-47B7-A9C1-E03A9AA721CE}"/>
              </a:ext>
            </a:extLst>
          </p:cNvPr>
          <p:cNvSpPr txBox="1">
            <a:spLocks/>
          </p:cNvSpPr>
          <p:nvPr/>
        </p:nvSpPr>
        <p:spPr>
          <a:xfrm>
            <a:off x="6164839" y="2439584"/>
            <a:ext cx="5257799" cy="2155250"/>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solidFill>
                  <a:schemeClr val="bg1"/>
                </a:solidFill>
              </a:rPr>
              <a:t>Puppy</a:t>
            </a:r>
            <a:r>
              <a:rPr lang="en-US" dirty="0"/>
              <a:t> </a:t>
            </a:r>
            <a:r>
              <a:rPr lang="en-US" noProof="1"/>
              <a:t>puppy</a:t>
            </a:r>
            <a:r>
              <a:rPr lang="en-US" dirty="0"/>
              <a:t> = new </a:t>
            </a:r>
            <a:r>
              <a:rPr lang="en-US" dirty="0">
                <a:solidFill>
                  <a:schemeClr val="bg1"/>
                </a:solidFill>
              </a:rPr>
              <a:t>Puppy()</a:t>
            </a:r>
            <a:r>
              <a:rPr lang="en-US" dirty="0"/>
              <a:t>;</a:t>
            </a:r>
          </a:p>
          <a:p>
            <a:r>
              <a:rPr lang="en-US" dirty="0"/>
              <a:t>puppy.Eat();</a:t>
            </a:r>
          </a:p>
          <a:p>
            <a:r>
              <a:rPr lang="en-US" dirty="0"/>
              <a:t>puppy.Bark();</a:t>
            </a:r>
          </a:p>
          <a:p>
            <a:r>
              <a:rPr lang="en-US" dirty="0"/>
              <a:t>puppy.Weep();</a:t>
            </a:r>
          </a:p>
        </p:txBody>
      </p:sp>
      <p:sp>
        <p:nvSpPr>
          <p:cNvPr id="26" name="TextBox 6">
            <a:extLst>
              <a:ext uri="{FF2B5EF4-FFF2-40B4-BE49-F238E27FC236}">
                <a16:creationId xmlns:a16="http://schemas.microsoft.com/office/drawing/2014/main" id="{A3120491-FBF0-4F3C-97A6-0394E7E5A1C6}"/>
              </a:ext>
            </a:extLst>
          </p:cNvPr>
          <p:cNvSpPr txBox="1"/>
          <p:nvPr/>
        </p:nvSpPr>
        <p:spPr>
          <a:xfrm>
            <a:off x="762000" y="6315652"/>
            <a:ext cx="10591800" cy="369332"/>
          </a:xfrm>
          <a:prstGeom prst="rect">
            <a:avLst/>
          </a:prstGeom>
          <a:noFill/>
        </p:spPr>
        <p:txBody>
          <a:bodyPr wrap="square" rtlCol="0">
            <a:spAutoFit/>
          </a:bodyPr>
          <a:lstStyle/>
          <a:p>
            <a:pPr algn="ctr"/>
            <a:r>
              <a:rPr lang="en-US" dirty="0"/>
              <a:t>Check your solution here: </a:t>
            </a:r>
            <a:r>
              <a:rPr lang="en-US" dirty="0">
                <a:hlinkClick r:id="rId3"/>
              </a:rPr>
              <a:t>https://judge.softuni.org/Contests/Practice/Index/1499#1</a:t>
            </a:r>
            <a:endParaRPr lang="en-US" dirty="0"/>
          </a:p>
        </p:txBody>
      </p:sp>
      <p:sp>
        <p:nvSpPr>
          <p:cNvPr id="28" name="Arrow: Right 29"/>
          <p:cNvSpPr/>
          <p:nvPr/>
        </p:nvSpPr>
        <p:spPr>
          <a:xfrm>
            <a:off x="5063471" y="3317705"/>
            <a:ext cx="527610" cy="552254"/>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29" name="Arrow: Right 29"/>
          <p:cNvSpPr/>
          <p:nvPr/>
        </p:nvSpPr>
        <p:spPr>
          <a:xfrm rot="16200000">
            <a:off x="3072464" y="4270615"/>
            <a:ext cx="373639" cy="533933"/>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30" name="Slide Number">
            <a:extLst>
              <a:ext uri="{FF2B5EF4-FFF2-40B4-BE49-F238E27FC236}">
                <a16:creationId xmlns:a16="http://schemas.microsoft.com/office/drawing/2014/main" id="{2A3DA894-D4DC-4A52-9EE6-8E0624586BC2}"/>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19</a:t>
            </a:fld>
            <a:endParaRPr lang="en-US" dirty="0"/>
          </a:p>
        </p:txBody>
      </p:sp>
    </p:spTree>
    <p:extLst>
      <p:ext uri="{BB962C8B-B14F-4D97-AF65-F5344CB8AC3E}">
        <p14:creationId xmlns:p14="http://schemas.microsoft.com/office/powerpoint/2010/main" val="32236079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0" grpId="0" animBg="1"/>
      <p:bldP spid="28" grpId="0" animBg="1"/>
      <p:bldP spid="2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54C7C1F1-3D84-495D-8083-955BEC8CC182}"/>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a:t>
            </a:fld>
            <a:endParaRPr lang="en-US" noProof="0" dirty="0"/>
          </a:p>
        </p:txBody>
      </p:sp>
      <p:sp>
        <p:nvSpPr>
          <p:cNvPr id="3" name="Content Placeholder 2">
            <a:extLst>
              <a:ext uri="{FF2B5EF4-FFF2-40B4-BE49-F238E27FC236}">
                <a16:creationId xmlns:a16="http://schemas.microsoft.com/office/drawing/2014/main" id="{ACAA566F-0E0E-4BF9-A3B0-6F01080380A3}"/>
              </a:ext>
            </a:extLst>
          </p:cNvPr>
          <p:cNvSpPr>
            <a:spLocks noGrp="1"/>
          </p:cNvSpPr>
          <p:nvPr>
            <p:ph type="body" sz="quarter" idx="10"/>
          </p:nvPr>
        </p:nvSpPr>
        <p:spPr/>
        <p:txBody>
          <a:bodyPr/>
          <a:lstStyle/>
          <a:p>
            <a:pPr marL="514350" indent="-514350">
              <a:buFont typeface="+mj-lt"/>
              <a:buAutoNum type="arabicPeriod"/>
            </a:pPr>
            <a:r>
              <a:rPr lang="en-US" dirty="0"/>
              <a:t>Inheritance</a:t>
            </a:r>
          </a:p>
          <a:p>
            <a:pPr marL="514350" indent="-514350">
              <a:buFont typeface="+mj-lt"/>
              <a:buAutoNum type="arabicPeriod"/>
            </a:pPr>
            <a:r>
              <a:rPr lang="en-US" dirty="0"/>
              <a:t>Class Hierarchies</a:t>
            </a:r>
          </a:p>
          <a:p>
            <a:pPr lvl="1"/>
            <a:r>
              <a:rPr lang="en-US" dirty="0"/>
              <a:t>Inheritance in C#</a:t>
            </a:r>
          </a:p>
          <a:p>
            <a:pPr marL="514350" indent="-514350">
              <a:buFont typeface="+mj-lt"/>
              <a:buAutoNum type="arabicPeriod"/>
            </a:pPr>
            <a:r>
              <a:rPr lang="en-US" dirty="0"/>
              <a:t>Accessing Base Class Members</a:t>
            </a:r>
          </a:p>
          <a:p>
            <a:pPr marL="514350" indent="-514350">
              <a:buFont typeface="+mj-lt"/>
              <a:buAutoNum type="arabicPeriod"/>
            </a:pPr>
            <a:r>
              <a:rPr lang="en-US" dirty="0"/>
              <a:t>Reusing Classes</a:t>
            </a:r>
          </a:p>
          <a:p>
            <a:pPr marL="514350" indent="-514350">
              <a:buFont typeface="+mj-lt"/>
              <a:buAutoNum type="arabicPeriod"/>
            </a:pPr>
            <a:r>
              <a:rPr lang="en-US" dirty="0"/>
              <a:t>Type of Class Reuse</a:t>
            </a:r>
          </a:p>
        </p:txBody>
      </p:sp>
      <p:sp>
        <p:nvSpPr>
          <p:cNvPr id="4" name="Title 3">
            <a:extLst>
              <a:ext uri="{FF2B5EF4-FFF2-40B4-BE49-F238E27FC236}">
                <a16:creationId xmlns:a16="http://schemas.microsoft.com/office/drawing/2014/main" id="{DC603285-689A-4E41-8F77-BD9FEA5C433A}"/>
              </a:ext>
            </a:extLst>
          </p:cNvPr>
          <p:cNvSpPr>
            <a:spLocks noGrp="1"/>
          </p:cNvSpPr>
          <p:nvPr>
            <p:ph type="title"/>
          </p:nvPr>
        </p:nvSpPr>
        <p:spPr/>
        <p:txBody>
          <a:bodyPr/>
          <a:lstStyle/>
          <a:p>
            <a:r>
              <a:rPr lang="en-GB" dirty="0"/>
              <a:t>Table of Contents</a:t>
            </a:r>
            <a:endParaRPr lang="en-US" dirty="0"/>
          </a:p>
        </p:txBody>
      </p:sp>
    </p:spTree>
    <p:extLst>
      <p:ext uri="{BB962C8B-B14F-4D97-AF65-F5344CB8AC3E}">
        <p14:creationId xmlns:p14="http://schemas.microsoft.com/office/powerpoint/2010/main" val="1133001673"/>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Hierarchical Inheritance</a:t>
            </a:r>
          </a:p>
        </p:txBody>
      </p:sp>
      <p:grpSp>
        <p:nvGrpSpPr>
          <p:cNvPr id="6" name="Group 5"/>
          <p:cNvGrpSpPr/>
          <p:nvPr/>
        </p:nvGrpSpPr>
        <p:grpSpPr>
          <a:xfrm>
            <a:off x="1717574" y="2203355"/>
            <a:ext cx="2942872" cy="1178650"/>
            <a:chOff x="-306388" y="2077297"/>
            <a:chExt cx="3131324" cy="1262983"/>
          </a:xfrm>
        </p:grpSpPr>
        <p:sp>
          <p:nvSpPr>
            <p:cNvPr id="8" name="Rectangle 3"/>
            <p:cNvSpPr>
              <a:spLocks noChangeArrowheads="1"/>
            </p:cNvSpPr>
            <p:nvPr/>
          </p:nvSpPr>
          <p:spPr bwMode="auto">
            <a:xfrm>
              <a:off x="-306388" y="2077297"/>
              <a:ext cx="3131324" cy="629130"/>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Animal</a:t>
              </a:r>
            </a:p>
          </p:txBody>
        </p:sp>
        <p:sp>
          <p:nvSpPr>
            <p:cNvPr id="10" name="Rectangle 4"/>
            <p:cNvSpPr>
              <a:spLocks noChangeArrowheads="1"/>
            </p:cNvSpPr>
            <p:nvPr/>
          </p:nvSpPr>
          <p:spPr bwMode="auto">
            <a:xfrm>
              <a:off x="-306388" y="2711150"/>
              <a:ext cx="3131324" cy="629130"/>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+Eat():void</a:t>
              </a:r>
            </a:p>
          </p:txBody>
        </p:sp>
      </p:grpSp>
      <p:grpSp>
        <p:nvGrpSpPr>
          <p:cNvPr id="22" name="Group 21"/>
          <p:cNvGrpSpPr/>
          <p:nvPr/>
        </p:nvGrpSpPr>
        <p:grpSpPr>
          <a:xfrm>
            <a:off x="557922" y="3750122"/>
            <a:ext cx="2631088" cy="1176378"/>
            <a:chOff x="-306388" y="2077297"/>
            <a:chExt cx="3131324" cy="1319390"/>
          </a:xfrm>
        </p:grpSpPr>
        <p:sp>
          <p:nvSpPr>
            <p:cNvPr id="23" name="Rectangle 3"/>
            <p:cNvSpPr>
              <a:spLocks noChangeArrowheads="1"/>
            </p:cNvSpPr>
            <p:nvPr/>
          </p:nvSpPr>
          <p:spPr bwMode="auto">
            <a:xfrm>
              <a:off x="-306388" y="2077297"/>
              <a:ext cx="3131324" cy="65849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Dog</a:t>
              </a:r>
            </a:p>
          </p:txBody>
        </p:sp>
        <p:sp>
          <p:nvSpPr>
            <p:cNvPr id="27" name="Rectangle 4"/>
            <p:cNvSpPr>
              <a:spLocks noChangeArrowheads="1"/>
            </p:cNvSpPr>
            <p:nvPr/>
          </p:nvSpPr>
          <p:spPr bwMode="auto">
            <a:xfrm>
              <a:off x="-306388" y="2738190"/>
              <a:ext cx="3131324" cy="65849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+Bark():void</a:t>
              </a:r>
            </a:p>
          </p:txBody>
        </p:sp>
      </p:grpSp>
      <p:sp>
        <p:nvSpPr>
          <p:cNvPr id="30" name="Arrow: Right 29"/>
          <p:cNvSpPr/>
          <p:nvPr/>
        </p:nvSpPr>
        <p:spPr>
          <a:xfrm>
            <a:off x="6400801" y="3168898"/>
            <a:ext cx="586385" cy="550634"/>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grpSp>
        <p:nvGrpSpPr>
          <p:cNvPr id="18" name="Group 17"/>
          <p:cNvGrpSpPr/>
          <p:nvPr/>
        </p:nvGrpSpPr>
        <p:grpSpPr>
          <a:xfrm>
            <a:off x="3386140" y="3748922"/>
            <a:ext cx="2505783" cy="1168493"/>
            <a:chOff x="-306388" y="2077297"/>
            <a:chExt cx="3131324" cy="1328369"/>
          </a:xfrm>
        </p:grpSpPr>
        <p:sp>
          <p:nvSpPr>
            <p:cNvPr id="19" name="Rectangle 3"/>
            <p:cNvSpPr>
              <a:spLocks noChangeArrowheads="1"/>
            </p:cNvSpPr>
            <p:nvPr/>
          </p:nvSpPr>
          <p:spPr bwMode="auto">
            <a:xfrm>
              <a:off x="-306388" y="2077297"/>
              <a:ext cx="3131324" cy="667452"/>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Cat</a:t>
              </a:r>
            </a:p>
          </p:txBody>
        </p:sp>
        <p:sp>
          <p:nvSpPr>
            <p:cNvPr id="21" name="Rectangle 4"/>
            <p:cNvSpPr>
              <a:spLocks noChangeArrowheads="1"/>
            </p:cNvSpPr>
            <p:nvPr/>
          </p:nvSpPr>
          <p:spPr bwMode="auto">
            <a:xfrm>
              <a:off x="-306388" y="2738214"/>
              <a:ext cx="3131324" cy="667452"/>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+Meow():void</a:t>
              </a:r>
            </a:p>
          </p:txBody>
        </p:sp>
      </p:grpSp>
      <p:sp>
        <p:nvSpPr>
          <p:cNvPr id="25" name="Arrow: Right 29"/>
          <p:cNvSpPr/>
          <p:nvPr/>
        </p:nvSpPr>
        <p:spPr>
          <a:xfrm rot="16200000">
            <a:off x="1927114" y="3382468"/>
            <a:ext cx="229039" cy="336334"/>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20" name="Text Placeholder 5">
            <a:extLst>
              <a:ext uri="{FF2B5EF4-FFF2-40B4-BE49-F238E27FC236}">
                <a16:creationId xmlns:a16="http://schemas.microsoft.com/office/drawing/2014/main" id="{88696C07-7236-499B-8EDD-666A9A40B93A}"/>
              </a:ext>
            </a:extLst>
          </p:cNvPr>
          <p:cNvSpPr txBox="1">
            <a:spLocks/>
          </p:cNvSpPr>
          <p:nvPr/>
        </p:nvSpPr>
        <p:spPr>
          <a:xfrm>
            <a:off x="7413918" y="1600200"/>
            <a:ext cx="4244683" cy="3723564"/>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solidFill>
                  <a:schemeClr val="bg1"/>
                </a:solidFill>
              </a:rPr>
              <a:t>Dog</a:t>
            </a:r>
            <a:r>
              <a:rPr lang="en-US" dirty="0"/>
              <a:t> dog = new </a:t>
            </a:r>
            <a:r>
              <a:rPr lang="en-US" dirty="0">
                <a:solidFill>
                  <a:schemeClr val="bg1"/>
                </a:solidFill>
              </a:rPr>
              <a:t>Dog()</a:t>
            </a:r>
            <a:r>
              <a:rPr lang="en-US" dirty="0"/>
              <a:t>;</a:t>
            </a:r>
          </a:p>
          <a:p>
            <a:r>
              <a:rPr lang="en-US" dirty="0"/>
              <a:t>dog.Eat();</a:t>
            </a:r>
          </a:p>
          <a:p>
            <a:r>
              <a:rPr lang="en-US" dirty="0"/>
              <a:t>dog.Bark();</a:t>
            </a:r>
          </a:p>
          <a:p>
            <a:endParaRPr lang="en-US" dirty="0"/>
          </a:p>
          <a:p>
            <a:r>
              <a:rPr lang="en-US" dirty="0">
                <a:solidFill>
                  <a:schemeClr val="bg1"/>
                </a:solidFill>
              </a:rPr>
              <a:t>Cat</a:t>
            </a:r>
            <a:r>
              <a:rPr lang="en-US" dirty="0"/>
              <a:t> cat = new </a:t>
            </a:r>
            <a:r>
              <a:rPr lang="en-US" dirty="0">
                <a:solidFill>
                  <a:schemeClr val="bg1"/>
                </a:solidFill>
              </a:rPr>
              <a:t>Cat()</a:t>
            </a:r>
            <a:r>
              <a:rPr lang="en-US" dirty="0"/>
              <a:t>;</a:t>
            </a:r>
          </a:p>
          <a:p>
            <a:r>
              <a:rPr lang="en-US" dirty="0"/>
              <a:t>cat.Eat();</a:t>
            </a:r>
          </a:p>
          <a:p>
            <a:r>
              <a:rPr lang="en-US" dirty="0"/>
              <a:t>cat.Meow();</a:t>
            </a:r>
          </a:p>
        </p:txBody>
      </p:sp>
      <p:sp>
        <p:nvSpPr>
          <p:cNvPr id="24" name="TextBox 6">
            <a:extLst>
              <a:ext uri="{FF2B5EF4-FFF2-40B4-BE49-F238E27FC236}">
                <a16:creationId xmlns:a16="http://schemas.microsoft.com/office/drawing/2014/main" id="{70D3C46A-EAF5-4D93-A8A2-CB870C8160CB}"/>
              </a:ext>
            </a:extLst>
          </p:cNvPr>
          <p:cNvSpPr txBox="1"/>
          <p:nvPr/>
        </p:nvSpPr>
        <p:spPr>
          <a:xfrm>
            <a:off x="762000" y="6315652"/>
            <a:ext cx="10591800" cy="369332"/>
          </a:xfrm>
          <a:prstGeom prst="rect">
            <a:avLst/>
          </a:prstGeom>
          <a:noFill/>
        </p:spPr>
        <p:txBody>
          <a:bodyPr wrap="square" rtlCol="0">
            <a:spAutoFit/>
          </a:bodyPr>
          <a:lstStyle/>
          <a:p>
            <a:pPr algn="ctr"/>
            <a:r>
              <a:rPr lang="en-US" dirty="0"/>
              <a:t>Check your solution here: </a:t>
            </a:r>
            <a:r>
              <a:rPr lang="en-US" dirty="0">
                <a:hlinkClick r:id="rId3"/>
              </a:rPr>
              <a:t>https://judge.softuni.org/Contests/Practice/Index/1499#2</a:t>
            </a:r>
            <a:endParaRPr lang="en-US" dirty="0"/>
          </a:p>
        </p:txBody>
      </p:sp>
      <p:sp>
        <p:nvSpPr>
          <p:cNvPr id="28" name="Arrow: Right 29"/>
          <p:cNvSpPr/>
          <p:nvPr/>
        </p:nvSpPr>
        <p:spPr>
          <a:xfrm rot="16200000">
            <a:off x="4213114" y="3382469"/>
            <a:ext cx="229039" cy="336334"/>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29" name="Slide Number">
            <a:extLst>
              <a:ext uri="{FF2B5EF4-FFF2-40B4-BE49-F238E27FC236}">
                <a16:creationId xmlns:a16="http://schemas.microsoft.com/office/drawing/2014/main" id="{335DB0B8-CABF-4E6E-B0CE-513855FF06C0}"/>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20</a:t>
            </a:fld>
            <a:endParaRPr lang="en-US" dirty="0"/>
          </a:p>
        </p:txBody>
      </p:sp>
    </p:spTree>
    <p:extLst>
      <p:ext uri="{BB962C8B-B14F-4D97-AF65-F5344CB8AC3E}">
        <p14:creationId xmlns:p14="http://schemas.microsoft.com/office/powerpoint/2010/main" val="32424922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5" grpId="0" animBg="1"/>
      <p:bldP spid="2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C509B09-81B5-4806-8B1A-B938E0EB3A86}"/>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419600" y="990600"/>
            <a:ext cx="3352800" cy="3352800"/>
          </a:xfrm>
          <a:prstGeom prst="rect">
            <a:avLst/>
          </a:prstGeom>
        </p:spPr>
      </p:pic>
      <p:sp>
        <p:nvSpPr>
          <p:cNvPr id="8" name="Subtitle 7">
            <a:extLst>
              <a:ext uri="{FF2B5EF4-FFF2-40B4-BE49-F238E27FC236}">
                <a16:creationId xmlns:a16="http://schemas.microsoft.com/office/drawing/2014/main" id="{985F1081-54BE-4EAC-BF3F-D2259BE4A145}"/>
              </a:ext>
            </a:extLst>
          </p:cNvPr>
          <p:cNvSpPr>
            <a:spLocks noGrp="1"/>
          </p:cNvSpPr>
          <p:nvPr>
            <p:ph type="subTitle" sz="quarter" idx="11"/>
          </p:nvPr>
        </p:nvSpPr>
        <p:spPr/>
        <p:txBody>
          <a:bodyPr/>
          <a:lstStyle/>
          <a:p>
            <a:r>
              <a:rPr lang="en-US" dirty="0"/>
              <a:t>Reusing Code at Class Level</a:t>
            </a:r>
          </a:p>
        </p:txBody>
      </p:sp>
      <p:sp>
        <p:nvSpPr>
          <p:cNvPr id="3" name="Title 2">
            <a:extLst>
              <a:ext uri="{FF2B5EF4-FFF2-40B4-BE49-F238E27FC236}">
                <a16:creationId xmlns:a16="http://schemas.microsoft.com/office/drawing/2014/main" id="{3E7EED59-E7B8-4363-86B1-51A4CBC91D2A}"/>
              </a:ext>
            </a:extLst>
          </p:cNvPr>
          <p:cNvSpPr>
            <a:spLocks noGrp="1"/>
          </p:cNvSpPr>
          <p:nvPr>
            <p:ph type="title" sz="quarter" idx="10"/>
          </p:nvPr>
        </p:nvSpPr>
        <p:spPr/>
        <p:txBody>
          <a:bodyPr/>
          <a:lstStyle/>
          <a:p>
            <a:r>
              <a:rPr lang="en-US" dirty="0"/>
              <a:t>Reusing Classes</a:t>
            </a:r>
          </a:p>
        </p:txBody>
      </p:sp>
    </p:spTree>
    <p:extLst>
      <p:ext uri="{BB962C8B-B14F-4D97-AF65-F5344CB8AC3E}">
        <p14:creationId xmlns:p14="http://schemas.microsoft.com/office/powerpoint/2010/main" val="3555077684"/>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E608E7BB-C5BD-4C21-955E-350293DC9E10}"/>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22</a:t>
            </a:fld>
            <a:endParaRPr lang="en-US" noProof="0" dirty="0"/>
          </a:p>
        </p:txBody>
      </p:sp>
      <p:sp>
        <p:nvSpPr>
          <p:cNvPr id="3" name="Content Placeholder 2"/>
          <p:cNvSpPr>
            <a:spLocks noGrp="1"/>
          </p:cNvSpPr>
          <p:nvPr>
            <p:ph type="body" sz="quarter" idx="10"/>
          </p:nvPr>
        </p:nvSpPr>
        <p:spPr>
          <a:prstGeom prst="rect">
            <a:avLst/>
          </a:prstGeom>
        </p:spPr>
        <p:txBody>
          <a:bodyPr>
            <a:normAutofit/>
          </a:bodyPr>
          <a:lstStyle/>
          <a:p>
            <a:r>
              <a:rPr lang="en-US" noProof="1"/>
              <a:t>Derived classes </a:t>
            </a:r>
            <a:r>
              <a:rPr lang="en-US" b="1" noProof="1">
                <a:solidFill>
                  <a:schemeClr val="bg1"/>
                </a:solidFill>
              </a:rPr>
              <a:t>can access all </a:t>
            </a:r>
            <a:r>
              <a:rPr lang="en-US" b="1" noProof="1">
                <a:solidFill>
                  <a:schemeClr val="bg1"/>
                </a:solidFill>
                <a:latin typeface="Consolas" panose="020B0609020204030204" pitchFamily="49" charset="0"/>
              </a:rPr>
              <a:t>public</a:t>
            </a:r>
            <a:r>
              <a:rPr lang="en-US" b="1" noProof="1">
                <a:solidFill>
                  <a:schemeClr val="bg1"/>
                </a:solidFill>
              </a:rPr>
              <a:t> </a:t>
            </a:r>
            <a:r>
              <a:rPr lang="en-US" noProof="1"/>
              <a:t>and </a:t>
            </a:r>
            <a:r>
              <a:rPr lang="en-US" b="1" noProof="1">
                <a:solidFill>
                  <a:schemeClr val="bg1"/>
                </a:solidFill>
                <a:latin typeface="Consolas" panose="020B0609020204030204" pitchFamily="49" charset="0"/>
              </a:rPr>
              <a:t>protected</a:t>
            </a:r>
            <a:r>
              <a:rPr lang="en-US" noProof="1"/>
              <a:t> members</a:t>
            </a:r>
          </a:p>
          <a:p>
            <a:pPr>
              <a:buClr>
                <a:schemeClr val="tx1"/>
              </a:buClr>
            </a:pPr>
            <a:r>
              <a:rPr lang="en-US" b="1" noProof="1">
                <a:solidFill>
                  <a:schemeClr val="bg1"/>
                </a:solidFill>
                <a:latin typeface="Consolas" panose="020B0609020204030204" pitchFamily="49" charset="0"/>
              </a:rPr>
              <a:t>internal</a:t>
            </a:r>
            <a:r>
              <a:rPr lang="en-US" noProof="1"/>
              <a:t> members </a:t>
            </a:r>
            <a:r>
              <a:rPr lang="en-US" b="1" noProof="1">
                <a:solidFill>
                  <a:schemeClr val="bg1"/>
                </a:solidFill>
              </a:rPr>
              <a:t>are accessed in the same assembly</a:t>
            </a:r>
          </a:p>
          <a:p>
            <a:pPr>
              <a:buClr>
                <a:schemeClr val="tx1"/>
              </a:buClr>
            </a:pPr>
            <a:r>
              <a:rPr lang="en-US" b="1" noProof="1">
                <a:solidFill>
                  <a:schemeClr val="bg1"/>
                </a:solidFill>
                <a:latin typeface="Consolas" panose="020B0609020204030204" pitchFamily="49" charset="0"/>
              </a:rPr>
              <a:t>private</a:t>
            </a:r>
            <a:r>
              <a:rPr lang="en-US" noProof="1"/>
              <a:t> fields are </a:t>
            </a:r>
            <a:r>
              <a:rPr lang="en-US" b="1" noProof="1">
                <a:solidFill>
                  <a:schemeClr val="bg1"/>
                </a:solidFill>
              </a:rPr>
              <a:t>inherited, </a:t>
            </a:r>
            <a:r>
              <a:rPr lang="en-US" noProof="1">
                <a:solidFill>
                  <a:srgbClr val="002060"/>
                </a:solidFill>
              </a:rPr>
              <a:t>but not visible </a:t>
            </a:r>
            <a:r>
              <a:rPr lang="en-US" noProof="1"/>
              <a:t>in subclasses</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 and Access Modifiers</a:t>
            </a:r>
            <a:endParaRPr lang="bg-BG" sz="4000" dirty="0"/>
          </a:p>
        </p:txBody>
      </p:sp>
      <p:sp>
        <p:nvSpPr>
          <p:cNvPr id="6" name="Text Placeholder 5"/>
          <p:cNvSpPr txBox="1">
            <a:spLocks/>
          </p:cNvSpPr>
          <p:nvPr/>
        </p:nvSpPr>
        <p:spPr>
          <a:xfrm>
            <a:off x="3092870" y="4059000"/>
            <a:ext cx="6006259" cy="2267653"/>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solidFill>
                  <a:schemeClr val="bg1"/>
                </a:solidFill>
                <a:latin typeface="Consolas" pitchFamily="49" charset="0"/>
                <a:cs typeface="Consolas" pitchFamily="49" charset="0"/>
              </a:defRPr>
            </a:lvl1pPr>
          </a:lstStyle>
          <a:p>
            <a:pPr>
              <a:spcBef>
                <a:spcPts val="200"/>
              </a:spcBef>
              <a:spcAft>
                <a:spcPts val="200"/>
              </a:spcAft>
            </a:pPr>
            <a:r>
              <a:rPr lang="en-US" dirty="0">
                <a:solidFill>
                  <a:schemeClr val="tx1"/>
                </a:solidFill>
              </a:rPr>
              <a:t>class Person {</a:t>
            </a:r>
          </a:p>
          <a:p>
            <a:pPr>
              <a:spcBef>
                <a:spcPts val="200"/>
              </a:spcBef>
              <a:spcAft>
                <a:spcPts val="200"/>
              </a:spcAft>
            </a:pPr>
            <a:r>
              <a:rPr lang="en-US" dirty="0">
                <a:solidFill>
                  <a:schemeClr val="tx1"/>
                </a:solidFill>
              </a:rPr>
              <a:t>  </a:t>
            </a:r>
            <a:r>
              <a:rPr lang="en-US" dirty="0"/>
              <a:t>private</a:t>
            </a:r>
            <a:r>
              <a:rPr lang="en-US" dirty="0">
                <a:solidFill>
                  <a:schemeClr val="tx1"/>
                </a:solidFill>
              </a:rPr>
              <a:t> string id;</a:t>
            </a:r>
          </a:p>
          <a:p>
            <a:pPr>
              <a:spcBef>
                <a:spcPts val="200"/>
              </a:spcBef>
              <a:spcAft>
                <a:spcPts val="200"/>
              </a:spcAft>
            </a:pPr>
            <a:r>
              <a:rPr lang="en-US" dirty="0">
                <a:solidFill>
                  <a:schemeClr val="tx1"/>
                </a:solidFill>
              </a:rPr>
              <a:t>  string name;</a:t>
            </a:r>
          </a:p>
          <a:p>
            <a:pPr>
              <a:spcBef>
                <a:spcPts val="200"/>
              </a:spcBef>
              <a:spcAft>
                <a:spcPts val="200"/>
              </a:spcAft>
            </a:pPr>
            <a:r>
              <a:rPr lang="en-US" dirty="0">
                <a:solidFill>
                  <a:schemeClr val="tx1"/>
                </a:solidFill>
              </a:rPr>
              <a:t>  </a:t>
            </a:r>
            <a:r>
              <a:rPr lang="en-US" dirty="0"/>
              <a:t>protected</a:t>
            </a:r>
            <a:r>
              <a:rPr lang="en-US" dirty="0">
                <a:solidFill>
                  <a:schemeClr val="tx1"/>
                </a:solidFill>
              </a:rPr>
              <a:t> string address;</a:t>
            </a:r>
          </a:p>
          <a:p>
            <a:pPr>
              <a:spcBef>
                <a:spcPts val="200"/>
              </a:spcBef>
              <a:spcAft>
                <a:spcPts val="200"/>
              </a:spcAft>
            </a:pPr>
            <a:r>
              <a:rPr lang="en-US" dirty="0">
                <a:solidFill>
                  <a:schemeClr val="tx1"/>
                </a:solidFill>
              </a:rPr>
              <a:t>  </a:t>
            </a:r>
            <a:r>
              <a:rPr lang="en-US" dirty="0"/>
              <a:t>public</a:t>
            </a:r>
            <a:r>
              <a:rPr lang="en-US" dirty="0">
                <a:solidFill>
                  <a:schemeClr val="tx1"/>
                </a:solidFill>
              </a:rPr>
              <a:t> void Sleep(); }</a:t>
            </a:r>
          </a:p>
        </p:txBody>
      </p:sp>
    </p:spTree>
    <p:extLst>
      <p:ext uri="{BB962C8B-B14F-4D97-AF65-F5344CB8AC3E}">
        <p14:creationId xmlns:p14="http://schemas.microsoft.com/office/powerpoint/2010/main" val="9958980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a:extLst>
              <a:ext uri="{FF2B5EF4-FFF2-40B4-BE49-F238E27FC236}">
                <a16:creationId xmlns:a16="http://schemas.microsoft.com/office/drawing/2014/main" id="{6EDA5164-1A42-4168-ADAD-68F5B6A2E9D0}"/>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23</a:t>
            </a:fld>
            <a:endParaRPr lang="en-US" noProof="0" dirty="0"/>
          </a:p>
        </p:txBody>
      </p:sp>
      <p:sp>
        <p:nvSpPr>
          <p:cNvPr id="3" name="Content Placeholder 2"/>
          <p:cNvSpPr>
            <a:spLocks noGrp="1"/>
          </p:cNvSpPr>
          <p:nvPr>
            <p:ph type="body" sz="quarter" idx="10"/>
          </p:nvPr>
        </p:nvSpPr>
        <p:spPr>
          <a:prstGeom prst="rect">
            <a:avLst/>
          </a:prstGeom>
        </p:spPr>
        <p:txBody>
          <a:bodyPr>
            <a:normAutofit/>
          </a:bodyPr>
          <a:lstStyle/>
          <a:p>
            <a:r>
              <a:rPr lang="en-US" noProof="1"/>
              <a:t>Derived classes </a:t>
            </a:r>
            <a:r>
              <a:rPr lang="en-US" b="1" noProof="1">
                <a:solidFill>
                  <a:schemeClr val="bg1"/>
                </a:solidFill>
              </a:rPr>
              <a:t>can hide </a:t>
            </a:r>
            <a:r>
              <a:rPr lang="en-US" noProof="1"/>
              <a:t>superclass variables</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Shadowing Variables</a:t>
            </a:r>
            <a:endParaRPr lang="bg-BG" sz="4000" dirty="0"/>
          </a:p>
        </p:txBody>
      </p:sp>
      <p:sp>
        <p:nvSpPr>
          <p:cNvPr id="8" name="Text Placeholder 5"/>
          <p:cNvSpPr txBox="1">
            <a:spLocks/>
          </p:cNvSpPr>
          <p:nvPr/>
        </p:nvSpPr>
        <p:spPr>
          <a:xfrm>
            <a:off x="2473495" y="2773798"/>
            <a:ext cx="7232990" cy="3528190"/>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pPr>
              <a:spcBef>
                <a:spcPts val="200"/>
              </a:spcBef>
              <a:spcAft>
                <a:spcPts val="200"/>
              </a:spcAft>
            </a:pPr>
            <a:r>
              <a:rPr lang="en-US" dirty="0"/>
              <a:t>class Patient : Person</a:t>
            </a:r>
            <a:endParaRPr lang="bg-BG" dirty="0"/>
          </a:p>
          <a:p>
            <a:pPr>
              <a:spcBef>
                <a:spcPts val="200"/>
              </a:spcBef>
              <a:spcAft>
                <a:spcPts val="200"/>
              </a:spcAft>
            </a:pPr>
            <a:r>
              <a:rPr lang="en-US" dirty="0"/>
              <a:t>{</a:t>
            </a:r>
          </a:p>
          <a:p>
            <a:pPr>
              <a:spcBef>
                <a:spcPts val="200"/>
              </a:spcBef>
              <a:spcAft>
                <a:spcPts val="200"/>
              </a:spcAft>
            </a:pPr>
            <a:r>
              <a:rPr lang="en-US" dirty="0"/>
              <a:t>  protected </a:t>
            </a:r>
            <a:r>
              <a:rPr lang="en-US" dirty="0">
                <a:solidFill>
                  <a:schemeClr val="bg1"/>
                </a:solidFill>
              </a:rPr>
              <a:t>float</a:t>
            </a:r>
            <a:r>
              <a:rPr lang="en-US" dirty="0"/>
              <a:t> weight;</a:t>
            </a:r>
          </a:p>
          <a:p>
            <a:pPr>
              <a:spcBef>
                <a:spcPts val="200"/>
              </a:spcBef>
              <a:spcAft>
                <a:spcPts val="200"/>
              </a:spcAft>
            </a:pPr>
            <a:r>
              <a:rPr lang="en-US" dirty="0"/>
              <a:t>  public void Method()</a:t>
            </a:r>
          </a:p>
          <a:p>
            <a:pPr>
              <a:spcBef>
                <a:spcPts val="200"/>
              </a:spcBef>
              <a:spcAft>
                <a:spcPts val="200"/>
              </a:spcAft>
            </a:pPr>
            <a:r>
              <a:rPr lang="en-US" dirty="0"/>
              <a:t>  {</a:t>
            </a:r>
          </a:p>
          <a:p>
            <a:pPr>
              <a:spcBef>
                <a:spcPts val="200"/>
              </a:spcBef>
              <a:spcAft>
                <a:spcPts val="200"/>
              </a:spcAft>
            </a:pPr>
            <a:r>
              <a:rPr lang="en-US" dirty="0"/>
              <a:t>    </a:t>
            </a:r>
            <a:r>
              <a:rPr lang="en-US" dirty="0">
                <a:solidFill>
                  <a:schemeClr val="bg1"/>
                </a:solidFill>
              </a:rPr>
              <a:t>double</a:t>
            </a:r>
            <a:r>
              <a:rPr lang="en-US" dirty="0"/>
              <a:t> weight = 0.5d;</a:t>
            </a:r>
          </a:p>
          <a:p>
            <a:pPr>
              <a:spcBef>
                <a:spcPts val="200"/>
              </a:spcBef>
              <a:spcAft>
                <a:spcPts val="200"/>
              </a:spcAft>
            </a:pPr>
            <a:r>
              <a:rPr lang="en-US" dirty="0"/>
              <a:t>  }</a:t>
            </a:r>
          </a:p>
          <a:p>
            <a:pPr>
              <a:spcBef>
                <a:spcPts val="200"/>
              </a:spcBef>
              <a:spcAft>
                <a:spcPts val="200"/>
              </a:spcAft>
            </a:pPr>
            <a:r>
              <a:rPr lang="en-US" dirty="0"/>
              <a:t>}</a:t>
            </a:r>
          </a:p>
        </p:txBody>
      </p:sp>
      <p:sp>
        <p:nvSpPr>
          <p:cNvPr id="6" name="Text Placeholder 5"/>
          <p:cNvSpPr txBox="1">
            <a:spLocks/>
          </p:cNvSpPr>
          <p:nvPr/>
        </p:nvSpPr>
        <p:spPr>
          <a:xfrm>
            <a:off x="2479505" y="2034000"/>
            <a:ext cx="7232990"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class Person { protected int weight; }</a:t>
            </a:r>
          </a:p>
        </p:txBody>
      </p:sp>
      <p:sp>
        <p:nvSpPr>
          <p:cNvPr id="7" name="AutoShape 6"/>
          <p:cNvSpPr>
            <a:spLocks noChangeArrowheads="1"/>
          </p:cNvSpPr>
          <p:nvPr/>
        </p:nvSpPr>
        <p:spPr bwMode="auto">
          <a:xfrm>
            <a:off x="6988304" y="3795861"/>
            <a:ext cx="2438400" cy="510778"/>
          </a:xfrm>
          <a:prstGeom prst="wedgeRoundRectCallout">
            <a:avLst>
              <a:gd name="adj1" fmla="val -56926"/>
              <a:gd name="adj2" fmla="val 10"/>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dirty="0">
                <a:solidFill>
                  <a:schemeClr val="bg2"/>
                </a:solidFill>
                <a:effectLst>
                  <a:outerShdw blurRad="38100" dist="38100" dir="2700000" algn="tl">
                    <a:srgbClr val="000000">
                      <a:alpha val="43137"/>
                    </a:srgbClr>
                  </a:outerShdw>
                </a:effectLst>
              </a:rPr>
              <a:t>Hides </a:t>
            </a:r>
            <a:r>
              <a:rPr lang="en-US" sz="2400" b="1" noProof="1">
                <a:solidFill>
                  <a:schemeClr val="bg1">
                    <a:lumMod val="60000"/>
                    <a:lumOff val="40000"/>
                  </a:schemeClr>
                </a:solidFill>
                <a:effectLst>
                  <a:outerShdw blurRad="38100" dist="38100" dir="2700000" algn="tl">
                    <a:srgbClr val="000000">
                      <a:alpha val="43137"/>
                    </a:srgbClr>
                  </a:outerShdw>
                </a:effectLst>
              </a:rPr>
              <a:t>int</a:t>
            </a:r>
            <a:r>
              <a:rPr lang="en-US" sz="2400" b="1" dirty="0">
                <a:solidFill>
                  <a:schemeClr val="bg1">
                    <a:lumMod val="60000"/>
                    <a:lumOff val="40000"/>
                  </a:schemeClr>
                </a:solidFill>
                <a:effectLst>
                  <a:outerShdw blurRad="38100" dist="38100" dir="2700000" algn="tl">
                    <a:srgbClr val="000000">
                      <a:alpha val="43137"/>
                    </a:srgbClr>
                  </a:outerShdw>
                </a:effectLst>
              </a:rPr>
              <a:t> weight</a:t>
            </a:r>
            <a:endParaRPr lang="bg-BG" sz="2400" b="1" dirty="0">
              <a:solidFill>
                <a:schemeClr val="bg1">
                  <a:lumMod val="60000"/>
                  <a:lumOff val="40000"/>
                </a:schemeClr>
              </a:solidFill>
              <a:effectLst>
                <a:outerShdw blurRad="38100" dist="38100" dir="2700000" algn="tl">
                  <a:srgbClr val="000000">
                    <a:alpha val="43137"/>
                  </a:srgbClr>
                </a:outerShdw>
              </a:effectLst>
            </a:endParaRPr>
          </a:p>
        </p:txBody>
      </p:sp>
      <p:sp>
        <p:nvSpPr>
          <p:cNvPr id="9" name="AutoShape 6"/>
          <p:cNvSpPr>
            <a:spLocks noChangeArrowheads="1"/>
          </p:cNvSpPr>
          <p:nvPr/>
        </p:nvSpPr>
        <p:spPr bwMode="auto">
          <a:xfrm>
            <a:off x="4223695" y="5478614"/>
            <a:ext cx="2819400" cy="510778"/>
          </a:xfrm>
          <a:prstGeom prst="wedgeRoundRectCallout">
            <a:avLst>
              <a:gd name="adj1" fmla="val -56069"/>
              <a:gd name="adj2" fmla="val -49156"/>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dirty="0">
                <a:solidFill>
                  <a:schemeClr val="bg2"/>
                </a:solidFill>
                <a:effectLst>
                  <a:outerShdw blurRad="38100" dist="38100" dir="2700000" algn="tl">
                    <a:srgbClr val="000000">
                      <a:alpha val="43137"/>
                    </a:srgbClr>
                  </a:outerShdw>
                </a:effectLst>
              </a:rPr>
              <a:t>Hides </a:t>
            </a:r>
            <a:r>
              <a:rPr lang="en-US" sz="2400" b="1" dirty="0">
                <a:solidFill>
                  <a:schemeClr val="bg1">
                    <a:lumMod val="60000"/>
                    <a:lumOff val="40000"/>
                  </a:schemeClr>
                </a:solidFill>
                <a:effectLst>
                  <a:outerShdw blurRad="38100" dist="38100" dir="2700000" algn="tl">
                    <a:srgbClr val="000000">
                      <a:alpha val="43137"/>
                    </a:srgbClr>
                  </a:outerShdw>
                </a:effectLst>
              </a:rPr>
              <a:t>float weight</a:t>
            </a:r>
            <a:endParaRPr lang="bg-BG" sz="2400" b="1" dirty="0">
              <a:solidFill>
                <a:schemeClr val="bg1">
                  <a:lumMod val="60000"/>
                  <a:lumOff val="4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406711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a:extLst>
              <a:ext uri="{FF2B5EF4-FFF2-40B4-BE49-F238E27FC236}">
                <a16:creationId xmlns:a16="http://schemas.microsoft.com/office/drawing/2014/main" id="{1C0C3CC3-8478-4CB0-A7F3-EE3611CE9094}"/>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24</a:t>
            </a:fld>
            <a:endParaRPr lang="en-US" noProof="0" dirty="0"/>
          </a:p>
        </p:txBody>
      </p:sp>
      <p:sp>
        <p:nvSpPr>
          <p:cNvPr id="4" name="Текстов контейнер 3">
            <a:extLst>
              <a:ext uri="{FF2B5EF4-FFF2-40B4-BE49-F238E27FC236}">
                <a16:creationId xmlns:a16="http://schemas.microsoft.com/office/drawing/2014/main" id="{6E2B6A49-96B2-43C8-84B3-F7F1DD5551E0}"/>
              </a:ext>
            </a:extLst>
          </p:cNvPr>
          <p:cNvSpPr>
            <a:spLocks noGrp="1"/>
          </p:cNvSpPr>
          <p:nvPr>
            <p:ph type="body" sz="quarter" idx="10"/>
          </p:nvPr>
        </p:nvSpPr>
        <p:spPr/>
        <p:txBody>
          <a:bodyPr/>
          <a:lstStyle/>
          <a:p>
            <a:r>
              <a:rPr lang="en-US" noProof="1"/>
              <a:t>Use </a:t>
            </a:r>
            <a:r>
              <a:rPr lang="en-US" b="1" noProof="1">
                <a:solidFill>
                  <a:schemeClr val="bg1"/>
                </a:solidFill>
                <a:latin typeface="Consolas" panose="020B0609020204030204" pitchFamily="49" charset="0"/>
              </a:rPr>
              <a:t>base</a:t>
            </a:r>
            <a:r>
              <a:rPr lang="en-US" noProof="1"/>
              <a:t> and </a:t>
            </a:r>
            <a:r>
              <a:rPr lang="en-US" b="1" noProof="1">
                <a:solidFill>
                  <a:schemeClr val="bg1"/>
                </a:solidFill>
                <a:latin typeface="Consolas" panose="020B0609020204030204" pitchFamily="49" charset="0"/>
              </a:rPr>
              <a:t>this</a:t>
            </a:r>
            <a:r>
              <a:rPr lang="en-US" noProof="1"/>
              <a:t> to specify member access</a:t>
            </a:r>
          </a:p>
          <a:p>
            <a:pPr marL="0" indent="0">
              <a:buNone/>
            </a:pPr>
            <a:endParaRPr lang="bg-BG"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Shadowing Variables - Access</a:t>
            </a:r>
            <a:endParaRPr lang="bg-BG" sz="4000" dirty="0"/>
          </a:p>
        </p:txBody>
      </p:sp>
      <p:sp>
        <p:nvSpPr>
          <p:cNvPr id="8" name="Text Placeholder 5"/>
          <p:cNvSpPr txBox="1">
            <a:spLocks/>
          </p:cNvSpPr>
          <p:nvPr/>
        </p:nvSpPr>
        <p:spPr>
          <a:xfrm>
            <a:off x="3313737" y="1905000"/>
            <a:ext cx="5571426" cy="4368548"/>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pPr>
              <a:spcBef>
                <a:spcPts val="200"/>
              </a:spcBef>
              <a:spcAft>
                <a:spcPts val="200"/>
              </a:spcAft>
            </a:pPr>
            <a:r>
              <a:rPr lang="en-US" dirty="0"/>
              <a:t>class Patient : Person </a:t>
            </a:r>
            <a:endParaRPr lang="bg-BG" dirty="0"/>
          </a:p>
          <a:p>
            <a:pPr>
              <a:spcBef>
                <a:spcPts val="200"/>
              </a:spcBef>
              <a:spcAft>
                <a:spcPts val="200"/>
              </a:spcAft>
            </a:pPr>
            <a:r>
              <a:rPr lang="en-US" dirty="0"/>
              <a:t>{</a:t>
            </a:r>
          </a:p>
          <a:p>
            <a:pPr>
              <a:spcBef>
                <a:spcPts val="200"/>
              </a:spcBef>
              <a:spcAft>
                <a:spcPts val="200"/>
              </a:spcAft>
            </a:pPr>
            <a:r>
              <a:rPr lang="en-US" dirty="0"/>
              <a:t>  protected float weight;</a:t>
            </a:r>
          </a:p>
          <a:p>
            <a:pPr>
              <a:spcBef>
                <a:spcPts val="200"/>
              </a:spcBef>
              <a:spcAft>
                <a:spcPts val="200"/>
              </a:spcAft>
            </a:pPr>
            <a:r>
              <a:rPr lang="en-US" dirty="0"/>
              <a:t>  public void Method() </a:t>
            </a:r>
            <a:endParaRPr lang="bg-BG" dirty="0"/>
          </a:p>
          <a:p>
            <a:pPr>
              <a:spcBef>
                <a:spcPts val="200"/>
              </a:spcBef>
              <a:spcAft>
                <a:spcPts val="200"/>
              </a:spcAft>
            </a:pPr>
            <a:r>
              <a:rPr lang="bg-BG" dirty="0"/>
              <a:t>  </a:t>
            </a:r>
            <a:r>
              <a:rPr lang="en-US" dirty="0"/>
              <a:t>{</a:t>
            </a:r>
          </a:p>
          <a:p>
            <a:pPr>
              <a:spcBef>
                <a:spcPts val="200"/>
              </a:spcBef>
              <a:spcAft>
                <a:spcPts val="200"/>
              </a:spcAft>
            </a:pPr>
            <a:r>
              <a:rPr lang="en-US" dirty="0"/>
              <a:t>    double weight = 0.5d;</a:t>
            </a:r>
          </a:p>
          <a:p>
            <a:pPr>
              <a:spcBef>
                <a:spcPts val="200"/>
              </a:spcBef>
              <a:spcAft>
                <a:spcPts val="200"/>
              </a:spcAft>
            </a:pPr>
            <a:r>
              <a:rPr lang="en-US" dirty="0"/>
              <a:t>    </a:t>
            </a:r>
            <a:r>
              <a:rPr lang="en-US" dirty="0">
                <a:solidFill>
                  <a:schemeClr val="bg1"/>
                </a:solidFill>
              </a:rPr>
              <a:t>this</a:t>
            </a:r>
            <a:r>
              <a:rPr lang="en-US" dirty="0"/>
              <a:t>.weight = 0.6f;</a:t>
            </a:r>
          </a:p>
          <a:p>
            <a:pPr>
              <a:spcBef>
                <a:spcPts val="200"/>
              </a:spcBef>
              <a:spcAft>
                <a:spcPts val="200"/>
              </a:spcAft>
            </a:pPr>
            <a:r>
              <a:rPr lang="en-US" dirty="0"/>
              <a:t>    </a:t>
            </a:r>
            <a:r>
              <a:rPr lang="en-US" dirty="0">
                <a:solidFill>
                  <a:schemeClr val="bg1"/>
                </a:solidFill>
              </a:rPr>
              <a:t>base</a:t>
            </a:r>
            <a:r>
              <a:rPr lang="en-US" dirty="0"/>
              <a:t>.weight = 1;</a:t>
            </a:r>
          </a:p>
          <a:p>
            <a:pPr>
              <a:spcBef>
                <a:spcPts val="200"/>
              </a:spcBef>
              <a:spcAft>
                <a:spcPts val="200"/>
              </a:spcAft>
            </a:pPr>
            <a:r>
              <a:rPr lang="en-US" dirty="0"/>
              <a:t>  }</a:t>
            </a:r>
          </a:p>
          <a:p>
            <a:pPr>
              <a:spcBef>
                <a:spcPts val="200"/>
              </a:spcBef>
              <a:spcAft>
                <a:spcPts val="200"/>
              </a:spcAft>
            </a:pPr>
            <a:r>
              <a:rPr lang="en-US" dirty="0"/>
              <a:t>}</a:t>
            </a:r>
          </a:p>
        </p:txBody>
      </p:sp>
      <p:sp>
        <p:nvSpPr>
          <p:cNvPr id="7" name="AutoShape 6"/>
          <p:cNvSpPr>
            <a:spLocks noChangeArrowheads="1"/>
          </p:cNvSpPr>
          <p:nvPr/>
        </p:nvSpPr>
        <p:spPr bwMode="auto">
          <a:xfrm>
            <a:off x="7973928" y="4439056"/>
            <a:ext cx="2614422" cy="510778"/>
          </a:xfrm>
          <a:prstGeom prst="wedgeRoundRectCallout">
            <a:avLst>
              <a:gd name="adj1" fmla="val -57819"/>
              <a:gd name="adj2" fmla="val -9778"/>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a:solidFill>
                  <a:schemeClr val="bg2"/>
                </a:solidFill>
                <a:effectLst>
                  <a:outerShdw blurRad="38100" dist="38100" dir="2700000" algn="tl">
                    <a:srgbClr val="000000">
                      <a:alpha val="43137"/>
                    </a:srgbClr>
                  </a:outerShdw>
                </a:effectLst>
              </a:rPr>
              <a:t>Instance member</a:t>
            </a:r>
            <a:endParaRPr lang="bg-BG" sz="2400" b="1" dirty="0">
              <a:solidFill>
                <a:schemeClr val="bg2"/>
              </a:solidFill>
              <a:effectLst>
                <a:outerShdw blurRad="38100" dist="38100" dir="2700000" algn="tl">
                  <a:srgbClr val="000000">
                    <a:alpha val="43137"/>
                  </a:srgbClr>
                </a:outerShdw>
              </a:effectLst>
            </a:endParaRPr>
          </a:p>
        </p:txBody>
      </p:sp>
      <p:sp>
        <p:nvSpPr>
          <p:cNvPr id="9" name="AutoShape 6"/>
          <p:cNvSpPr>
            <a:spLocks noChangeArrowheads="1"/>
          </p:cNvSpPr>
          <p:nvPr/>
        </p:nvSpPr>
        <p:spPr bwMode="auto">
          <a:xfrm>
            <a:off x="786000" y="4599000"/>
            <a:ext cx="2692148" cy="581025"/>
          </a:xfrm>
          <a:prstGeom prst="wedgeRoundRectCallout">
            <a:avLst>
              <a:gd name="adj1" fmla="val 57599"/>
              <a:gd name="adj2" fmla="val 22725"/>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dirty="0">
                <a:solidFill>
                  <a:schemeClr val="bg2"/>
                </a:solidFill>
                <a:effectLst>
                  <a:outerShdw blurRad="38100" dist="38100" dir="2700000" algn="tl">
                    <a:srgbClr val="000000">
                      <a:alpha val="43137"/>
                    </a:srgbClr>
                  </a:outerShdw>
                </a:effectLst>
              </a:rPr>
              <a:t>Base class member</a:t>
            </a:r>
            <a:endParaRPr lang="bg-BG" sz="2400" b="1" dirty="0">
              <a:solidFill>
                <a:schemeClr val="bg2"/>
              </a:solidFill>
              <a:effectLst>
                <a:outerShdw blurRad="38100" dist="38100" dir="2700000" algn="tl">
                  <a:srgbClr val="000000">
                    <a:alpha val="43137"/>
                  </a:srgbClr>
                </a:outerShdw>
              </a:effectLst>
            </a:endParaRPr>
          </a:p>
        </p:txBody>
      </p:sp>
      <p:sp>
        <p:nvSpPr>
          <p:cNvPr id="10" name="AutoShape 6"/>
          <p:cNvSpPr>
            <a:spLocks noChangeArrowheads="1"/>
          </p:cNvSpPr>
          <p:nvPr/>
        </p:nvSpPr>
        <p:spPr bwMode="auto">
          <a:xfrm>
            <a:off x="8256000" y="2664000"/>
            <a:ext cx="2050279" cy="533400"/>
          </a:xfrm>
          <a:prstGeom prst="wedgeRoundRectCallout">
            <a:avLst>
              <a:gd name="adj1" fmla="val -59817"/>
              <a:gd name="adj2" fmla="val -6570"/>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a:solidFill>
                  <a:schemeClr val="bg2"/>
                </a:solidFill>
                <a:effectLst>
                  <a:outerShdw blurRad="38100" dist="38100" dir="2700000" algn="tl">
                    <a:srgbClr val="000000">
                      <a:alpha val="43137"/>
                    </a:srgbClr>
                  </a:outerShdw>
                </a:effectLst>
              </a:rPr>
              <a:t>Local variable</a:t>
            </a:r>
            <a:endParaRPr lang="bg-BG" sz="2400" b="1" dirty="0">
              <a:solidFill>
                <a:schemeClr val="bg2"/>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069792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4D04B973-1730-45A5-BCC3-DBCBFAADA782}"/>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25</a:t>
            </a:fld>
            <a:endParaRPr lang="en-US" noProof="0" dirty="0"/>
          </a:p>
        </p:txBody>
      </p:sp>
      <p:sp>
        <p:nvSpPr>
          <p:cNvPr id="3" name="Content Placeholder 2"/>
          <p:cNvSpPr>
            <a:spLocks noGrp="1"/>
          </p:cNvSpPr>
          <p:nvPr>
            <p:ph type="body" sz="quarter" idx="10"/>
          </p:nvPr>
        </p:nvSpPr>
        <p:spPr>
          <a:prstGeom prst="rect">
            <a:avLst/>
          </a:prstGeom>
        </p:spPr>
        <p:txBody>
          <a:bodyPr>
            <a:normAutofit/>
          </a:bodyPr>
          <a:lstStyle/>
          <a:p>
            <a:pPr>
              <a:lnSpc>
                <a:spcPct val="100000"/>
              </a:lnSpc>
              <a:buClr>
                <a:schemeClr val="tx1"/>
              </a:buClr>
            </a:pPr>
            <a:r>
              <a:rPr lang="en-US" sz="3200" b="1" dirty="0">
                <a:solidFill>
                  <a:schemeClr val="bg1"/>
                </a:solidFill>
                <a:latin typeface="Consolas" panose="020B0609020204030204" pitchFamily="49" charset="0"/>
                <a:hlinkClick r:id="rId3"/>
              </a:rPr>
              <a:t>virtual</a:t>
            </a:r>
            <a:r>
              <a:rPr lang="en-US" dirty="0">
                <a:solidFill>
                  <a:schemeClr val="bg1"/>
                </a:solidFill>
              </a:rPr>
              <a:t> </a:t>
            </a:r>
            <a:r>
              <a:rPr lang="en-US" dirty="0"/>
              <a:t>- defines a method that </a:t>
            </a:r>
            <a:r>
              <a:rPr lang="en-US" b="1" dirty="0">
                <a:solidFill>
                  <a:schemeClr val="bg1"/>
                </a:solidFill>
              </a:rPr>
              <a:t>can be </a:t>
            </a:r>
            <a:r>
              <a:rPr lang="en-US" b="1" noProof="1">
                <a:solidFill>
                  <a:schemeClr val="bg1"/>
                </a:solidFill>
              </a:rPr>
              <a:t>overriden</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Virtual Methods</a:t>
            </a:r>
            <a:endParaRPr lang="bg-BG" sz="4000" dirty="0"/>
          </a:p>
        </p:txBody>
      </p:sp>
      <p:sp>
        <p:nvSpPr>
          <p:cNvPr id="7" name="Text Placeholder 5"/>
          <p:cNvSpPr txBox="1">
            <a:spLocks/>
          </p:cNvSpPr>
          <p:nvPr/>
        </p:nvSpPr>
        <p:spPr>
          <a:xfrm>
            <a:off x="2743200" y="2008802"/>
            <a:ext cx="6477000" cy="215581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public class </a:t>
            </a:r>
            <a:r>
              <a:rPr lang="en-US" dirty="0">
                <a:solidFill>
                  <a:schemeClr val="bg1"/>
                </a:solidFill>
              </a:rPr>
              <a:t>Animal</a:t>
            </a:r>
          </a:p>
          <a:p>
            <a:r>
              <a:rPr lang="en-US" dirty="0"/>
              <a:t>{</a:t>
            </a:r>
          </a:p>
          <a:p>
            <a:r>
              <a:rPr lang="en-US" dirty="0"/>
              <a:t>  public </a:t>
            </a:r>
            <a:r>
              <a:rPr lang="en-US" dirty="0">
                <a:solidFill>
                  <a:schemeClr val="bg1"/>
                </a:solidFill>
              </a:rPr>
              <a:t>virtual</a:t>
            </a:r>
            <a:r>
              <a:rPr lang="en-US" dirty="0"/>
              <a:t> void Eat() { … }</a:t>
            </a:r>
          </a:p>
          <a:p>
            <a:r>
              <a:rPr lang="en-US" dirty="0"/>
              <a:t>}</a:t>
            </a:r>
          </a:p>
        </p:txBody>
      </p:sp>
      <p:sp>
        <p:nvSpPr>
          <p:cNvPr id="10" name="Text Placeholder 5"/>
          <p:cNvSpPr txBox="1">
            <a:spLocks/>
          </p:cNvSpPr>
          <p:nvPr/>
        </p:nvSpPr>
        <p:spPr>
          <a:xfrm>
            <a:off x="2744925" y="4168782"/>
            <a:ext cx="6475275" cy="215581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public class Dog </a:t>
            </a:r>
            <a:r>
              <a:rPr lang="en-US" dirty="0">
                <a:solidFill>
                  <a:schemeClr val="bg1"/>
                </a:solidFill>
              </a:rPr>
              <a:t>:</a:t>
            </a:r>
            <a:r>
              <a:rPr lang="en-US" dirty="0"/>
              <a:t> Animal</a:t>
            </a:r>
          </a:p>
          <a:p>
            <a:r>
              <a:rPr lang="en-US" dirty="0"/>
              <a:t>{   </a:t>
            </a:r>
          </a:p>
          <a:p>
            <a:r>
              <a:rPr lang="en-US" dirty="0"/>
              <a:t>  public </a:t>
            </a:r>
            <a:r>
              <a:rPr lang="en-US" dirty="0">
                <a:solidFill>
                  <a:schemeClr val="bg1"/>
                </a:solidFill>
              </a:rPr>
              <a:t>override</a:t>
            </a:r>
            <a:r>
              <a:rPr lang="en-US" dirty="0"/>
              <a:t> void Eat() {}</a:t>
            </a:r>
          </a:p>
          <a:p>
            <a:r>
              <a:rPr lang="en-US" dirty="0"/>
              <a:t>}</a:t>
            </a:r>
          </a:p>
        </p:txBody>
      </p:sp>
    </p:spTree>
    <p:extLst>
      <p:ext uri="{BB962C8B-B14F-4D97-AF65-F5344CB8AC3E}">
        <p14:creationId xmlns:p14="http://schemas.microsoft.com/office/powerpoint/2010/main" val="13935249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C31EE781-E2F7-4779-885B-7D776BCE4D46}"/>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26</a:t>
            </a:fld>
            <a:endParaRPr lang="en-US" noProof="0" dirty="0"/>
          </a:p>
        </p:txBody>
      </p:sp>
      <p:sp>
        <p:nvSpPr>
          <p:cNvPr id="8" name="Rectangle 2"/>
          <p:cNvSpPr>
            <a:spLocks noGrp="1" noChangeArrowheads="1"/>
          </p:cNvSpPr>
          <p:nvPr>
            <p:ph type="body" sz="quarter" idx="10"/>
          </p:nvPr>
        </p:nvSpPr>
        <p:spPr/>
        <p:txBody>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altLang="bg-BG" sz="3400" dirty="0">
                <a:latin typeface="+mn-lt"/>
              </a:rPr>
              <a:t>T</a:t>
            </a:r>
            <a:r>
              <a:rPr lang="bg-BG" altLang="bg-BG" sz="3400" dirty="0">
                <a:latin typeface="+mn-lt"/>
              </a:rPr>
              <a:t>he </a:t>
            </a:r>
            <a:r>
              <a:rPr lang="bg-BG" altLang="bg-BG" sz="3400" b="1" dirty="0">
                <a:solidFill>
                  <a:schemeClr val="bg1"/>
                </a:solidFill>
                <a:latin typeface="Consolas" panose="020B0609020204030204" pitchFamily="49" charset="0"/>
                <a:hlinkClick r:id="rId3"/>
              </a:rPr>
              <a:t>sealed</a:t>
            </a:r>
            <a:r>
              <a:rPr lang="bg-BG" altLang="bg-BG" sz="3400" dirty="0">
                <a:latin typeface="+mn-lt"/>
              </a:rPr>
              <a:t> modifier prevents other classes from </a:t>
            </a:r>
            <a:r>
              <a:rPr lang="bg-BG" altLang="bg-BG" sz="3400" b="1" dirty="0">
                <a:solidFill>
                  <a:schemeClr val="bg1"/>
                </a:solidFill>
                <a:latin typeface="+mn-lt"/>
              </a:rPr>
              <a:t>inheriting</a:t>
            </a:r>
            <a:r>
              <a:rPr lang="bg-BG" altLang="bg-BG" sz="3400" dirty="0">
                <a:latin typeface="+mn-lt"/>
              </a:rPr>
              <a:t> </a:t>
            </a:r>
            <a:br>
              <a:rPr lang="en-US" altLang="bg-BG" sz="3400" dirty="0">
                <a:latin typeface="+mn-lt"/>
              </a:rPr>
            </a:br>
            <a:r>
              <a:rPr lang="bg-BG" altLang="bg-BG" sz="3400" dirty="0">
                <a:latin typeface="+mn-lt"/>
              </a:rPr>
              <a:t>from it</a:t>
            </a:r>
            <a:endParaRPr lang="en-US" altLang="bg-BG" sz="3400" dirty="0">
              <a:latin typeface="+mn-lt"/>
            </a:endParaRPr>
          </a:p>
          <a:p>
            <a:pPr lvl="0"/>
            <a:r>
              <a:rPr lang="en-US" altLang="bg-BG" sz="3400" dirty="0">
                <a:latin typeface="+mn-lt"/>
              </a:rPr>
              <a:t>You can use the </a:t>
            </a:r>
            <a:r>
              <a:rPr lang="en-US" altLang="bg-BG" sz="3400" b="1" dirty="0">
                <a:solidFill>
                  <a:schemeClr val="bg1"/>
                </a:solidFill>
                <a:latin typeface="Consolas" panose="020B0609020204030204" pitchFamily="49" charset="0"/>
              </a:rPr>
              <a:t>sealed</a:t>
            </a:r>
            <a:r>
              <a:rPr lang="en-US" altLang="bg-BG" sz="3400" dirty="0">
                <a:latin typeface="+mn-lt"/>
              </a:rPr>
              <a:t> modifier on a </a:t>
            </a:r>
            <a:r>
              <a:rPr lang="en-US" altLang="bg-BG" sz="3400" b="1" dirty="0">
                <a:solidFill>
                  <a:schemeClr val="bg1"/>
                </a:solidFill>
                <a:latin typeface="+mn-lt"/>
              </a:rPr>
              <a:t>method</a:t>
            </a:r>
            <a:r>
              <a:rPr lang="en-US" altLang="bg-BG" sz="3400" dirty="0">
                <a:latin typeface="+mn-lt"/>
              </a:rPr>
              <a:t> or a </a:t>
            </a:r>
            <a:r>
              <a:rPr lang="en-US" altLang="bg-BG" sz="3400" b="1" dirty="0">
                <a:solidFill>
                  <a:schemeClr val="bg1"/>
                </a:solidFill>
                <a:latin typeface="+mn-lt"/>
              </a:rPr>
              <a:t>property</a:t>
            </a:r>
            <a:r>
              <a:rPr lang="en-US" altLang="bg-BG" sz="3400" dirty="0">
                <a:latin typeface="+mn-lt"/>
              </a:rPr>
              <a:t> </a:t>
            </a:r>
            <a:br>
              <a:rPr lang="en-US" altLang="bg-BG" sz="3400" dirty="0">
                <a:latin typeface="+mn-lt"/>
              </a:rPr>
            </a:br>
            <a:r>
              <a:rPr lang="en-US" altLang="bg-BG" sz="3400" dirty="0">
                <a:latin typeface="+mn-lt"/>
              </a:rPr>
              <a:t>in a </a:t>
            </a:r>
            <a:r>
              <a:rPr lang="en-US" altLang="bg-BG" sz="3400" b="1" dirty="0">
                <a:solidFill>
                  <a:schemeClr val="bg1"/>
                </a:solidFill>
                <a:latin typeface="Consolas" panose="020B0609020204030204" pitchFamily="49" charset="0"/>
              </a:rPr>
              <a:t>base</a:t>
            </a:r>
            <a:r>
              <a:rPr lang="en-US" altLang="bg-BG" sz="3400" dirty="0">
                <a:latin typeface="+mn-lt"/>
              </a:rPr>
              <a:t> class:</a:t>
            </a:r>
          </a:p>
          <a:p>
            <a:r>
              <a:rPr lang="en-US" altLang="bg-BG" sz="3400" dirty="0">
                <a:latin typeface="+mn-lt"/>
              </a:rPr>
              <a:t>It enables you to </a:t>
            </a:r>
            <a:r>
              <a:rPr lang="en-US" altLang="bg-BG" sz="3400" b="1" dirty="0">
                <a:solidFill>
                  <a:schemeClr val="bg1"/>
                </a:solidFill>
                <a:latin typeface="+mn-lt"/>
              </a:rPr>
              <a:t>allow classes </a:t>
            </a:r>
            <a:r>
              <a:rPr lang="en-US" altLang="bg-BG" sz="3400" dirty="0">
                <a:latin typeface="+mn-lt"/>
              </a:rPr>
              <a:t>to </a:t>
            </a:r>
            <a:r>
              <a:rPr lang="en-US" altLang="bg-BG" sz="3400" b="1" dirty="0">
                <a:solidFill>
                  <a:schemeClr val="bg1"/>
                </a:solidFill>
                <a:latin typeface="+mn-lt"/>
              </a:rPr>
              <a:t>derive</a:t>
            </a:r>
            <a:r>
              <a:rPr lang="en-US" altLang="bg-BG" sz="3400" dirty="0">
                <a:latin typeface="+mn-lt"/>
              </a:rPr>
              <a:t> from your class</a:t>
            </a:r>
          </a:p>
          <a:p>
            <a:pPr>
              <a:buClr>
                <a:schemeClr val="tx1"/>
              </a:buClr>
            </a:pPr>
            <a:r>
              <a:rPr lang="en-US" altLang="bg-BG" sz="3400" b="1" dirty="0">
                <a:solidFill>
                  <a:schemeClr val="bg1"/>
                </a:solidFill>
                <a:latin typeface="+mn-lt"/>
              </a:rPr>
              <a:t>Prevents</a:t>
            </a:r>
            <a:r>
              <a:rPr lang="en-US" altLang="bg-BG" sz="3400" dirty="0">
                <a:latin typeface="+mn-lt"/>
              </a:rPr>
              <a:t> the </a:t>
            </a:r>
            <a:r>
              <a:rPr lang="en-US" altLang="bg-BG" sz="3400" b="1" dirty="0">
                <a:solidFill>
                  <a:schemeClr val="bg1"/>
                </a:solidFill>
                <a:latin typeface="+mn-lt"/>
              </a:rPr>
              <a:t>overriding</a:t>
            </a:r>
            <a:r>
              <a:rPr lang="en-US" altLang="bg-BG" sz="3400" dirty="0">
                <a:latin typeface="+mn-lt"/>
              </a:rPr>
              <a:t> of specific </a:t>
            </a:r>
            <a:r>
              <a:rPr lang="en-US" altLang="bg-BG" sz="3400" b="1" dirty="0">
                <a:solidFill>
                  <a:schemeClr val="bg1"/>
                </a:solidFill>
                <a:latin typeface="Consolas" panose="020B0609020204030204" pitchFamily="49" charset="0"/>
              </a:rPr>
              <a:t>virtual</a:t>
            </a:r>
            <a:r>
              <a:rPr lang="en-US" altLang="bg-BG" sz="3400" dirty="0">
                <a:latin typeface="+mn-lt"/>
              </a:rPr>
              <a:t> </a:t>
            </a:r>
            <a:r>
              <a:rPr lang="en-US" altLang="bg-BG" sz="3400" b="1" dirty="0">
                <a:solidFill>
                  <a:schemeClr val="bg1"/>
                </a:solidFill>
                <a:latin typeface="+mn-lt"/>
              </a:rPr>
              <a:t>methods</a:t>
            </a:r>
            <a:r>
              <a:rPr lang="en-US" altLang="bg-BG" sz="3400" dirty="0">
                <a:latin typeface="+mn-lt"/>
              </a:rPr>
              <a:t> and </a:t>
            </a:r>
            <a:br>
              <a:rPr lang="en-US" altLang="bg-BG" sz="3400" dirty="0">
                <a:latin typeface="+mn-lt"/>
              </a:rPr>
            </a:br>
            <a:r>
              <a:rPr lang="en-US" altLang="bg-BG" sz="3400" noProof="1">
                <a:latin typeface="+mn-lt"/>
              </a:rPr>
              <a:t>properties</a:t>
            </a:r>
          </a:p>
        </p:txBody>
      </p:sp>
      <p:sp>
        <p:nvSpPr>
          <p:cNvPr id="4" name="Title 3"/>
          <p:cNvSpPr>
            <a:spLocks noGrp="1"/>
          </p:cNvSpPr>
          <p:nvPr>
            <p:ph type="title"/>
          </p:nvPr>
        </p:nvSpPr>
        <p:spPr/>
        <p:txBody>
          <a:bodyPr/>
          <a:lstStyle/>
          <a:p>
            <a:r>
              <a:rPr lang="en-US" dirty="0"/>
              <a:t>Sealed Modifier</a:t>
            </a:r>
            <a:endParaRPr lang="bg-BG" dirty="0"/>
          </a:p>
        </p:txBody>
      </p:sp>
    </p:spTree>
    <p:extLst>
      <p:ext uri="{BB962C8B-B14F-4D97-AF65-F5344CB8AC3E}">
        <p14:creationId xmlns:p14="http://schemas.microsoft.com/office/powerpoint/2010/main" val="851063823"/>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C509B09-81B5-4806-8B1A-B938E0EB3A86}"/>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419600" y="990600"/>
            <a:ext cx="3352800" cy="3352800"/>
          </a:xfrm>
          <a:prstGeom prst="rect">
            <a:avLst/>
          </a:prstGeom>
        </p:spPr>
      </p:pic>
      <p:sp>
        <p:nvSpPr>
          <p:cNvPr id="8" name="Subtitle 7">
            <a:extLst>
              <a:ext uri="{FF2B5EF4-FFF2-40B4-BE49-F238E27FC236}">
                <a16:creationId xmlns:a16="http://schemas.microsoft.com/office/drawing/2014/main" id="{09EFFC21-6051-4D18-9940-F3F9512A25C0}"/>
              </a:ext>
            </a:extLst>
          </p:cNvPr>
          <p:cNvSpPr>
            <a:spLocks noGrp="1"/>
          </p:cNvSpPr>
          <p:nvPr>
            <p:ph type="subTitle" sz="quarter" idx="11"/>
          </p:nvPr>
        </p:nvSpPr>
        <p:spPr/>
        <p:txBody>
          <a:bodyPr/>
          <a:lstStyle/>
          <a:p>
            <a:r>
              <a:rPr lang="en-US" dirty="0"/>
              <a:t>Extension (Inheritance) and Composition</a:t>
            </a:r>
          </a:p>
        </p:txBody>
      </p:sp>
      <p:sp>
        <p:nvSpPr>
          <p:cNvPr id="3" name="Title 2">
            <a:extLst>
              <a:ext uri="{FF2B5EF4-FFF2-40B4-BE49-F238E27FC236}">
                <a16:creationId xmlns:a16="http://schemas.microsoft.com/office/drawing/2014/main" id="{2BD6ED98-3FB5-46B0-A08A-5E5FBF0CD406}"/>
              </a:ext>
            </a:extLst>
          </p:cNvPr>
          <p:cNvSpPr>
            <a:spLocks noGrp="1"/>
          </p:cNvSpPr>
          <p:nvPr>
            <p:ph type="title" sz="quarter" idx="10"/>
          </p:nvPr>
        </p:nvSpPr>
        <p:spPr/>
        <p:txBody>
          <a:bodyPr/>
          <a:lstStyle/>
          <a:p>
            <a:r>
              <a:rPr lang="en-US" dirty="0"/>
              <a:t>Types of Class Reuse</a:t>
            </a:r>
          </a:p>
        </p:txBody>
      </p:sp>
    </p:spTree>
    <p:extLst>
      <p:ext uri="{BB962C8B-B14F-4D97-AF65-F5344CB8AC3E}">
        <p14:creationId xmlns:p14="http://schemas.microsoft.com/office/powerpoint/2010/main" val="4287179591"/>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a:extLst>
              <a:ext uri="{FF2B5EF4-FFF2-40B4-BE49-F238E27FC236}">
                <a16:creationId xmlns:a16="http://schemas.microsoft.com/office/drawing/2014/main" id="{2B821420-320C-4AD9-998B-D0302613645F}"/>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28</a:t>
            </a:fld>
            <a:endParaRPr lang="en-US" noProof="0" dirty="0"/>
          </a:p>
        </p:txBody>
      </p:sp>
      <p:sp>
        <p:nvSpPr>
          <p:cNvPr id="3" name="Content Placeholder 2"/>
          <p:cNvSpPr>
            <a:spLocks noGrp="1"/>
          </p:cNvSpPr>
          <p:nvPr>
            <p:ph type="body" sz="quarter" idx="10"/>
          </p:nvPr>
        </p:nvSpPr>
        <p:spPr/>
        <p:txBody>
          <a:bodyPr>
            <a:normAutofit/>
          </a:bodyPr>
          <a:lstStyle/>
          <a:p>
            <a:pPr>
              <a:buClr>
                <a:schemeClr val="tx1"/>
              </a:buClr>
            </a:pPr>
            <a:r>
              <a:rPr lang="en-GB" sz="3600" b="1" dirty="0">
                <a:solidFill>
                  <a:schemeClr val="bg1"/>
                </a:solidFill>
              </a:rPr>
              <a:t>Duplicate code </a:t>
            </a:r>
            <a:r>
              <a:rPr lang="en-GB" sz="3600" dirty="0"/>
              <a:t>is error prone</a:t>
            </a:r>
          </a:p>
          <a:p>
            <a:pPr>
              <a:buClr>
                <a:schemeClr val="tx1"/>
              </a:buClr>
            </a:pPr>
            <a:r>
              <a:rPr lang="en-GB" sz="3600" b="1" dirty="0">
                <a:solidFill>
                  <a:schemeClr val="bg1"/>
                </a:solidFill>
              </a:rPr>
              <a:t>Reuse classes </a:t>
            </a:r>
            <a:r>
              <a:rPr lang="en-GB" sz="3600" dirty="0"/>
              <a:t>through </a:t>
            </a:r>
            <a:r>
              <a:rPr lang="en-GB" sz="3600" b="1" dirty="0">
                <a:solidFill>
                  <a:schemeClr val="bg1"/>
                </a:solidFill>
              </a:rPr>
              <a:t>extension</a:t>
            </a:r>
          </a:p>
          <a:p>
            <a:r>
              <a:rPr lang="en-GB" sz="3600" dirty="0"/>
              <a:t>Sometimes the only way</a:t>
            </a:r>
          </a:p>
        </p:txBody>
      </p:sp>
      <p:sp>
        <p:nvSpPr>
          <p:cNvPr id="4" name="Title 3"/>
          <p:cNvSpPr>
            <a:spLocks noGrp="1"/>
          </p:cNvSpPr>
          <p:nvPr>
            <p:ph type="title"/>
          </p:nvPr>
        </p:nvSpPr>
        <p:spPr/>
        <p:txBody>
          <a:bodyPr>
            <a:normAutofit/>
          </a:bodyPr>
          <a:lstStyle/>
          <a:p>
            <a:r>
              <a:rPr lang="en-US" dirty="0"/>
              <a:t>Extension (Inheritance) (IS-A relation)</a:t>
            </a:r>
          </a:p>
        </p:txBody>
      </p:sp>
      <p:sp>
        <p:nvSpPr>
          <p:cNvPr id="11" name="Rectangle: Rounded Corners 10"/>
          <p:cNvSpPr/>
          <p:nvPr/>
        </p:nvSpPr>
        <p:spPr>
          <a:xfrm>
            <a:off x="3261000" y="3525946"/>
            <a:ext cx="5195506" cy="18288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bg2"/>
                </a:solidFill>
              </a:rPr>
              <a:t>Collections</a:t>
            </a:r>
          </a:p>
        </p:txBody>
      </p:sp>
      <p:sp>
        <p:nvSpPr>
          <p:cNvPr id="12" name="Rectangle: Rounded Corners 11"/>
          <p:cNvSpPr/>
          <p:nvPr/>
        </p:nvSpPr>
        <p:spPr>
          <a:xfrm>
            <a:off x="3503709" y="4388245"/>
            <a:ext cx="4710089" cy="5855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noProof="1">
                <a:solidFill>
                  <a:schemeClr val="bg2"/>
                </a:solidFill>
              </a:rPr>
              <a:t>List</a:t>
            </a:r>
            <a:r>
              <a:rPr lang="bg-BG" sz="2800" b="1" noProof="1">
                <a:solidFill>
                  <a:schemeClr val="bg2"/>
                </a:solidFill>
              </a:rPr>
              <a:t>&lt;</a:t>
            </a:r>
            <a:r>
              <a:rPr lang="af-ZA" sz="2800" b="1" noProof="1">
                <a:solidFill>
                  <a:schemeClr val="bg2"/>
                </a:solidFill>
              </a:rPr>
              <a:t>string</a:t>
            </a:r>
            <a:r>
              <a:rPr lang="bg-BG" sz="2800" b="1" noProof="1">
                <a:solidFill>
                  <a:schemeClr val="bg2"/>
                </a:solidFill>
              </a:rPr>
              <a:t>&gt;</a:t>
            </a:r>
            <a:endParaRPr lang="en-GB" sz="2800" b="1" noProof="1">
              <a:solidFill>
                <a:schemeClr val="bg2"/>
              </a:solidFill>
            </a:endParaRPr>
          </a:p>
        </p:txBody>
      </p:sp>
      <p:sp>
        <p:nvSpPr>
          <p:cNvPr id="13" name="Rectangle: Rounded Corners 12"/>
          <p:cNvSpPr/>
          <p:nvPr/>
        </p:nvSpPr>
        <p:spPr>
          <a:xfrm>
            <a:off x="2970107" y="5759846"/>
            <a:ext cx="5777698" cy="5855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noProof="1">
                <a:solidFill>
                  <a:schemeClr val="bg2"/>
                </a:solidFill>
              </a:rPr>
              <a:t>CustomList</a:t>
            </a:r>
          </a:p>
        </p:txBody>
      </p:sp>
      <p:sp>
        <p:nvSpPr>
          <p:cNvPr id="10" name="Arrow: Right 29"/>
          <p:cNvSpPr/>
          <p:nvPr/>
        </p:nvSpPr>
        <p:spPr>
          <a:xfrm rot="16200000">
            <a:off x="5528250" y="5249161"/>
            <a:ext cx="661007" cy="192088"/>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97444362"/>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a:extLst>
              <a:ext uri="{FF2B5EF4-FFF2-40B4-BE49-F238E27FC236}">
                <a16:creationId xmlns:a16="http://schemas.microsoft.com/office/drawing/2014/main" id="{53D68D09-AB00-4283-A820-C9D6E5B5FEE0}"/>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29</a:t>
            </a:fld>
            <a:endParaRPr lang="en-US" noProof="0" dirty="0"/>
          </a:p>
        </p:txBody>
      </p:sp>
      <p:sp>
        <p:nvSpPr>
          <p:cNvPr id="3" name="Content Placeholder 2"/>
          <p:cNvSpPr>
            <a:spLocks noGrp="1"/>
          </p:cNvSpPr>
          <p:nvPr>
            <p:ph type="body" sz="quarter" idx="10"/>
          </p:nvPr>
        </p:nvSpPr>
        <p:spPr/>
        <p:txBody>
          <a:bodyPr/>
          <a:lstStyle/>
          <a:p>
            <a:r>
              <a:rPr lang="en-GB" dirty="0"/>
              <a:t>Using classes to </a:t>
            </a:r>
            <a:r>
              <a:rPr lang="en-GB" b="1" dirty="0">
                <a:solidFill>
                  <a:schemeClr val="bg1"/>
                </a:solidFill>
              </a:rPr>
              <a:t>define</a:t>
            </a:r>
            <a:r>
              <a:rPr lang="en-GB" dirty="0"/>
              <a:t> classes</a:t>
            </a:r>
          </a:p>
        </p:txBody>
      </p:sp>
      <p:sp>
        <p:nvSpPr>
          <p:cNvPr id="4" name="Title 3"/>
          <p:cNvSpPr>
            <a:spLocks noGrp="1"/>
          </p:cNvSpPr>
          <p:nvPr>
            <p:ph type="title"/>
          </p:nvPr>
        </p:nvSpPr>
        <p:spPr/>
        <p:txBody>
          <a:bodyPr>
            <a:normAutofit/>
          </a:bodyPr>
          <a:lstStyle/>
          <a:p>
            <a:r>
              <a:rPr lang="en-US" dirty="0"/>
              <a:t>Composition (HAS-A relation)</a:t>
            </a:r>
          </a:p>
        </p:txBody>
      </p:sp>
      <p:sp>
        <p:nvSpPr>
          <p:cNvPr id="19" name="Text Placeholder 5"/>
          <p:cNvSpPr txBox="1">
            <a:spLocks/>
          </p:cNvSpPr>
          <p:nvPr/>
        </p:nvSpPr>
        <p:spPr>
          <a:xfrm>
            <a:off x="1600200" y="2436905"/>
            <a:ext cx="4436906" cy="3200792"/>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class </a:t>
            </a:r>
            <a:r>
              <a:rPr lang="en-GB" dirty="0"/>
              <a:t>Laptop</a:t>
            </a:r>
            <a:r>
              <a:rPr lang="en-US" dirty="0"/>
              <a:t> {</a:t>
            </a:r>
          </a:p>
          <a:p>
            <a:r>
              <a:rPr lang="en-US" dirty="0"/>
              <a:t>  Monitor monitor;</a:t>
            </a:r>
          </a:p>
          <a:p>
            <a:r>
              <a:rPr lang="en-US" dirty="0"/>
              <a:t>  Touchpad touchpad;</a:t>
            </a:r>
          </a:p>
          <a:p>
            <a:r>
              <a:rPr lang="en-US" dirty="0"/>
              <a:t>  Keyboard keyboard;</a:t>
            </a:r>
          </a:p>
          <a:p>
            <a:r>
              <a:rPr lang="en-US" dirty="0"/>
              <a:t>  …</a:t>
            </a:r>
          </a:p>
          <a:p>
            <a:r>
              <a:rPr lang="en-US" dirty="0"/>
              <a:t>}</a:t>
            </a:r>
          </a:p>
        </p:txBody>
      </p:sp>
      <p:sp>
        <p:nvSpPr>
          <p:cNvPr id="20" name="AutoShape 6"/>
          <p:cNvSpPr>
            <a:spLocks noChangeArrowheads="1"/>
          </p:cNvSpPr>
          <p:nvPr/>
        </p:nvSpPr>
        <p:spPr bwMode="auto">
          <a:xfrm>
            <a:off x="3352801" y="4693717"/>
            <a:ext cx="1352561" cy="797957"/>
          </a:xfrm>
          <a:prstGeom prst="wedgeRoundRectCallout">
            <a:avLst>
              <a:gd name="adj1" fmla="val -43157"/>
              <a:gd name="adj2" fmla="val -60960"/>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a:solidFill>
                  <a:schemeClr val="bg2"/>
                </a:solidFill>
                <a:effectLst>
                  <a:outerShdw blurRad="38100" dist="38100" dir="2700000" algn="tl">
                    <a:srgbClr val="000000">
                      <a:alpha val="43137"/>
                    </a:srgbClr>
                  </a:outerShdw>
                </a:effectLst>
              </a:rPr>
              <a:t>Reusing classes</a:t>
            </a:r>
            <a:endParaRPr lang="bg-BG" sz="2400" b="1" dirty="0">
              <a:solidFill>
                <a:schemeClr val="bg2"/>
              </a:solidFill>
              <a:effectLst>
                <a:outerShdw blurRad="38100" dist="38100" dir="2700000" algn="tl">
                  <a:srgbClr val="000000">
                    <a:alpha val="43137"/>
                  </a:srgbClr>
                </a:outerShdw>
              </a:effectLst>
            </a:endParaRPr>
          </a:p>
        </p:txBody>
      </p:sp>
      <p:sp>
        <p:nvSpPr>
          <p:cNvPr id="7" name="Rectangle: Rounded Corners 6"/>
          <p:cNvSpPr/>
          <p:nvPr/>
        </p:nvSpPr>
        <p:spPr>
          <a:xfrm>
            <a:off x="6690266" y="2133600"/>
            <a:ext cx="4815935" cy="41148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4400" b="1" dirty="0">
                <a:solidFill>
                  <a:schemeClr val="bg2"/>
                </a:solidFill>
              </a:rPr>
              <a:t>Laptop</a:t>
            </a:r>
          </a:p>
        </p:txBody>
      </p:sp>
      <p:sp>
        <p:nvSpPr>
          <p:cNvPr id="8" name="Rectangle: Rounded Corners 7"/>
          <p:cNvSpPr/>
          <p:nvPr/>
        </p:nvSpPr>
        <p:spPr>
          <a:xfrm>
            <a:off x="6975301" y="3095213"/>
            <a:ext cx="4302299" cy="781326"/>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800" b="1" dirty="0">
                <a:solidFill>
                  <a:schemeClr val="bg2"/>
                </a:solidFill>
              </a:rPr>
              <a:t>Monitor</a:t>
            </a:r>
            <a:endParaRPr lang="en-US" sz="2800" b="1" dirty="0">
              <a:solidFill>
                <a:schemeClr val="bg2"/>
              </a:solidFill>
            </a:endParaRPr>
          </a:p>
        </p:txBody>
      </p:sp>
      <p:sp>
        <p:nvSpPr>
          <p:cNvPr id="9" name="Rectangle: Rounded Corners 8"/>
          <p:cNvSpPr/>
          <p:nvPr/>
        </p:nvSpPr>
        <p:spPr>
          <a:xfrm>
            <a:off x="6975302" y="4095416"/>
            <a:ext cx="4302299" cy="781385"/>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800" b="1" dirty="0">
                <a:solidFill>
                  <a:schemeClr val="bg2"/>
                </a:solidFill>
              </a:rPr>
              <a:t>Touchpad</a:t>
            </a:r>
            <a:endParaRPr lang="en-US" sz="2800" b="1" dirty="0">
              <a:solidFill>
                <a:schemeClr val="bg2"/>
              </a:solidFill>
            </a:endParaRPr>
          </a:p>
        </p:txBody>
      </p:sp>
      <p:sp>
        <p:nvSpPr>
          <p:cNvPr id="10" name="Rectangle: Rounded Corners 9"/>
          <p:cNvSpPr/>
          <p:nvPr/>
        </p:nvSpPr>
        <p:spPr>
          <a:xfrm>
            <a:off x="6962640" y="5088238"/>
            <a:ext cx="4302299" cy="779163"/>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800" b="1" dirty="0">
                <a:solidFill>
                  <a:schemeClr val="bg2"/>
                </a:solidFill>
              </a:rPr>
              <a:t>Keyboard</a:t>
            </a:r>
            <a:endParaRPr lang="en-US" sz="2800" b="1" dirty="0">
              <a:solidFill>
                <a:schemeClr val="bg2"/>
              </a:solidFill>
            </a:endParaRPr>
          </a:p>
        </p:txBody>
      </p:sp>
    </p:spTree>
    <p:extLst>
      <p:ext uri="{BB962C8B-B14F-4D97-AF65-F5344CB8AC3E}">
        <p14:creationId xmlns:p14="http://schemas.microsoft.com/office/powerpoint/2010/main" val="2401923807"/>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7" grpId="0" animBg="1"/>
      <p:bldP spid="8" grpId="0" animBg="1"/>
      <p:bldP spid="9" grpId="0" animBg="1"/>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6BBF4633-6469-4F49-AF46-F611F332AE8F}"/>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a:t>
            </a:fld>
            <a:endParaRPr lang="en-US" noProof="0" dirty="0"/>
          </a:p>
        </p:txBody>
      </p:sp>
      <p:sp>
        <p:nvSpPr>
          <p:cNvPr id="5" name="Content Placeholder 2"/>
          <p:cNvSpPr>
            <a:spLocks noGrp="1"/>
          </p:cNvSpPr>
          <p:nvPr>
            <p:ph type="body" sz="quarter" idx="10"/>
          </p:nvPr>
        </p:nvSpPr>
        <p:spPr/>
        <p:txBody>
          <a:bodyPr>
            <a:normAutofit/>
          </a:bodyPr>
          <a:lstStyle/>
          <a:p>
            <a:pPr marL="0" indent="0" algn="ctr">
              <a:buNone/>
            </a:pPr>
            <a:endParaRPr lang="bg-BG" sz="4000" b="1" dirty="0"/>
          </a:p>
          <a:p>
            <a:pPr marL="0" indent="0" algn="ctr">
              <a:buNone/>
            </a:pPr>
            <a:r>
              <a:rPr lang="en-US" sz="8800" b="1" u="sng" dirty="0">
                <a:solidFill>
                  <a:schemeClr val="bg1"/>
                </a:solidFill>
              </a:rPr>
              <a:t>sli.do</a:t>
            </a:r>
            <a:endParaRPr lang="bg-BG" sz="7200" b="1" u="sng" dirty="0">
              <a:solidFill>
                <a:schemeClr val="bg1"/>
              </a:solidFill>
            </a:endParaRPr>
          </a:p>
          <a:p>
            <a:pPr marL="0" indent="0" algn="ctr">
              <a:buNone/>
            </a:pPr>
            <a:r>
              <a:rPr lang="en-US" sz="11500" b="1" dirty="0"/>
              <a:t>#</a:t>
            </a:r>
            <a:r>
              <a:rPr lang="en-US" sz="11500" b="1" noProof="1"/>
              <a:t>csharp</a:t>
            </a:r>
            <a:r>
              <a:rPr lang="bg-BG" sz="11500" b="1" dirty="0"/>
              <a:t>-</a:t>
            </a:r>
            <a:r>
              <a:rPr lang="en-US" sz="11500" b="1" noProof="1"/>
              <a:t>advanced</a:t>
            </a:r>
            <a:endParaRPr lang="en-US" sz="11500" noProof="1"/>
          </a:p>
        </p:txBody>
      </p:sp>
      <p:sp>
        <p:nvSpPr>
          <p:cNvPr id="6" name="Title 3"/>
          <p:cNvSpPr>
            <a:spLocks noGrp="1"/>
          </p:cNvSpPr>
          <p:nvPr>
            <p:ph type="title"/>
          </p:nvPr>
        </p:nvSpPr>
        <p:spPr/>
        <p:txBody>
          <a:bodyPr/>
          <a:lstStyle/>
          <a:p>
            <a:r>
              <a:rPr lang="en-US" dirty="0"/>
              <a:t>Have a Question?</a:t>
            </a:r>
          </a:p>
        </p:txBody>
      </p:sp>
    </p:spTree>
    <p:extLst>
      <p:ext uri="{BB962C8B-B14F-4D97-AF65-F5344CB8AC3E}">
        <p14:creationId xmlns:p14="http://schemas.microsoft.com/office/powerpoint/2010/main" val="4076405157"/>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a:extLst>
              <a:ext uri="{FF2B5EF4-FFF2-40B4-BE49-F238E27FC236}">
                <a16:creationId xmlns:a16="http://schemas.microsoft.com/office/drawing/2014/main" id="{66EE16AE-8C30-4039-BF39-7876DD8A3CA1}"/>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30</a:t>
            </a:fld>
            <a:endParaRPr lang="en-US" noProof="0" dirty="0"/>
          </a:p>
        </p:txBody>
      </p:sp>
      <p:sp>
        <p:nvSpPr>
          <p:cNvPr id="3" name="Content Placeholder 2"/>
          <p:cNvSpPr>
            <a:spLocks noGrp="1"/>
          </p:cNvSpPr>
          <p:nvPr>
            <p:ph type="body" sz="quarter" idx="10"/>
          </p:nvPr>
        </p:nvSpPr>
        <p:spPr>
          <a:prstGeom prst="rect">
            <a:avLst/>
          </a:prstGeom>
        </p:spPr>
        <p:txBody>
          <a:bodyPr>
            <a:normAutofit/>
          </a:bodyPr>
          <a:lstStyle/>
          <a:p>
            <a:pPr>
              <a:lnSpc>
                <a:spcPct val="100000"/>
              </a:lnSpc>
            </a:pPr>
            <a:r>
              <a:rPr lang="en-US" dirty="0"/>
              <a:t>Create an list that has</a:t>
            </a:r>
          </a:p>
          <a:p>
            <a:pPr lvl="1">
              <a:lnSpc>
                <a:spcPct val="100000"/>
              </a:lnSpc>
            </a:pPr>
            <a:r>
              <a:rPr lang="en-US" dirty="0"/>
              <a:t>All functionality of a </a:t>
            </a:r>
            <a:r>
              <a:rPr lang="en-US" b="1" noProof="1">
                <a:solidFill>
                  <a:schemeClr val="bg1"/>
                </a:solidFill>
                <a:latin typeface="Consolas" panose="020B0609020204030204" pitchFamily="49" charset="0"/>
              </a:rPr>
              <a:t>List&lt;string&gt;</a:t>
            </a:r>
          </a:p>
          <a:p>
            <a:pPr lvl="1">
              <a:lnSpc>
                <a:spcPct val="100000"/>
              </a:lnSpc>
            </a:pPr>
            <a:r>
              <a:rPr lang="en-US" dirty="0"/>
              <a:t>Method that returns and removes a random element</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Random List</a:t>
            </a:r>
            <a:endParaRPr lang="bg-BG" sz="4000" dirty="0"/>
          </a:p>
        </p:txBody>
      </p:sp>
      <p:sp>
        <p:nvSpPr>
          <p:cNvPr id="18" name="Rectangle: Rounded Corners 17"/>
          <p:cNvSpPr/>
          <p:nvPr/>
        </p:nvSpPr>
        <p:spPr>
          <a:xfrm>
            <a:off x="3518836" y="3505200"/>
            <a:ext cx="4305300" cy="16002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bg2"/>
                </a:solidFill>
              </a:rPr>
              <a:t>Collections</a:t>
            </a:r>
          </a:p>
        </p:txBody>
      </p:sp>
      <p:sp>
        <p:nvSpPr>
          <p:cNvPr id="19" name="Rectangle: Rounded Corners 18"/>
          <p:cNvSpPr/>
          <p:nvPr/>
        </p:nvSpPr>
        <p:spPr>
          <a:xfrm>
            <a:off x="3729812" y="4212086"/>
            <a:ext cx="3903055" cy="512313"/>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af-ZA" sz="2800" b="1" noProof="1">
                <a:solidFill>
                  <a:schemeClr val="bg2"/>
                </a:solidFill>
              </a:rPr>
              <a:t>List&lt;string&gt;</a:t>
            </a:r>
            <a:endParaRPr lang="en-GB" sz="2800" b="1" noProof="1">
              <a:solidFill>
                <a:schemeClr val="bg2"/>
              </a:solidFill>
            </a:endParaRPr>
          </a:p>
        </p:txBody>
      </p:sp>
      <p:sp>
        <p:nvSpPr>
          <p:cNvPr id="20" name="Rectangle: Rounded Corners 19"/>
          <p:cNvSpPr/>
          <p:nvPr/>
        </p:nvSpPr>
        <p:spPr>
          <a:xfrm>
            <a:off x="3333622" y="5638801"/>
            <a:ext cx="4695434" cy="512313"/>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noProof="1">
                <a:solidFill>
                  <a:schemeClr val="bg2"/>
                </a:solidFill>
              </a:rPr>
              <a:t>RandomList</a:t>
            </a:r>
          </a:p>
        </p:txBody>
      </p:sp>
      <p:sp>
        <p:nvSpPr>
          <p:cNvPr id="22" name="AutoShape 6"/>
          <p:cNvSpPr>
            <a:spLocks noChangeArrowheads="1"/>
          </p:cNvSpPr>
          <p:nvPr/>
        </p:nvSpPr>
        <p:spPr bwMode="auto">
          <a:xfrm>
            <a:off x="8363886" y="5448247"/>
            <a:ext cx="3523314" cy="645714"/>
          </a:xfrm>
          <a:prstGeom prst="wedgeRoundRectCallout">
            <a:avLst>
              <a:gd name="adj1" fmla="val -53781"/>
              <a:gd name="adj2" fmla="val -9702"/>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dirty="0">
                <a:solidFill>
                  <a:schemeClr val="bg2"/>
                </a:solidFill>
                <a:effectLst>
                  <a:outerShdw blurRad="38100" dist="38100" dir="2700000" algn="tl">
                    <a:srgbClr val="000000">
                      <a:alpha val="43137"/>
                    </a:srgbClr>
                  </a:outerShdw>
                </a:effectLst>
              </a:rPr>
              <a:t>+</a:t>
            </a:r>
            <a:r>
              <a:rPr lang="en-US" sz="2400" b="1" noProof="1">
                <a:solidFill>
                  <a:schemeClr val="bg2"/>
                </a:solidFill>
                <a:effectLst>
                  <a:outerShdw blurRad="38100" dist="38100" dir="2700000" algn="tl">
                    <a:srgbClr val="000000">
                      <a:alpha val="43137"/>
                    </a:srgbClr>
                  </a:outerShdw>
                </a:effectLst>
              </a:rPr>
              <a:t>RandomElement</a:t>
            </a:r>
            <a:r>
              <a:rPr lang="en-US" sz="2400" b="1" dirty="0">
                <a:solidFill>
                  <a:schemeClr val="bg2"/>
                </a:solidFill>
                <a:effectLst>
                  <a:outerShdw blurRad="38100" dist="38100" dir="2700000" algn="tl">
                    <a:srgbClr val="000000">
                      <a:alpha val="43137"/>
                    </a:srgbClr>
                  </a:outerShdw>
                </a:effectLst>
              </a:rPr>
              <a:t>():string</a:t>
            </a:r>
            <a:endParaRPr lang="bg-BG" sz="2400" b="1" dirty="0">
              <a:solidFill>
                <a:schemeClr val="bg2"/>
              </a:solidFill>
              <a:effectLst>
                <a:outerShdw blurRad="38100" dist="38100" dir="2700000" algn="tl">
                  <a:srgbClr val="000000">
                    <a:alpha val="43137"/>
                  </a:srgbClr>
                </a:outerShdw>
              </a:effectLst>
            </a:endParaRPr>
          </a:p>
        </p:txBody>
      </p:sp>
      <p:sp>
        <p:nvSpPr>
          <p:cNvPr id="11" name="Arrow: Right 29"/>
          <p:cNvSpPr/>
          <p:nvPr/>
        </p:nvSpPr>
        <p:spPr>
          <a:xfrm rot="16200000">
            <a:off x="5288077" y="5058736"/>
            <a:ext cx="766818" cy="225776"/>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3316651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2" grpId="0" animBg="1"/>
      <p:bldP spid="1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Random List</a:t>
            </a:r>
          </a:p>
        </p:txBody>
      </p:sp>
      <p:sp>
        <p:nvSpPr>
          <p:cNvPr id="11" name="Text Placeholder 5"/>
          <p:cNvSpPr txBox="1">
            <a:spLocks/>
          </p:cNvSpPr>
          <p:nvPr/>
        </p:nvSpPr>
        <p:spPr>
          <a:xfrm>
            <a:off x="1790700" y="1449000"/>
            <a:ext cx="8610600" cy="476910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public class RandomList : </a:t>
            </a:r>
            <a:r>
              <a:rPr lang="en-US" dirty="0">
                <a:solidFill>
                  <a:schemeClr val="bg1"/>
                </a:solidFill>
              </a:rPr>
              <a:t>List&lt;string&gt;</a:t>
            </a:r>
            <a:r>
              <a:rPr lang="en-US" dirty="0"/>
              <a:t> {</a:t>
            </a:r>
          </a:p>
          <a:p>
            <a:r>
              <a:rPr lang="en-US" dirty="0"/>
              <a:t>  private Random rnd; </a:t>
            </a:r>
            <a:r>
              <a:rPr lang="en-US" i="1" dirty="0">
                <a:solidFill>
                  <a:schemeClr val="accent2"/>
                </a:solidFill>
              </a:rPr>
              <a:t>// </a:t>
            </a:r>
            <a:r>
              <a:rPr lang="en-US" dirty="0">
                <a:solidFill>
                  <a:schemeClr val="accent2"/>
                </a:solidFill>
              </a:rPr>
              <a:t>TODO</a:t>
            </a:r>
            <a:r>
              <a:rPr lang="en-US" i="1" dirty="0">
                <a:solidFill>
                  <a:schemeClr val="accent2"/>
                </a:solidFill>
              </a:rPr>
              <a:t>: Add constructor</a:t>
            </a:r>
          </a:p>
          <a:p>
            <a:r>
              <a:rPr lang="en-US" dirty="0"/>
              <a:t>  public string </a:t>
            </a:r>
            <a:r>
              <a:rPr lang="en-US" noProof="1">
                <a:solidFill>
                  <a:schemeClr val="bg1"/>
                </a:solidFill>
              </a:rPr>
              <a:t>RemoveRandomElement</a:t>
            </a:r>
            <a:r>
              <a:rPr lang="en-US" dirty="0">
                <a:solidFill>
                  <a:schemeClr val="bg1"/>
                </a:solidFill>
              </a:rPr>
              <a:t>() </a:t>
            </a:r>
            <a:r>
              <a:rPr lang="en-US" dirty="0"/>
              <a:t>{</a:t>
            </a:r>
          </a:p>
          <a:p>
            <a:r>
              <a:rPr lang="en-US" dirty="0"/>
              <a:t>    int index = </a:t>
            </a:r>
            <a:r>
              <a:rPr lang="en-US" noProof="1"/>
              <a:t>rnd.Next(0, this.Count);</a:t>
            </a:r>
          </a:p>
          <a:p>
            <a:r>
              <a:rPr lang="en-US" dirty="0"/>
              <a:t>    string str = this[index];</a:t>
            </a:r>
          </a:p>
          <a:p>
            <a:r>
              <a:rPr lang="en-US" noProof="1"/>
              <a:t>    this.RemoveAt(index</a:t>
            </a:r>
            <a:r>
              <a:rPr lang="en-US" dirty="0"/>
              <a:t>);</a:t>
            </a:r>
          </a:p>
          <a:p>
            <a:r>
              <a:rPr lang="en-US" dirty="0"/>
              <a:t>    return str;</a:t>
            </a:r>
          </a:p>
          <a:p>
            <a:r>
              <a:rPr lang="en-US" dirty="0"/>
              <a:t>  } </a:t>
            </a:r>
          </a:p>
          <a:p>
            <a:r>
              <a:rPr lang="en-US" dirty="0"/>
              <a:t>}</a:t>
            </a:r>
          </a:p>
        </p:txBody>
      </p:sp>
      <p:sp>
        <p:nvSpPr>
          <p:cNvPr id="6" name="TextBox 6">
            <a:extLst>
              <a:ext uri="{FF2B5EF4-FFF2-40B4-BE49-F238E27FC236}">
                <a16:creationId xmlns:a16="http://schemas.microsoft.com/office/drawing/2014/main" id="{15A723FC-18A1-427A-A31E-0CAED8622B76}"/>
              </a:ext>
            </a:extLst>
          </p:cNvPr>
          <p:cNvSpPr txBox="1"/>
          <p:nvPr/>
        </p:nvSpPr>
        <p:spPr>
          <a:xfrm>
            <a:off x="800100" y="6447303"/>
            <a:ext cx="10591800" cy="369332"/>
          </a:xfrm>
          <a:prstGeom prst="rect">
            <a:avLst/>
          </a:prstGeom>
          <a:noFill/>
        </p:spPr>
        <p:txBody>
          <a:bodyPr wrap="square" rtlCol="0">
            <a:spAutoFit/>
          </a:bodyPr>
          <a:lstStyle/>
          <a:p>
            <a:pPr algn="ctr"/>
            <a:r>
              <a:rPr lang="en-US" dirty="0"/>
              <a:t>Check your solution here: </a:t>
            </a:r>
            <a:r>
              <a:rPr lang="en-US" dirty="0">
                <a:hlinkClick r:id="rId3"/>
              </a:rPr>
              <a:t>https://judge.softuni.org/Contests/Practice/Index/1499#3</a:t>
            </a:r>
            <a:endParaRPr lang="en-US" dirty="0"/>
          </a:p>
        </p:txBody>
      </p:sp>
      <p:sp>
        <p:nvSpPr>
          <p:cNvPr id="8" name="Slide Number">
            <a:extLst>
              <a:ext uri="{FF2B5EF4-FFF2-40B4-BE49-F238E27FC236}">
                <a16:creationId xmlns:a16="http://schemas.microsoft.com/office/drawing/2014/main" id="{A582E1CE-4BCB-4362-B67F-E09EFC4EDA3D}"/>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31</a:t>
            </a:fld>
            <a:endParaRPr lang="en-US" dirty="0"/>
          </a:p>
        </p:txBody>
      </p:sp>
    </p:spTree>
    <p:extLst>
      <p:ext uri="{BB962C8B-B14F-4D97-AF65-F5344CB8AC3E}">
        <p14:creationId xmlns:p14="http://schemas.microsoft.com/office/powerpoint/2010/main" val="10426074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a:extLst>
              <a:ext uri="{FF2B5EF4-FFF2-40B4-BE49-F238E27FC236}">
                <a16:creationId xmlns:a16="http://schemas.microsoft.com/office/drawing/2014/main" id="{AAE17101-419C-471C-A0A8-F7C1391050A1}"/>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32</a:t>
            </a:fld>
            <a:endParaRPr lang="en-US" noProof="0" dirty="0"/>
          </a:p>
        </p:txBody>
      </p:sp>
      <p:sp>
        <p:nvSpPr>
          <p:cNvPr id="3" name="Content Placeholder 2"/>
          <p:cNvSpPr>
            <a:spLocks noGrp="1"/>
          </p:cNvSpPr>
          <p:nvPr>
            <p:ph type="body" sz="quarter" idx="10"/>
          </p:nvPr>
        </p:nvSpPr>
        <p:spPr>
          <a:xfrm>
            <a:off x="191941" y="1196125"/>
            <a:ext cx="11815018" cy="1383874"/>
          </a:xfrm>
          <a:prstGeom prst="rect">
            <a:avLst/>
          </a:prstGeom>
        </p:spPr>
        <p:txBody>
          <a:bodyPr>
            <a:normAutofit/>
          </a:bodyPr>
          <a:lstStyle/>
          <a:p>
            <a:pPr>
              <a:lnSpc>
                <a:spcPct val="100000"/>
              </a:lnSpc>
            </a:pPr>
            <a:r>
              <a:rPr lang="en-US" dirty="0"/>
              <a:t>Create a simple </a:t>
            </a:r>
            <a:r>
              <a:rPr lang="en-US" b="1" dirty="0">
                <a:solidFill>
                  <a:schemeClr val="bg1"/>
                </a:solidFill>
              </a:rPr>
              <a:t>StackOfStrings</a:t>
            </a:r>
            <a:r>
              <a:rPr lang="en-US" dirty="0"/>
              <a:t> class which </a:t>
            </a:r>
            <a:r>
              <a:rPr lang="en-US" b="1" dirty="0">
                <a:solidFill>
                  <a:schemeClr val="bg1"/>
                </a:solidFill>
              </a:rPr>
              <a:t>inherits </a:t>
            </a:r>
            <a:r>
              <a:rPr lang="en-US" dirty="0"/>
              <a:t>the </a:t>
            </a:r>
            <a:br>
              <a:rPr lang="en-US" dirty="0"/>
            </a:br>
            <a:r>
              <a:rPr lang="en-US" dirty="0"/>
              <a:t>Stack&lt;string&gt;</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Stack of Strings</a:t>
            </a:r>
            <a:endParaRPr lang="bg-BG" sz="4000" dirty="0"/>
          </a:p>
        </p:txBody>
      </p:sp>
      <p:grpSp>
        <p:nvGrpSpPr>
          <p:cNvPr id="6" name="Group 5"/>
          <p:cNvGrpSpPr/>
          <p:nvPr/>
        </p:nvGrpSpPr>
        <p:grpSpPr>
          <a:xfrm>
            <a:off x="2209800" y="2954352"/>
            <a:ext cx="5029201" cy="1693849"/>
            <a:chOff x="-307406" y="1907448"/>
            <a:chExt cx="3132342" cy="1693849"/>
          </a:xfrm>
          <a:solidFill>
            <a:schemeClr val="tx1">
              <a:lumMod val="40000"/>
              <a:lumOff val="60000"/>
              <a:alpha val="19000"/>
            </a:schemeClr>
          </a:solidFill>
        </p:grpSpPr>
        <p:sp>
          <p:nvSpPr>
            <p:cNvPr id="8" name="Rectangle 3"/>
            <p:cNvSpPr>
              <a:spLocks noChangeArrowheads="1"/>
            </p:cNvSpPr>
            <p:nvPr/>
          </p:nvSpPr>
          <p:spPr bwMode="auto">
            <a:xfrm>
              <a:off x="-306388" y="1907448"/>
              <a:ext cx="3131324"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StackOfStrings</a:t>
              </a:r>
            </a:p>
          </p:txBody>
        </p:sp>
        <p:sp>
          <p:nvSpPr>
            <p:cNvPr id="10" name="Rectangle 4"/>
            <p:cNvSpPr>
              <a:spLocks noChangeArrowheads="1"/>
            </p:cNvSpPr>
            <p:nvPr/>
          </p:nvSpPr>
          <p:spPr bwMode="auto">
            <a:xfrm>
              <a:off x="-307406" y="2491277"/>
              <a:ext cx="3132342" cy="1110020"/>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+IsEmpty(): Boolean</a:t>
              </a:r>
            </a:p>
            <a:p>
              <a:pPr defTabSz="1218438" latinLnBrk="1">
                <a:spcBef>
                  <a:spcPts val="600"/>
                </a:spcBef>
                <a:spcAft>
                  <a:spcPts val="600"/>
                </a:spcAft>
              </a:pPr>
              <a:r>
                <a:rPr lang="en-US" sz="2397" b="1" noProof="1">
                  <a:latin typeface="Consolas" pitchFamily="49" charset="0"/>
                  <a:cs typeface="Consolas" pitchFamily="49" charset="0"/>
                </a:rPr>
                <a:t>+AddRange(): void</a:t>
              </a:r>
            </a:p>
          </p:txBody>
        </p:sp>
      </p:grpSp>
      <p:pic>
        <p:nvPicPr>
          <p:cNvPr id="1026" name="Picture 2" descr="Image result for stack 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24800" y="2209800"/>
            <a:ext cx="2452128" cy="371475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6">
            <a:extLst>
              <a:ext uri="{FF2B5EF4-FFF2-40B4-BE49-F238E27FC236}">
                <a16:creationId xmlns:a16="http://schemas.microsoft.com/office/drawing/2014/main" id="{5F2F5BE9-686B-4406-BDF0-22A229511D38}"/>
              </a:ext>
            </a:extLst>
          </p:cNvPr>
          <p:cNvSpPr txBox="1"/>
          <p:nvPr/>
        </p:nvSpPr>
        <p:spPr>
          <a:xfrm>
            <a:off x="685800" y="6438384"/>
            <a:ext cx="10591800" cy="369332"/>
          </a:xfrm>
          <a:prstGeom prst="rect">
            <a:avLst/>
          </a:prstGeom>
          <a:noFill/>
        </p:spPr>
        <p:txBody>
          <a:bodyPr wrap="square" rtlCol="0">
            <a:spAutoFit/>
          </a:bodyPr>
          <a:lstStyle/>
          <a:p>
            <a:pPr algn="ctr"/>
            <a:r>
              <a:rPr lang="en-US" dirty="0"/>
              <a:t>Check your solution here: </a:t>
            </a:r>
            <a:r>
              <a:rPr lang="en-US" dirty="0">
                <a:hlinkClick r:id="rId4"/>
              </a:rPr>
              <a:t>https://judge.softuni.org/Contests/Practice/Index/1499#4</a:t>
            </a:r>
            <a:endParaRPr lang="en-US" dirty="0"/>
          </a:p>
        </p:txBody>
      </p:sp>
    </p:spTree>
    <p:extLst>
      <p:ext uri="{BB962C8B-B14F-4D97-AF65-F5344CB8AC3E}">
        <p14:creationId xmlns:p14="http://schemas.microsoft.com/office/powerpoint/2010/main" val="37822522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Stack of Strings</a:t>
            </a:r>
          </a:p>
        </p:txBody>
      </p:sp>
      <p:sp>
        <p:nvSpPr>
          <p:cNvPr id="11" name="Text Placeholder 5"/>
          <p:cNvSpPr txBox="1">
            <a:spLocks/>
          </p:cNvSpPr>
          <p:nvPr/>
        </p:nvSpPr>
        <p:spPr>
          <a:xfrm>
            <a:off x="990600" y="1477425"/>
            <a:ext cx="10210800" cy="4769163"/>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public class StackOfStrings </a:t>
            </a:r>
            <a:r>
              <a:rPr lang="bg-BG" dirty="0"/>
              <a:t>: </a:t>
            </a:r>
            <a:r>
              <a:rPr lang="en-US" dirty="0"/>
              <a:t>Stack&lt;string&gt; {</a:t>
            </a:r>
          </a:p>
          <a:p>
            <a:r>
              <a:rPr lang="en-US" dirty="0"/>
              <a:t>  public bool </a:t>
            </a:r>
            <a:r>
              <a:rPr lang="en-US" noProof="1"/>
              <a:t>IsEmpty() {</a:t>
            </a:r>
          </a:p>
          <a:p>
            <a:r>
              <a:rPr lang="en-US" dirty="0"/>
              <a:t>    return </a:t>
            </a:r>
            <a:r>
              <a:rPr lang="en-US" noProof="1"/>
              <a:t>this.Count == 0;</a:t>
            </a:r>
            <a:endParaRPr lang="bg-BG" noProof="1"/>
          </a:p>
          <a:p>
            <a:r>
              <a:rPr lang="bg-BG" dirty="0"/>
              <a:t>  </a:t>
            </a:r>
            <a:r>
              <a:rPr lang="en-US" dirty="0"/>
              <a:t>}</a:t>
            </a:r>
          </a:p>
          <a:p>
            <a:r>
              <a:rPr lang="en-US" dirty="0"/>
              <a:t>  public </a:t>
            </a:r>
            <a:r>
              <a:rPr lang="en-US" noProof="1"/>
              <a:t>void AddRange(IEnumerable&lt;string&gt; </a:t>
            </a:r>
            <a:r>
              <a:rPr lang="en-US" dirty="0"/>
              <a:t>collection) {</a:t>
            </a:r>
          </a:p>
          <a:p>
            <a:r>
              <a:rPr lang="en-US" dirty="0"/>
              <a:t>    </a:t>
            </a:r>
            <a:r>
              <a:rPr lang="en-US" noProof="1"/>
              <a:t>foreach (var element in collection)</a:t>
            </a:r>
          </a:p>
          <a:p>
            <a:r>
              <a:rPr lang="en-US" noProof="1"/>
              <a:t>      this.Push(element);</a:t>
            </a:r>
          </a:p>
          <a:p>
            <a:r>
              <a:rPr lang="en-US" dirty="0"/>
              <a:t>  }</a:t>
            </a:r>
          </a:p>
          <a:p>
            <a:r>
              <a:rPr lang="en-US" dirty="0"/>
              <a:t>}</a:t>
            </a:r>
          </a:p>
        </p:txBody>
      </p:sp>
      <p:sp>
        <p:nvSpPr>
          <p:cNvPr id="8" name="TextBox 6">
            <a:extLst>
              <a:ext uri="{FF2B5EF4-FFF2-40B4-BE49-F238E27FC236}">
                <a16:creationId xmlns:a16="http://schemas.microsoft.com/office/drawing/2014/main" id="{5F2F5BE9-686B-4406-BDF0-22A229511D38}"/>
              </a:ext>
            </a:extLst>
          </p:cNvPr>
          <p:cNvSpPr txBox="1"/>
          <p:nvPr/>
        </p:nvSpPr>
        <p:spPr>
          <a:xfrm>
            <a:off x="685800" y="6438384"/>
            <a:ext cx="10591800" cy="369332"/>
          </a:xfrm>
          <a:prstGeom prst="rect">
            <a:avLst/>
          </a:prstGeom>
          <a:noFill/>
        </p:spPr>
        <p:txBody>
          <a:bodyPr wrap="square" rtlCol="0">
            <a:spAutoFit/>
          </a:bodyPr>
          <a:lstStyle/>
          <a:p>
            <a:pPr algn="ctr"/>
            <a:r>
              <a:rPr lang="en-US" dirty="0"/>
              <a:t>Check your solution here: </a:t>
            </a:r>
            <a:r>
              <a:rPr lang="en-US" dirty="0">
                <a:hlinkClick r:id="rId3"/>
              </a:rPr>
              <a:t>https://judge.softuni.org/Contests/Practice/Index/1499#4</a:t>
            </a:r>
            <a:endParaRPr lang="en-US" dirty="0"/>
          </a:p>
        </p:txBody>
      </p:sp>
      <p:sp>
        <p:nvSpPr>
          <p:cNvPr id="7" name="Slide Number">
            <a:extLst>
              <a:ext uri="{FF2B5EF4-FFF2-40B4-BE49-F238E27FC236}">
                <a16:creationId xmlns:a16="http://schemas.microsoft.com/office/drawing/2014/main" id="{F7B7DA09-1638-4F68-A4D5-A4B8AE30ED0E}"/>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33</a:t>
            </a:fld>
            <a:endParaRPr lang="en-US" dirty="0"/>
          </a:p>
        </p:txBody>
      </p:sp>
    </p:spTree>
    <p:extLst>
      <p:ext uri="{BB962C8B-B14F-4D97-AF65-F5344CB8AC3E}">
        <p14:creationId xmlns:p14="http://schemas.microsoft.com/office/powerpoint/2010/main" val="29902940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a:extLst>
              <a:ext uri="{FF2B5EF4-FFF2-40B4-BE49-F238E27FC236}">
                <a16:creationId xmlns:a16="http://schemas.microsoft.com/office/drawing/2014/main" id="{8D0F8FE9-C713-446A-B53D-4E4061D9C668}"/>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34</a:t>
            </a:fld>
            <a:endParaRPr lang="en-US" noProof="0" dirty="0"/>
          </a:p>
        </p:txBody>
      </p:sp>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69725" y="1656226"/>
            <a:ext cx="7581212" cy="4772369"/>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1942" y="1419750"/>
            <a:ext cx="8632995" cy="530033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dirty="0"/>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a:solidFill>
                  <a:schemeClr val="bg1"/>
                </a:solidFill>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a:solidFill>
                  <a:schemeClr val="tx1"/>
                </a:solidFill>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24937" y="3276641"/>
            <a:ext cx="2882677" cy="3119781"/>
          </a:xfrm>
          <a:prstGeom prst="rect">
            <a:avLst/>
          </a:prstGeom>
        </p:spPr>
      </p:pic>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543073" y="1723768"/>
            <a:ext cx="8156700" cy="4996321"/>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100000"/>
              </a:lnSpc>
            </a:pPr>
            <a:r>
              <a:rPr lang="en-US" sz="3600" dirty="0">
                <a:solidFill>
                  <a:schemeClr val="bg2"/>
                </a:solidFill>
              </a:rPr>
              <a:t>Inheritance is a powerful tool </a:t>
            </a:r>
            <a:br>
              <a:rPr lang="en-US" sz="3600" dirty="0">
                <a:solidFill>
                  <a:schemeClr val="bg2"/>
                </a:solidFill>
              </a:rPr>
            </a:br>
            <a:r>
              <a:rPr lang="en-US" sz="3600" dirty="0">
                <a:solidFill>
                  <a:schemeClr val="bg2"/>
                </a:solidFill>
              </a:rPr>
              <a:t>for </a:t>
            </a:r>
            <a:r>
              <a:rPr lang="en-US" sz="3600" b="1" dirty="0">
                <a:solidFill>
                  <a:schemeClr val="bg1">
                    <a:lumMod val="60000"/>
                    <a:lumOff val="40000"/>
                  </a:schemeClr>
                </a:solidFill>
              </a:rPr>
              <a:t>code reuse</a:t>
            </a:r>
          </a:p>
          <a:p>
            <a:pPr>
              <a:lnSpc>
                <a:spcPct val="100000"/>
              </a:lnSpc>
              <a:buClr>
                <a:schemeClr val="bg2"/>
              </a:buClr>
            </a:pPr>
            <a:r>
              <a:rPr lang="en-US" sz="3600" b="1" dirty="0">
                <a:solidFill>
                  <a:schemeClr val="bg1">
                    <a:lumMod val="60000"/>
                    <a:lumOff val="40000"/>
                  </a:schemeClr>
                </a:solidFill>
              </a:rPr>
              <a:t>Subclass inherits </a:t>
            </a:r>
            <a:r>
              <a:rPr lang="en-US" sz="3600" dirty="0">
                <a:solidFill>
                  <a:schemeClr val="bg2"/>
                </a:solidFill>
              </a:rPr>
              <a:t>members from</a:t>
            </a:r>
            <a:br>
              <a:rPr lang="en-US" sz="3600" dirty="0">
                <a:solidFill>
                  <a:schemeClr val="bg2"/>
                </a:solidFill>
              </a:rPr>
            </a:br>
            <a:r>
              <a:rPr lang="en-US" sz="3600" b="1" dirty="0">
                <a:solidFill>
                  <a:schemeClr val="bg1">
                    <a:lumMod val="60000"/>
                    <a:lumOff val="40000"/>
                  </a:schemeClr>
                </a:solidFill>
              </a:rPr>
              <a:t>Superclass</a:t>
            </a:r>
            <a:r>
              <a:rPr lang="en-US" sz="3600" dirty="0">
                <a:solidFill>
                  <a:schemeClr val="bg2"/>
                </a:solidFill>
              </a:rPr>
              <a:t> and can </a:t>
            </a:r>
            <a:r>
              <a:rPr lang="en-US" sz="3600" b="1" dirty="0">
                <a:solidFill>
                  <a:schemeClr val="bg1">
                    <a:lumMod val="60000"/>
                    <a:lumOff val="40000"/>
                  </a:schemeClr>
                </a:solidFill>
              </a:rPr>
              <a:t>override</a:t>
            </a:r>
            <a:r>
              <a:rPr lang="en-US" sz="3600" dirty="0">
                <a:solidFill>
                  <a:schemeClr val="bg2"/>
                </a:solidFill>
              </a:rPr>
              <a:t> methods</a:t>
            </a:r>
            <a:endParaRPr lang="en-US" sz="3600" b="1" dirty="0">
              <a:solidFill>
                <a:schemeClr val="bg1"/>
              </a:solidFill>
            </a:endParaRPr>
          </a:p>
          <a:p>
            <a:pPr>
              <a:lnSpc>
                <a:spcPct val="100000"/>
              </a:lnSpc>
            </a:pPr>
            <a:r>
              <a:rPr lang="en-US" sz="3600" dirty="0">
                <a:solidFill>
                  <a:schemeClr val="bg2"/>
                </a:solidFill>
              </a:rPr>
              <a:t>Look for classes with the </a:t>
            </a:r>
            <a:r>
              <a:rPr lang="en-US" sz="3600" b="1" dirty="0">
                <a:solidFill>
                  <a:schemeClr val="bg1">
                    <a:lumMod val="60000"/>
                    <a:lumOff val="40000"/>
                  </a:schemeClr>
                </a:solidFill>
              </a:rPr>
              <a:t>same role</a:t>
            </a:r>
          </a:p>
          <a:p>
            <a:pPr>
              <a:lnSpc>
                <a:spcPct val="100000"/>
              </a:lnSpc>
            </a:pPr>
            <a:r>
              <a:rPr lang="en-US" sz="3600" dirty="0">
                <a:solidFill>
                  <a:schemeClr val="bg2"/>
                </a:solidFill>
              </a:rPr>
              <a:t>Look for </a:t>
            </a:r>
            <a:r>
              <a:rPr lang="en-US" sz="3600" b="1" dirty="0">
                <a:solidFill>
                  <a:schemeClr val="bg1">
                    <a:lumMod val="60000"/>
                    <a:lumOff val="40000"/>
                  </a:schemeClr>
                </a:solidFill>
              </a:rPr>
              <a:t>IS-A</a:t>
            </a:r>
            <a:r>
              <a:rPr lang="en-US" sz="3600" dirty="0">
                <a:solidFill>
                  <a:schemeClr val="bg2"/>
                </a:solidFill>
              </a:rPr>
              <a:t> and </a:t>
            </a:r>
            <a:r>
              <a:rPr lang="en-US" sz="3600" b="1" dirty="0">
                <a:solidFill>
                  <a:schemeClr val="bg1">
                    <a:lumMod val="60000"/>
                    <a:lumOff val="40000"/>
                  </a:schemeClr>
                </a:solidFill>
              </a:rPr>
              <a:t>IS-A-SUBSTITUTE</a:t>
            </a:r>
            <a:endParaRPr lang="en-US" sz="3600" dirty="0">
              <a:solidFill>
                <a:schemeClr val="bg1">
                  <a:lumMod val="60000"/>
                  <a:lumOff val="40000"/>
                </a:schemeClr>
              </a:solidFill>
            </a:endParaRPr>
          </a:p>
          <a:p>
            <a:pPr>
              <a:lnSpc>
                <a:spcPct val="100000"/>
              </a:lnSpc>
            </a:pPr>
            <a:r>
              <a:rPr lang="en-US" sz="3600" dirty="0">
                <a:solidFill>
                  <a:schemeClr val="bg2"/>
                </a:solidFill>
              </a:rPr>
              <a:t>Consider </a:t>
            </a:r>
            <a:r>
              <a:rPr lang="en-US" sz="3600" b="1" dirty="0">
                <a:solidFill>
                  <a:schemeClr val="bg1">
                    <a:lumMod val="60000"/>
                    <a:lumOff val="40000"/>
                  </a:schemeClr>
                </a:solidFill>
              </a:rPr>
              <a:t>Composition</a:t>
            </a:r>
            <a:r>
              <a:rPr lang="en-US" sz="3600" b="1" dirty="0">
                <a:solidFill>
                  <a:schemeClr val="bg1"/>
                </a:solidFill>
              </a:rPr>
              <a:t> </a:t>
            </a:r>
            <a:r>
              <a:rPr lang="en-US" sz="3600" dirty="0">
                <a:solidFill>
                  <a:schemeClr val="bg2"/>
                </a:solidFill>
              </a:rPr>
              <a:t>and </a:t>
            </a:r>
            <a:r>
              <a:rPr lang="en-US" sz="3600" b="1" dirty="0">
                <a:solidFill>
                  <a:schemeClr val="bg1">
                    <a:lumMod val="60000"/>
                    <a:lumOff val="40000"/>
                  </a:schemeClr>
                </a:solidFill>
              </a:rPr>
              <a:t>Delegation</a:t>
            </a:r>
            <a:endParaRPr lang="en-US" sz="3600" dirty="0">
              <a:solidFill>
                <a:schemeClr val="bg1">
                  <a:lumMod val="60000"/>
                  <a:lumOff val="40000"/>
                </a:schemeClr>
              </a:solidFill>
            </a:endParaRPr>
          </a:p>
        </p:txBody>
      </p:sp>
    </p:spTree>
    <p:extLst>
      <p:ext uri="{BB962C8B-B14F-4D97-AF65-F5344CB8AC3E}">
        <p14:creationId xmlns:p14="http://schemas.microsoft.com/office/powerpoint/2010/main" val="2047519921"/>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FA0703FC-0F8F-4C80-A615-E4B381EC0E0C}"/>
              </a:ext>
            </a:extLst>
          </p:cNvPr>
          <p:cNvSpPr>
            <a:spLocks noGrp="1"/>
          </p:cNvSpPr>
          <p:nvPr>
            <p:ph type="title"/>
          </p:nvPr>
        </p:nvSpPr>
        <p:spPr/>
        <p:txBody>
          <a:bodyPr/>
          <a:lstStyle/>
          <a:p>
            <a:r>
              <a:rPr lang="en-US" sz="8800" dirty="0">
                <a:solidFill>
                  <a:srgbClr val="234465"/>
                </a:solidFill>
              </a:rPr>
              <a:t>Questions?</a:t>
            </a:r>
            <a:endParaRPr lang="en-US" sz="8800" dirty="0"/>
          </a:p>
        </p:txBody>
      </p:sp>
    </p:spTree>
    <p:extLst>
      <p:ext uri="{BB962C8B-B14F-4D97-AF65-F5344CB8AC3E}">
        <p14:creationId xmlns:p14="http://schemas.microsoft.com/office/powerpoint/2010/main" val="1580185136"/>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9" descr="Logo&#10;&#10;Description automatically generated">
            <a:hlinkClick r:id="rId3"/>
            <a:extLst>
              <a:ext uri="{FF2B5EF4-FFF2-40B4-BE49-F238E27FC236}">
                <a16:creationId xmlns:a16="http://schemas.microsoft.com/office/drawing/2014/main" id="{0AF62E5C-3C23-4584-BDE7-6E4BD5C13D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850" y="2598125"/>
            <a:ext cx="3809789" cy="1583677"/>
          </a:xfrm>
          <a:prstGeom prst="rect">
            <a:avLst/>
          </a:prstGeom>
        </p:spPr>
      </p:pic>
      <p:sp>
        <p:nvSpPr>
          <p:cNvPr id="444418" name="Rectangle 2"/>
          <p:cNvSpPr>
            <a:spLocks noGrp="1" noChangeArrowheads="1"/>
          </p:cNvSpPr>
          <p:nvPr>
            <p:ph type="title"/>
          </p:nvPr>
        </p:nvSpPr>
        <p:spPr/>
        <p:txBody>
          <a:bodyPr>
            <a:normAutofit/>
          </a:bodyPr>
          <a:lstStyle/>
          <a:p>
            <a:r>
              <a:rPr lang="en-GB" b="1" dirty="0"/>
              <a:t>SoftUni Diamond Partners</a:t>
            </a:r>
            <a:endParaRPr lang="bg-BG" b="1" dirty="0"/>
          </a:p>
        </p:txBody>
      </p:sp>
      <p:sp>
        <p:nvSpPr>
          <p:cNvPr id="1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36</a:t>
            </a:fld>
            <a:endParaRPr lang="en-US" noProof="0" dirty="0"/>
          </a:p>
        </p:txBody>
      </p:sp>
      <p:pic>
        <p:nvPicPr>
          <p:cNvPr id="18" name="Picture 1" descr="Logo, company name&#10;&#10;Description automatically generated">
            <a:hlinkClick r:id="rId5"/>
            <a:extLst>
              <a:ext uri="{FF2B5EF4-FFF2-40B4-BE49-F238E27FC236}">
                <a16:creationId xmlns:a16="http://schemas.microsoft.com/office/drawing/2014/main" id="{DDAC6746-8290-4A8F-8F83-D9D2CC3191F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0406" y="4281545"/>
            <a:ext cx="2217424" cy="2217424"/>
          </a:xfrm>
          <a:prstGeom prst="rect">
            <a:avLst/>
          </a:prstGeom>
        </p:spPr>
      </p:pic>
      <p:pic>
        <p:nvPicPr>
          <p:cNvPr id="19" name="Picture 6" descr="Graphical user interface, text, application&#10;&#10;Description automatically generated">
            <a:hlinkClick r:id="rId7"/>
            <a:extLst>
              <a:ext uri="{FF2B5EF4-FFF2-40B4-BE49-F238E27FC236}">
                <a16:creationId xmlns:a16="http://schemas.microsoft.com/office/drawing/2014/main" id="{B21B8F18-2E13-41E7-B73D-7F8307BFC68D}"/>
              </a:ext>
            </a:extLst>
          </p:cNvPr>
          <p:cNvPicPr>
            <a:picLocks noChangeAspect="1"/>
          </p:cNvPicPr>
          <p:nvPr/>
        </p:nvPicPr>
        <p:blipFill rotWithShape="1">
          <a:blip r:embed="rId8">
            <a:extLst>
              <a:ext uri="{28A0092B-C50C-407E-A947-70E740481C1C}">
                <a14:useLocalDpi xmlns:a14="http://schemas.microsoft.com/office/drawing/2010/main" val="0"/>
              </a:ext>
            </a:extLst>
          </a:blip>
          <a:srcRect l="6040" r="14078"/>
          <a:stretch/>
        </p:blipFill>
        <p:spPr>
          <a:xfrm>
            <a:off x="8685287" y="2660271"/>
            <a:ext cx="3067743" cy="1758210"/>
          </a:xfrm>
          <a:prstGeom prst="rect">
            <a:avLst/>
          </a:prstGeom>
        </p:spPr>
      </p:pic>
      <p:pic>
        <p:nvPicPr>
          <p:cNvPr id="20" name="Picture 7" descr="Logo, company name&#10;&#10;Description automatically generated">
            <a:hlinkClick r:id="rId9"/>
            <a:extLst>
              <a:ext uri="{FF2B5EF4-FFF2-40B4-BE49-F238E27FC236}">
                <a16:creationId xmlns:a16="http://schemas.microsoft.com/office/drawing/2014/main" id="{27F4147E-5CB1-40B2-846E-5761FF7702D4}"/>
              </a:ext>
            </a:extLst>
          </p:cNvPr>
          <p:cNvPicPr>
            <a:picLocks noChangeAspect="1"/>
          </p:cNvPicPr>
          <p:nvPr/>
        </p:nvPicPr>
        <p:blipFill rotWithShape="1">
          <a:blip r:embed="rId10">
            <a:extLst>
              <a:ext uri="{28A0092B-C50C-407E-A947-70E740481C1C}">
                <a14:useLocalDpi xmlns:a14="http://schemas.microsoft.com/office/drawing/2010/main" val="0"/>
              </a:ext>
            </a:extLst>
          </a:blip>
          <a:srcRect t="25058" b="20168"/>
          <a:stretch/>
        </p:blipFill>
        <p:spPr>
          <a:xfrm>
            <a:off x="8451074" y="1324354"/>
            <a:ext cx="3680990" cy="1152112"/>
          </a:xfrm>
          <a:prstGeom prst="rect">
            <a:avLst/>
          </a:prstGeom>
        </p:spPr>
      </p:pic>
      <p:pic>
        <p:nvPicPr>
          <p:cNvPr id="22" name="Graphic 10">
            <a:hlinkClick r:id="rId11"/>
            <a:extLst>
              <a:ext uri="{FF2B5EF4-FFF2-40B4-BE49-F238E27FC236}">
                <a16:creationId xmlns:a16="http://schemas.microsoft.com/office/drawing/2014/main" id="{5A1E508F-C6CB-4D9A-969C-B1A3A42AFA3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100712" y="1567785"/>
            <a:ext cx="4226852" cy="594226"/>
          </a:xfrm>
          <a:prstGeom prst="rect">
            <a:avLst/>
          </a:prstGeom>
        </p:spPr>
      </p:pic>
      <p:pic>
        <p:nvPicPr>
          <p:cNvPr id="24" name="Picture 13" descr="Text&#10;&#10;Description automatically generated with low confidence">
            <a:hlinkClick r:id="rId14"/>
            <a:extLst>
              <a:ext uri="{FF2B5EF4-FFF2-40B4-BE49-F238E27FC236}">
                <a16:creationId xmlns:a16="http://schemas.microsoft.com/office/drawing/2014/main" id="{17C73AA0-41B2-47EE-BD53-AB9EB7E942EA}"/>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78707" y="583890"/>
            <a:ext cx="3217091" cy="2414212"/>
          </a:xfrm>
          <a:prstGeom prst="rect">
            <a:avLst/>
          </a:prstGeom>
        </p:spPr>
      </p:pic>
      <p:pic>
        <p:nvPicPr>
          <p:cNvPr id="25" name="Picture 15" descr="Text, logo&#10;&#10;Description automatically generated">
            <a:hlinkClick r:id="rId16"/>
            <a:extLst>
              <a:ext uri="{FF2B5EF4-FFF2-40B4-BE49-F238E27FC236}">
                <a16:creationId xmlns:a16="http://schemas.microsoft.com/office/drawing/2014/main" id="{52A556A1-263D-4511-AD59-755C2920082A}"/>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419106" y="2749253"/>
            <a:ext cx="3594592" cy="1224656"/>
          </a:xfrm>
          <a:prstGeom prst="rect">
            <a:avLst/>
          </a:prstGeom>
        </p:spPr>
      </p:pic>
      <p:pic>
        <p:nvPicPr>
          <p:cNvPr id="26" name="Picture 17" descr="Logo&#10;&#10;Description automatically generated">
            <a:hlinkClick r:id="rId18"/>
            <a:extLst>
              <a:ext uri="{FF2B5EF4-FFF2-40B4-BE49-F238E27FC236}">
                <a16:creationId xmlns:a16="http://schemas.microsoft.com/office/drawing/2014/main" id="{C225AB77-E094-4E2B-BB12-9C4A40924AD0}"/>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841234" y="4515341"/>
            <a:ext cx="3251172" cy="1758210"/>
          </a:xfrm>
          <a:prstGeom prst="rect">
            <a:avLst/>
          </a:prstGeom>
        </p:spPr>
      </p:pic>
      <p:pic>
        <p:nvPicPr>
          <p:cNvPr id="31" name="Picture 4" descr="Background pattern&#10;&#10;Description automatically generated">
            <a:hlinkClick r:id="rId20"/>
            <a:extLst>
              <a:ext uri="{FF2B5EF4-FFF2-40B4-BE49-F238E27FC236}">
                <a16:creationId xmlns:a16="http://schemas.microsoft.com/office/drawing/2014/main" id="{46857021-465D-4AF3-A5D9-E463341892A4}"/>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741131" y="4506963"/>
            <a:ext cx="2697164" cy="1766588"/>
          </a:xfrm>
          <a:prstGeom prst="rect">
            <a:avLst/>
          </a:prstGeom>
        </p:spPr>
      </p:pic>
      <p:pic>
        <p:nvPicPr>
          <p:cNvPr id="32" name="Picture 11" descr="A picture containing logo&#10;&#10;Description automatically generated">
            <a:hlinkClick r:id="rId22"/>
            <a:extLst>
              <a:ext uri="{FF2B5EF4-FFF2-40B4-BE49-F238E27FC236}">
                <a16:creationId xmlns:a16="http://schemas.microsoft.com/office/drawing/2014/main" id="{5E709AC7-B7B0-49BF-8B4E-F7F901D8F2C9}"/>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9374996" y="4719703"/>
            <a:ext cx="2413613" cy="1379207"/>
          </a:xfrm>
          <a:prstGeom prst="rect">
            <a:avLst/>
          </a:prstGeom>
        </p:spPr>
      </p:pic>
      <p:sp>
        <p:nvSpPr>
          <p:cNvPr id="4" name="Правоъгълник: със заоблени ъгли 3">
            <a:extLst>
              <a:ext uri="{FF2B5EF4-FFF2-40B4-BE49-F238E27FC236}">
                <a16:creationId xmlns:a16="http://schemas.microsoft.com/office/drawing/2014/main" id="{4B2E664D-34CE-4624-96B0-08133D588765}"/>
              </a:ext>
            </a:extLst>
          </p:cNvPr>
          <p:cNvSpPr/>
          <p:nvPr/>
        </p:nvSpPr>
        <p:spPr>
          <a:xfrm>
            <a:off x="188142" y="1325262"/>
            <a:ext cx="3584152" cy="1106649"/>
          </a:xfrm>
          <a:prstGeom prst="roundRect">
            <a:avLst/>
          </a:prstGeom>
          <a:noFill/>
          <a:ln w="28575" cap="flat" cmpd="sng" algn="ctr">
            <a:solidFill>
              <a:srgbClr val="44546A"/>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bg-BG" dirty="0"/>
          </a:p>
        </p:txBody>
      </p:sp>
      <p:sp>
        <p:nvSpPr>
          <p:cNvPr id="33" name="Правоъгълник: със заоблени ъгли 32">
            <a:extLst>
              <a:ext uri="{FF2B5EF4-FFF2-40B4-BE49-F238E27FC236}">
                <a16:creationId xmlns:a16="http://schemas.microsoft.com/office/drawing/2014/main" id="{15D52253-22B4-432B-AE29-46607BA48C1B}"/>
              </a:ext>
            </a:extLst>
          </p:cNvPr>
          <p:cNvSpPr/>
          <p:nvPr/>
        </p:nvSpPr>
        <p:spPr>
          <a:xfrm>
            <a:off x="3944374" y="1316884"/>
            <a:ext cx="4559685" cy="1106649"/>
          </a:xfrm>
          <a:prstGeom prst="roundRect">
            <a:avLst/>
          </a:prstGeom>
          <a:noFill/>
          <a:ln w="28575" cap="flat" cmpd="sng" algn="ctr">
            <a:solidFill>
              <a:srgbClr val="44546A"/>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bg-BG" dirty="0"/>
          </a:p>
        </p:txBody>
      </p:sp>
      <p:sp>
        <p:nvSpPr>
          <p:cNvPr id="34" name="Правоъгълник: със заоблени ъгли 33">
            <a:extLst>
              <a:ext uri="{FF2B5EF4-FFF2-40B4-BE49-F238E27FC236}">
                <a16:creationId xmlns:a16="http://schemas.microsoft.com/office/drawing/2014/main" id="{A8F1DB11-DA78-4E16-9C9F-90E1E27602EE}"/>
              </a:ext>
            </a:extLst>
          </p:cNvPr>
          <p:cNvSpPr/>
          <p:nvPr/>
        </p:nvSpPr>
        <p:spPr>
          <a:xfrm>
            <a:off x="193258" y="2745941"/>
            <a:ext cx="3751115" cy="1310186"/>
          </a:xfrm>
          <a:prstGeom prst="roundRect">
            <a:avLst/>
          </a:prstGeom>
          <a:noFill/>
          <a:ln w="28575" cap="flat" cmpd="sng" algn="ctr">
            <a:solidFill>
              <a:srgbClr val="44546A"/>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bg-BG" dirty="0"/>
          </a:p>
        </p:txBody>
      </p:sp>
      <p:sp>
        <p:nvSpPr>
          <p:cNvPr id="35" name="Правоъгълник: със заоблени ъгли 34">
            <a:extLst>
              <a:ext uri="{FF2B5EF4-FFF2-40B4-BE49-F238E27FC236}">
                <a16:creationId xmlns:a16="http://schemas.microsoft.com/office/drawing/2014/main" id="{5B2FDF04-F045-4CE7-A1A3-CD65D4C9EF12}"/>
              </a:ext>
            </a:extLst>
          </p:cNvPr>
          <p:cNvSpPr/>
          <p:nvPr/>
        </p:nvSpPr>
        <p:spPr>
          <a:xfrm>
            <a:off x="8506324" y="2714045"/>
            <a:ext cx="3396056" cy="1323735"/>
          </a:xfrm>
          <a:prstGeom prst="roundRect">
            <a:avLst/>
          </a:prstGeom>
          <a:noFill/>
          <a:ln w="28575" cap="flat" cmpd="sng" algn="ctr">
            <a:solidFill>
              <a:srgbClr val="44546A"/>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bg-BG" dirty="0"/>
          </a:p>
        </p:txBody>
      </p:sp>
      <p:sp>
        <p:nvSpPr>
          <p:cNvPr id="38" name="Правоъгълник: със заоблени ъгли 37">
            <a:extLst>
              <a:ext uri="{FF2B5EF4-FFF2-40B4-BE49-F238E27FC236}">
                <a16:creationId xmlns:a16="http://schemas.microsoft.com/office/drawing/2014/main" id="{505A8F0D-1FEE-450F-B082-DACD2664D654}"/>
              </a:ext>
            </a:extLst>
          </p:cNvPr>
          <p:cNvSpPr/>
          <p:nvPr/>
        </p:nvSpPr>
        <p:spPr>
          <a:xfrm>
            <a:off x="8683024" y="1314059"/>
            <a:ext cx="3217091" cy="1106649"/>
          </a:xfrm>
          <a:prstGeom prst="roundRect">
            <a:avLst/>
          </a:prstGeom>
          <a:noFill/>
          <a:ln w="28575" cap="flat" cmpd="sng" algn="ctr">
            <a:solidFill>
              <a:srgbClr val="44546A"/>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bg-BG" dirty="0"/>
          </a:p>
        </p:txBody>
      </p:sp>
      <p:sp>
        <p:nvSpPr>
          <p:cNvPr id="39" name="Правоъгълник: със заоблени ъгли 38">
            <a:extLst>
              <a:ext uri="{FF2B5EF4-FFF2-40B4-BE49-F238E27FC236}">
                <a16:creationId xmlns:a16="http://schemas.microsoft.com/office/drawing/2014/main" id="{A5395705-B8C4-43E3-B1BF-0CAFF5185132}"/>
              </a:ext>
            </a:extLst>
          </p:cNvPr>
          <p:cNvSpPr/>
          <p:nvPr/>
        </p:nvSpPr>
        <p:spPr>
          <a:xfrm>
            <a:off x="4121736" y="2714045"/>
            <a:ext cx="4214974" cy="1323735"/>
          </a:xfrm>
          <a:prstGeom prst="roundRect">
            <a:avLst/>
          </a:prstGeom>
          <a:noFill/>
          <a:ln w="28575" cap="flat" cmpd="sng" algn="ctr">
            <a:solidFill>
              <a:srgbClr val="44546A"/>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bg-BG" dirty="0"/>
          </a:p>
        </p:txBody>
      </p:sp>
      <p:sp>
        <p:nvSpPr>
          <p:cNvPr id="40" name="Правоъгълник: със заоблени ъгли 39">
            <a:extLst>
              <a:ext uri="{FF2B5EF4-FFF2-40B4-BE49-F238E27FC236}">
                <a16:creationId xmlns:a16="http://schemas.microsoft.com/office/drawing/2014/main" id="{D7B735E6-CA8E-4143-9716-82D3FC28F074}"/>
              </a:ext>
            </a:extLst>
          </p:cNvPr>
          <p:cNvSpPr/>
          <p:nvPr/>
        </p:nvSpPr>
        <p:spPr>
          <a:xfrm>
            <a:off x="5759114" y="4311804"/>
            <a:ext cx="3411520" cy="2187165"/>
          </a:xfrm>
          <a:prstGeom prst="roundRect">
            <a:avLst/>
          </a:prstGeom>
          <a:noFill/>
          <a:ln w="28575" cap="flat" cmpd="sng" algn="ctr">
            <a:solidFill>
              <a:srgbClr val="44546A"/>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bg-BG" dirty="0"/>
          </a:p>
        </p:txBody>
      </p:sp>
      <p:sp>
        <p:nvSpPr>
          <p:cNvPr id="41" name="Правоъгълник: със заоблени ъгли 40">
            <a:extLst>
              <a:ext uri="{FF2B5EF4-FFF2-40B4-BE49-F238E27FC236}">
                <a16:creationId xmlns:a16="http://schemas.microsoft.com/office/drawing/2014/main" id="{98058E56-E475-47D9-89C2-C8CB0E5D652F}"/>
              </a:ext>
            </a:extLst>
          </p:cNvPr>
          <p:cNvSpPr/>
          <p:nvPr/>
        </p:nvSpPr>
        <p:spPr>
          <a:xfrm>
            <a:off x="2520745" y="4306789"/>
            <a:ext cx="3125454" cy="2192180"/>
          </a:xfrm>
          <a:prstGeom prst="roundRect">
            <a:avLst/>
          </a:prstGeom>
          <a:noFill/>
          <a:ln w="28575" cap="flat" cmpd="sng" algn="ctr">
            <a:solidFill>
              <a:srgbClr val="44546A"/>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bg-BG" dirty="0"/>
          </a:p>
        </p:txBody>
      </p:sp>
      <p:sp>
        <p:nvSpPr>
          <p:cNvPr id="42" name="Правоъгълник: със заоблени ъгли 41">
            <a:extLst>
              <a:ext uri="{FF2B5EF4-FFF2-40B4-BE49-F238E27FC236}">
                <a16:creationId xmlns:a16="http://schemas.microsoft.com/office/drawing/2014/main" id="{9FC8187E-1E0E-420C-B164-CB0C0142FE9A}"/>
              </a:ext>
            </a:extLst>
          </p:cNvPr>
          <p:cNvSpPr/>
          <p:nvPr/>
        </p:nvSpPr>
        <p:spPr>
          <a:xfrm>
            <a:off x="190407" y="4311804"/>
            <a:ext cx="2217424" cy="2195196"/>
          </a:xfrm>
          <a:prstGeom prst="roundRect">
            <a:avLst/>
          </a:prstGeom>
          <a:noFill/>
          <a:ln w="28575" cap="flat" cmpd="sng" algn="ctr">
            <a:solidFill>
              <a:srgbClr val="44546A"/>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bg-BG" dirty="0"/>
          </a:p>
        </p:txBody>
      </p:sp>
      <p:sp>
        <p:nvSpPr>
          <p:cNvPr id="43" name="Правоъгълник: със заоблени ъгли 42">
            <a:extLst>
              <a:ext uri="{FF2B5EF4-FFF2-40B4-BE49-F238E27FC236}">
                <a16:creationId xmlns:a16="http://schemas.microsoft.com/office/drawing/2014/main" id="{72C8EE5E-79E5-4B38-8344-E06DA495F6FF}"/>
              </a:ext>
            </a:extLst>
          </p:cNvPr>
          <p:cNvSpPr/>
          <p:nvPr/>
        </p:nvSpPr>
        <p:spPr>
          <a:xfrm>
            <a:off x="9293221" y="4305610"/>
            <a:ext cx="2606893" cy="2192180"/>
          </a:xfrm>
          <a:prstGeom prst="roundRect">
            <a:avLst/>
          </a:prstGeom>
          <a:noFill/>
          <a:ln w="28575" cap="flat" cmpd="sng" algn="ctr">
            <a:solidFill>
              <a:srgbClr val="44546A"/>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bg-BG" dirty="0"/>
          </a:p>
        </p:txBody>
      </p:sp>
    </p:spTree>
    <p:extLst>
      <p:ext uri="{BB962C8B-B14F-4D97-AF65-F5344CB8AC3E}">
        <p14:creationId xmlns:p14="http://schemas.microsoft.com/office/powerpoint/2010/main" val="326930376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B0D5FB3-68F2-49D8-A153-8BAD1305EF08}"/>
              </a:ext>
            </a:extLst>
          </p:cNvPr>
          <p:cNvSpPr>
            <a:spLocks noGrp="1"/>
          </p:cNvSpPr>
          <p:nvPr>
            <p:ph type="sldNum" sz="quarter" idx="5"/>
          </p:nvPr>
        </p:nvSpPr>
        <p:spPr/>
        <p:txBody>
          <a:bodyPr/>
          <a:lstStyle/>
          <a:p>
            <a:fld id="{2BF067CD-8E6B-4360-9AA8-C5DF2A48A6D1}" type="slidenum">
              <a:rPr lang="en-US" noProof="0" smtClean="0"/>
              <a:pPr/>
              <a:t>37</a:t>
            </a:fld>
            <a:endParaRPr lang="en-US" noProof="0" dirty="0"/>
          </a:p>
        </p:txBody>
      </p:sp>
      <p:sp>
        <p:nvSpPr>
          <p:cNvPr id="4" name="Title 3">
            <a:extLst>
              <a:ext uri="{FF2B5EF4-FFF2-40B4-BE49-F238E27FC236}">
                <a16:creationId xmlns:a16="http://schemas.microsoft.com/office/drawing/2014/main" id="{DE22D599-06AA-45AE-9605-321A51F18F4E}"/>
              </a:ext>
            </a:extLst>
          </p:cNvPr>
          <p:cNvSpPr>
            <a:spLocks noGrp="1"/>
          </p:cNvSpPr>
          <p:nvPr>
            <p:ph type="title"/>
          </p:nvPr>
        </p:nvSpPr>
        <p:spPr/>
        <p:txBody>
          <a:bodyPr/>
          <a:lstStyle/>
          <a:p>
            <a:r>
              <a:rPr lang="en-US" dirty="0"/>
              <a:t>Educational Partners</a:t>
            </a:r>
          </a:p>
        </p:txBody>
      </p:sp>
      <p:grpSp>
        <p:nvGrpSpPr>
          <p:cNvPr id="5" name="Group 4">
            <a:extLst>
              <a:ext uri="{FF2B5EF4-FFF2-40B4-BE49-F238E27FC236}">
                <a16:creationId xmlns:a16="http://schemas.microsoft.com/office/drawing/2014/main" id="{6AF0F47A-D5A2-4B58-86D3-231F6505307D}"/>
              </a:ext>
            </a:extLst>
          </p:cNvPr>
          <p:cNvGrpSpPr/>
          <p:nvPr/>
        </p:nvGrpSpPr>
        <p:grpSpPr>
          <a:xfrm>
            <a:off x="5780416" y="4332303"/>
            <a:ext cx="4529584" cy="1333523"/>
            <a:chOff x="3038088" y="1783523"/>
            <a:chExt cx="5116680" cy="1532977"/>
          </a:xfrm>
        </p:grpSpPr>
        <p:sp>
          <p:nvSpPr>
            <p:cNvPr id="6" name="Rectangle: Rounded Corners 5">
              <a:extLst>
                <a:ext uri="{FF2B5EF4-FFF2-40B4-BE49-F238E27FC236}">
                  <a16:creationId xmlns:a16="http://schemas.microsoft.com/office/drawing/2014/main" id="{CF57B284-4FEE-41B6-B60C-8DED6CE13211}"/>
                </a:ext>
              </a:extLst>
            </p:cNvPr>
            <p:cNvSpPr/>
            <p:nvPr/>
          </p:nvSpPr>
          <p:spPr bwMode="auto">
            <a:xfrm>
              <a:off x="3038088" y="1783523"/>
              <a:ext cx="5116680" cy="1532977"/>
            </a:xfrm>
            <a:prstGeom prst="roundRect">
              <a:avLst/>
            </a:prstGeom>
            <a:noFill/>
            <a:ln w="28575">
              <a:solidFill>
                <a:srgbClr val="44546A"/>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ln w="38100">
                  <a:solidFill>
                    <a:schemeClr val="tx1"/>
                  </a:solidFill>
                </a:ln>
                <a:solidFill>
                  <a:srgbClr val="FFFFFF"/>
                </a:solidFill>
                <a:effectLst>
                  <a:outerShdw blurRad="38100" dist="38100" dir="2700000" algn="tl">
                    <a:srgbClr val="000000">
                      <a:alpha val="43137"/>
                    </a:srgbClr>
                  </a:outerShdw>
                </a:effectLst>
              </a:endParaRPr>
            </a:p>
          </p:txBody>
        </p:sp>
        <p:pic>
          <p:nvPicPr>
            <p:cNvPr id="7" name="Picture 6">
              <a:hlinkClick r:id="rId2"/>
              <a:extLst>
                <a:ext uri="{FF2B5EF4-FFF2-40B4-BE49-F238E27FC236}">
                  <a16:creationId xmlns:a16="http://schemas.microsoft.com/office/drawing/2014/main" id="{69E679E8-FC9D-4497-AFC1-FB5389A83D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9602" y="1993177"/>
              <a:ext cx="4632796" cy="1170001"/>
            </a:xfrm>
            <a:prstGeom prst="rect">
              <a:avLst/>
            </a:prstGeom>
          </p:spPr>
        </p:pic>
      </p:grpSp>
      <p:grpSp>
        <p:nvGrpSpPr>
          <p:cNvPr id="15" name="Group 14">
            <a:extLst>
              <a:ext uri="{FF2B5EF4-FFF2-40B4-BE49-F238E27FC236}">
                <a16:creationId xmlns:a16="http://schemas.microsoft.com/office/drawing/2014/main" id="{32480B9A-F55F-41E5-97E2-8DF2421AADCE}"/>
              </a:ext>
            </a:extLst>
          </p:cNvPr>
          <p:cNvGrpSpPr/>
          <p:nvPr/>
        </p:nvGrpSpPr>
        <p:grpSpPr>
          <a:xfrm>
            <a:off x="5742425" y="1050083"/>
            <a:ext cx="4529584" cy="3991238"/>
            <a:chOff x="7131000" y="2127260"/>
            <a:chExt cx="4205552" cy="3753000"/>
          </a:xfrm>
        </p:grpSpPr>
        <p:sp>
          <p:nvSpPr>
            <p:cNvPr id="14" name="Rectangle: Rounded Corners 13">
              <a:extLst>
                <a:ext uri="{FF2B5EF4-FFF2-40B4-BE49-F238E27FC236}">
                  <a16:creationId xmlns:a16="http://schemas.microsoft.com/office/drawing/2014/main" id="{948BF3FF-FC23-42AF-80BB-6EF6A2E7D2DE}"/>
                </a:ext>
              </a:extLst>
            </p:cNvPr>
            <p:cNvSpPr/>
            <p:nvPr/>
          </p:nvSpPr>
          <p:spPr bwMode="auto">
            <a:xfrm>
              <a:off x="7131000" y="2959045"/>
              <a:ext cx="4205552" cy="2051474"/>
            </a:xfrm>
            <a:prstGeom prst="roundRect">
              <a:avLst/>
            </a:prstGeom>
            <a:noFill/>
            <a:ln w="28575">
              <a:solidFill>
                <a:srgbClr val="44546A"/>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pic>
          <p:nvPicPr>
            <p:cNvPr id="13" name="Picture 12">
              <a:hlinkClick r:id="rId4"/>
              <a:extLst>
                <a:ext uri="{FF2B5EF4-FFF2-40B4-BE49-F238E27FC236}">
                  <a16:creationId xmlns:a16="http://schemas.microsoft.com/office/drawing/2014/main" id="{44F98D6B-A014-49DE-BFE5-4440AB6347B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60877" y="2127260"/>
              <a:ext cx="3753000" cy="3753000"/>
            </a:xfrm>
            <a:prstGeom prst="rect">
              <a:avLst/>
            </a:prstGeom>
          </p:spPr>
        </p:pic>
      </p:grpSp>
      <p:grpSp>
        <p:nvGrpSpPr>
          <p:cNvPr id="3" name="Group 2">
            <a:extLst>
              <a:ext uri="{FF2B5EF4-FFF2-40B4-BE49-F238E27FC236}">
                <a16:creationId xmlns:a16="http://schemas.microsoft.com/office/drawing/2014/main" id="{C4CF38BC-F2EC-489B-BE10-CDDD29031FBC}"/>
              </a:ext>
            </a:extLst>
          </p:cNvPr>
          <p:cNvGrpSpPr/>
          <p:nvPr/>
        </p:nvGrpSpPr>
        <p:grpSpPr>
          <a:xfrm>
            <a:off x="1562470" y="1934669"/>
            <a:ext cx="3923458" cy="3731157"/>
            <a:chOff x="7670307" y="1597980"/>
            <a:chExt cx="3195961" cy="3250923"/>
          </a:xfrm>
        </p:grpSpPr>
        <p:sp>
          <p:nvSpPr>
            <p:cNvPr id="11" name="Rectangle: Rounded Corners 10">
              <a:extLst>
                <a:ext uri="{FF2B5EF4-FFF2-40B4-BE49-F238E27FC236}">
                  <a16:creationId xmlns:a16="http://schemas.microsoft.com/office/drawing/2014/main" id="{F6196F9E-CBF6-443C-979A-4C909EC7E6C1}"/>
                </a:ext>
              </a:extLst>
            </p:cNvPr>
            <p:cNvSpPr/>
            <p:nvPr/>
          </p:nvSpPr>
          <p:spPr bwMode="auto">
            <a:xfrm>
              <a:off x="7670307" y="1597980"/>
              <a:ext cx="3195961" cy="3250923"/>
            </a:xfrm>
            <a:prstGeom prst="roundRect">
              <a:avLst/>
            </a:prstGeom>
            <a:solidFill>
              <a:schemeClr val="bg2"/>
            </a:solidFill>
            <a:ln w="28575">
              <a:solidFill>
                <a:srgbClr val="44546A"/>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pic>
          <p:nvPicPr>
            <p:cNvPr id="8" name="Picture 7">
              <a:hlinkClick r:id="rId6"/>
              <a:extLst>
                <a:ext uri="{FF2B5EF4-FFF2-40B4-BE49-F238E27FC236}">
                  <a16:creationId xmlns:a16="http://schemas.microsoft.com/office/drawing/2014/main" id="{19D59668-3C9A-4BAE-83AF-92CB45919E32}"/>
                </a:ext>
              </a:extLst>
            </p:cNvPr>
            <p:cNvPicPr>
              <a:picLocks noChangeAspect="1"/>
            </p:cNvPicPr>
            <p:nvPr/>
          </p:nvPicPr>
          <p:blipFill>
            <a:blip r:embed="rId7"/>
            <a:stretch>
              <a:fillRect/>
            </a:stretch>
          </p:blipFill>
          <p:spPr>
            <a:xfrm>
              <a:off x="7930590" y="1885744"/>
              <a:ext cx="2675393" cy="2675393"/>
            </a:xfrm>
            <a:prstGeom prst="rect">
              <a:avLst/>
            </a:prstGeom>
            <a:ln w="28575">
              <a:solidFill>
                <a:srgbClr val="44546A"/>
              </a:solidFill>
            </a:ln>
          </p:spPr>
          <p:style>
            <a:lnRef idx="2">
              <a:schemeClr val="dk1"/>
            </a:lnRef>
            <a:fillRef idx="1">
              <a:schemeClr val="lt1"/>
            </a:fillRef>
            <a:effectRef idx="0">
              <a:schemeClr val="dk1"/>
            </a:effectRef>
            <a:fontRef idx="minor">
              <a:schemeClr val="dk1"/>
            </a:fontRef>
          </p:style>
        </p:pic>
      </p:grpSp>
    </p:spTree>
    <p:extLst>
      <p:ext uri="{BB962C8B-B14F-4D97-AF65-F5344CB8AC3E}">
        <p14:creationId xmlns:p14="http://schemas.microsoft.com/office/powerpoint/2010/main" val="19017530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Body"/>
          <p:cNvSpPr>
            <a:spLocks noGrp="1"/>
          </p:cNvSpPr>
          <p:nvPr>
            <p:ph idx="4294967295"/>
          </p:nvPr>
        </p:nvSpPr>
        <p:spPr>
          <a:xfrm>
            <a:off x="190404" y="1179000"/>
            <a:ext cx="8695596" cy="5490000"/>
          </a:xfrm>
        </p:spPr>
        <p:txBody>
          <a:bodyPr>
            <a:normAutofit/>
          </a:bodyPr>
          <a:lstStyle/>
          <a:p>
            <a:pPr>
              <a:lnSpc>
                <a:spcPct val="100000"/>
              </a:lnSpc>
            </a:pPr>
            <a:r>
              <a:rPr lang="en-US" sz="3200" dirty="0"/>
              <a:t>Software University – High-Quality Education, Profession and Job for Software Developers</a:t>
            </a:r>
          </a:p>
          <a:p>
            <a:pPr lvl="1"/>
            <a:r>
              <a:rPr lang="en-US" sz="3000" noProof="1">
                <a:hlinkClick r:id="rId3"/>
              </a:rPr>
              <a:t>softuni.bg</a:t>
            </a:r>
            <a:r>
              <a:rPr lang="en-US" sz="3000" noProof="1"/>
              <a:t>, </a:t>
            </a:r>
            <a:r>
              <a:rPr lang="en-US" sz="2800" dirty="0">
                <a:hlinkClick r:id="rId4"/>
              </a:rPr>
              <a:t>about.softuni.bg</a:t>
            </a:r>
            <a:endParaRPr lang="en-US" sz="3000" noProof="1"/>
          </a:p>
          <a:p>
            <a:pPr>
              <a:lnSpc>
                <a:spcPct val="100000"/>
              </a:lnSpc>
            </a:pPr>
            <a:r>
              <a:rPr lang="en-US" sz="3200" dirty="0"/>
              <a:t>Software University Foundation</a:t>
            </a:r>
            <a:endParaRPr lang="bg-BG" sz="3200" dirty="0"/>
          </a:p>
          <a:p>
            <a:pPr lvl="1"/>
            <a:r>
              <a:rPr lang="en-US" sz="3000" noProof="1">
                <a:hlinkClick r:id="rId5"/>
              </a:rPr>
              <a:t>softuni.foundation</a:t>
            </a:r>
            <a:endParaRPr lang="en-US" sz="3000" noProof="1"/>
          </a:p>
          <a:p>
            <a:pPr>
              <a:lnSpc>
                <a:spcPct val="100000"/>
              </a:lnSpc>
            </a:pPr>
            <a:r>
              <a:rPr lang="en-US" sz="3200" dirty="0"/>
              <a:t>Software University @ Facebook</a:t>
            </a:r>
          </a:p>
          <a:p>
            <a:pPr lvl="1"/>
            <a:r>
              <a:rPr lang="en-US" sz="3000" noProof="1">
                <a:hlinkClick r:id="rId6"/>
              </a:rPr>
              <a:t>facebook.com/SoftwareUniversity</a:t>
            </a:r>
            <a:endParaRPr lang="en-US" sz="3000" noProof="1"/>
          </a:p>
          <a:p>
            <a:pPr>
              <a:lnSpc>
                <a:spcPct val="100000"/>
              </a:lnSpc>
            </a:pPr>
            <a:r>
              <a:rPr lang="en-US" sz="3200" dirty="0"/>
              <a:t>Software University Forums</a:t>
            </a:r>
          </a:p>
          <a:p>
            <a:pPr lvl="1"/>
            <a:r>
              <a:rPr lang="en-US" sz="3000" dirty="0">
                <a:hlinkClick r:id="rId7"/>
              </a:rPr>
              <a:t>forum.softuni.bg</a:t>
            </a:r>
            <a:endParaRPr lang="en-US" sz="3000" noProof="1"/>
          </a:p>
        </p:txBody>
      </p:sp>
      <p:sp>
        <p:nvSpPr>
          <p:cNvPr id="3" name="Slide Title"/>
          <p:cNvSpPr>
            <a:spLocks noGrp="1"/>
          </p:cNvSpPr>
          <p:nvPr>
            <p:ph type="title"/>
          </p:nvPr>
        </p:nvSpPr>
        <p:spPr/>
        <p:txBody>
          <a:bodyPr/>
          <a:lstStyle/>
          <a:p>
            <a:r>
              <a:rPr lang="en-US" dirty="0"/>
              <a:t>Trainings @ Software University</a:t>
            </a:r>
            <a:r>
              <a:rPr lang="bg-BG" dirty="0"/>
              <a:t> (</a:t>
            </a:r>
            <a:r>
              <a:rPr lang="en-US" dirty="0"/>
              <a:t>SoftUni)</a:t>
            </a:r>
          </a:p>
        </p:txBody>
      </p:sp>
      <p:sp>
        <p:nvSpPr>
          <p:cNvPr id="5" name="Slide Number">
            <a:extLst>
              <a:ext uri="{FF2B5EF4-FFF2-40B4-BE49-F238E27FC236}">
                <a16:creationId xmlns:a16="http://schemas.microsoft.com/office/drawing/2014/main" id="{D3EE287F-C028-4FC3-A8A0-D4983AEF53EE}"/>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38</a:t>
            </a:fld>
            <a:endParaRPr lang="en-US" dirty="0"/>
          </a:p>
        </p:txBody>
      </p:sp>
    </p:spTree>
    <p:extLst>
      <p:ext uri="{BB962C8B-B14F-4D97-AF65-F5344CB8AC3E}">
        <p14:creationId xmlns:p14="http://schemas.microsoft.com/office/powerpoint/2010/main" val="3866510449"/>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21350E02-B38F-4AB1-9D00-1DBE2FF7EBA5}"/>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39</a:t>
            </a:fld>
            <a:endParaRPr lang="en-US" noProof="0" dirty="0"/>
          </a:p>
        </p:txBody>
      </p:sp>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en-US" dirty="0"/>
              <a:t>This course (slides, examples, demos, exercises, homework, documents, videos and other assets) is </a:t>
            </a:r>
            <a:r>
              <a:rPr lang="en-US" b="1" dirty="0"/>
              <a:t>copyrighted content</a:t>
            </a:r>
            <a:endParaRPr lang="en-US" dirty="0"/>
          </a:p>
          <a:p>
            <a:pPr>
              <a:lnSpc>
                <a:spcPct val="120000"/>
              </a:lnSpc>
            </a:pPr>
            <a:r>
              <a:rPr lang="en-US" dirty="0"/>
              <a:t>Unauthorized copy, reproduction or use is illegal</a:t>
            </a:r>
          </a:p>
          <a:p>
            <a:pPr>
              <a:lnSpc>
                <a:spcPct val="120000"/>
              </a:lnSpc>
            </a:pPr>
            <a:r>
              <a:rPr lang="en-US" dirty="0"/>
              <a:t>© SoftUni – </a:t>
            </a:r>
            <a:r>
              <a:rPr lang="en-US" dirty="0">
                <a:hlinkClick r:id="rId3"/>
              </a:rPr>
              <a:t>https://about.softuni.bg</a:t>
            </a:r>
            <a:endParaRPr lang="en-US" dirty="0"/>
          </a:p>
          <a:p>
            <a:pPr>
              <a:lnSpc>
                <a:spcPct val="120000"/>
              </a:lnSpc>
            </a:pPr>
            <a:r>
              <a:rPr lang="en-US" dirty="0"/>
              <a:t>© Software University – </a:t>
            </a:r>
            <a:r>
              <a:rPr lang="en-US" dirty="0">
                <a:hlinkClick r:id="rId4"/>
              </a:rPr>
              <a:t>https://softuni.bg</a:t>
            </a:r>
            <a:endParaRPr lang="bg-BG" dirty="0"/>
          </a:p>
        </p:txBody>
      </p:sp>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en-US" dirty="0"/>
              <a:t>License</a:t>
            </a:r>
            <a:endParaRPr lang="bg-BG" dirty="0"/>
          </a:p>
        </p:txBody>
      </p:sp>
      <p:pic>
        <p:nvPicPr>
          <p:cNvPr id="6" name="Picture License" descr="License">
            <a:extLst>
              <a:ext uri="{FF2B5EF4-FFF2-40B4-BE49-F238E27FC236}">
                <a16:creationId xmlns:a16="http://schemas.microsoft.com/office/drawing/2014/main"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5023" y="4445455"/>
            <a:ext cx="1930977" cy="2043545"/>
          </a:xfrm>
          <a:prstGeom prst="rect">
            <a:avLst/>
          </a:prstGeom>
        </p:spPr>
      </p:pic>
    </p:spTree>
    <p:extLst>
      <p:ext uri="{BB962C8B-B14F-4D97-AF65-F5344CB8AC3E}">
        <p14:creationId xmlns:p14="http://schemas.microsoft.com/office/powerpoint/2010/main" val="1067197330"/>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13439" y="1447800"/>
            <a:ext cx="2565126" cy="923330"/>
          </a:xfrm>
          <a:prstGeom prst="rect">
            <a:avLst/>
          </a:prstGeom>
          <a:noFill/>
        </p:spPr>
        <p:txBody>
          <a:bodyPr wrap="none" lIns="91440" tIns="45720" rIns="91440" bIns="45720">
            <a:spAutoFit/>
          </a:bodyPr>
          <a:lstStyle/>
          <a:p>
            <a:pPr algn="ctr"/>
            <a:r>
              <a:rPr lang="en-US" sz="5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ANIMAL</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13439" y="2743200"/>
            <a:ext cx="1143000" cy="1143000"/>
          </a:xfrm>
          <a:prstGeom prst="rect">
            <a:avLst/>
          </a:prstGeom>
        </p:spPr>
      </p:pic>
      <p:cxnSp>
        <p:nvCxnSpPr>
          <p:cNvPr id="11" name="Straight Connector 10"/>
          <p:cNvCxnSpPr>
            <a:endCxn id="6" idx="0"/>
          </p:cNvCxnSpPr>
          <p:nvPr/>
        </p:nvCxnSpPr>
        <p:spPr>
          <a:xfrm flipH="1">
            <a:off x="5384940" y="2231960"/>
            <a:ext cx="406261" cy="511240"/>
          </a:xfrm>
          <a:prstGeom prst="line">
            <a:avLst/>
          </a:prstGeom>
          <a:ln w="76200">
            <a:solidFill>
              <a:schemeClr val="bg2"/>
            </a:solidFill>
          </a:ln>
        </p:spPr>
        <p:style>
          <a:lnRef idx="1">
            <a:schemeClr val="accent6"/>
          </a:lnRef>
          <a:fillRef idx="0">
            <a:schemeClr val="accent6"/>
          </a:fillRef>
          <a:effectRef idx="0">
            <a:schemeClr val="accent6"/>
          </a:effectRef>
          <a:fontRef idx="minor">
            <a:schemeClr val="tx1"/>
          </a:fontRef>
        </p:style>
      </p:cxnSp>
      <p:cxnSp>
        <p:nvCxnSpPr>
          <p:cNvPr id="16" name="Straight Connector 15"/>
          <p:cNvCxnSpPr/>
          <p:nvPr/>
        </p:nvCxnSpPr>
        <p:spPr>
          <a:xfrm>
            <a:off x="6381753" y="2231960"/>
            <a:ext cx="406261" cy="511240"/>
          </a:xfrm>
          <a:prstGeom prst="line">
            <a:avLst/>
          </a:prstGeom>
          <a:ln w="76200">
            <a:solidFill>
              <a:schemeClr val="bg2"/>
            </a:solidFill>
          </a:ln>
        </p:spPr>
        <p:style>
          <a:lnRef idx="1">
            <a:schemeClr val="accent6"/>
          </a:lnRef>
          <a:fillRef idx="0">
            <a:schemeClr val="accent6"/>
          </a:fillRef>
          <a:effectRef idx="0">
            <a:schemeClr val="accent6"/>
          </a:effectRef>
          <a:fontRef idx="minor">
            <a:schemeClr val="tx1"/>
          </a:fontRef>
        </p:style>
      </p:cxnSp>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6254614" y="2819402"/>
            <a:ext cx="1066799" cy="1066799"/>
          </a:xfrm>
          <a:prstGeom prst="rect">
            <a:avLst/>
          </a:prstGeom>
        </p:spPr>
      </p:pic>
      <p:sp>
        <p:nvSpPr>
          <p:cNvPr id="9" name="Subtitle 8">
            <a:extLst>
              <a:ext uri="{FF2B5EF4-FFF2-40B4-BE49-F238E27FC236}">
                <a16:creationId xmlns:a16="http://schemas.microsoft.com/office/drawing/2014/main" id="{3A2D6FCF-021B-475C-8FD1-AE9A658E4FCD}"/>
              </a:ext>
            </a:extLst>
          </p:cNvPr>
          <p:cNvSpPr>
            <a:spLocks noGrp="1"/>
          </p:cNvSpPr>
          <p:nvPr>
            <p:ph type="subTitle" sz="quarter" idx="11"/>
          </p:nvPr>
        </p:nvSpPr>
        <p:spPr/>
        <p:txBody>
          <a:bodyPr/>
          <a:lstStyle/>
          <a:p>
            <a:r>
              <a:rPr lang="en-US" dirty="0"/>
              <a:t>Extending Classes</a:t>
            </a:r>
          </a:p>
        </p:txBody>
      </p:sp>
      <p:sp>
        <p:nvSpPr>
          <p:cNvPr id="7" name="Title 6">
            <a:extLst>
              <a:ext uri="{FF2B5EF4-FFF2-40B4-BE49-F238E27FC236}">
                <a16:creationId xmlns:a16="http://schemas.microsoft.com/office/drawing/2014/main" id="{80D50367-B92C-4E2F-9B82-63F9997B606A}"/>
              </a:ext>
            </a:extLst>
          </p:cNvPr>
          <p:cNvSpPr>
            <a:spLocks noGrp="1"/>
          </p:cNvSpPr>
          <p:nvPr>
            <p:ph type="title" sz="quarter" idx="10"/>
          </p:nvPr>
        </p:nvSpPr>
        <p:spPr/>
        <p:txBody>
          <a:bodyPr/>
          <a:lstStyle/>
          <a:p>
            <a:r>
              <a:rPr lang="en-US" dirty="0"/>
              <a:t>Inheritance</a:t>
            </a:r>
          </a:p>
        </p:txBody>
      </p:sp>
    </p:spTree>
    <p:extLst>
      <p:ext uri="{BB962C8B-B14F-4D97-AF65-F5344CB8AC3E}">
        <p14:creationId xmlns:p14="http://schemas.microsoft.com/office/powerpoint/2010/main" val="2612825334"/>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3923" name="Rectangle 3"/>
          <p:cNvSpPr>
            <a:spLocks noGrp="1" noChangeArrowheads="1"/>
          </p:cNvSpPr>
          <p:nvPr>
            <p:ph type="body" sz="quarter" idx="10"/>
          </p:nvPr>
        </p:nvSpPr>
        <p:spPr>
          <a:xfrm>
            <a:off x="2062766" y="960411"/>
            <a:ext cx="10129234" cy="5546589"/>
          </a:xfrm>
        </p:spPr>
        <p:txBody>
          <a:bodyPr>
            <a:normAutofit/>
          </a:bodyPr>
          <a:lstStyle/>
          <a:p>
            <a:pPr>
              <a:lnSpc>
                <a:spcPct val="110000"/>
              </a:lnSpc>
              <a:buClr>
                <a:schemeClr val="tx1"/>
              </a:buClr>
            </a:pPr>
            <a:r>
              <a:rPr lang="en-US" b="1" dirty="0">
                <a:solidFill>
                  <a:schemeClr val="bg1"/>
                </a:solidFill>
              </a:rPr>
              <a:t>Superclass</a:t>
            </a:r>
            <a:r>
              <a:rPr lang="en-US" dirty="0"/>
              <a:t> - Parent class, Base Class </a:t>
            </a:r>
          </a:p>
          <a:p>
            <a:pPr lvl="1">
              <a:lnSpc>
                <a:spcPct val="110000"/>
              </a:lnSpc>
              <a:buClr>
                <a:schemeClr val="tx1"/>
              </a:buClr>
            </a:pPr>
            <a:r>
              <a:rPr lang="en-US" dirty="0"/>
              <a:t>The class giving its </a:t>
            </a:r>
            <a:r>
              <a:rPr lang="en-US" b="1" dirty="0">
                <a:solidFill>
                  <a:schemeClr val="bg1"/>
                </a:solidFill>
              </a:rPr>
              <a:t>members</a:t>
            </a:r>
            <a:r>
              <a:rPr lang="en-US" dirty="0"/>
              <a:t> to its </a:t>
            </a:r>
            <a:r>
              <a:rPr lang="en-US" b="1" dirty="0">
                <a:solidFill>
                  <a:schemeClr val="bg1"/>
                </a:solidFill>
              </a:rPr>
              <a:t>child class</a:t>
            </a:r>
            <a:endParaRPr lang="bg-BG" b="1" dirty="0">
              <a:solidFill>
                <a:schemeClr val="bg1"/>
              </a:solidFill>
            </a:endParaRPr>
          </a:p>
          <a:p>
            <a:pPr>
              <a:lnSpc>
                <a:spcPct val="110000"/>
              </a:lnSpc>
              <a:buClr>
                <a:schemeClr val="tx1"/>
              </a:buClr>
            </a:pPr>
            <a:r>
              <a:rPr lang="en-US" b="1" dirty="0">
                <a:solidFill>
                  <a:schemeClr val="bg1"/>
                </a:solidFill>
              </a:rPr>
              <a:t>Subclass </a:t>
            </a:r>
            <a:r>
              <a:rPr lang="en-US" dirty="0"/>
              <a:t>- </a:t>
            </a:r>
            <a:r>
              <a:rPr lang="en-US" b="1" dirty="0">
                <a:solidFill>
                  <a:schemeClr val="bg1"/>
                </a:solidFill>
              </a:rPr>
              <a:t>Child</a:t>
            </a:r>
            <a:r>
              <a:rPr lang="en-US" dirty="0"/>
              <a:t> class, </a:t>
            </a:r>
            <a:r>
              <a:rPr lang="en-US" b="1" dirty="0">
                <a:solidFill>
                  <a:schemeClr val="bg1"/>
                </a:solidFill>
              </a:rPr>
              <a:t>Derived class</a:t>
            </a:r>
          </a:p>
          <a:p>
            <a:pPr lvl="1">
              <a:lnSpc>
                <a:spcPct val="110000"/>
              </a:lnSpc>
            </a:pPr>
            <a:r>
              <a:rPr lang="en-US" dirty="0"/>
              <a:t>The class taking members from its base class</a:t>
            </a:r>
            <a:endParaRPr lang="en-US" dirty="0">
              <a:solidFill>
                <a:schemeClr val="tx2">
                  <a:lumMod val="75000"/>
                </a:schemeClr>
              </a:solidFill>
            </a:endParaRPr>
          </a:p>
        </p:txBody>
      </p:sp>
      <p:sp>
        <p:nvSpPr>
          <p:cNvPr id="1233922" name="Rectangle 2"/>
          <p:cNvSpPr>
            <a:spLocks noGrp="1" noChangeArrowheads="1"/>
          </p:cNvSpPr>
          <p:nvPr>
            <p:ph type="title"/>
          </p:nvPr>
        </p:nvSpPr>
        <p:spPr/>
        <p:txBody>
          <a:bodyPr/>
          <a:lstStyle/>
          <a:p>
            <a:r>
              <a:rPr lang="en-US" dirty="0"/>
              <a:t>Inheritance</a:t>
            </a:r>
            <a:endParaRPr lang="bg-BG" dirty="0"/>
          </a:p>
        </p:txBody>
      </p:sp>
      <p:sp>
        <p:nvSpPr>
          <p:cNvPr id="5" name="Rectangle: Rounded Corners 4"/>
          <p:cNvSpPr>
            <a:spLocks noChangeArrowheads="1"/>
          </p:cNvSpPr>
          <p:nvPr/>
        </p:nvSpPr>
        <p:spPr bwMode="auto">
          <a:xfrm>
            <a:off x="5415086" y="4189436"/>
            <a:ext cx="2559044" cy="646986"/>
          </a:xfrm>
          <a:prstGeom prst="round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GB" sz="3200" b="1" noProof="1">
                <a:solidFill>
                  <a:schemeClr val="bg2"/>
                </a:solidFill>
                <a:effectLst>
                  <a:outerShdw blurRad="38100" dist="38100" dir="2700000" algn="tl">
                    <a:srgbClr val="000000">
                      <a:alpha val="43137"/>
                    </a:srgbClr>
                  </a:outerShdw>
                </a:effectLst>
              </a:rPr>
              <a:t>Superclass</a:t>
            </a:r>
            <a:endParaRPr lang="en-GB" sz="2400" b="1" noProof="1">
              <a:solidFill>
                <a:schemeClr val="bg2"/>
              </a:solidFill>
              <a:effectLst>
                <a:outerShdw blurRad="38100" dist="38100" dir="2700000" algn="tl">
                  <a:srgbClr val="000000">
                    <a:alpha val="43137"/>
                  </a:srgbClr>
                </a:outerShdw>
              </a:effectLst>
            </a:endParaRPr>
          </a:p>
        </p:txBody>
      </p:sp>
      <p:sp>
        <p:nvSpPr>
          <p:cNvPr id="6" name="Rectangle: Rounded Corners 5"/>
          <p:cNvSpPr>
            <a:spLocks noChangeArrowheads="1"/>
          </p:cNvSpPr>
          <p:nvPr/>
        </p:nvSpPr>
        <p:spPr bwMode="auto">
          <a:xfrm>
            <a:off x="5415086" y="5574096"/>
            <a:ext cx="2559044" cy="646986"/>
          </a:xfrm>
          <a:prstGeom prst="round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3200" b="1" noProof="1">
                <a:solidFill>
                  <a:schemeClr val="bg2"/>
                </a:solidFill>
                <a:effectLst>
                  <a:outerShdw blurRad="38100" dist="38100" dir="2700000" algn="tl">
                    <a:srgbClr val="000000">
                      <a:alpha val="43137"/>
                    </a:srgbClr>
                  </a:outerShdw>
                </a:effectLst>
              </a:rPr>
              <a:t>Subclass</a:t>
            </a:r>
          </a:p>
        </p:txBody>
      </p:sp>
      <p:sp>
        <p:nvSpPr>
          <p:cNvPr id="9" name="AutoShape 6"/>
          <p:cNvSpPr>
            <a:spLocks noChangeArrowheads="1"/>
          </p:cNvSpPr>
          <p:nvPr/>
        </p:nvSpPr>
        <p:spPr bwMode="auto">
          <a:xfrm>
            <a:off x="3396000" y="5386811"/>
            <a:ext cx="1482074" cy="510778"/>
          </a:xfrm>
          <a:prstGeom prst="wedgeRoundRectCallout">
            <a:avLst>
              <a:gd name="adj1" fmla="val 68506"/>
              <a:gd name="adj2" fmla="val 52572"/>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dirty="0">
                <a:solidFill>
                  <a:schemeClr val="bg2"/>
                </a:solidFill>
                <a:effectLst>
                  <a:outerShdw blurRad="38100" dist="38100" dir="2700000" algn="tl">
                    <a:srgbClr val="000000">
                      <a:alpha val="43137"/>
                    </a:srgbClr>
                  </a:outerShdw>
                </a:effectLst>
              </a:rPr>
              <a:t>Derived</a:t>
            </a:r>
            <a:endParaRPr lang="bg-BG" sz="2400" b="1" dirty="0">
              <a:solidFill>
                <a:schemeClr val="bg2"/>
              </a:solidFill>
              <a:effectLst>
                <a:outerShdw blurRad="38100" dist="38100" dir="2700000" algn="tl">
                  <a:srgbClr val="000000">
                    <a:alpha val="43137"/>
                  </a:srgbClr>
                </a:outerShdw>
              </a:effectLst>
            </a:endParaRPr>
          </a:p>
        </p:txBody>
      </p:sp>
      <p:sp>
        <p:nvSpPr>
          <p:cNvPr id="10" name="AutoShape 6"/>
          <p:cNvSpPr>
            <a:spLocks noChangeArrowheads="1"/>
          </p:cNvSpPr>
          <p:nvPr/>
        </p:nvSpPr>
        <p:spPr bwMode="auto">
          <a:xfrm>
            <a:off x="8526000" y="3789000"/>
            <a:ext cx="1201085" cy="510778"/>
          </a:xfrm>
          <a:prstGeom prst="wedgeRoundRectCallout">
            <a:avLst>
              <a:gd name="adj1" fmla="val -66987"/>
              <a:gd name="adj2" fmla="val 60005"/>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a:solidFill>
                  <a:schemeClr val="bg2"/>
                </a:solidFill>
                <a:effectLst>
                  <a:outerShdw blurRad="38100" dist="38100" dir="2700000" algn="tl">
                    <a:srgbClr val="000000">
                      <a:alpha val="43137"/>
                    </a:srgbClr>
                  </a:outerShdw>
                </a:effectLst>
              </a:rPr>
              <a:t>Base</a:t>
            </a:r>
            <a:endParaRPr lang="bg-BG" sz="2400" b="1" dirty="0">
              <a:solidFill>
                <a:schemeClr val="bg2"/>
              </a:solidFill>
              <a:effectLst>
                <a:outerShdw blurRad="38100" dist="38100" dir="2700000" algn="tl">
                  <a:srgbClr val="000000">
                    <a:alpha val="43137"/>
                  </a:srgbClr>
                </a:outerShdw>
              </a:effectLst>
            </a:endParaRPr>
          </a:p>
        </p:txBody>
      </p:sp>
      <p:sp>
        <p:nvSpPr>
          <p:cNvPr id="11" name="Down Arrow 10"/>
          <p:cNvSpPr/>
          <p:nvPr/>
        </p:nvSpPr>
        <p:spPr bwMode="auto">
          <a:xfrm rot="10800000">
            <a:off x="6447682" y="4964500"/>
            <a:ext cx="493854" cy="481716"/>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3" name="Slide Number">
            <a:extLst>
              <a:ext uri="{FF2B5EF4-FFF2-40B4-BE49-F238E27FC236}">
                <a16:creationId xmlns:a16="http://schemas.microsoft.com/office/drawing/2014/main" id="{AD47E192-DB42-454B-9CE3-FF532A02BF55}"/>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5</a:t>
            </a:fld>
            <a:endParaRPr lang="en-US" dirty="0"/>
          </a:p>
        </p:txBody>
      </p:sp>
    </p:spTree>
    <p:extLst>
      <p:ext uri="{BB962C8B-B14F-4D97-AF65-F5344CB8AC3E}">
        <p14:creationId xmlns:p14="http://schemas.microsoft.com/office/powerpoint/2010/main" val="2076425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3392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3392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 – Example</a:t>
            </a:r>
          </a:p>
        </p:txBody>
      </p:sp>
      <p:sp>
        <p:nvSpPr>
          <p:cNvPr id="5" name="Rectangle 4"/>
          <p:cNvSpPr>
            <a:spLocks noChangeArrowheads="1"/>
          </p:cNvSpPr>
          <p:nvPr/>
        </p:nvSpPr>
        <p:spPr bwMode="auto">
          <a:xfrm>
            <a:off x="4367136" y="1794368"/>
            <a:ext cx="3265165" cy="58712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GB" sz="2397" b="1" noProof="1">
                <a:latin typeface="Consolas" pitchFamily="49" charset="0"/>
                <a:cs typeface="Consolas" pitchFamily="49" charset="0"/>
              </a:rPr>
              <a:t>Person</a:t>
            </a:r>
          </a:p>
        </p:txBody>
      </p:sp>
      <p:sp>
        <p:nvSpPr>
          <p:cNvPr id="6" name="Rectangle 5"/>
          <p:cNvSpPr>
            <a:spLocks noChangeArrowheads="1"/>
          </p:cNvSpPr>
          <p:nvPr/>
        </p:nvSpPr>
        <p:spPr bwMode="auto">
          <a:xfrm>
            <a:off x="4367136" y="2370630"/>
            <a:ext cx="3265165" cy="1110020"/>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GB" sz="2397" b="1" noProof="1">
                <a:latin typeface="Consolas" pitchFamily="49" charset="0"/>
                <a:cs typeface="Consolas" pitchFamily="49" charset="0"/>
              </a:rPr>
              <a:t>+Name: </a:t>
            </a:r>
            <a:r>
              <a:rPr lang="en-US" sz="2397" b="1" noProof="1">
                <a:latin typeface="Consolas" pitchFamily="49" charset="0"/>
                <a:cs typeface="Consolas" pitchFamily="49" charset="0"/>
              </a:rPr>
              <a:t>s</a:t>
            </a:r>
            <a:r>
              <a:rPr lang="en-GB" sz="2397" b="1" noProof="1">
                <a:latin typeface="Consolas" pitchFamily="49" charset="0"/>
                <a:cs typeface="Consolas" pitchFamily="49" charset="0"/>
              </a:rPr>
              <a:t>tring</a:t>
            </a:r>
          </a:p>
          <a:p>
            <a:pPr defTabSz="1218438" latinLnBrk="1">
              <a:spcBef>
                <a:spcPts val="600"/>
              </a:spcBef>
              <a:spcAft>
                <a:spcPts val="600"/>
              </a:spcAft>
            </a:pPr>
            <a:r>
              <a:rPr lang="en-GB" sz="2397" b="1" noProof="1">
                <a:latin typeface="Consolas" pitchFamily="49" charset="0"/>
                <a:cs typeface="Consolas" pitchFamily="49" charset="0"/>
              </a:rPr>
              <a:t>+Address: string</a:t>
            </a:r>
          </a:p>
        </p:txBody>
      </p:sp>
      <p:grpSp>
        <p:nvGrpSpPr>
          <p:cNvPr id="7" name="Group 6"/>
          <p:cNvGrpSpPr/>
          <p:nvPr/>
        </p:nvGrpSpPr>
        <p:grpSpPr>
          <a:xfrm>
            <a:off x="2244921" y="4540742"/>
            <a:ext cx="3450886" cy="1183258"/>
            <a:chOff x="2243333" y="4359275"/>
            <a:chExt cx="3450886" cy="1183258"/>
          </a:xfrm>
          <a:solidFill>
            <a:schemeClr val="tx1">
              <a:lumMod val="40000"/>
              <a:lumOff val="60000"/>
              <a:alpha val="29000"/>
            </a:schemeClr>
          </a:solidFill>
        </p:grpSpPr>
        <p:sp>
          <p:nvSpPr>
            <p:cNvPr id="8" name="Rectangle 7"/>
            <p:cNvSpPr>
              <a:spLocks noChangeArrowheads="1"/>
            </p:cNvSpPr>
            <p:nvPr/>
          </p:nvSpPr>
          <p:spPr bwMode="auto">
            <a:xfrm>
              <a:off x="2243333" y="4359275"/>
              <a:ext cx="3450886" cy="58712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Employee</a:t>
              </a:r>
            </a:p>
          </p:txBody>
        </p:sp>
        <p:sp>
          <p:nvSpPr>
            <p:cNvPr id="9" name="Rectangle 8"/>
            <p:cNvSpPr>
              <a:spLocks noChangeArrowheads="1"/>
            </p:cNvSpPr>
            <p:nvPr/>
          </p:nvSpPr>
          <p:spPr bwMode="auto">
            <a:xfrm>
              <a:off x="2243333" y="4955412"/>
              <a:ext cx="3450886" cy="58712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bg-BG" sz="2397" b="1" noProof="1">
                  <a:latin typeface="Consolas" pitchFamily="49" charset="0"/>
                  <a:cs typeface="Consolas" pitchFamily="49" charset="0"/>
                </a:rPr>
                <a:t>+</a:t>
              </a:r>
              <a:r>
                <a:rPr lang="en-US" sz="2397" b="1" noProof="1">
                  <a:latin typeface="Consolas" pitchFamily="49" charset="0"/>
                  <a:cs typeface="Consolas" pitchFamily="49" charset="0"/>
                </a:rPr>
                <a:t>Company: string</a:t>
              </a:r>
            </a:p>
          </p:txBody>
        </p:sp>
      </p:grpSp>
      <p:grpSp>
        <p:nvGrpSpPr>
          <p:cNvPr id="3" name="Group 2"/>
          <p:cNvGrpSpPr/>
          <p:nvPr/>
        </p:nvGrpSpPr>
        <p:grpSpPr>
          <a:xfrm>
            <a:off x="6430348" y="4535313"/>
            <a:ext cx="3265167" cy="1163384"/>
            <a:chOff x="6399134" y="4368800"/>
            <a:chExt cx="3265167" cy="1163384"/>
          </a:xfrm>
        </p:grpSpPr>
        <p:sp>
          <p:nvSpPr>
            <p:cNvPr id="11" name="Rectangle 10"/>
            <p:cNvSpPr>
              <a:spLocks noChangeArrowheads="1"/>
            </p:cNvSpPr>
            <p:nvPr/>
          </p:nvSpPr>
          <p:spPr bwMode="auto">
            <a:xfrm>
              <a:off x="6399134" y="4368800"/>
              <a:ext cx="3265167" cy="58712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Student</a:t>
              </a:r>
            </a:p>
          </p:txBody>
        </p:sp>
        <p:sp>
          <p:nvSpPr>
            <p:cNvPr id="12" name="Rectangle 11"/>
            <p:cNvSpPr>
              <a:spLocks noChangeArrowheads="1"/>
            </p:cNvSpPr>
            <p:nvPr/>
          </p:nvSpPr>
          <p:spPr bwMode="auto">
            <a:xfrm>
              <a:off x="6399134" y="4945063"/>
              <a:ext cx="3265167" cy="58712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bg-BG" sz="2397" b="1" noProof="1">
                  <a:latin typeface="Consolas" pitchFamily="49" charset="0"/>
                  <a:cs typeface="Consolas" pitchFamily="49" charset="0"/>
                </a:rPr>
                <a:t>+</a:t>
              </a:r>
              <a:r>
                <a:rPr lang="en-US" sz="2397" b="1" noProof="1">
                  <a:latin typeface="Consolas" pitchFamily="49" charset="0"/>
                  <a:cs typeface="Consolas" pitchFamily="49" charset="0"/>
                </a:rPr>
                <a:t>School: string</a:t>
              </a:r>
            </a:p>
          </p:txBody>
        </p:sp>
      </p:grpSp>
      <p:sp>
        <p:nvSpPr>
          <p:cNvPr id="21" name="AutoShape 6"/>
          <p:cNvSpPr>
            <a:spLocks noChangeArrowheads="1"/>
          </p:cNvSpPr>
          <p:nvPr/>
        </p:nvSpPr>
        <p:spPr bwMode="auto">
          <a:xfrm>
            <a:off x="1618913" y="3764788"/>
            <a:ext cx="2137457" cy="510778"/>
          </a:xfrm>
          <a:prstGeom prst="wedgeRoundRectCallout">
            <a:avLst>
              <a:gd name="adj1" fmla="val 35919"/>
              <a:gd name="adj2" fmla="val 68136"/>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dirty="0">
                <a:solidFill>
                  <a:schemeClr val="bg2"/>
                </a:solidFill>
                <a:effectLst>
                  <a:outerShdw blurRad="38100" dist="38100" dir="2700000" algn="tl">
                    <a:srgbClr val="000000">
                      <a:alpha val="43137"/>
                    </a:srgbClr>
                  </a:outerShdw>
                </a:effectLst>
              </a:rPr>
              <a:t>Derived class</a:t>
            </a:r>
            <a:endParaRPr lang="bg-BG" sz="2400" b="1" dirty="0">
              <a:solidFill>
                <a:schemeClr val="bg2"/>
              </a:solidFill>
              <a:effectLst>
                <a:outerShdw blurRad="38100" dist="38100" dir="2700000" algn="tl">
                  <a:srgbClr val="000000">
                    <a:alpha val="43137"/>
                  </a:srgbClr>
                </a:outerShdw>
              </a:effectLst>
            </a:endParaRPr>
          </a:p>
        </p:txBody>
      </p:sp>
      <p:sp>
        <p:nvSpPr>
          <p:cNvPr id="22" name="AutoShape 6"/>
          <p:cNvSpPr>
            <a:spLocks noChangeArrowheads="1"/>
          </p:cNvSpPr>
          <p:nvPr/>
        </p:nvSpPr>
        <p:spPr bwMode="auto">
          <a:xfrm>
            <a:off x="7848600" y="3717360"/>
            <a:ext cx="1981200" cy="596198"/>
          </a:xfrm>
          <a:prstGeom prst="wedgeRoundRectCallout">
            <a:avLst>
              <a:gd name="adj1" fmla="val -40187"/>
              <a:gd name="adj2" fmla="val 69717"/>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a:solidFill>
                  <a:schemeClr val="bg2"/>
                </a:solidFill>
                <a:effectLst>
                  <a:outerShdw blurRad="38100" dist="38100" dir="2700000" algn="tl">
                    <a:srgbClr val="000000">
                      <a:alpha val="43137"/>
                    </a:srgbClr>
                  </a:outerShdw>
                </a:effectLst>
              </a:rPr>
              <a:t>Derived class</a:t>
            </a:r>
            <a:endParaRPr lang="bg-BG" sz="2400" b="1" dirty="0">
              <a:solidFill>
                <a:schemeClr val="bg2"/>
              </a:solidFill>
              <a:effectLst>
                <a:outerShdw blurRad="38100" dist="38100" dir="2700000" algn="tl">
                  <a:srgbClr val="000000">
                    <a:alpha val="43137"/>
                  </a:srgbClr>
                </a:outerShdw>
              </a:effectLst>
            </a:endParaRPr>
          </a:p>
        </p:txBody>
      </p:sp>
      <p:sp>
        <p:nvSpPr>
          <p:cNvPr id="23" name="AutoShape 6"/>
          <p:cNvSpPr>
            <a:spLocks noChangeArrowheads="1"/>
          </p:cNvSpPr>
          <p:nvPr/>
        </p:nvSpPr>
        <p:spPr bwMode="auto">
          <a:xfrm>
            <a:off x="2438400" y="1476867"/>
            <a:ext cx="1676400" cy="588982"/>
          </a:xfrm>
          <a:prstGeom prst="wedgeRoundRectCallout">
            <a:avLst>
              <a:gd name="adj1" fmla="val 56339"/>
              <a:gd name="adj2" fmla="val 40959"/>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dirty="0">
                <a:solidFill>
                  <a:schemeClr val="bg2"/>
                </a:solidFill>
                <a:effectLst>
                  <a:outerShdw blurRad="38100" dist="38100" dir="2700000" algn="tl">
                    <a:srgbClr val="000000">
                      <a:alpha val="43137"/>
                    </a:srgbClr>
                  </a:outerShdw>
                </a:effectLst>
              </a:rPr>
              <a:t>Base class</a:t>
            </a:r>
            <a:endParaRPr lang="bg-BG" sz="2400" b="1" dirty="0">
              <a:solidFill>
                <a:schemeClr val="bg2"/>
              </a:solidFill>
              <a:effectLst>
                <a:outerShdw blurRad="38100" dist="38100" dir="2700000" algn="tl">
                  <a:srgbClr val="000000">
                    <a:alpha val="43137"/>
                  </a:srgbClr>
                </a:outerShdw>
              </a:effectLst>
            </a:endParaRPr>
          </a:p>
        </p:txBody>
      </p:sp>
      <p:sp>
        <p:nvSpPr>
          <p:cNvPr id="25" name="Down Arrow 24"/>
          <p:cNvSpPr/>
          <p:nvPr/>
        </p:nvSpPr>
        <p:spPr bwMode="auto">
          <a:xfrm rot="10800000">
            <a:off x="4648742" y="3608999"/>
            <a:ext cx="589971" cy="77742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5" name="Down Arrow 14"/>
          <p:cNvSpPr/>
          <p:nvPr/>
        </p:nvSpPr>
        <p:spPr bwMode="auto">
          <a:xfrm rot="10800000">
            <a:off x="6858000" y="3608999"/>
            <a:ext cx="589971" cy="777430"/>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8" name="Slide Number">
            <a:extLst>
              <a:ext uri="{FF2B5EF4-FFF2-40B4-BE49-F238E27FC236}">
                <a16:creationId xmlns:a16="http://schemas.microsoft.com/office/drawing/2014/main" id="{5A3DF783-6BEC-4D8D-BCD7-5F4EB1D5F749}"/>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6</a:t>
            </a:fld>
            <a:endParaRPr lang="en-US" dirty="0"/>
          </a:p>
        </p:txBody>
      </p:sp>
    </p:spTree>
    <p:extLst>
      <p:ext uri="{BB962C8B-B14F-4D97-AF65-F5344CB8AC3E}">
        <p14:creationId xmlns:p14="http://schemas.microsoft.com/office/powerpoint/2010/main" val="892312928"/>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4838701" y="1143000"/>
            <a:ext cx="2514600" cy="2514600"/>
          </a:xfrm>
          <a:prstGeom prst="rect">
            <a:avLst/>
          </a:prstGeom>
        </p:spPr>
      </p:pic>
      <p:sp>
        <p:nvSpPr>
          <p:cNvPr id="4" name="Title 3">
            <a:extLst>
              <a:ext uri="{FF2B5EF4-FFF2-40B4-BE49-F238E27FC236}">
                <a16:creationId xmlns:a16="http://schemas.microsoft.com/office/drawing/2014/main" id="{AA545837-B320-414D-A1F9-A999F6E52CDC}"/>
              </a:ext>
            </a:extLst>
          </p:cNvPr>
          <p:cNvSpPr>
            <a:spLocks noGrp="1"/>
          </p:cNvSpPr>
          <p:nvPr>
            <p:ph type="title" sz="quarter" idx="10"/>
          </p:nvPr>
        </p:nvSpPr>
        <p:spPr/>
        <p:txBody>
          <a:bodyPr/>
          <a:lstStyle/>
          <a:p>
            <a:r>
              <a:rPr lang="en-US"/>
              <a:t>Class Hierarchies</a:t>
            </a:r>
          </a:p>
        </p:txBody>
      </p:sp>
    </p:spTree>
    <p:extLst>
      <p:ext uri="{BB962C8B-B14F-4D97-AF65-F5344CB8AC3E}">
        <p14:creationId xmlns:p14="http://schemas.microsoft.com/office/powerpoint/2010/main" val="2662455126"/>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a:extLst>
              <a:ext uri="{FF2B5EF4-FFF2-40B4-BE49-F238E27FC236}">
                <a16:creationId xmlns:a16="http://schemas.microsoft.com/office/drawing/2014/main" id="{6F29EF02-2ACF-4CEF-B29E-2DE61C2247BA}"/>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8</a:t>
            </a:fld>
            <a:endParaRPr lang="en-US" noProof="0" dirty="0"/>
          </a:p>
        </p:txBody>
      </p:sp>
      <p:sp>
        <p:nvSpPr>
          <p:cNvPr id="796675" name="Rectangle 3"/>
          <p:cNvSpPr>
            <a:spLocks noGrp="1" noChangeArrowheads="1"/>
          </p:cNvSpPr>
          <p:nvPr>
            <p:ph type="body" sz="quarter" idx="10"/>
          </p:nvPr>
        </p:nvSpPr>
        <p:spPr>
          <a:prstGeom prst="rect">
            <a:avLst/>
          </a:prstGeom>
        </p:spPr>
        <p:txBody>
          <a:bodyPr/>
          <a:lstStyle/>
          <a:p>
            <a:pPr>
              <a:lnSpc>
                <a:spcPct val="100000"/>
              </a:lnSpc>
              <a:spcBef>
                <a:spcPct val="50000"/>
              </a:spcBef>
              <a:buClr>
                <a:schemeClr val="tx1"/>
              </a:buClr>
              <a:defRPr/>
            </a:pPr>
            <a:r>
              <a:rPr lang="en-US" b="1" dirty="0">
                <a:solidFill>
                  <a:schemeClr val="bg1"/>
                </a:solidFill>
                <a:latin typeface="+mn-lt"/>
                <a:ea typeface="+mn-ea"/>
                <a:cs typeface="+mn-cs"/>
                <a:hlinkClick r:id="rId2"/>
              </a:rPr>
              <a:t>Inheritance</a:t>
            </a:r>
            <a:r>
              <a:rPr lang="en-US" dirty="0">
                <a:latin typeface="+mn-lt"/>
                <a:ea typeface="+mn-ea"/>
                <a:cs typeface="+mn-cs"/>
              </a:rPr>
              <a:t> leads to </a:t>
            </a:r>
            <a:r>
              <a:rPr lang="en-US" b="1" dirty="0">
                <a:solidFill>
                  <a:schemeClr val="bg1"/>
                </a:solidFill>
                <a:latin typeface="+mn-lt"/>
                <a:ea typeface="+mn-ea"/>
                <a:cs typeface="+mn-cs"/>
              </a:rPr>
              <a:t>hierarchies</a:t>
            </a:r>
            <a:r>
              <a:rPr lang="en-US" dirty="0">
                <a:latin typeface="+mn-lt"/>
                <a:ea typeface="+mn-ea"/>
                <a:cs typeface="+mn-cs"/>
              </a:rPr>
              <a:t> of classes and/or interfaces in an application</a:t>
            </a:r>
            <a:endParaRPr lang="bg-BG" dirty="0">
              <a:latin typeface="+mn-lt"/>
              <a:ea typeface="+mn-ea"/>
              <a:cs typeface="+mn-cs"/>
            </a:endParaRPr>
          </a:p>
        </p:txBody>
      </p:sp>
      <p:sp>
        <p:nvSpPr>
          <p:cNvPr id="796674"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Class Hierarchies</a:t>
            </a:r>
            <a:endParaRPr lang="bg-BG" sz="4000" dirty="0"/>
          </a:p>
        </p:txBody>
      </p:sp>
      <p:sp>
        <p:nvSpPr>
          <p:cNvPr id="2058" name="Text Box 16"/>
          <p:cNvSpPr txBox="1">
            <a:spLocks noChangeArrowheads="1"/>
          </p:cNvSpPr>
          <p:nvPr/>
        </p:nvSpPr>
        <p:spPr bwMode="auto">
          <a:xfrm>
            <a:off x="4621141" y="2438401"/>
            <a:ext cx="3085295" cy="649581"/>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algn="ct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noProof="1"/>
              <a:t>Game</a:t>
            </a:r>
          </a:p>
        </p:txBody>
      </p:sp>
      <p:sp>
        <p:nvSpPr>
          <p:cNvPr id="2059" name="Text Box 17"/>
          <p:cNvSpPr txBox="1">
            <a:spLocks noChangeArrowheads="1"/>
          </p:cNvSpPr>
          <p:nvPr/>
        </p:nvSpPr>
        <p:spPr bwMode="auto">
          <a:xfrm>
            <a:off x="6665307" y="3566761"/>
            <a:ext cx="3783615" cy="649581"/>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algn="ct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noProof="1"/>
              <a:t>MultiplePlayerGame</a:t>
            </a:r>
          </a:p>
        </p:txBody>
      </p:sp>
      <p:sp>
        <p:nvSpPr>
          <p:cNvPr id="2060" name="Text Box 18"/>
          <p:cNvSpPr txBox="1">
            <a:spLocks noChangeArrowheads="1"/>
          </p:cNvSpPr>
          <p:nvPr/>
        </p:nvSpPr>
        <p:spPr bwMode="auto">
          <a:xfrm>
            <a:off x="6589126" y="4691550"/>
            <a:ext cx="2133044" cy="649581"/>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algn="ct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noProof="1"/>
              <a:t>BoardGame</a:t>
            </a:r>
          </a:p>
        </p:txBody>
      </p:sp>
      <p:sp>
        <p:nvSpPr>
          <p:cNvPr id="2061" name="Text Box 19"/>
          <p:cNvSpPr txBox="1">
            <a:spLocks noChangeArrowheads="1"/>
          </p:cNvSpPr>
          <p:nvPr/>
        </p:nvSpPr>
        <p:spPr bwMode="auto">
          <a:xfrm>
            <a:off x="5674964" y="5816339"/>
            <a:ext cx="1828324" cy="649581"/>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algn="ct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noProof="1"/>
              <a:t>Chess</a:t>
            </a:r>
          </a:p>
        </p:txBody>
      </p:sp>
      <p:sp>
        <p:nvSpPr>
          <p:cNvPr id="2062" name="Text Box 20"/>
          <p:cNvSpPr txBox="1">
            <a:spLocks noChangeArrowheads="1"/>
          </p:cNvSpPr>
          <p:nvPr/>
        </p:nvSpPr>
        <p:spPr bwMode="auto">
          <a:xfrm>
            <a:off x="7808009" y="5812768"/>
            <a:ext cx="2133044" cy="649581"/>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algn="ct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noProof="1"/>
              <a:t>Backgammon</a:t>
            </a:r>
          </a:p>
        </p:txBody>
      </p:sp>
      <p:sp>
        <p:nvSpPr>
          <p:cNvPr id="2063" name="Text Box 21"/>
          <p:cNvSpPr txBox="1">
            <a:spLocks noChangeArrowheads="1"/>
          </p:cNvSpPr>
          <p:nvPr/>
        </p:nvSpPr>
        <p:spPr bwMode="auto">
          <a:xfrm>
            <a:off x="2221465" y="3566761"/>
            <a:ext cx="3351927" cy="649581"/>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algn="ct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noProof="1"/>
              <a:t>SinglePlayerGame</a:t>
            </a:r>
          </a:p>
        </p:txBody>
      </p:sp>
      <p:sp>
        <p:nvSpPr>
          <p:cNvPr id="40" name="Text Box 18"/>
          <p:cNvSpPr txBox="1">
            <a:spLocks noChangeArrowheads="1"/>
          </p:cNvSpPr>
          <p:nvPr/>
        </p:nvSpPr>
        <p:spPr bwMode="auto">
          <a:xfrm>
            <a:off x="1307302" y="4680838"/>
            <a:ext cx="2336192" cy="649581"/>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algn="ct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noProof="1"/>
              <a:t>Minesweeper</a:t>
            </a:r>
          </a:p>
        </p:txBody>
      </p:sp>
      <p:sp>
        <p:nvSpPr>
          <p:cNvPr id="41" name="Text Box 18"/>
          <p:cNvSpPr txBox="1">
            <a:spLocks noChangeArrowheads="1"/>
          </p:cNvSpPr>
          <p:nvPr/>
        </p:nvSpPr>
        <p:spPr bwMode="auto">
          <a:xfrm>
            <a:off x="4151361" y="4691550"/>
            <a:ext cx="2133044" cy="649581"/>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algn="ct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noProof="1"/>
              <a:t>Solitaire</a:t>
            </a:r>
          </a:p>
        </p:txBody>
      </p:sp>
      <p:sp>
        <p:nvSpPr>
          <p:cNvPr id="34" name="AutoShape 6"/>
          <p:cNvSpPr>
            <a:spLocks noChangeArrowheads="1"/>
          </p:cNvSpPr>
          <p:nvPr/>
        </p:nvSpPr>
        <p:spPr bwMode="auto">
          <a:xfrm>
            <a:off x="8189121" y="1908962"/>
            <a:ext cx="2585604" cy="1205984"/>
          </a:xfrm>
          <a:prstGeom prst="wedgeRoundRectCallout">
            <a:avLst>
              <a:gd name="adj1" fmla="val -59638"/>
              <a:gd name="adj2" fmla="val -4321"/>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dirty="0">
                <a:solidFill>
                  <a:schemeClr val="bg2"/>
                </a:solidFill>
                <a:effectLst>
                  <a:outerShdw blurRad="38100" dist="38100" dir="2700000" algn="tl">
                    <a:srgbClr val="000000">
                      <a:alpha val="43137"/>
                    </a:srgbClr>
                  </a:outerShdw>
                </a:effectLst>
              </a:rPr>
              <a:t>Base class holds </a:t>
            </a:r>
            <a:r>
              <a:rPr lang="en-US" sz="2400" b="1" dirty="0">
                <a:solidFill>
                  <a:schemeClr val="bg1">
                    <a:lumMod val="60000"/>
                    <a:lumOff val="40000"/>
                  </a:schemeClr>
                </a:solidFill>
                <a:effectLst>
                  <a:outerShdw blurRad="38100" dist="38100" dir="2700000" algn="tl">
                    <a:srgbClr val="000000">
                      <a:alpha val="43137"/>
                    </a:srgbClr>
                  </a:outerShdw>
                </a:effectLst>
              </a:rPr>
              <a:t>common characteristics</a:t>
            </a:r>
            <a:endParaRPr lang="bg-BG" sz="2400" b="1" dirty="0">
              <a:solidFill>
                <a:schemeClr val="bg1">
                  <a:lumMod val="60000"/>
                  <a:lumOff val="40000"/>
                </a:schemeClr>
              </a:solidFill>
              <a:effectLst>
                <a:outerShdw blurRad="38100" dist="38100" dir="2700000" algn="tl">
                  <a:srgbClr val="000000">
                    <a:alpha val="43137"/>
                  </a:srgbClr>
                </a:outerShdw>
              </a:effectLst>
            </a:endParaRPr>
          </a:p>
        </p:txBody>
      </p:sp>
      <p:sp>
        <p:nvSpPr>
          <p:cNvPr id="50" name="Down Arrow 49"/>
          <p:cNvSpPr/>
          <p:nvPr/>
        </p:nvSpPr>
        <p:spPr bwMode="auto">
          <a:xfrm rot="10800000">
            <a:off x="3806055" y="4303398"/>
            <a:ext cx="182744" cy="1178726"/>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56" name="Down Arrow 55"/>
          <p:cNvSpPr/>
          <p:nvPr/>
        </p:nvSpPr>
        <p:spPr bwMode="auto">
          <a:xfrm rot="10800000">
            <a:off x="2743201" y="4249420"/>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0" name="Down Arrow 59"/>
          <p:cNvSpPr/>
          <p:nvPr/>
        </p:nvSpPr>
        <p:spPr bwMode="auto">
          <a:xfrm rot="10800000">
            <a:off x="4849668" y="4249419"/>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1" name="Down Arrow 60"/>
          <p:cNvSpPr/>
          <p:nvPr/>
        </p:nvSpPr>
        <p:spPr bwMode="auto">
          <a:xfrm rot="10800000">
            <a:off x="7494987" y="4244065"/>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2" name="Down Arrow 61"/>
          <p:cNvSpPr/>
          <p:nvPr/>
        </p:nvSpPr>
        <p:spPr bwMode="auto">
          <a:xfrm rot="10800000">
            <a:off x="9501351" y="4244064"/>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3" name="Down Arrow 62"/>
          <p:cNvSpPr/>
          <p:nvPr/>
        </p:nvSpPr>
        <p:spPr bwMode="auto">
          <a:xfrm rot="10800000">
            <a:off x="5040368" y="3128202"/>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4" name="Down Arrow 63"/>
          <p:cNvSpPr/>
          <p:nvPr/>
        </p:nvSpPr>
        <p:spPr bwMode="auto">
          <a:xfrm rot="10800000">
            <a:off x="7146835" y="3128201"/>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5" name="Down Arrow 64"/>
          <p:cNvSpPr/>
          <p:nvPr/>
        </p:nvSpPr>
        <p:spPr bwMode="auto">
          <a:xfrm rot="10800000">
            <a:off x="6926183" y="5384923"/>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6" name="Down Arrow 65"/>
          <p:cNvSpPr/>
          <p:nvPr/>
        </p:nvSpPr>
        <p:spPr bwMode="auto">
          <a:xfrm rot="10800000">
            <a:off x="8001001" y="5384922"/>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25" name="Text Box 18">
            <a:extLst>
              <a:ext uri="{FF2B5EF4-FFF2-40B4-BE49-F238E27FC236}">
                <a16:creationId xmlns:a16="http://schemas.microsoft.com/office/drawing/2014/main" id="{F1FBBD53-705F-4B80-9EE4-804A425BA673}"/>
              </a:ext>
            </a:extLst>
          </p:cNvPr>
          <p:cNvSpPr txBox="1">
            <a:spLocks noChangeArrowheads="1"/>
          </p:cNvSpPr>
          <p:nvPr/>
        </p:nvSpPr>
        <p:spPr bwMode="auto">
          <a:xfrm>
            <a:off x="8985256" y="4710737"/>
            <a:ext cx="1220308" cy="649581"/>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algn="ct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noProof="1"/>
              <a:t>…</a:t>
            </a:r>
          </a:p>
        </p:txBody>
      </p:sp>
      <p:sp>
        <p:nvSpPr>
          <p:cNvPr id="27" name="Text Box 18">
            <a:extLst>
              <a:ext uri="{FF2B5EF4-FFF2-40B4-BE49-F238E27FC236}">
                <a16:creationId xmlns:a16="http://schemas.microsoft.com/office/drawing/2014/main" id="{A2F69919-E7A8-4D1A-910C-6796CA113A32}"/>
              </a:ext>
            </a:extLst>
          </p:cNvPr>
          <p:cNvSpPr txBox="1">
            <a:spLocks noChangeArrowheads="1"/>
          </p:cNvSpPr>
          <p:nvPr/>
        </p:nvSpPr>
        <p:spPr bwMode="auto">
          <a:xfrm>
            <a:off x="3294645" y="5569183"/>
            <a:ext cx="1220308" cy="649581"/>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algn="ct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noProof="1"/>
              <a:t>…</a:t>
            </a:r>
          </a:p>
        </p:txBody>
      </p:sp>
    </p:spTree>
    <p:extLst>
      <p:ext uri="{BB962C8B-B14F-4D97-AF65-F5344CB8AC3E}">
        <p14:creationId xmlns:p14="http://schemas.microsoft.com/office/powerpoint/2010/main" val="7474764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6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5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6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6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9" grpId="0" animBg="1"/>
      <p:bldP spid="2060" grpId="0" animBg="1"/>
      <p:bldP spid="2061" grpId="0" animBg="1"/>
      <p:bldP spid="2062" grpId="0" animBg="1"/>
      <p:bldP spid="2063" grpId="0" animBg="1"/>
      <p:bldP spid="40" grpId="0" animBg="1"/>
      <p:bldP spid="41" grpId="0" animBg="1"/>
      <p:bldP spid="50" grpId="0" animBg="1"/>
      <p:bldP spid="56" grpId="0" animBg="1"/>
      <p:bldP spid="60" grpId="0" animBg="1"/>
      <p:bldP spid="61" grpId="0" animBg="1"/>
      <p:bldP spid="62" grpId="0" animBg="1"/>
      <p:bldP spid="63" grpId="0" animBg="1"/>
      <p:bldP spid="64" grpId="0" animBg="1"/>
      <p:bldP spid="65" grpId="0" animBg="1"/>
      <p:bldP spid="66" grpId="0" animBg="1"/>
      <p:bldP spid="25" grpId="0" animBg="1"/>
      <p:bldP spid="2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B2DCF369-F466-4C72-9DD0-0DCFD8B7AD51}"/>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9</a:t>
            </a:fld>
            <a:endParaRPr lang="en-US" noProof="0" dirty="0"/>
          </a:p>
        </p:txBody>
      </p:sp>
      <p:sp>
        <p:nvSpPr>
          <p:cNvPr id="3" name="Content Placeholder 2"/>
          <p:cNvSpPr>
            <a:spLocks noGrp="1"/>
          </p:cNvSpPr>
          <p:nvPr>
            <p:ph type="body" sz="quarter" idx="10"/>
          </p:nvPr>
        </p:nvSpPr>
        <p:spPr>
          <a:prstGeom prst="rect">
            <a:avLst/>
          </a:prstGeom>
        </p:spPr>
        <p:txBody>
          <a:bodyPr>
            <a:normAutofit/>
          </a:bodyPr>
          <a:lstStyle/>
          <a:p>
            <a:r>
              <a:rPr lang="en-US" dirty="0"/>
              <a:t>In C# inheritance is defined by the </a:t>
            </a:r>
            <a:r>
              <a:rPr lang="en-US" b="1" dirty="0">
                <a:solidFill>
                  <a:schemeClr val="bg1"/>
                </a:solidFill>
                <a:latin typeface="Consolas" panose="020B0609020204030204" pitchFamily="49" charset="0"/>
              </a:rPr>
              <a:t>:</a:t>
            </a:r>
            <a:r>
              <a:rPr lang="en-US" dirty="0"/>
              <a:t> operator</a:t>
            </a:r>
            <a:endParaRPr lang="en-US" noProof="1">
              <a:solidFill>
                <a:schemeClr val="tx1">
                  <a:lumMod val="40000"/>
                  <a:lumOff val="60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 in C#</a:t>
            </a:r>
            <a:endParaRPr lang="bg-BG" sz="4000" dirty="0"/>
          </a:p>
        </p:txBody>
      </p:sp>
      <p:sp>
        <p:nvSpPr>
          <p:cNvPr id="7" name="Text Placeholder 5"/>
          <p:cNvSpPr txBox="1">
            <a:spLocks/>
          </p:cNvSpPr>
          <p:nvPr/>
        </p:nvSpPr>
        <p:spPr>
          <a:xfrm>
            <a:off x="748604" y="1899409"/>
            <a:ext cx="5715218" cy="163247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class </a:t>
            </a:r>
            <a:r>
              <a:rPr lang="en-US" dirty="0">
                <a:solidFill>
                  <a:schemeClr val="bg1"/>
                </a:solidFill>
              </a:rPr>
              <a:t>Person</a:t>
            </a:r>
            <a:r>
              <a:rPr lang="en-US" dirty="0"/>
              <a:t> { … }</a:t>
            </a:r>
          </a:p>
          <a:p>
            <a:r>
              <a:rPr lang="en-US" dirty="0"/>
              <a:t>class Student </a:t>
            </a:r>
            <a:r>
              <a:rPr lang="en-US" dirty="0">
                <a:solidFill>
                  <a:schemeClr val="bg1"/>
                </a:solidFill>
              </a:rPr>
              <a:t>:</a:t>
            </a:r>
            <a:r>
              <a:rPr lang="en-US" dirty="0"/>
              <a:t> Person { … }</a:t>
            </a:r>
          </a:p>
          <a:p>
            <a:r>
              <a:rPr lang="en-US" dirty="0"/>
              <a:t>class Employee </a:t>
            </a:r>
            <a:r>
              <a:rPr lang="en-US" dirty="0">
                <a:solidFill>
                  <a:schemeClr val="bg1"/>
                </a:solidFill>
              </a:rPr>
              <a:t>:</a:t>
            </a:r>
            <a:r>
              <a:rPr lang="en-US" dirty="0"/>
              <a:t> Person { … }</a:t>
            </a:r>
          </a:p>
        </p:txBody>
      </p:sp>
      <p:sp>
        <p:nvSpPr>
          <p:cNvPr id="9" name="Rectangle: Rounded Corners 8"/>
          <p:cNvSpPr/>
          <p:nvPr/>
        </p:nvSpPr>
        <p:spPr>
          <a:xfrm>
            <a:off x="7805737" y="2417005"/>
            <a:ext cx="2682691" cy="592307"/>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rPr>
              <a:t>Person</a:t>
            </a:r>
            <a:endParaRPr lang="en-US" sz="2800" b="1" dirty="0">
              <a:solidFill>
                <a:schemeClr val="bg2"/>
              </a:solidFill>
            </a:endParaRPr>
          </a:p>
        </p:txBody>
      </p:sp>
      <p:sp>
        <p:nvSpPr>
          <p:cNvPr id="12" name="Rectangle: Rounded Corners 11"/>
          <p:cNvSpPr/>
          <p:nvPr/>
        </p:nvSpPr>
        <p:spPr>
          <a:xfrm>
            <a:off x="9253537" y="3925316"/>
            <a:ext cx="2682691" cy="592307"/>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rPr>
              <a:t>Employee</a:t>
            </a:r>
            <a:endParaRPr lang="en-US" sz="2800" b="1" dirty="0">
              <a:solidFill>
                <a:schemeClr val="bg2"/>
              </a:solidFill>
            </a:endParaRPr>
          </a:p>
        </p:txBody>
      </p:sp>
      <p:sp>
        <p:nvSpPr>
          <p:cNvPr id="17" name="AutoShape 6"/>
          <p:cNvSpPr>
            <a:spLocks noChangeArrowheads="1"/>
          </p:cNvSpPr>
          <p:nvPr/>
        </p:nvSpPr>
        <p:spPr bwMode="auto">
          <a:xfrm>
            <a:off x="3886200" y="4757933"/>
            <a:ext cx="2471736" cy="625997"/>
          </a:xfrm>
          <a:prstGeom prst="wedgeRoundRectCallout">
            <a:avLst>
              <a:gd name="adj1" fmla="val 62205"/>
              <a:gd name="adj2" fmla="val -50708"/>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dirty="0">
                <a:solidFill>
                  <a:schemeClr val="bg2"/>
                </a:solidFill>
                <a:effectLst>
                  <a:outerShdw blurRad="38100" dist="38100" dir="2700000" algn="tl">
                    <a:srgbClr val="000000">
                      <a:alpha val="43137"/>
                    </a:srgbClr>
                  </a:outerShdw>
                </a:effectLst>
              </a:rPr>
              <a:t>Student : Person</a:t>
            </a:r>
            <a:endParaRPr lang="bg-BG" sz="2400" b="1" dirty="0">
              <a:solidFill>
                <a:schemeClr val="bg2"/>
              </a:solidFill>
              <a:effectLst>
                <a:outerShdw blurRad="38100" dist="38100" dir="2700000" algn="tl">
                  <a:srgbClr val="000000">
                    <a:alpha val="43137"/>
                  </a:srgbClr>
                </a:outerShdw>
              </a:effectLst>
            </a:endParaRPr>
          </a:p>
        </p:txBody>
      </p:sp>
      <p:sp>
        <p:nvSpPr>
          <p:cNvPr id="21" name="Rectangle: Rounded Corners 20"/>
          <p:cNvSpPr/>
          <p:nvPr/>
        </p:nvSpPr>
        <p:spPr>
          <a:xfrm>
            <a:off x="6281737" y="3925316"/>
            <a:ext cx="2682691" cy="592307"/>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rPr>
              <a:t>Student</a:t>
            </a:r>
            <a:endParaRPr lang="en-US" sz="2800" b="1" dirty="0">
              <a:solidFill>
                <a:schemeClr val="bg2"/>
              </a:solidFill>
            </a:endParaRPr>
          </a:p>
        </p:txBody>
      </p:sp>
      <p:sp>
        <p:nvSpPr>
          <p:cNvPr id="14" name="Arrow: Right 20"/>
          <p:cNvSpPr/>
          <p:nvPr/>
        </p:nvSpPr>
        <p:spPr>
          <a:xfrm rot="19112432">
            <a:off x="7621187" y="3355577"/>
            <a:ext cx="1063267" cy="231048"/>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16" name="Arrow: Right 20"/>
          <p:cNvSpPr/>
          <p:nvPr/>
        </p:nvSpPr>
        <p:spPr>
          <a:xfrm rot="13513893">
            <a:off x="9500378" y="3375806"/>
            <a:ext cx="1063267" cy="231048"/>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3218943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2" grpId="0" animBg="1"/>
      <p:bldP spid="17" grpId="0" animBg="1"/>
      <p:bldP spid="21" grpId="0" animBg="1"/>
      <p:bldP spid="14" grpId="0" animBg="1"/>
      <p:bldP spid="16" grpId="0" animBg="1"/>
    </p:bldLst>
  </p:timing>
</p:sld>
</file>

<file path=ppt/theme/theme1.xml><?xml version="1.0" encoding="utf-8"?>
<a:theme xmlns:a="http://schemas.openxmlformats.org/drawingml/2006/main" name="1_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3988</TotalTime>
  <Words>4434</Words>
  <Application>Microsoft Office PowerPoint</Application>
  <PresentationFormat>Widescreen</PresentationFormat>
  <Paragraphs>557</Paragraphs>
  <Slides>39</Slides>
  <Notes>32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Consolas</vt:lpstr>
      <vt:lpstr>Wingdings</vt:lpstr>
      <vt:lpstr>Wingdings 2</vt:lpstr>
      <vt:lpstr>1_SoftUni</vt:lpstr>
      <vt:lpstr>Inheritance</vt:lpstr>
      <vt:lpstr>Table of Contents</vt:lpstr>
      <vt:lpstr>Have a Question?</vt:lpstr>
      <vt:lpstr>Inheritance</vt:lpstr>
      <vt:lpstr>Inheritance</vt:lpstr>
      <vt:lpstr>Inheritance – Example</vt:lpstr>
      <vt:lpstr>Class Hierarchies</vt:lpstr>
      <vt:lpstr>Class Hierarchies</vt:lpstr>
      <vt:lpstr>Inheritance in C#</vt:lpstr>
      <vt:lpstr>Inheritance - Derived Class</vt:lpstr>
      <vt:lpstr>Using Inherited Members</vt:lpstr>
      <vt:lpstr>Reusing Constructors</vt:lpstr>
      <vt:lpstr>Thinking about Inheritance - Extends</vt:lpstr>
      <vt:lpstr>Transitive Relation</vt:lpstr>
      <vt:lpstr>Multiple Inheritance</vt:lpstr>
      <vt:lpstr>Accessing Base Class Members</vt:lpstr>
      <vt:lpstr>Access to Base Class Members</vt:lpstr>
      <vt:lpstr>Problem: Single Inheritance</vt:lpstr>
      <vt:lpstr>Problem: Transitive Inheritance</vt:lpstr>
      <vt:lpstr>Problem: Hierarchical Inheritance</vt:lpstr>
      <vt:lpstr>Reusing Classes</vt:lpstr>
      <vt:lpstr>Inheritance and Access Modifiers</vt:lpstr>
      <vt:lpstr>Shadowing Variables</vt:lpstr>
      <vt:lpstr>Shadowing Variables - Access</vt:lpstr>
      <vt:lpstr>Virtual Methods</vt:lpstr>
      <vt:lpstr>Sealed Modifier</vt:lpstr>
      <vt:lpstr>Types of Class Reuse</vt:lpstr>
      <vt:lpstr>Extension (Inheritance) (IS-A relation)</vt:lpstr>
      <vt:lpstr>Composition (HAS-A relation)</vt:lpstr>
      <vt:lpstr>Problem: Random List</vt:lpstr>
      <vt:lpstr>Solution: Random List</vt:lpstr>
      <vt:lpstr>Problem: Stack of Strings</vt:lpstr>
      <vt:lpstr>Solution: Stack of Strings</vt:lpstr>
      <vt:lpstr>Summary</vt:lpstr>
      <vt:lpstr>Questions?</vt:lpstr>
      <vt:lpstr>SoftUni Diamond Partners</vt:lpstr>
      <vt:lpstr>Educational Partners</vt:lpstr>
      <vt:lpstr>Trainings @ Software University (SoftUni)</vt:lpstr>
      <vt:lpstr>License</vt:lpstr>
    </vt:vector>
  </TitlesOfParts>
  <Company>SoftUni – https://about.softuni.bg/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CSharp OOP Inheritance</dc:title>
  <dc:subject>C# OOP  – Practical Training Course @ SoftUni</dc:subject>
  <dc:creator>Software University</dc:creator>
  <cp:keywords>C# OOP; C#; OOP; Software University; SoftUni; programming; coding; software development; education; training; course</cp:keywords>
  <dc:description>© SoftUni – https://about.softuni.bg/
© Software University – https://softuni.bg
Copyrighted document. Unauthorized copy, reproduction or use is not permitted.</dc:description>
  <cp:lastModifiedBy>Nikolay Kostov</cp:lastModifiedBy>
  <cp:revision>37</cp:revision>
  <dcterms:created xsi:type="dcterms:W3CDTF">2018-05-23T13:08:44Z</dcterms:created>
  <dcterms:modified xsi:type="dcterms:W3CDTF">2021-10-26T11:29:21Z</dcterms:modified>
  <cp:category>programming;education;software engineering;software development</cp:category>
</cp:coreProperties>
</file>