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36"/>
  </p:notesMasterIdLst>
  <p:handoutMasterIdLst>
    <p:handoutMasterId r:id="rId37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494" r:id="rId26"/>
    <p:sldId id="315" r:id="rId27"/>
    <p:sldId id="316" r:id="rId28"/>
    <p:sldId id="317" r:id="rId29"/>
    <p:sldId id="318" r:id="rId30"/>
    <p:sldId id="401" r:id="rId31"/>
    <p:sldId id="603" r:id="rId32"/>
    <p:sldId id="604" r:id="rId33"/>
    <p:sldId id="405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A0B7C53-338F-447B-86D8-F7B53A529975}">
          <p14:sldIdLst>
            <p14:sldId id="291"/>
            <p14:sldId id="292"/>
            <p14:sldId id="293"/>
          </p14:sldIdLst>
        </p14:section>
        <p14:section name="Abstraction" id="{A81065FD-5685-454D-8300-60D6203EF723}">
          <p14:sldIdLst>
            <p14:sldId id="294"/>
            <p14:sldId id="295"/>
            <p14:sldId id="296"/>
            <p14:sldId id="297"/>
            <p14:sldId id="298"/>
          </p14:sldIdLst>
        </p14:section>
        <p14:section name="Interfaces" id="{DAA34625-20FE-4A79-A210-54812C49B072}">
          <p14:sldIdLst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Abstract Classes" id="{1E658CFF-6562-4EF3-B901-FF31D6FD8D3A}">
          <p14:sldIdLst>
            <p14:sldId id="308"/>
            <p14:sldId id="309"/>
            <p14:sldId id="310"/>
          </p14:sldIdLst>
        </p14:section>
        <p14:section name="Interfaces vs Abstract Classes" id="{29A36153-F09F-4D76-B38E-8AF7510289CE}">
          <p14:sldIdLst>
            <p14:sldId id="311"/>
            <p14:sldId id="312"/>
            <p14:sldId id="313"/>
            <p14:sldId id="314"/>
            <p14:sldId id="494"/>
            <p14:sldId id="315"/>
            <p14:sldId id="316"/>
            <p14:sldId id="317"/>
          </p14:sldIdLst>
        </p14:section>
        <p14:section name="Conclusion" id="{B7BDB0D1-0555-4CE2-B6EE-79C8875ED3D9}">
          <p14:sldIdLst>
            <p14:sldId id="318"/>
            <p14:sldId id="401"/>
            <p14:sldId id="603"/>
            <p14:sldId id="604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4" d="100"/>
          <a:sy n="84" d="100"/>
        </p:scale>
        <p:origin x="594" y="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D2E34-52EC-4298-A892-43810995FA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3597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CD6384-16A2-4D91-B7F9-E4AAA66116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9247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AE48699-65C4-42A8-BA96-B639ED2EE9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3260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F64EF8C-2C4B-4B73-80F4-5AFA0D44C0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8962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81D8D17-D244-4F2B-9609-24AAF03C06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4881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CDEB84-522C-49B8-A5D1-82D2EC16EC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0488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0AE804E-61E9-4B1A-B730-2E7BC38824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3482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4C5DBD-6F64-47AA-B93A-ED6B313D42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57690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4C5DBD-6F64-47AA-B93A-ED6B313D42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3455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D9D3237-EF1A-4456-866F-099EE05AAA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4773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66D95EF-840E-4EF6-9306-B11E4A6B33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211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55A7275-38F5-4D4E-9524-70269067AC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71146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94805D-45D8-4575-B4FE-F5728E31E8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1582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0869AF-F377-4F45-8469-DC3DB63D75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79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170C18-C4AC-4F94-9182-DD74D2BB4E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6795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236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59F4C9-94F5-40A9-97E4-F9D74277BE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6425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B09188-8699-47A8-AD69-C57477246D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4522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AB9AA9-80BD-4E17-8A7D-250AE39D7C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604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073D778-DFE3-4D54-A0B3-18335E9D22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457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22D7070-364F-4C2B-A856-4AC6369EA2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3092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D50A41C-D145-4CD7-83EA-0511795016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DD004B-FB39-46B2-A4EE-9995CA337E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6631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1B88E1A-42ED-4112-88F7-762B6DD864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6981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</a:t>
            </a:r>
            <a:r>
              <a:rPr lang="en-GB" baseline="0" dirty="0"/>
              <a:t> are two ways to achieve abstraction </a:t>
            </a:r>
          </a:p>
          <a:p>
            <a:r>
              <a:rPr lang="en-GB" baseline="0" dirty="0"/>
              <a:t>- Using Abstract Classes</a:t>
            </a:r>
          </a:p>
          <a:p>
            <a:r>
              <a:rPr lang="en-GB" baseline="0" dirty="0"/>
              <a:t>- Using Interfaces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EE7382B-672D-43CC-9E78-CD064A0250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326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7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3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7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4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74792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7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2839628"/>
            <a:chOff x="3928039" y="1792355"/>
            <a:chExt cx="1830304" cy="268250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7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5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8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847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0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5285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3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1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interfac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proposals/csharp-8.0/default-interface-metho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1501#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org/Contests/Practice/Index/1501#1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4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38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3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image" Target="../media/image32.jpg"/><Relationship Id="rId19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hyperlink" Target="https://eee.bg/" TargetMode="External"/><Relationship Id="rId7" Type="http://schemas.openxmlformats.org/officeDocument/2006/relationships/hyperlink" Target="https://www.youtube.com/c/CodeItUpwithIvo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hyperlink" Target="https://virtualracingschool.com/" TargetMode="External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Interfaces vs Abstract Classes</a:t>
            </a:r>
            <a:br>
              <a:rPr lang="fr-FR" dirty="0"/>
            </a:br>
            <a:r>
              <a:rPr lang="fr-FR" dirty="0"/>
              <a:t>Abstraction vs Encapsulation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Interfaces and Abstraction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2477040"/>
            <a:ext cx="2646274" cy="20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7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Internal</a:t>
            </a:r>
            <a:r>
              <a:rPr lang="en-US" dirty="0"/>
              <a:t> addition by compiler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(1)</a:t>
            </a:r>
            <a:endParaRPr lang="bg-BG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46047" y="1815184"/>
            <a:ext cx="6554101" cy="1694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646047" y="4553862"/>
            <a:ext cx="6554101" cy="1694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interface 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Arrow: Down 4"/>
          <p:cNvSpPr/>
          <p:nvPr/>
        </p:nvSpPr>
        <p:spPr>
          <a:xfrm>
            <a:off x="3665584" y="3512617"/>
            <a:ext cx="4731335" cy="1018340"/>
          </a:xfrm>
          <a:prstGeom prst="downArrow">
            <a:avLst>
              <a:gd name="adj1" fmla="val 42753"/>
              <a:gd name="adj2" fmla="val 100000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dirty="0">
                <a:latin typeface="Consolas" pitchFamily="49" charset="0"/>
                <a:cs typeface="Consolas" pitchFamily="49" charset="0"/>
              </a:rPr>
              <a:t> compiler</a:t>
            </a:r>
            <a:endParaRPr lang="bg-BG" sz="2397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495841" y="2404090"/>
            <a:ext cx="1415709" cy="516724"/>
          </a:xfrm>
          <a:prstGeom prst="wedgeRoundRectCallout">
            <a:avLst>
              <a:gd name="adj1" fmla="val -64897"/>
              <a:gd name="adj2" fmla="val -55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Keyword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7239000" y="2313744"/>
            <a:ext cx="2683477" cy="890256"/>
          </a:xfrm>
          <a:prstGeom prst="wedgeRoundRectCallout">
            <a:avLst>
              <a:gd name="adj1" fmla="val -56763"/>
              <a:gd name="adj2" fmla="val -5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Name (starts with 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FFFFFF"/>
                </a:solidFill>
              </a:rPr>
              <a:t> per convention)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39E1372-42E8-4F0B-901D-E7B94C4B10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implementation of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/>
              <a:t>is provided in </a:t>
            </a:r>
            <a:br>
              <a:rPr lang="en-US" sz="3400" dirty="0"/>
            </a:br>
            <a:r>
              <a:rPr lang="en-US" sz="3400" dirty="0"/>
              <a:t>class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Example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14600" y="2514600"/>
            <a:ext cx="5181600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IPrintable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14600" y="4386816"/>
            <a:ext cx="5867400" cy="1632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Document : IPrintable { 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Console.WriteLine("Hello"); }</a:t>
            </a:r>
          </a:p>
        </p:txBody>
      </p:sp>
      <p:sp>
        <p:nvSpPr>
          <p:cNvPr id="4" name="U-Turn Arrow 3"/>
          <p:cNvSpPr/>
          <p:nvPr/>
        </p:nvSpPr>
        <p:spPr bwMode="auto">
          <a:xfrm rot="5400000">
            <a:off x="8274764" y="3960848"/>
            <a:ext cx="1023190" cy="808719"/>
          </a:xfrm>
          <a:prstGeom prst="uturnArrow">
            <a:avLst>
              <a:gd name="adj1" fmla="val 2690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D0C4141-3806-4440-B683-84534BDA62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9B285914-FF06-47AC-AB53-E4FA5C71E7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Contains signatures of </a:t>
            </a:r>
            <a:r>
              <a:rPr lang="en-US" b="1" dirty="0">
                <a:solidFill>
                  <a:schemeClr val="bg1"/>
                </a:solidFill>
              </a:rPr>
              <a:t>methods (in C# 8.0 interfaces could have a </a:t>
            </a:r>
            <a:r>
              <a:rPr lang="en-US" b="1" dirty="0">
                <a:solidFill>
                  <a:schemeClr val="bg1"/>
                </a:solidFill>
                <a:hlinkClick r:id="rId3"/>
              </a:rPr>
              <a:t>default</a:t>
            </a:r>
            <a:r>
              <a:rPr lang="en-US" b="1" dirty="0">
                <a:solidFill>
                  <a:schemeClr val="bg1"/>
                </a:solidFill>
              </a:rPr>
              <a:t> implementation)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events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indexers</a:t>
            </a:r>
          </a:p>
          <a:p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inherit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one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 base interfaces</a:t>
            </a:r>
          </a:p>
          <a:p>
            <a:r>
              <a:rPr lang="en-US" dirty="0"/>
              <a:t>When a base type list contains a base class and interfaces, the </a:t>
            </a:r>
            <a:r>
              <a:rPr lang="en-US" b="1" dirty="0">
                <a:solidFill>
                  <a:schemeClr val="bg1"/>
                </a:solidFill>
              </a:rPr>
              <a:t>base class </a:t>
            </a:r>
            <a:r>
              <a:rPr lang="en-US" dirty="0"/>
              <a:t>must come </a:t>
            </a:r>
            <a:r>
              <a:rPr lang="en-US" b="1" dirty="0">
                <a:solidFill>
                  <a:schemeClr val="bg1"/>
                </a:solidFill>
              </a:rPr>
              <a:t>first</a:t>
            </a:r>
            <a:r>
              <a:rPr lang="en-US" dirty="0"/>
              <a:t> in the list</a:t>
            </a:r>
          </a:p>
          <a:p>
            <a:r>
              <a:rPr lang="en-US" dirty="0"/>
              <a:t>A class that </a:t>
            </a:r>
            <a:r>
              <a:rPr lang="en-US" b="1" dirty="0">
                <a:solidFill>
                  <a:schemeClr val="bg1"/>
                </a:solidFill>
              </a:rPr>
              <a:t>implements</a:t>
            </a:r>
            <a:r>
              <a:rPr lang="en-US" dirty="0"/>
              <a:t> an interface can explicitly implement </a:t>
            </a:r>
            <a:r>
              <a:rPr lang="en-US" b="1" dirty="0">
                <a:solidFill>
                  <a:schemeClr val="bg1"/>
                </a:solidFill>
              </a:rPr>
              <a:t>members</a:t>
            </a:r>
            <a:r>
              <a:rPr lang="en-US" dirty="0"/>
              <a:t> of that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</a:p>
          <a:p>
            <a:pPr lvl="1"/>
            <a:r>
              <a:rPr lang="en-US" dirty="0"/>
              <a:t>An explicitly implemented member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accessed through a class instance, but only through the interface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(2)</a:t>
            </a:r>
          </a:p>
        </p:txBody>
      </p:sp>
    </p:spTree>
    <p:extLst>
      <p:ext uri="{BB962C8B-B14F-4D97-AF65-F5344CB8AC3E}">
        <p14:creationId xmlns:p14="http://schemas.microsoft.com/office/powerpoint/2010/main" val="261497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7318BB9A-656D-4D64-9147-070F11687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Relationship between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r>
              <a:rPr lang="en-US" dirty="0"/>
              <a:t>Multiple implementation and inheritance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Implementation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800600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4925" y="2394985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1644450" y="2384805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9067801" y="2389528"/>
            <a:ext cx="132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extends</a:t>
            </a:r>
            <a:endParaRPr lang="bg-BG" sz="2800" dirty="0"/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8928" y="3046066"/>
            <a:ext cx="2146218" cy="439968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8928" y="1909211"/>
            <a:ext cx="2146218" cy="42326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800600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7135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2272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effectLst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5000" y="5707579"/>
            <a:ext cx="2146218" cy="457200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42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7091" y="4517124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6025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30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2331" y="5689013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525001" y="5069075"/>
            <a:ext cx="266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Extends (inherit)</a:t>
            </a:r>
            <a:endParaRPr lang="bg-BG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3953222" y="5087818"/>
            <a:ext cx="191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implements</a:t>
            </a:r>
            <a:endParaRPr lang="bg-BG" sz="2800" dirty="0"/>
          </a:p>
        </p:txBody>
      </p:sp>
      <p:sp>
        <p:nvSpPr>
          <p:cNvPr id="7" name="Down Arrow 6"/>
          <p:cNvSpPr/>
          <p:nvPr/>
        </p:nvSpPr>
        <p:spPr bwMode="auto">
          <a:xfrm rot="10800000">
            <a:off x="1466820" y="2363825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8841214" y="2363824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Down Arrow 37"/>
          <p:cNvSpPr/>
          <p:nvPr/>
        </p:nvSpPr>
        <p:spPr bwMode="auto">
          <a:xfrm rot="7254787">
            <a:off x="7862498" y="4736111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4388737">
            <a:off x="9218042" y="4678934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Down Arrow 30"/>
          <p:cNvSpPr/>
          <p:nvPr/>
        </p:nvSpPr>
        <p:spPr bwMode="auto">
          <a:xfrm rot="7254787">
            <a:off x="2243728" y="4713985"/>
            <a:ext cx="45719" cy="12953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Down Arrow 46"/>
          <p:cNvSpPr/>
          <p:nvPr/>
        </p:nvSpPr>
        <p:spPr bwMode="auto">
          <a:xfrm rot="14388737">
            <a:off x="3625995" y="4703956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Down Arrow 47"/>
          <p:cNvSpPr/>
          <p:nvPr/>
        </p:nvSpPr>
        <p:spPr bwMode="auto">
          <a:xfrm rot="10800000">
            <a:off x="5178339" y="2363823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655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  <p:bldP spid="7" grpId="0" animBg="1"/>
      <p:bldP spid="37" grpId="0" animBg="1"/>
      <p:bldP spid="38" grpId="0" animBg="1"/>
      <p:bldP spid="40" grpId="0" animBg="1"/>
      <p:bldP spid="31" grpId="0" animBg="1"/>
      <p:bldP spid="47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B1FEB04B-00D7-4421-A12B-5E031A8C2B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Build a project that contains an </a:t>
            </a:r>
            <a:r>
              <a:rPr lang="en-US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 for </a:t>
            </a:r>
            <a:r>
              <a:rPr lang="en-US" b="1" dirty="0">
                <a:solidFill>
                  <a:schemeClr val="bg1"/>
                </a:solidFill>
              </a:rPr>
              <a:t>drawable objects</a:t>
            </a:r>
          </a:p>
          <a:p>
            <a:r>
              <a:rPr lang="en-US" dirty="0"/>
              <a:t>Implements two type of shapes: </a:t>
            </a:r>
            <a:r>
              <a:rPr lang="en-US" b="1" dirty="0">
                <a:solidFill>
                  <a:schemeClr val="bg1"/>
                </a:solidFill>
              </a:rPr>
              <a:t>Circle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Rectangle </a:t>
            </a:r>
          </a:p>
          <a:p>
            <a:r>
              <a:rPr lang="en-US" dirty="0"/>
              <a:t>Both classes have to print on the console </a:t>
            </a:r>
            <a:br>
              <a:rPr lang="en-US" dirty="0"/>
            </a:br>
            <a:r>
              <a:rPr lang="en-US" dirty="0"/>
              <a:t>their shape with "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"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Shapes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7696" y="4253299"/>
            <a:ext cx="3597336" cy="1705250"/>
            <a:chOff x="-306494" y="1714897"/>
            <a:chExt cx="1971028" cy="1705250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714897"/>
              <a:ext cx="1970922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Circle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494" y="2833211"/>
              <a:ext cx="1970922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397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Radius: int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93087" y="3739135"/>
            <a:ext cx="3429001" cy="2219414"/>
            <a:chOff x="-306388" y="1581920"/>
            <a:chExt cx="1878795" cy="2219414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1581920"/>
              <a:ext cx="1878795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Rectangle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-306388" y="2691627"/>
              <a:ext cx="1878795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-Width: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-Height: 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470143" y="4261906"/>
            <a:ext cx="3124200" cy="1696643"/>
            <a:chOff x="5561362" y="1464774"/>
            <a:chExt cx="3124200" cy="1696643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561362" y="1464774"/>
              <a:ext cx="3124200" cy="11097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&lt;&lt;interface&gt;&gt;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IDrawable</a:t>
              </a: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561362" y="2574481"/>
              <a:ext cx="31242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+Draw()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F15B83F-64CD-4D09-B8A1-F0482ADCA5D4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https://judge.softuni.org/Contests/Practice/Index/1501#0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2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502308" y="1295400"/>
            <a:ext cx="52606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 Draw()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0708" y="4996480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fields and a constructor</a:t>
            </a:r>
            <a:endParaRPr lang="bg-BG" sz="2397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implement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0708" y="3145940"/>
            <a:ext cx="8003892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fields and a constructor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0887851-BD42-4024-8ACE-92C7F75D76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Shapes – Rectangle Draw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1337522"/>
            <a:ext cx="9569937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Draw()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(int i = 1; i &lt; this.height - 1; ++i)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DrawLine(this.width, '*', '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DrawLine(this.width, '*', '*');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private void DrawLine(int width, char end, char mid)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Console.Write(end);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(int i = 1; i &lt; width - 1; ++i)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Console.Write(mid);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Console.WriteLine(end);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4081644-6332-4CE5-B885-00FFFC3AEA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54E02B41-E4FD-44C8-979F-343E9EFBC0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Shapes – Circle Draw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71600" y="1337522"/>
            <a:ext cx="9457226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rIn = this.radius - 0.4;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rOut = this.radius + 0.4;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for (double y = this.radius; y &gt;= -this.radius; --y)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(double x = -this.radius; x &lt; rOut; x += 0.5)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double value = x * x + y * y;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if (value &gt;= rIn * rIn &amp;&amp; value &lt;= rOut * rOut)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 ");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Console.WriteLine(); }</a:t>
            </a:r>
          </a:p>
        </p:txBody>
      </p:sp>
    </p:spTree>
    <p:extLst>
      <p:ext uri="{BB962C8B-B14F-4D97-AF65-F5344CB8AC3E}">
        <p14:creationId xmlns:p14="http://schemas.microsoft.com/office/powerpoint/2010/main" val="190498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524001"/>
            <a:ext cx="2438095" cy="2438095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4E058702-0805-4C6E-8194-3727E3972C8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Abstract Classes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D4A448-4F25-4655-9D20-D04295E0F6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Abstract Classes and Methods</a:t>
            </a:r>
          </a:p>
        </p:txBody>
      </p:sp>
    </p:spTree>
    <p:extLst>
      <p:ext uri="{BB962C8B-B14F-4D97-AF65-F5344CB8AC3E}">
        <p14:creationId xmlns:p14="http://schemas.microsoft.com/office/powerpoint/2010/main" val="313387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2042480" y="1108911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be instantiated</a:t>
            </a:r>
          </a:p>
          <a:p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abstract methods </a:t>
            </a:r>
            <a:r>
              <a:rPr lang="en-US" dirty="0"/>
              <a:t>and </a:t>
            </a:r>
            <a:r>
              <a:rPr lang="en-US" b="1" noProof="1">
                <a:solidFill>
                  <a:schemeClr val="bg1"/>
                </a:solidFill>
              </a:rPr>
              <a:t>accessors</a:t>
            </a:r>
          </a:p>
          <a:p>
            <a:r>
              <a:rPr lang="en-US" dirty="0"/>
              <a:t>Must provide </a:t>
            </a: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for all </a:t>
            </a:r>
            <a:r>
              <a:rPr lang="en-US" b="1" dirty="0">
                <a:solidFill>
                  <a:schemeClr val="bg1"/>
                </a:solidFill>
              </a:rPr>
              <a:t>inherited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interface members</a:t>
            </a:r>
          </a:p>
          <a:p>
            <a:r>
              <a:rPr lang="en-US" dirty="0"/>
              <a:t>Implementing an interface might map the interface methods onto </a:t>
            </a:r>
            <a:r>
              <a:rPr lang="en-US" b="1" dirty="0">
                <a:solidFill>
                  <a:schemeClr val="bg1"/>
                </a:solidFill>
              </a:rPr>
              <a:t>abstract</a:t>
            </a:r>
            <a:r>
              <a:rPr lang="en-US" dirty="0"/>
              <a:t> methods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9EB6F76-64FE-47B6-94BE-56700D9FD46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9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A805CC05-D8B1-4796-9507-B1ABF7EDD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Abstraction</a:t>
            </a:r>
          </a:p>
          <a:p>
            <a:r>
              <a:rPr lang="fr-FR" sz="4000" dirty="0"/>
              <a:t>Interfaces</a:t>
            </a:r>
          </a:p>
          <a:p>
            <a:r>
              <a:rPr lang="fr-FR" sz="4000" dirty="0"/>
              <a:t>Abstract Classes</a:t>
            </a:r>
          </a:p>
          <a:p>
            <a:r>
              <a:rPr lang="fr-FR" sz="4000" dirty="0"/>
              <a:t>Interfaces vs Abstract Classes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4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An </a:t>
            </a:r>
            <a:r>
              <a:rPr lang="en-US" sz="3400" b="1" dirty="0">
                <a:solidFill>
                  <a:schemeClr val="bg1"/>
                </a:solidFill>
              </a:rPr>
              <a:t>abstract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  <a:r>
              <a:rPr lang="en-US" sz="3400" dirty="0"/>
              <a:t> is implicitly a </a:t>
            </a:r>
            <a:r>
              <a:rPr lang="en-US" sz="3400" b="1" dirty="0">
                <a:solidFill>
                  <a:schemeClr val="bg1"/>
                </a:solidFill>
              </a:rPr>
              <a:t>virtual</a:t>
            </a:r>
            <a:r>
              <a:rPr lang="en-US" sz="3400" dirty="0"/>
              <a:t> method</a:t>
            </a:r>
          </a:p>
          <a:p>
            <a:r>
              <a:rPr lang="en-US" sz="3400" dirty="0"/>
              <a:t>Abstract method declarations are only permitted in </a:t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abstract classes</a:t>
            </a:r>
          </a:p>
          <a:p>
            <a:r>
              <a:rPr lang="en-US" sz="3400" dirty="0"/>
              <a:t>An abstract method declaration provides no actual </a:t>
            </a:r>
            <a:br>
              <a:rPr lang="en-US" sz="3400" dirty="0"/>
            </a:br>
            <a:r>
              <a:rPr lang="en-US" sz="3400" dirty="0"/>
              <a:t>implementation:</a:t>
            </a:r>
            <a:endParaRPr lang="bg-BG" sz="3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91000" y="4509000"/>
            <a:ext cx="5481775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void Build();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6ADEFB2-1E93-47CE-BE0E-8A827D6CAF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4" y="1371601"/>
            <a:ext cx="2514295" cy="25142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ADC578A-C261-477E-BB19-045D6EEC33F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Interfaces vs 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134807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Clr>
                <a:schemeClr val="tx1"/>
              </a:buClr>
            </a:pPr>
            <a:r>
              <a:rPr lang="en-GB" sz="3500" dirty="0"/>
              <a:t>Abstract Class (AC)</a:t>
            </a:r>
          </a:p>
          <a:p>
            <a:pPr lvl="1"/>
            <a:r>
              <a:rPr lang="en-US" dirty="0"/>
              <a:t>May </a:t>
            </a:r>
            <a:r>
              <a:rPr lang="en-US" b="1" dirty="0">
                <a:solidFill>
                  <a:schemeClr val="bg1"/>
                </a:solidFill>
              </a:rPr>
              <a:t>inherit only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one abstract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provide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</a:t>
            </a:r>
            <a:r>
              <a:rPr lang="en-US" dirty="0"/>
              <a:t> and/or </a:t>
            </a:r>
            <a:br>
              <a:rPr lang="en-US" dirty="0"/>
            </a:br>
            <a:r>
              <a:rPr lang="en-US" dirty="0"/>
              <a:t>just the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that </a:t>
            </a:r>
            <a:br>
              <a:rPr lang="en-US" dirty="0"/>
            </a:br>
            <a:r>
              <a:rPr lang="en-US" dirty="0"/>
              <a:t>have to be overridden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 contain access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modifiers </a:t>
            </a:r>
            <a:r>
              <a:rPr lang="en-US" dirty="0"/>
              <a:t>for the fields, </a:t>
            </a:r>
            <a:br>
              <a:rPr lang="en-US" dirty="0"/>
            </a:br>
            <a:r>
              <a:rPr lang="en-US" dirty="0"/>
              <a:t>functions, properties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Interface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class may </a:t>
            </a:r>
            <a:r>
              <a:rPr lang="en-US" sz="3000" b="1" dirty="0">
                <a:solidFill>
                  <a:schemeClr val="bg1"/>
                </a:solidFill>
              </a:rPr>
              <a:t>implement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several interfaces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have access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modifiers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everything is </a:t>
            </a:r>
            <a:br>
              <a:rPr lang="en-US" sz="3000" dirty="0"/>
            </a:br>
            <a:r>
              <a:rPr lang="en-US" sz="3000" dirty="0"/>
              <a:t>assumed as public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Cannot provide any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code</a:t>
            </a:r>
            <a:r>
              <a:rPr lang="en-US" sz="3000" dirty="0"/>
              <a:t>, just the signature</a:t>
            </a:r>
            <a:endParaRPr lang="en-GB" sz="3000" dirty="0"/>
          </a:p>
          <a:p>
            <a:endParaRPr lang="en-GB" sz="3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(1)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847BD87-4177-4066-B715-5609B661DB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0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sz="3200" dirty="0"/>
              <a:t>Abstract Class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Fields and constants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 be defined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If we add a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</a:t>
            </a:r>
            <a:r>
              <a:rPr lang="en-US" sz="3000" dirty="0"/>
              <a:t>have the option of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providing default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implementation </a:t>
            </a:r>
            <a:r>
              <a:rPr lang="en-US" sz="3000" dirty="0"/>
              <a:t>and </a:t>
            </a:r>
            <a:br>
              <a:rPr lang="en-US" sz="3000" dirty="0"/>
            </a:br>
            <a:r>
              <a:rPr lang="en-US" sz="3000" dirty="0"/>
              <a:t>therefore all the existing </a:t>
            </a:r>
            <a:br>
              <a:rPr lang="en-US" sz="3000" dirty="0"/>
            </a:br>
            <a:r>
              <a:rPr lang="en-US" sz="3000" dirty="0"/>
              <a:t>code might work properly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Interface</a:t>
            </a:r>
          </a:p>
          <a:p>
            <a:pPr lvl="1"/>
            <a:r>
              <a:rPr lang="en-US" sz="3000" dirty="0"/>
              <a:t>Fields and constants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can't be defined</a:t>
            </a:r>
          </a:p>
          <a:p>
            <a:pPr lvl="1"/>
            <a:r>
              <a:rPr lang="en-US" sz="3000" dirty="0"/>
              <a:t>If we add </a:t>
            </a:r>
            <a:r>
              <a:rPr lang="en-US" sz="3000" b="1" dirty="0">
                <a:solidFill>
                  <a:schemeClr val="bg1"/>
                </a:solidFill>
              </a:rPr>
              <a:t>a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new method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we have to track down </a:t>
            </a:r>
            <a:br>
              <a:rPr lang="en-US" sz="3000" b="1" dirty="0">
                <a:solidFill>
                  <a:schemeClr val="bg1"/>
                </a:solidFill>
              </a:rPr>
            </a:br>
            <a:r>
              <a:rPr lang="en-US" sz="3000" b="1" dirty="0">
                <a:solidFill>
                  <a:schemeClr val="bg1"/>
                </a:solidFill>
              </a:rPr>
              <a:t>all the implementations </a:t>
            </a:r>
            <a:r>
              <a:rPr lang="en-US" sz="3000" dirty="0"/>
              <a:t>of the interface and 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</a:rPr>
              <a:t>define implementation</a:t>
            </a: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dirty="0"/>
              <a:t>for the new method</a:t>
            </a:r>
            <a:endParaRPr lang="en-GB" sz="3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vs Abstract Class (2)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79A7CCB-CB22-450B-8BED-31722CF05E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9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DF470522-3B42-46CD-8E0A-A9A5A1669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r>
              <a:rPr lang="en-US" dirty="0"/>
              <a:t>Build a hierarchy of interfaces and classes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8765" y="2140150"/>
            <a:ext cx="3658600" cy="1196535"/>
            <a:chOff x="4683210" y="1333424"/>
            <a:chExt cx="3658600" cy="1196535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683210" y="1333424"/>
              <a:ext cx="3658600" cy="609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&lt;&lt;IElectricCar&gt;&gt;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683210" y="1943023"/>
              <a:ext cx="36586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+Battery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01236" y="2140149"/>
            <a:ext cx="4608598" cy="2809508"/>
            <a:chOff x="5180012" y="1653737"/>
            <a:chExt cx="4608598" cy="2809508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5180012" y="1653737"/>
              <a:ext cx="4608598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&lt;&lt;ICar&gt;&gt;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184286" y="2245991"/>
              <a:ext cx="4604324" cy="221725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+Model: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+Color: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+Start():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+Stop(): string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8204784" y="5731815"/>
            <a:ext cx="1001502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Seat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152510" y="5731815"/>
            <a:ext cx="1171110" cy="609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Tesla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2673484" y="3411464"/>
            <a:ext cx="153370" cy="219313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4200000">
            <a:off x="4722818" y="4129790"/>
            <a:ext cx="247501" cy="232681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8599319" y="5067271"/>
            <a:ext cx="240317" cy="540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123AC49-5BB6-4DA7-BD6D-38941755E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372" y="5090845"/>
            <a:ext cx="1493095" cy="14930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8D89A11-0969-4415-B64C-3B756B45E76D}"/>
              </a:ext>
            </a:extLst>
          </p:cNvPr>
          <p:cNvSpPr txBox="1"/>
          <p:nvPr/>
        </p:nvSpPr>
        <p:spPr>
          <a:xfrm>
            <a:off x="1010080" y="6443295"/>
            <a:ext cx="9208346" cy="3693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https://judge.softuni.org/Contests/Practice/Index/1501#1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71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2" grpId="0" animBg="1"/>
      <p:bldP spid="2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DF470522-3B42-46CD-8E0A-A9A5A1669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Build a hierarchy of interfaces and classes</a:t>
            </a:r>
            <a:endParaRPr lang="bg-BG" dirty="0"/>
          </a:p>
          <a:p>
            <a:pPr lvl="1"/>
            <a:r>
              <a:rPr lang="en-US" dirty="0"/>
              <a:t>Create an interface called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IElectricCar</a:t>
            </a:r>
          </a:p>
          <a:p>
            <a:pPr lvl="2"/>
            <a:r>
              <a:rPr lang="en-US" dirty="0">
                <a:latin typeface="+mj-lt"/>
              </a:rPr>
              <a:t>It should have a property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Battery</a:t>
            </a:r>
          </a:p>
          <a:p>
            <a:pPr lvl="1"/>
            <a:r>
              <a:rPr lang="en-US" dirty="0">
                <a:latin typeface="+mj-lt"/>
              </a:rPr>
              <a:t>Cre</a:t>
            </a:r>
            <a:r>
              <a:rPr lang="en-US" dirty="0"/>
              <a:t>ate an interface called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</a:p>
          <a:p>
            <a:pPr lvl="2"/>
            <a:r>
              <a:rPr lang="en-US" dirty="0">
                <a:latin typeface="+mj-lt"/>
              </a:rPr>
              <a:t>It should have properties: </a:t>
            </a:r>
            <a:r>
              <a:rPr lang="en-US" b="1" dirty="0">
                <a:latin typeface="+mj-lt"/>
              </a:rPr>
              <a:t>Model: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Color: String</a:t>
            </a:r>
          </a:p>
          <a:p>
            <a:pPr lvl="2"/>
            <a:r>
              <a:rPr lang="en-US" dirty="0">
                <a:latin typeface="+mj-lt"/>
              </a:rPr>
              <a:t>It should also have methods: </a:t>
            </a:r>
            <a:r>
              <a:rPr lang="en-US" b="1" dirty="0">
                <a:latin typeface="+mj-lt"/>
              </a:rPr>
              <a:t>Start():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Stop(): String</a:t>
            </a:r>
          </a:p>
          <a:p>
            <a:r>
              <a:rPr lang="en-US" dirty="0">
                <a:latin typeface="+mj-lt"/>
              </a:rPr>
              <a:t>Create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Tesla</a:t>
            </a:r>
            <a:r>
              <a:rPr lang="en-US" dirty="0">
                <a:latin typeface="+mj-lt"/>
              </a:rPr>
              <a:t>, which implements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IElectricalCar</a:t>
            </a:r>
            <a:r>
              <a:rPr lang="en-US" dirty="0">
                <a:latin typeface="+mj-lt"/>
              </a:rPr>
              <a:t>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</a:p>
          <a:p>
            <a:r>
              <a:rPr lang="en-US" dirty="0">
                <a:latin typeface="+mj-lt"/>
              </a:rPr>
              <a:t>Create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Seat</a:t>
            </a:r>
            <a:r>
              <a:rPr lang="en-US" dirty="0">
                <a:latin typeface="+mj-lt"/>
              </a:rPr>
              <a:t>, which implements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Cars</a:t>
            </a:r>
          </a:p>
        </p:txBody>
      </p:sp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D5E189E6-1BD9-460B-809F-F9DA03D00CE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836" y="5449315"/>
            <a:ext cx="1206185" cy="120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276600" y="1337522"/>
            <a:ext cx="5676900" cy="5291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ICar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Model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Color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Start();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string Stop();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IElectricCar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int Batteries { get;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1236F3-D004-4895-A195-E16B341D5B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6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(2)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43000" y="1295401"/>
            <a:ext cx="9982200" cy="53016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Tesla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IElectricCar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Batteries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Tesla (string model, string color, int batteries)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556FA82-D016-478F-A3AF-667A32EBAA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3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Cars (3)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86000" y="1342882"/>
            <a:ext cx="7620000" cy="5253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Seat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 }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Tesla(string model, string color)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7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237682-3C4F-4BA4-8398-87E02DDDBD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04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047CD8DD-53C8-4FEA-83CD-94112C028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Abstraction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How do we achieve abstraction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Interfaces 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bg2"/>
                </a:solidFill>
              </a:rPr>
              <a:t>Abstract classes</a:t>
            </a:r>
          </a:p>
        </p:txBody>
      </p:sp>
    </p:spTree>
    <p:extLst>
      <p:ext uri="{BB962C8B-B14F-4D97-AF65-F5344CB8AC3E}">
        <p14:creationId xmlns:p14="http://schemas.microsoft.com/office/powerpoint/2010/main" val="51469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380E16DE-985C-46E7-88C5-19E6224EB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/>
          </a:p>
          <a:p>
            <a:pPr marL="0" indent="0" algn="ctr">
              <a:buNone/>
            </a:pPr>
            <a:r>
              <a:rPr lang="en-US" sz="8800" b="1" u="sng">
                <a:solidFill>
                  <a:schemeClr val="bg1"/>
                </a:solidFill>
              </a:rPr>
              <a:t>sli.do</a:t>
            </a:r>
            <a:endParaRPr lang="bg-BG" sz="7200" b="1" u="sng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</a:t>
            </a:r>
            <a:r>
              <a:rPr lang="en-US" sz="11500" b="1" noProof="1"/>
              <a:t>csharp</a:t>
            </a:r>
            <a:r>
              <a:rPr lang="bg-BG" sz="11500"/>
              <a:t>-</a:t>
            </a:r>
            <a:r>
              <a:rPr lang="en-US" sz="11500" b="1"/>
              <a:t>advanced</a:t>
            </a:r>
            <a:endParaRPr lang="en-US" sz="11500" b="1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7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0603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3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no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5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7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C8908A7-AA77-49EB-B7CD-EF4399DB69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5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22647EC-75C5-456A-88D2-F11D9BB2B4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5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133600" cy="21336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12A7B700-5CF0-40B7-917E-11DC0831F76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Abstraction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0F7A4-C813-4F45-B897-1ACE34EFA8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Achieving Abstraction</a:t>
            </a:r>
          </a:p>
        </p:txBody>
      </p:sp>
    </p:spTree>
    <p:extLst>
      <p:ext uri="{BB962C8B-B14F-4D97-AF65-F5344CB8AC3E}">
        <p14:creationId xmlns:p14="http://schemas.microsoft.com/office/powerpoint/2010/main" val="233635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From the Latin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Preserving information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relevant </a:t>
            </a:r>
            <a:r>
              <a:rPr lang="en-US" dirty="0"/>
              <a:t>in a given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/>
              <a:t>context, and </a:t>
            </a:r>
            <a:r>
              <a:rPr lang="en-US" b="1" dirty="0">
                <a:solidFill>
                  <a:schemeClr val="bg1"/>
                </a:solidFill>
              </a:rPr>
              <a:t>forgetting information </a:t>
            </a:r>
            <a:r>
              <a:rPr lang="en-US" dirty="0"/>
              <a:t>that is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in that context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Abstraction?</a:t>
            </a:r>
            <a:endParaRPr lang="bg-BG" dirty="0"/>
          </a:p>
        </p:txBody>
      </p:sp>
      <p:sp>
        <p:nvSpPr>
          <p:cNvPr id="28" name="Rectangle: Rounded Corners 4"/>
          <p:cNvSpPr>
            <a:spLocks noChangeArrowheads="1"/>
          </p:cNvSpPr>
          <p:nvPr/>
        </p:nvSpPr>
        <p:spPr bwMode="auto">
          <a:xfrm>
            <a:off x="3948213" y="1934585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(away from)</a:t>
            </a:r>
          </a:p>
        </p:txBody>
      </p:sp>
      <p:sp>
        <p:nvSpPr>
          <p:cNvPr id="29" name="Rectangle: Rounded Corners 4"/>
          <p:cNvSpPr>
            <a:spLocks noChangeArrowheads="1"/>
          </p:cNvSpPr>
          <p:nvPr/>
        </p:nvSpPr>
        <p:spPr bwMode="auto">
          <a:xfrm>
            <a:off x="7757433" y="1905000"/>
            <a:ext cx="1965687" cy="106304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Trahere</a:t>
            </a:r>
          </a:p>
          <a:p>
            <a:pPr algn="ctr"/>
            <a:r>
              <a:rPr lang="en-GB" sz="2400" b="1" noProof="1">
                <a:solidFill>
                  <a:srgbClr val="FFFFFF"/>
                </a:solidFill>
              </a:rPr>
              <a:t>(to draw)</a:t>
            </a:r>
          </a:p>
        </p:txBody>
      </p:sp>
      <p:sp>
        <p:nvSpPr>
          <p:cNvPr id="30" name="Rectangle: Rounded Corners 4"/>
          <p:cNvSpPr>
            <a:spLocks noChangeArrowheads="1"/>
          </p:cNvSpPr>
          <p:nvPr/>
        </p:nvSpPr>
        <p:spPr bwMode="auto">
          <a:xfrm>
            <a:off x="5859298" y="3155044"/>
            <a:ext cx="1943100" cy="76762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</a:rPr>
              <a:t>Abstraction</a:t>
            </a: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6817785" y="2439983"/>
            <a:ext cx="8146" cy="721014"/>
          </a:xfrm>
          <a:prstGeom prst="straightConnector1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913900" y="2436524"/>
            <a:ext cx="1843533" cy="0"/>
          </a:xfrm>
          <a:prstGeom prst="line">
            <a:avLst/>
          </a:prstGeom>
          <a:solidFill>
            <a:schemeClr val="dk2">
              <a:alpha val="80000"/>
            </a:schemeClr>
          </a:solidFill>
          <a:ln w="254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BE83864F-6B72-43B8-9403-A3D109C68A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1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Abstraction </a:t>
            </a:r>
            <a:r>
              <a:rPr lang="en-US" dirty="0"/>
              <a:t>means ignoring </a:t>
            </a:r>
            <a:r>
              <a:rPr lang="en-US" b="1" dirty="0">
                <a:solidFill>
                  <a:schemeClr val="bg1"/>
                </a:solidFill>
              </a:rPr>
              <a:t>irrelevant </a:t>
            </a:r>
            <a:r>
              <a:rPr lang="en-US" dirty="0"/>
              <a:t>features, properties, or </a:t>
            </a:r>
            <a:br>
              <a:rPr lang="en-US" dirty="0"/>
            </a:br>
            <a:r>
              <a:rPr lang="en-US" dirty="0"/>
              <a:t>functions and emphasizing the</a:t>
            </a:r>
            <a:r>
              <a:rPr lang="en-US" b="1" dirty="0">
                <a:solidFill>
                  <a:schemeClr val="bg1"/>
                </a:solidFill>
              </a:rPr>
              <a:t> ones … </a:t>
            </a: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... relevant </a:t>
            </a:r>
            <a:r>
              <a:rPr lang="en-US" dirty="0"/>
              <a:t>to the </a:t>
            </a:r>
            <a:r>
              <a:rPr lang="en-US" b="1" dirty="0">
                <a:solidFill>
                  <a:schemeClr val="bg1"/>
                </a:solidFill>
              </a:rPr>
              <a:t>context </a:t>
            </a:r>
            <a:r>
              <a:rPr lang="en-US" dirty="0"/>
              <a:t>of the </a:t>
            </a:r>
            <a:r>
              <a:rPr lang="en-US" b="1" dirty="0">
                <a:solidFill>
                  <a:schemeClr val="bg1"/>
                </a:solidFill>
              </a:rPr>
              <a:t>project </a:t>
            </a:r>
            <a:r>
              <a:rPr lang="en-US" dirty="0"/>
              <a:t>we develop</a:t>
            </a: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/>
              <a:t>Abstraction helps </a:t>
            </a:r>
            <a:r>
              <a:rPr lang="en-US" b="1" dirty="0">
                <a:solidFill>
                  <a:schemeClr val="bg1"/>
                </a:solidFill>
              </a:rPr>
              <a:t>managing </a:t>
            </a:r>
            <a:r>
              <a:rPr lang="en-US" dirty="0"/>
              <a:t>complexity</a:t>
            </a:r>
          </a:p>
          <a:p>
            <a:pPr marL="457200" indent="-457200">
              <a:lnSpc>
                <a:spcPct val="120000"/>
              </a:lnSpc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Abstraction</a:t>
            </a:r>
            <a:r>
              <a:rPr lang="en-US" dirty="0"/>
              <a:t> lets you focus on </a:t>
            </a:r>
            <a:r>
              <a:rPr lang="en-US" b="1" dirty="0">
                <a:solidFill>
                  <a:schemeClr val="bg1"/>
                </a:solidFill>
              </a:rPr>
              <a:t>what the object does </a:t>
            </a:r>
            <a:r>
              <a:rPr lang="en-US" dirty="0"/>
              <a:t>instead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how it does it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5E589A-1771-431D-B488-D97C54543D2D}"/>
              </a:ext>
            </a:extLst>
          </p:cNvPr>
          <p:cNvGrpSpPr/>
          <p:nvPr/>
        </p:nvGrpSpPr>
        <p:grpSpPr>
          <a:xfrm>
            <a:off x="651000" y="2209800"/>
            <a:ext cx="10017000" cy="1981200"/>
            <a:chOff x="1948660" y="2590800"/>
            <a:chExt cx="8565352" cy="1981200"/>
          </a:xfrm>
          <a:solidFill>
            <a:schemeClr val="tx2"/>
          </a:solidFill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664925D4-E565-4699-9E7F-9E213DF67281}"/>
                </a:ext>
              </a:extLst>
            </p:cNvPr>
            <p:cNvSpPr/>
            <p:nvPr/>
          </p:nvSpPr>
          <p:spPr>
            <a:xfrm>
              <a:off x="3834115" y="3275076"/>
              <a:ext cx="6679897" cy="1068324"/>
            </a:xfrm>
            <a:prstGeom prst="cloudCallout">
              <a:avLst>
                <a:gd name="adj1" fmla="val -60621"/>
                <a:gd name="adj2" fmla="val -9656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bg2"/>
                  </a:solidFill>
                </a:rPr>
                <a:t>"Relevant" to what?</a:t>
              </a:r>
              <a:endParaRPr lang="bg-BG" sz="4000" b="1" dirty="0">
                <a:solidFill>
                  <a:schemeClr val="bg2"/>
                </a:solidFill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449C43-FF1E-49AE-8BCE-5EC5C19A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8660" y="2590800"/>
              <a:ext cx="1077403" cy="1981200"/>
            </a:xfrm>
            <a:prstGeom prst="rect">
              <a:avLst/>
            </a:prstGeom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6B64A6E2-11CB-404C-ADE8-E397D1D844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4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B54C42D-107C-4746-BDC3-C18C3A3EA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>
          <a:xfrm>
            <a:off x="1588" y="1150939"/>
            <a:ext cx="11804650" cy="5570537"/>
          </a:xfrm>
        </p:spPr>
        <p:txBody>
          <a:bodyPr/>
          <a:lstStyle/>
          <a:p>
            <a:r>
              <a:rPr lang="en-US" dirty="0"/>
              <a:t>There are two ways to achieve abstraction</a:t>
            </a:r>
          </a:p>
          <a:p>
            <a:pPr lvl="1"/>
            <a:r>
              <a:rPr lang="en-US" dirty="0"/>
              <a:t>Interfaces</a:t>
            </a:r>
          </a:p>
          <a:p>
            <a:pPr lvl="1"/>
            <a:r>
              <a:rPr lang="en-US" dirty="0"/>
              <a:t>Abstract class</a:t>
            </a:r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Achieve Abstraction?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1000" y="3249000"/>
            <a:ext cx="7108703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</p:txBody>
      </p:sp>
    </p:spTree>
    <p:extLst>
      <p:ext uri="{BB962C8B-B14F-4D97-AF65-F5344CB8AC3E}">
        <p14:creationId xmlns:p14="http://schemas.microsoft.com/office/powerpoint/2010/main" val="286897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GB" dirty="0"/>
              <a:t>Encapsulation</a:t>
            </a:r>
          </a:p>
          <a:p>
            <a:pPr lvl="1"/>
            <a:r>
              <a:rPr lang="en-GB" dirty="0"/>
              <a:t>Used to </a:t>
            </a:r>
            <a:r>
              <a:rPr lang="en-GB" b="1" dirty="0">
                <a:solidFill>
                  <a:schemeClr val="bg1"/>
                </a:solidFill>
              </a:rPr>
              <a:t>hide the code </a:t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inside a </a:t>
            </a:r>
            <a:r>
              <a:rPr lang="en-GB" b="1" dirty="0">
                <a:solidFill>
                  <a:schemeClr val="bg1"/>
                </a:solidFill>
              </a:rPr>
              <a:t>single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unit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to protect the data 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from the outside world </a:t>
            </a:r>
          </a:p>
          <a:p>
            <a:pPr lvl="1"/>
            <a:r>
              <a:rPr lang="en-GB" dirty="0"/>
              <a:t>Achieved with </a:t>
            </a:r>
            <a:r>
              <a:rPr lang="en-GB" b="1" dirty="0">
                <a:solidFill>
                  <a:schemeClr val="bg1"/>
                </a:solidFill>
              </a:rPr>
              <a:t>access</a:t>
            </a:r>
            <a:r>
              <a:rPr lang="en-GB" dirty="0"/>
              <a:t>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modifiers</a:t>
            </a:r>
            <a:r>
              <a:rPr lang="en-GB" dirty="0"/>
              <a:t> (private, </a:t>
            </a:r>
            <a:br>
              <a:rPr lang="en-GB" dirty="0"/>
            </a:br>
            <a:r>
              <a:rPr lang="en-GB" dirty="0"/>
              <a:t>protected, public … )</a:t>
            </a:r>
          </a:p>
          <a:p>
            <a:pPr lvl="1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</a:t>
            </a:r>
          </a:p>
          <a:p>
            <a:pPr lvl="1"/>
            <a:r>
              <a:rPr lang="en-US" dirty="0"/>
              <a:t>Process of </a:t>
            </a:r>
            <a:r>
              <a:rPr lang="en-US" b="1" dirty="0">
                <a:solidFill>
                  <a:schemeClr val="bg1"/>
                </a:solidFill>
              </a:rPr>
              <a:t>hiding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implementation details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showing only </a:t>
            </a:r>
            <a:br>
              <a:rPr lang="en-US" dirty="0"/>
            </a:br>
            <a:r>
              <a:rPr lang="en-US" dirty="0"/>
              <a:t>functionality to the user</a:t>
            </a:r>
          </a:p>
          <a:p>
            <a:pPr lvl="1"/>
            <a:r>
              <a:rPr lang="en-US" dirty="0"/>
              <a:t>Achieved with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abstract classes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 Encapsulation</a:t>
            </a:r>
            <a:endParaRPr lang="en-GB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96FA3F1-25BA-41DC-BE20-B978C8C52B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2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2057400" cy="20574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A170392A-F9AC-46AC-8305-BD9469DBE1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Interfaces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73BD89-D6A8-4985-A560-0C3D1D4D7AE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Working with Interfaces</a:t>
            </a:r>
          </a:p>
        </p:txBody>
      </p:sp>
    </p:spTree>
    <p:extLst>
      <p:ext uri="{BB962C8B-B14F-4D97-AF65-F5344CB8AC3E}">
        <p14:creationId xmlns:p14="http://schemas.microsoft.com/office/powerpoint/2010/main" val="35431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3851</TotalTime>
  <Words>2279</Words>
  <Application>Microsoft Office PowerPoint</Application>
  <PresentationFormat>Widescreen</PresentationFormat>
  <Paragraphs>379</Paragraphs>
  <Slides>34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1_SoftUni</vt:lpstr>
      <vt:lpstr>Interfaces and Abstraction </vt:lpstr>
      <vt:lpstr>Table of Contents</vt:lpstr>
      <vt:lpstr>Have a Question?</vt:lpstr>
      <vt:lpstr>Achieving Abstraction</vt:lpstr>
      <vt:lpstr>What is Abstraction?</vt:lpstr>
      <vt:lpstr>Abstraction in OOP</vt:lpstr>
      <vt:lpstr>How Do We Achieve Abstraction?</vt:lpstr>
      <vt:lpstr>Abstraction vs Encapsulation</vt:lpstr>
      <vt:lpstr>Working with Interfaces</vt:lpstr>
      <vt:lpstr>Interface (1)</vt:lpstr>
      <vt:lpstr>Interface Example</vt:lpstr>
      <vt:lpstr>Interface (2)</vt:lpstr>
      <vt:lpstr>Multiple Implementation</vt:lpstr>
      <vt:lpstr>Problem: Shapes</vt:lpstr>
      <vt:lpstr>Solution: Shapes </vt:lpstr>
      <vt:lpstr>Solution: Shapes – Rectangle Draw</vt:lpstr>
      <vt:lpstr>Solution: Shapes – Circle Draw </vt:lpstr>
      <vt:lpstr>Abstract Classes and Methods</vt:lpstr>
      <vt:lpstr>Abstract Class</vt:lpstr>
      <vt:lpstr>Abstract Methods</vt:lpstr>
      <vt:lpstr>Interfaces vs Abstract Classes</vt:lpstr>
      <vt:lpstr>Interface vs Abstract Class (1) </vt:lpstr>
      <vt:lpstr>Interface vs Abstract Class (2)</vt:lpstr>
      <vt:lpstr>Problem: Cars</vt:lpstr>
      <vt:lpstr>Problem: Cars</vt:lpstr>
      <vt:lpstr>Solution: Cars (1)</vt:lpstr>
      <vt:lpstr>Solution: Cars (2)</vt:lpstr>
      <vt:lpstr>Solution: Cars (3)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Interfaces and Abstraction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Aleksandar Kermanov</cp:lastModifiedBy>
  <cp:revision>29</cp:revision>
  <dcterms:created xsi:type="dcterms:W3CDTF">2018-05-23T13:08:44Z</dcterms:created>
  <dcterms:modified xsi:type="dcterms:W3CDTF">2021-09-09T11:32:13Z</dcterms:modified>
  <cp:category>programming;education;software engineering;software development</cp:category>
</cp:coreProperties>
</file>