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8"/>
  </p:notesMasterIdLst>
  <p:handoutMasterIdLst>
    <p:handoutMasterId r:id="rId39"/>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401" r:id="rId33"/>
    <p:sldId id="494" r:id="rId34"/>
    <p:sldId id="495" r:id="rId35"/>
    <p:sldId id="405" r:id="rId36"/>
    <p:sldId id="4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BB1F29-2352-4A9F-A1F3-B00ACE8D32C9}">
          <p14:sldIdLst>
            <p14:sldId id="291"/>
            <p14:sldId id="292"/>
            <p14:sldId id="293"/>
          </p14:sldIdLst>
        </p14:section>
        <p14:section name="Polymorphism" id="{8C00187D-6AF8-4F2A-AAB4-1EF2A45B28EF}">
          <p14:sldIdLst>
            <p14:sldId id="294"/>
            <p14:sldId id="295"/>
            <p14:sldId id="296"/>
            <p14:sldId id="297"/>
            <p14:sldId id="298"/>
            <p14:sldId id="299"/>
            <p14:sldId id="300"/>
            <p14:sldId id="301"/>
            <p14:sldId id="302"/>
            <p14:sldId id="303"/>
            <p14:sldId id="304"/>
            <p14:sldId id="305"/>
          </p14:sldIdLst>
        </p14:section>
        <p14:section name="Compile Time Polymorphism" id="{08338486-4310-44CE-B653-C26DC4264379}">
          <p14:sldIdLst>
            <p14:sldId id="306"/>
            <p14:sldId id="307"/>
            <p14:sldId id="308"/>
            <p14:sldId id="309"/>
          </p14:sldIdLst>
        </p14:section>
        <p14:section name="Runtime Polymorphism" id="{1EA035A7-2255-4425-A1BE-FE528E0F05D9}">
          <p14:sldIdLst>
            <p14:sldId id="310"/>
            <p14:sldId id="311"/>
            <p14:sldId id="312"/>
            <p14:sldId id="313"/>
            <p14:sldId id="314"/>
            <p14:sldId id="315"/>
            <p14:sldId id="316"/>
            <p14:sldId id="317"/>
            <p14:sldId id="318"/>
            <p14:sldId id="319"/>
            <p14:sldId id="320"/>
          </p14:sldIdLst>
        </p14:section>
        <p14:section name="Conclusion" id="{19879B37-54E0-45FB-A0ED-F027FC7C1256}">
          <p14:sldIdLst>
            <p14:sldId id="321"/>
            <p14:sldId id="401"/>
            <p14:sldId id="494"/>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2" autoAdjust="0"/>
    <p:restoredTop sz="95214" autoAdjust="0"/>
  </p:normalViewPr>
  <p:slideViewPr>
    <p:cSldViewPr showGuides="1">
      <p:cViewPr varScale="1">
        <p:scale>
          <a:sx n="80" d="100"/>
          <a:sy n="80" d="100"/>
        </p:scale>
        <p:origin x="678" y="90"/>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23.9.2021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id="{E920C3CD-8548-4241-9004-A1EE931D99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65875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a16="http://schemas.microsoft.com/office/drawing/2014/main" id="{76D49261-5AFB-4A94-B4F2-4BDD8BEA460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580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1" name="Footer Placeholder 7">
            <a:extLst>
              <a:ext uri="{FF2B5EF4-FFF2-40B4-BE49-F238E27FC236}">
                <a16:creationId xmlns:a16="http://schemas.microsoft.com/office/drawing/2014/main" id="{1DD4EC03-ABAC-4FC0-8F56-44570E34E05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6075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E4D02D1D-BA9F-4CAC-ACD7-66CB85105E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63974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a16="http://schemas.microsoft.com/office/drawing/2014/main" id="{AE5B0B88-B9CD-4F5A-90B0-C66B34C3639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9789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a:t>
            </a:r>
            <a:r>
              <a:rPr lang="bg-BG" dirty="0"/>
              <a:t> (</a:t>
            </a:r>
            <a:r>
              <a:rPr lang="en-US" dirty="0"/>
              <a:t>look at View -&gt; Notes Page)</a:t>
            </a:r>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a:t>    Vegetarian babyDeer = new Deer();</a:t>
            </a:r>
          </a:p>
          <a:p>
            <a:r>
              <a:rPr lang="en-US" sz="1800" noProof="1"/>
              <a:t>    Vegetarian babyElephant  = new Elephant();</a:t>
            </a:r>
          </a:p>
          <a:p>
            <a:endParaRPr lang="en-US" sz="1800" noProof="1"/>
          </a:p>
          <a:p>
            <a:r>
              <a:rPr lang="nn-NO" sz="1800" noProof="1"/>
              <a:t>    List&lt;</a:t>
            </a:r>
            <a:r>
              <a:rPr lang="nn-NO" sz="1800" noProof="1">
                <a:solidFill>
                  <a:schemeClr val="tx2">
                    <a:lumMod val="75000"/>
                  </a:schemeClr>
                </a:solidFill>
              </a:rPr>
              <a:t>Vegetarian</a:t>
            </a:r>
            <a:r>
              <a:rPr lang="nn-NO" sz="1800" noProof="1"/>
              <a:t>&gt; vegetarianAnimals = new ArrayList&lt;&gt;();</a:t>
            </a:r>
          </a:p>
          <a:p>
            <a:endParaRPr lang="nn-NO" sz="1800" noProof="1"/>
          </a:p>
          <a:p>
            <a:r>
              <a:rPr lang="nn-NO" sz="1800" noProof="1"/>
              <a:t>    vegetarianAnimals.add(</a:t>
            </a:r>
            <a:r>
              <a:rPr lang="nn-NO" sz="1800" noProof="1">
                <a:solidFill>
                  <a:schemeClr val="tx2">
                    <a:lumMod val="75000"/>
                  </a:schemeClr>
                </a:solidFill>
              </a:rPr>
              <a:t>babyDeer</a:t>
            </a:r>
            <a:r>
              <a:rPr lang="nn-NO" sz="1800" noProof="1"/>
              <a:t>);</a:t>
            </a:r>
          </a:p>
          <a:p>
            <a:r>
              <a:rPr lang="nn-NO" sz="1800" noProof="1"/>
              <a:t>    vegetarianAnimals.add(</a:t>
            </a:r>
            <a:r>
              <a:rPr lang="nn-NO" sz="1800" noProof="1">
                <a:solidFill>
                  <a:schemeClr val="tx2">
                    <a:lumMod val="75000"/>
                  </a:schemeClr>
                </a:solidFill>
              </a:rPr>
              <a:t>babyElephant</a:t>
            </a:r>
            <a:r>
              <a:rPr lang="nn-NO" sz="1800" noProof="1"/>
              <a:t>);</a:t>
            </a:r>
            <a:endParaRPr lang="en-US" sz="1800" noProof="1"/>
          </a:p>
          <a:p>
            <a:r>
              <a:rPr lang="en-US" sz="1800" noProof="1"/>
              <a:t>}</a:t>
            </a:r>
          </a:p>
        </p:txBody>
      </p:sp>
      <p:sp>
        <p:nvSpPr>
          <p:cNvPr id="8" name="Footer Placeholder 7">
            <a:extLst>
              <a:ext uri="{FF2B5EF4-FFF2-40B4-BE49-F238E27FC236}">
                <a16:creationId xmlns:a16="http://schemas.microsoft.com/office/drawing/2014/main" id="{4B8D1D53-125E-408E-AC70-915060ED1D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24565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1898D9CE-68FD-4825-BE89-AECE1B54AB7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34832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a16="http://schemas.microsoft.com/office/drawing/2014/main" id="{FD8F8101-690D-4E60-8648-FE762AAEC81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79607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a16="http://schemas.microsoft.com/office/drawing/2014/main" id="{D2FD1539-7CB0-466B-9192-52A7B0414FE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202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1" name="Footer Placeholder 7">
            <a:extLst>
              <a:ext uri="{FF2B5EF4-FFF2-40B4-BE49-F238E27FC236}">
                <a16:creationId xmlns:a16="http://schemas.microsoft.com/office/drawing/2014/main" id="{E4E87464-FE38-40A6-9919-A32409F5831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238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1" name="Footer Placeholder 7">
            <a:extLst>
              <a:ext uri="{FF2B5EF4-FFF2-40B4-BE49-F238E27FC236}">
                <a16:creationId xmlns:a16="http://schemas.microsoft.com/office/drawing/2014/main" id="{13AB3EAE-42BB-493F-9CC2-3A90AF23A92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2569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id="{6B249DD3-DC8A-4F5C-A722-D3E0BCFAB30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25421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6258C18A-993C-415F-B1DA-5D647FD2587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41515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7" name="Footer Placeholder 7">
            <a:extLst>
              <a:ext uri="{FF2B5EF4-FFF2-40B4-BE49-F238E27FC236}">
                <a16:creationId xmlns:a16="http://schemas.microsoft.com/office/drawing/2014/main" id="{FFD03198-E47D-4615-B2CA-C1C9016F9D5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77124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method</a:t>
            </a:r>
            <a:endParaRPr lang="bg-BG" dirty="0">
              <a:solidFill>
                <a:schemeClr val="tx1">
                  <a:lumMod val="40000"/>
                  <a:lumOff val="60000"/>
                </a:schemeClr>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7" name="Footer Placeholder 7">
            <a:extLst>
              <a:ext uri="{FF2B5EF4-FFF2-40B4-BE49-F238E27FC236}">
                <a16:creationId xmlns:a16="http://schemas.microsoft.com/office/drawing/2014/main" id="{23C738BF-AC14-4323-BFE3-0D2CDC6BEF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51475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7">
            <a:extLst>
              <a:ext uri="{FF2B5EF4-FFF2-40B4-BE49-F238E27FC236}">
                <a16:creationId xmlns:a16="http://schemas.microsoft.com/office/drawing/2014/main" id="{F2AD1812-F23B-4D71-9A8D-EB882520E48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12998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88647547-960C-44E3-9CB9-C74ED90416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75087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19502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34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46228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C7138D6E-1F62-44E3-900A-F5D95277437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3661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7" name="Footer Placeholder 7">
            <a:extLst>
              <a:ext uri="{FF2B5EF4-FFF2-40B4-BE49-F238E27FC236}">
                <a16:creationId xmlns:a16="http://schemas.microsoft.com/office/drawing/2014/main" id="{E6F2B167-62B7-4E56-B99F-4A67AA0AB1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0457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id="{893418E0-C296-4E6B-BBD2-484A68E95D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5907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a16="http://schemas.microsoft.com/office/drawing/2014/main" id="{FF2A23E6-06E6-4ADC-BE75-C5B6084096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323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6" name="Footer Placeholder 7">
            <a:extLst>
              <a:ext uri="{FF2B5EF4-FFF2-40B4-BE49-F238E27FC236}">
                <a16:creationId xmlns:a16="http://schemas.microsoft.com/office/drawing/2014/main" id="{DE28EC61-DF59-4900-AD03-DE02B5C5461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5129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6" name="Footer Placeholder 7">
            <a:extLst>
              <a:ext uri="{FF2B5EF4-FFF2-40B4-BE49-F238E27FC236}">
                <a16:creationId xmlns:a16="http://schemas.microsoft.com/office/drawing/2014/main" id="{05EBE39C-76B6-4F22-B9C2-2239BDB645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4636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6" name="Footer Placeholder 7">
            <a:extLst>
              <a:ext uri="{FF2B5EF4-FFF2-40B4-BE49-F238E27FC236}">
                <a16:creationId xmlns:a16="http://schemas.microsoft.com/office/drawing/2014/main" id="{5DDCDFC5-CCB8-484A-A095-5ACB98EBB1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74992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6" name="Footer Placeholder 7">
            <a:extLst>
              <a:ext uri="{FF2B5EF4-FFF2-40B4-BE49-F238E27FC236}">
                <a16:creationId xmlns:a16="http://schemas.microsoft.com/office/drawing/2014/main" id="{956AE551-6496-4A9C-9CA5-49769AF66C9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87434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id="{B03F6AE4-DCE3-41DB-A5F8-C8FD34B4D91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11054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19184541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3990770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7133455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3797117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3234432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5223726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321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277256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262516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7477142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869718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4630886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24753109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dotnet/csharp/language-reference/operators/type-testing-and-cast#as-operator"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judge.softuni.org/Contests/Practice/Index/1503#0"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dotnet/standard/design-guidelines/member-overload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override"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judge.softuni.org/Contests/Practice/Index/1503#1"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9.svg"/><Relationship Id="rId18" Type="http://schemas.openxmlformats.org/officeDocument/2006/relationships/hyperlink" Target="https://de.draftkings.com/" TargetMode="External"/><Relationship Id="rId3" Type="http://schemas.openxmlformats.org/officeDocument/2006/relationships/hyperlink" Target="https://www.softwaregroup.com/" TargetMode="External"/><Relationship Id="rId21" Type="http://schemas.openxmlformats.org/officeDocument/2006/relationships/image" Target="../media/image33.png"/><Relationship Id="rId7" Type="http://schemas.openxmlformats.org/officeDocument/2006/relationships/hyperlink" Target="https://www.postbank.bg/" TargetMode="External"/><Relationship Id="rId12" Type="http://schemas.openxmlformats.org/officeDocument/2006/relationships/image" Target="../media/image28.png"/><Relationship Id="rId17" Type="http://schemas.openxmlformats.org/officeDocument/2006/relationships/image" Target="../media/image31.png"/><Relationship Id="rId2" Type="http://schemas.openxmlformats.org/officeDocument/2006/relationships/notesSlide" Target="../notesSlides/notesSlide25.xml"/><Relationship Id="rId16" Type="http://schemas.openxmlformats.org/officeDocument/2006/relationships/hyperlink" Target="https://indeavr.com/expertise/software-engineering/enterprise-business-application-integration/"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image" Target="../media/image25.jpg"/><Relationship Id="rId11" Type="http://schemas.openxmlformats.org/officeDocument/2006/relationships/hyperlink" Target="https://www.infragistics.com/" TargetMode="External"/><Relationship Id="rId5" Type="http://schemas.openxmlformats.org/officeDocument/2006/relationships/hyperlink" Target="https://www.xs-software.com/" TargetMode="External"/><Relationship Id="rId15" Type="http://schemas.openxmlformats.org/officeDocument/2006/relationships/image" Target="../media/image30.png"/><Relationship Id="rId23" Type="http://schemas.openxmlformats.org/officeDocument/2006/relationships/image" Target="../media/image34.png"/><Relationship Id="rId10" Type="http://schemas.openxmlformats.org/officeDocument/2006/relationships/image" Target="../media/image27.jpg"/><Relationship Id="rId19" Type="http://schemas.openxmlformats.org/officeDocument/2006/relationships/image" Target="../media/image32.png"/><Relationship Id="rId4" Type="http://schemas.openxmlformats.org/officeDocument/2006/relationships/image" Target="../media/image24.png"/><Relationship Id="rId9" Type="http://schemas.openxmlformats.org/officeDocument/2006/relationships/hyperlink" Target="https://smartit.bg/" TargetMode="External"/><Relationship Id="rId14" Type="http://schemas.openxmlformats.org/officeDocument/2006/relationships/hyperlink" Target="https://www.coca-colahellenic.com/" TargetMode="External"/><Relationship Id="rId22" Type="http://schemas.openxmlformats.org/officeDocument/2006/relationships/hyperlink" Target="https://www.superhosting.bg/"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hyperlink" Target="https://eee.bg/" TargetMode="External"/><Relationship Id="rId7" Type="http://schemas.openxmlformats.org/officeDocument/2006/relationships/hyperlink" Target="https://www.youtube.com/c/CodeItUpwithIvo"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hyperlink" Target="https://virtualracingschool.com/" TargetMode="Externa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csharp/language-reference/operators/i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4" name="Text Placeholder 3"/>
          <p:cNvSpPr>
            <a:spLocks noGrp="1"/>
          </p:cNvSpPr>
          <p:nvPr>
            <p:ph type="body" sz="quarter" idx="20"/>
          </p:nvPr>
        </p:nvSpPr>
        <p:spPr/>
        <p:txBody>
          <a:bodyPr/>
          <a:lstStyle/>
          <a:p>
            <a:r>
              <a:rPr lang="en-US" dirty="0"/>
              <a:t>Technical Trainers</a:t>
            </a:r>
          </a:p>
        </p:txBody>
      </p:sp>
      <p:sp>
        <p:nvSpPr>
          <p:cNvPr id="3" name="Text Placeholder 2"/>
          <p:cNvSpPr>
            <a:spLocks noGrp="1"/>
          </p:cNvSpPr>
          <p:nvPr>
            <p:ph type="body" sz="quarter" idx="19"/>
          </p:nvPr>
        </p:nvSpPr>
        <p:spPr>
          <a:xfrm>
            <a:off x="671147" y="4897611"/>
            <a:ext cx="2951518" cy="958651"/>
          </a:xfrm>
        </p:spPr>
        <p:txBody>
          <a:bodyPr/>
          <a:lstStyle/>
          <a:p>
            <a:r>
              <a:rPr lang="en-US" dirty="0"/>
              <a:t>SoftUni Team</a:t>
            </a:r>
          </a:p>
          <a:p>
            <a:endParaRPr lang="bg-BG" dirty="0"/>
          </a:p>
        </p:txBody>
      </p:sp>
      <p:sp>
        <p:nvSpPr>
          <p:cNvPr id="6" name="Subtitle 5"/>
          <p:cNvSpPr>
            <a:spLocks noGrp="1"/>
          </p:cNvSpPr>
          <p:nvPr>
            <p:ph type="subTitle" idx="1"/>
          </p:nvPr>
        </p:nvSpPr>
        <p:spPr/>
        <p:txBody>
          <a:bodyPr>
            <a:noAutofit/>
          </a:bodyPr>
          <a:lstStyle/>
          <a:p>
            <a:pPr>
              <a:spcAft>
                <a:spcPts val="0"/>
              </a:spcAft>
            </a:pPr>
            <a:r>
              <a:rPr lang="en-US" dirty="0"/>
              <a:t>Polymorphism, Override and Overload Methods</a:t>
            </a:r>
          </a:p>
          <a:p>
            <a:pPr>
              <a:spcAft>
                <a:spcPts val="0"/>
              </a:spcAft>
            </a:pPr>
            <a:endParaRPr lang="en-US" sz="3000" dirty="0"/>
          </a:p>
        </p:txBody>
      </p:sp>
      <p:sp>
        <p:nvSpPr>
          <p:cNvPr id="5" name="Title 4"/>
          <p:cNvSpPr>
            <a:spLocks noGrp="1"/>
          </p:cNvSpPr>
          <p:nvPr>
            <p:ph type="title"/>
          </p:nvPr>
        </p:nvSpPr>
        <p:spPr/>
        <p:txBody>
          <a:bodyPr>
            <a:normAutofit/>
          </a:bodyPr>
          <a:lstStyle/>
          <a:p>
            <a:r>
              <a:rPr lang="en-US" dirty="0"/>
              <a:t>Polymorphism</a:t>
            </a: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00" y="2333241"/>
            <a:ext cx="2904795" cy="2341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1825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4B27F939-0197-44CC-B82C-EA81A33873E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4" name="Title 3"/>
          <p:cNvSpPr>
            <a:spLocks noGrp="1"/>
          </p:cNvSpPr>
          <p:nvPr>
            <p:ph type="title"/>
          </p:nvPr>
        </p:nvSpPr>
        <p:spPr/>
        <p:txBody>
          <a:bodyPr/>
          <a:lstStyle/>
          <a:p>
            <a:r>
              <a:rPr lang="en-US"/>
              <a:t>Type Pattern</a:t>
            </a:r>
            <a:endParaRPr lang="en-US" dirty="0"/>
          </a:p>
        </p:txBody>
      </p:sp>
      <p:sp>
        <p:nvSpPr>
          <p:cNvPr id="7" name="Rectangle 6"/>
          <p:cNvSpPr>
            <a:spLocks noChangeArrowheads="1"/>
          </p:cNvSpPr>
          <p:nvPr/>
        </p:nvSpPr>
        <p:spPr bwMode="auto">
          <a:xfrm>
            <a:off x="896708" y="1866452"/>
            <a:ext cx="7066562" cy="341578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(personOne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3950959" y="4865747"/>
            <a:ext cx="1512432" cy="832986"/>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Uses its methods</a:t>
            </a:r>
            <a:endParaRPr lang="bg-BG" sz="2400" b="1" dirty="0">
              <a:solidFill>
                <a:schemeClr val="bg2"/>
              </a:solidFill>
            </a:endParaRPr>
          </a:p>
        </p:txBody>
      </p:sp>
      <p:sp>
        <p:nvSpPr>
          <p:cNvPr id="16" name="AutoShape 6"/>
          <p:cNvSpPr>
            <a:spLocks noChangeArrowheads="1"/>
          </p:cNvSpPr>
          <p:nvPr/>
        </p:nvSpPr>
        <p:spPr bwMode="auto">
          <a:xfrm>
            <a:off x="6639841" y="3369284"/>
            <a:ext cx="3898731" cy="934339"/>
          </a:xfrm>
          <a:prstGeom prst="wedgeRoundRectCallout">
            <a:avLst>
              <a:gd name="adj1" fmla="val -59092"/>
              <a:gd name="adj2" fmla="val -2602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Checks if object is of type person and casts it</a:t>
            </a:r>
            <a:endParaRPr lang="bg-BG" sz="2400" b="1" dirty="0">
              <a:solidFill>
                <a:schemeClr val="bg2"/>
              </a:solidFill>
            </a:endParaRPr>
          </a:p>
        </p:txBody>
      </p:sp>
    </p:spTree>
    <p:extLst>
      <p:ext uri="{BB962C8B-B14F-4D97-AF65-F5344CB8AC3E}">
        <p14:creationId xmlns:p14="http://schemas.microsoft.com/office/powerpoint/2010/main" val="170612110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F66A3C48-DE6F-4704-A3DB-205C96179D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p:txBody>
          <a:bodyPr/>
          <a:lstStyle/>
          <a:p>
            <a:r>
              <a:rPr lang="en-US" dirty="0"/>
              <a:t>When performing pattern matching with the constant pattern, </a:t>
            </a:r>
            <a:br>
              <a:rPr lang="en-US" dirty="0"/>
            </a:br>
            <a:r>
              <a:rPr lang="en-US" b="1" dirty="0">
                <a:solidFill>
                  <a:schemeClr val="bg1"/>
                </a:solidFill>
              </a:rPr>
              <a:t>is</a:t>
            </a:r>
            <a:r>
              <a:rPr lang="en-US" dirty="0"/>
              <a:t> tests whether an expression equals a specified constant</a:t>
            </a:r>
          </a:p>
          <a:p>
            <a:r>
              <a:rPr lang="en-US" dirty="0"/>
              <a:t>Checking for </a:t>
            </a:r>
            <a:r>
              <a:rPr lang="en-US" b="1" dirty="0">
                <a:solidFill>
                  <a:schemeClr val="bg1"/>
                </a:solidFill>
              </a:rPr>
              <a:t>null</a:t>
            </a:r>
            <a:r>
              <a:rPr lang="en-US" dirty="0">
                <a:solidFill>
                  <a:schemeClr val="tx2">
                    <a:lumMod val="75000"/>
                  </a:schemeClr>
                </a:solidFill>
              </a:rPr>
              <a:t> </a:t>
            </a:r>
            <a:r>
              <a:rPr lang="en-US" dirty="0"/>
              <a:t>can</a:t>
            </a:r>
            <a:br>
              <a:rPr lang="en-US" dirty="0"/>
            </a:br>
            <a:r>
              <a:rPr lang="en-US" dirty="0"/>
              <a:t>be performed using </a:t>
            </a:r>
            <a:br>
              <a:rPr lang="en-US" dirty="0"/>
            </a:br>
            <a:r>
              <a:rPr lang="en-US" dirty="0"/>
              <a:t>the constant pattern</a:t>
            </a:r>
          </a:p>
        </p:txBody>
      </p:sp>
      <p:sp>
        <p:nvSpPr>
          <p:cNvPr id="4" name="Title 3"/>
          <p:cNvSpPr>
            <a:spLocks noGrp="1"/>
          </p:cNvSpPr>
          <p:nvPr>
            <p:ph type="title"/>
          </p:nvPr>
        </p:nvSpPr>
        <p:spPr/>
        <p:txBody>
          <a:bodyPr/>
          <a:lstStyle/>
          <a:p>
            <a:r>
              <a:rPr lang="en-US"/>
              <a:t>Constant Pattern</a:t>
            </a:r>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4696813" y="2496576"/>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int i = 0;</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const max = 10;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while(true)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Console.WriteLine($"i is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if(i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max) break;</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5502237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8F33E2A1-286D-40D5-9902-2A0F258E00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3" name="Text Placeholder 2"/>
          <p:cNvSpPr>
            <a:spLocks noGrp="1"/>
          </p:cNvSpPr>
          <p:nvPr>
            <p:ph type="body" sz="quarter" idx="10"/>
          </p:nvPr>
        </p:nvSpPr>
        <p:spPr/>
        <p:txBody>
          <a:bodyPr>
            <a:normAutofit fontScale="92500"/>
          </a:bodyPr>
          <a:lstStyle/>
          <a:p>
            <a:pPr>
              <a:buClr>
                <a:schemeClr val="tx1"/>
              </a:buClr>
            </a:pPr>
            <a:r>
              <a:rPr lang="en-US" dirty="0"/>
              <a:t>A pattern match with the </a:t>
            </a:r>
            <a:r>
              <a:rPr lang="en-US" b="1" dirty="0">
                <a:solidFill>
                  <a:schemeClr val="bg1"/>
                </a:solidFill>
              </a:rPr>
              <a:t>var pattern </a:t>
            </a:r>
            <a:r>
              <a:rPr lang="en-US" dirty="0"/>
              <a:t>always succeeds</a:t>
            </a:r>
          </a:p>
          <a:p>
            <a:pPr>
              <a:buClr>
                <a:schemeClr val="tx1"/>
              </a:buClr>
            </a:pPr>
            <a:endParaRPr lang="en-US" dirty="0">
              <a:solidFill>
                <a:schemeClr val="tx2">
                  <a:lumMod val="75000"/>
                </a:schemeClr>
              </a:solidFill>
            </a:endParaRPr>
          </a:p>
          <a:p>
            <a:pPr>
              <a:buClr>
                <a:schemeClr val="tx1"/>
              </a:buClr>
            </a:pPr>
            <a:endParaRPr lang="en-US" dirty="0"/>
          </a:p>
          <a:p>
            <a:pPr>
              <a:buClr>
                <a:schemeClr val="tx1"/>
              </a:buClr>
            </a:pPr>
            <a:endParaRPr lang="en-US" dirty="0"/>
          </a:p>
          <a:p>
            <a:pPr>
              <a:buClr>
                <a:schemeClr val="tx1"/>
              </a:buClr>
            </a:pPr>
            <a:r>
              <a:rPr lang="en-US" dirty="0"/>
              <a:t>The value of expr is always assigned to a local variable named</a:t>
            </a:r>
            <a:br>
              <a:rPr lang="en-US" dirty="0"/>
            </a:br>
            <a:r>
              <a:rPr lang="en-US" dirty="0"/>
              <a:t> </a:t>
            </a:r>
            <a:r>
              <a:rPr lang="en-US" noProof="1"/>
              <a:t>varname</a:t>
            </a:r>
          </a:p>
          <a:p>
            <a:pPr>
              <a:buClr>
                <a:schemeClr val="tx1"/>
              </a:buClr>
            </a:pPr>
            <a:r>
              <a:rPr lang="en-US" b="1" noProof="1">
                <a:solidFill>
                  <a:schemeClr val="bg1"/>
                </a:solidFill>
              </a:rPr>
              <a:t>varname</a:t>
            </a:r>
            <a:r>
              <a:rPr lang="en-US" dirty="0"/>
              <a:t> is a static variable of the same type as </a:t>
            </a:r>
            <a:r>
              <a:rPr lang="en-US" b="1" dirty="0">
                <a:solidFill>
                  <a:schemeClr val="bg1"/>
                </a:solidFill>
              </a:rPr>
              <a:t>expr</a:t>
            </a:r>
          </a:p>
          <a:p>
            <a:pPr>
              <a:buClr>
                <a:schemeClr val="tx1"/>
              </a:buClr>
            </a:pPr>
            <a:r>
              <a:rPr lang="en-US" dirty="0"/>
              <a:t>Note that if </a:t>
            </a:r>
            <a:r>
              <a:rPr lang="en-US" b="1" dirty="0">
                <a:solidFill>
                  <a:schemeClr val="bg1"/>
                </a:solidFill>
              </a:rPr>
              <a:t>expr</a:t>
            </a:r>
            <a:r>
              <a:rPr lang="en-US" dirty="0"/>
              <a:t> is null, the </a:t>
            </a:r>
            <a:r>
              <a:rPr lang="en-US" b="1" dirty="0">
                <a:solidFill>
                  <a:schemeClr val="bg1"/>
                </a:solidFill>
              </a:rPr>
              <a:t>is</a:t>
            </a:r>
            <a:r>
              <a:rPr lang="en-US" dirty="0"/>
              <a:t> expression still is true and assigns null </a:t>
            </a:r>
            <a:br>
              <a:rPr lang="en-US" dirty="0"/>
            </a:br>
            <a:r>
              <a:rPr lang="en-US" dirty="0"/>
              <a:t>to </a:t>
            </a:r>
            <a:r>
              <a:rPr lang="en-US" b="1" noProof="1">
                <a:solidFill>
                  <a:schemeClr val="bg1"/>
                </a:solidFill>
              </a:rPr>
              <a:t>varname</a:t>
            </a:r>
          </a:p>
        </p:txBody>
      </p:sp>
      <p:sp>
        <p:nvSpPr>
          <p:cNvPr id="4" name="Title 3"/>
          <p:cNvSpPr>
            <a:spLocks noGrp="1"/>
          </p:cNvSpPr>
          <p:nvPr>
            <p:ph type="title"/>
          </p:nvPr>
        </p:nvSpPr>
        <p:spPr/>
        <p:txBody>
          <a:bodyPr/>
          <a:lstStyle/>
          <a:p>
            <a:r>
              <a:rPr lang="en-US"/>
              <a:t>Var Pattern</a:t>
            </a:r>
            <a:endParaRPr lang="en-US" dirty="0"/>
          </a:p>
        </p:txBody>
      </p:sp>
      <p:sp>
        <p:nvSpPr>
          <p:cNvPr id="9" name="Rectangle 8">
            <a:extLst>
              <a:ext uri="{FF2B5EF4-FFF2-40B4-BE49-F238E27FC236}">
                <a16:creationId xmlns:a16="http://schemas.microsoft.com/office/drawing/2014/main" id="{33DF7546-E596-4B83-9371-4FCA5AB999C3}"/>
              </a:ext>
            </a:extLst>
          </p:cNvPr>
          <p:cNvSpPr>
            <a:spLocks noChangeArrowheads="1"/>
          </p:cNvSpPr>
          <p:nvPr/>
        </p:nvSpPr>
        <p:spPr bwMode="auto">
          <a:xfrm>
            <a:off x="876000" y="1944000"/>
            <a:ext cx="5559013"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If (expr </a:t>
            </a:r>
            <a:r>
              <a:rPr lang="en-US" sz="2397" b="1" noProof="1">
                <a:solidFill>
                  <a:schemeClr val="bg1"/>
                </a:solidFill>
                <a:latin typeface="Consolas" pitchFamily="49" charset="0"/>
                <a:cs typeface="Consolas" pitchFamily="49" charset="0"/>
              </a:rPr>
              <a:t>is var </a:t>
            </a:r>
            <a:r>
              <a:rPr lang="en-US" sz="2397" b="1" noProof="1">
                <a:latin typeface="Consolas" pitchFamily="49" charset="0"/>
                <a:cs typeface="Consolas" pitchFamily="49" charset="0"/>
              </a:rPr>
              <a:t>varname)</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i="1" noProof="1">
                <a:solidFill>
                  <a:schemeClr val="accent2"/>
                </a:solidFill>
                <a:latin typeface="Consolas" pitchFamily="49" charset="0"/>
                <a:cs typeface="Consolas" pitchFamily="49" charset="0"/>
              </a:rPr>
              <a:t>  // Do something with varname </a:t>
            </a:r>
          </a:p>
          <a:p>
            <a:pPr defTabSz="1218438" latinLnBrk="1">
              <a:buFont typeface="Wingdings" panose="05000000000000000000" pitchFamily="2" charset="2"/>
              <a:buNone/>
            </a:pPr>
            <a:r>
              <a:rPr lang="en-US" sz="2397" b="1" noProof="1">
                <a:latin typeface="Consolas" pitchFamily="49" charset="0"/>
                <a:cs typeface="Consolas" pitchFamily="49" charset="0"/>
              </a:rPr>
              <a:t>} </a:t>
            </a:r>
          </a:p>
        </p:txBody>
      </p:sp>
    </p:spTree>
    <p:extLst>
      <p:ext uri="{BB962C8B-B14F-4D97-AF65-F5344CB8AC3E}">
        <p14:creationId xmlns:p14="http://schemas.microsoft.com/office/powerpoint/2010/main" val="355202336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4FB0FD96-03E0-418A-9966-F7D34823BD5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4" name="Title 3"/>
          <p:cNvSpPr>
            <a:spLocks noGrp="1"/>
          </p:cNvSpPr>
          <p:nvPr>
            <p:ph type="title"/>
          </p:nvPr>
        </p:nvSpPr>
        <p:spPr/>
        <p:txBody>
          <a:bodyPr/>
          <a:lstStyle/>
          <a:p>
            <a:r>
              <a:rPr lang="en-US"/>
              <a:t>Keyword – is</a:t>
            </a:r>
            <a:endParaRPr lang="en-US" dirty="0"/>
          </a:p>
        </p:txBody>
      </p:sp>
      <p:sp>
        <p:nvSpPr>
          <p:cNvPr id="7" name="Rectangle 6"/>
          <p:cNvSpPr>
            <a:spLocks noChangeArrowheads="1"/>
          </p:cNvSpPr>
          <p:nvPr/>
        </p:nvSpPr>
        <p:spPr bwMode="auto">
          <a:xfrm>
            <a:off x="758370" y="2108202"/>
            <a:ext cx="10719527" cy="218782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3200" b="1" noProof="1">
                <a:latin typeface="Consolas" pitchFamily="49" charset="0"/>
                <a:cs typeface="Consolas" pitchFamily="49" charset="0"/>
              </a:rPr>
              <a:t>Anytime you find yourself writing code of the form "if the object is of type T1,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but if it's of type T2, then do</a:t>
            </a:r>
            <a:br>
              <a:rPr lang="en-US" sz="3200" b="1" noProof="1">
                <a:latin typeface="Consolas" pitchFamily="49" charset="0"/>
                <a:cs typeface="Consolas" pitchFamily="49" charset="0"/>
              </a:rPr>
            </a:br>
            <a:r>
              <a:rPr lang="en-US" sz="3200" b="1" noProof="1">
                <a:latin typeface="Consolas" pitchFamily="49" charset="0"/>
                <a:cs typeface="Consolas" pitchFamily="49" charset="0"/>
              </a:rPr>
              <a:t>something else", </a:t>
            </a:r>
            <a:r>
              <a:rPr lang="en-US" sz="3200" b="1" noProof="1">
                <a:solidFill>
                  <a:schemeClr val="bg1"/>
                </a:solidFill>
                <a:latin typeface="Consolas" pitchFamily="49" charset="0"/>
                <a:cs typeface="Consolas" pitchFamily="49" charset="0"/>
              </a:rPr>
              <a:t>slap yourself</a:t>
            </a:r>
            <a:r>
              <a:rPr lang="en-US" sz="3200" b="1" noProof="1">
                <a:latin typeface="Consolas" pitchFamily="49" charset="0"/>
                <a:cs typeface="Consolas" pitchFamily="49" charset="0"/>
              </a:rPr>
              <a:t>.</a:t>
            </a:r>
          </a:p>
        </p:txBody>
      </p:sp>
      <p:sp>
        <p:nvSpPr>
          <p:cNvPr id="5" name="TextBox 4"/>
          <p:cNvSpPr txBox="1"/>
          <p:nvPr/>
        </p:nvSpPr>
        <p:spPr>
          <a:xfrm>
            <a:off x="5425012" y="430291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393251890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F2067994-4817-4D4B-9C46-3E145D92497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Text Placeholder 2"/>
          <p:cNvSpPr>
            <a:spLocks noGrp="1"/>
          </p:cNvSpPr>
          <p:nvPr>
            <p:ph type="body" sz="quarter" idx="10"/>
          </p:nvPr>
        </p:nvSpPr>
        <p:spPr/>
        <p:txBody>
          <a:bodyPr/>
          <a:lstStyle/>
          <a:p>
            <a:r>
              <a:rPr lang="en-US" dirty="0"/>
              <a:t>You can use the </a:t>
            </a:r>
            <a:r>
              <a:rPr lang="en-US" b="1" dirty="0">
                <a:solidFill>
                  <a:schemeClr val="bg1"/>
                </a:solidFill>
                <a:hlinkClick r:id="rId3"/>
              </a:rPr>
              <a:t>as</a:t>
            </a:r>
            <a:r>
              <a:rPr lang="en-US" dirty="0">
                <a:solidFill>
                  <a:schemeClr val="bg1"/>
                </a:solidFill>
              </a:rPr>
              <a:t> </a:t>
            </a:r>
            <a:r>
              <a:rPr lang="en-US" dirty="0"/>
              <a:t>operator to perform certain types of </a:t>
            </a:r>
            <a:br>
              <a:rPr lang="en-US" dirty="0"/>
            </a:br>
            <a:r>
              <a:rPr lang="en-US" dirty="0"/>
              <a:t>conversions between compatible reference types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a:t>Keyword – As</a:t>
            </a:r>
            <a:endParaRPr lang="en-US" dirty="0"/>
          </a:p>
        </p:txBody>
      </p:sp>
      <p:sp>
        <p:nvSpPr>
          <p:cNvPr id="7" name="Rectangle 6"/>
          <p:cNvSpPr>
            <a:spLocks noChangeArrowheads="1"/>
          </p:cNvSpPr>
          <p:nvPr/>
        </p:nvSpPr>
        <p:spPr bwMode="auto">
          <a:xfrm>
            <a:off x="785621" y="2401112"/>
            <a:ext cx="7066562"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buFont typeface="Wingdings" panose="05000000000000000000" pitchFamily="2" charset="2"/>
              <a:buNone/>
            </a:pPr>
            <a:r>
              <a:rPr lang="en-US" sz="2397" b="1" noProof="1">
                <a:latin typeface="Consolas" pitchFamily="49" charset="0"/>
                <a:cs typeface="Consolas" pitchFamily="49" charset="0"/>
              </a:rPr>
              <a:t>Person personTwo;</a:t>
            </a:r>
          </a:p>
          <a:p>
            <a:pPr defTabSz="1218438" latinLnBrk="1">
              <a:buFont typeface="Wingdings" panose="05000000000000000000" pitchFamily="2" charset="2"/>
              <a:buNone/>
            </a:pPr>
            <a:r>
              <a:rPr lang="en-US" sz="2397" b="1" noProof="1">
                <a:latin typeface="Consolas" pitchFamily="49" charset="0"/>
                <a:cs typeface="Consolas" pitchFamily="49" charset="0"/>
              </a:rPr>
              <a:t>personTwo = personOne </a:t>
            </a:r>
            <a:r>
              <a:rPr lang="en-US" sz="2397" b="1" noProof="1">
                <a:solidFill>
                  <a:schemeClr val="bg1"/>
                </a:solidFill>
                <a:latin typeface="Consolas" pitchFamily="49" charset="0"/>
                <a:cs typeface="Consolas" pitchFamily="49" charset="0"/>
              </a:rPr>
              <a:t>as</a:t>
            </a:r>
            <a:r>
              <a:rPr lang="en-US" sz="2397" b="1" noProof="1">
                <a:latin typeface="Consolas" pitchFamily="49" charset="0"/>
                <a:cs typeface="Consolas" pitchFamily="49" charset="0"/>
              </a:rPr>
              <a:t> Person;</a:t>
            </a:r>
          </a:p>
          <a:p>
            <a:pPr defTabSz="1218438" latinLnBrk="1">
              <a:buFont typeface="Wingdings" panose="05000000000000000000" pitchFamily="2" charset="2"/>
              <a:buNone/>
            </a:pPr>
            <a:r>
              <a:rPr lang="en-US" sz="2397" b="1" noProof="1">
                <a:latin typeface="Consolas" pitchFamily="49" charset="0"/>
                <a:cs typeface="Consolas" pitchFamily="49" charset="0"/>
              </a:rPr>
              <a:t>if (personTwo != null)</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Do something specific for Person</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5038391" y="4330855"/>
            <a:ext cx="3169783" cy="739844"/>
          </a:xfrm>
          <a:prstGeom prst="wedgeRoundRectCallout">
            <a:avLst>
              <a:gd name="adj1" fmla="val -56154"/>
              <a:gd name="adj2" fmla="val -1887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if conversion is successful</a:t>
            </a:r>
            <a:endParaRPr lang="bg-BG" sz="2400" b="1" dirty="0">
              <a:solidFill>
                <a:schemeClr val="bg2"/>
              </a:solidFill>
            </a:endParaRPr>
          </a:p>
        </p:txBody>
      </p:sp>
      <p:sp>
        <p:nvSpPr>
          <p:cNvPr id="16" name="AutoShape 6"/>
          <p:cNvSpPr>
            <a:spLocks noChangeArrowheads="1"/>
          </p:cNvSpPr>
          <p:nvPr/>
        </p:nvSpPr>
        <p:spPr bwMode="auto">
          <a:xfrm>
            <a:off x="6623283" y="3666135"/>
            <a:ext cx="3898731" cy="451999"/>
          </a:xfrm>
          <a:prstGeom prst="wedgeRoundRectCallout">
            <a:avLst>
              <a:gd name="adj1" fmla="val -57359"/>
              <a:gd name="adj2" fmla="val 4935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Convert Mammal to Person</a:t>
            </a:r>
            <a:endParaRPr lang="bg-BG" sz="2400" b="1" dirty="0">
              <a:solidFill>
                <a:schemeClr val="bg2"/>
              </a:solidFill>
            </a:endParaRPr>
          </a:p>
        </p:txBody>
      </p:sp>
    </p:spTree>
    <p:extLst>
      <p:ext uri="{BB962C8B-B14F-4D97-AF65-F5344CB8AC3E}">
        <p14:creationId xmlns:p14="http://schemas.microsoft.com/office/powerpoint/2010/main" val="293668421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A825523-C291-47C8-A29F-4046D3EAF4E3}"/>
              </a:ext>
            </a:extLst>
          </p:cNvPr>
          <p:cNvSpPr>
            <a:spLocks noGrp="1"/>
          </p:cNvSpPr>
          <p:nvPr>
            <p:ph type="body" sz="quarter" idx="11"/>
          </p:nvPr>
        </p:nvSpPr>
        <p:spPr/>
        <p:txBody>
          <a:bodyPr/>
          <a:lstStyle/>
          <a:p>
            <a:r>
              <a:rPr lang="en-GB" dirty="0"/>
              <a:t>Compile time</a:t>
            </a:r>
          </a:p>
        </p:txBody>
      </p:sp>
      <p:sp>
        <p:nvSpPr>
          <p:cNvPr id="3" name="Text Placeholder 2">
            <a:extLst>
              <a:ext uri="{FF2B5EF4-FFF2-40B4-BE49-F238E27FC236}">
                <a16:creationId xmlns:a16="http://schemas.microsoft.com/office/drawing/2014/main" id="{C619C808-AD77-4EBE-B5FD-3B49CA5B13D4}"/>
              </a:ext>
            </a:extLst>
          </p:cNvPr>
          <p:cNvSpPr>
            <a:spLocks noGrp="1"/>
          </p:cNvSpPr>
          <p:nvPr>
            <p:ph type="body" sz="quarter" idx="10"/>
          </p:nvPr>
        </p:nvSpPr>
        <p:spPr/>
        <p:txBody>
          <a:bodyPr/>
          <a:lstStyle/>
          <a:p>
            <a:r>
              <a:rPr lang="en-GB" dirty="0"/>
              <a:t>Runtime</a:t>
            </a:r>
          </a:p>
        </p:txBody>
      </p:sp>
      <p:sp>
        <p:nvSpPr>
          <p:cNvPr id="2" name="Title 1">
            <a:extLst>
              <a:ext uri="{FF2B5EF4-FFF2-40B4-BE49-F238E27FC236}">
                <a16:creationId xmlns:a16="http://schemas.microsoft.com/office/drawing/2014/main" id="{104BFABA-BFEB-4329-A876-3304109B8A72}"/>
              </a:ext>
            </a:extLst>
          </p:cNvPr>
          <p:cNvSpPr>
            <a:spLocks noGrp="1"/>
          </p:cNvSpPr>
          <p:nvPr>
            <p:ph type="title"/>
          </p:nvPr>
        </p:nvSpPr>
        <p:spPr/>
        <p:txBody>
          <a:bodyPr/>
          <a:lstStyle/>
          <a:p>
            <a:r>
              <a:rPr lang="en-GB" dirty="0"/>
              <a:t>Types of Polymorphism</a:t>
            </a:r>
          </a:p>
        </p:txBody>
      </p:sp>
      <p:sp>
        <p:nvSpPr>
          <p:cNvPr id="6" name="Rectangle 5">
            <a:extLst>
              <a:ext uri="{FF2B5EF4-FFF2-40B4-BE49-F238E27FC236}">
                <a16:creationId xmlns:a16="http://schemas.microsoft.com/office/drawing/2014/main" id="{68DABEB5-03FB-42C8-80BF-6F365197F6C5}"/>
              </a:ext>
            </a:extLst>
          </p:cNvPr>
          <p:cNvSpPr>
            <a:spLocks noChangeArrowheads="1"/>
          </p:cNvSpPr>
          <p:nvPr/>
        </p:nvSpPr>
        <p:spPr bwMode="auto">
          <a:xfrm>
            <a:off x="531842" y="1821848"/>
            <a:ext cx="5354769" cy="294431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Circle : Shape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Shape</a:t>
            </a:r>
            <a:r>
              <a:rPr lang="en-US" sz="2397" b="1" noProof="1">
                <a:latin typeface="Consolas" pitchFamily="49" charset="0"/>
                <a:cs typeface="Consolas" pitchFamily="49" charset="0"/>
              </a:rPr>
              <a:t> shape = new </a:t>
            </a:r>
            <a:r>
              <a:rPr lang="en-US" sz="2397" b="1" noProof="1">
                <a:solidFill>
                  <a:schemeClr val="bg1"/>
                </a:solidFill>
                <a:latin typeface="Consolas" pitchFamily="49" charset="0"/>
                <a:cs typeface="Consolas" pitchFamily="49" charset="0"/>
              </a:rPr>
              <a:t>Circle()</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7" name="Rectangle 6">
            <a:extLst>
              <a:ext uri="{FF2B5EF4-FFF2-40B4-BE49-F238E27FC236}">
                <a16:creationId xmlns:a16="http://schemas.microsoft.com/office/drawing/2014/main" id="{E621E4EE-003A-4468-A92B-DB510FF1A102}"/>
              </a:ext>
            </a:extLst>
          </p:cNvPr>
          <p:cNvSpPr>
            <a:spLocks noChangeArrowheads="1"/>
          </p:cNvSpPr>
          <p:nvPr/>
        </p:nvSpPr>
        <p:spPr bwMode="auto">
          <a:xfrm>
            <a:off x="6305389" y="1821848"/>
            <a:ext cx="5696208" cy="292608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static void Main()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int Sum(int a, int b, int c)</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double Sum(Double a, Double b)</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8" name="Slide Number">
            <a:extLst>
              <a:ext uri="{FF2B5EF4-FFF2-40B4-BE49-F238E27FC236}">
                <a16:creationId xmlns:a16="http://schemas.microsoft.com/office/drawing/2014/main" id="{272C4BAB-2E99-4FC6-9189-0FE9F2B1C37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15</a:t>
            </a:fld>
            <a:endParaRPr lang="en-US" dirty="0"/>
          </a:p>
        </p:txBody>
      </p:sp>
    </p:spTree>
    <p:extLst>
      <p:ext uri="{BB962C8B-B14F-4D97-AF65-F5344CB8AC3E}">
        <p14:creationId xmlns:p14="http://schemas.microsoft.com/office/powerpoint/2010/main" val="30176677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825FA415-C556-48C4-9FB3-7880EC0F044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3" name="Text Placeholder 2"/>
          <p:cNvSpPr>
            <a:spLocks noGrp="1"/>
          </p:cNvSpPr>
          <p:nvPr>
            <p:ph type="body" sz="quarter" idx="10"/>
          </p:nvPr>
        </p:nvSpPr>
        <p:spPr/>
        <p:txBody>
          <a:bodyPr>
            <a:normAutofit fontScale="92500" lnSpcReduction="10000"/>
          </a:bodyPr>
          <a:lstStyle/>
          <a:p>
            <a:r>
              <a:rPr lang="en-US" sz="3500" dirty="0"/>
              <a:t>Also known as </a:t>
            </a:r>
            <a:r>
              <a:rPr lang="en-US" sz="3500" b="1" dirty="0">
                <a:solidFill>
                  <a:schemeClr val="bg1"/>
                </a:solidFill>
              </a:rPr>
              <a:t>Static Polymorphism</a:t>
            </a:r>
          </a:p>
          <a:p>
            <a:endParaRPr lang="en-US" dirty="0">
              <a:solidFill>
                <a:schemeClr val="tx2">
                  <a:lumMod val="75000"/>
                </a:schemeClr>
              </a:solidFill>
            </a:endParaRPr>
          </a:p>
          <a:p>
            <a:endParaRPr lang="en-US" dirty="0">
              <a:solidFill>
                <a:schemeClr val="tx2">
                  <a:lumMod val="75000"/>
                </a:schemeClr>
              </a:solidFill>
            </a:endParaRPr>
          </a:p>
          <a:p>
            <a:endParaRPr lang="en-US" dirty="0">
              <a:solidFill>
                <a:schemeClr val="tx2">
                  <a:lumMod val="75000"/>
                </a:schemeClr>
              </a:solidFill>
            </a:endParaRPr>
          </a:p>
          <a:p>
            <a:pPr>
              <a:spcBef>
                <a:spcPts val="0"/>
              </a:spcBef>
            </a:pPr>
            <a:endParaRPr lang="en-US" dirty="0"/>
          </a:p>
          <a:p>
            <a:pPr>
              <a:spcBef>
                <a:spcPts val="0"/>
              </a:spcBef>
            </a:pPr>
            <a:r>
              <a:rPr lang="en-US" sz="3500" dirty="0"/>
              <a:t>Argument lists could differ in:</a:t>
            </a:r>
          </a:p>
          <a:p>
            <a:pPr lvl="1"/>
            <a:r>
              <a:rPr lang="en-US" dirty="0"/>
              <a:t>Number of parameters</a:t>
            </a:r>
          </a:p>
          <a:p>
            <a:pPr lvl="1"/>
            <a:r>
              <a:rPr lang="en-US" dirty="0"/>
              <a:t>Data type of parameters</a:t>
            </a:r>
          </a:p>
          <a:p>
            <a:pPr lvl="1"/>
            <a:r>
              <a:rPr lang="en-US" dirty="0"/>
              <a:t>Order of parameters</a:t>
            </a:r>
          </a:p>
        </p:txBody>
      </p:sp>
      <p:sp>
        <p:nvSpPr>
          <p:cNvPr id="4" name="Title 3"/>
          <p:cNvSpPr>
            <a:spLocks noGrp="1"/>
          </p:cNvSpPr>
          <p:nvPr>
            <p:ph type="title"/>
          </p:nvPr>
        </p:nvSpPr>
        <p:spPr/>
        <p:txBody>
          <a:bodyPr/>
          <a:lstStyle/>
          <a:p>
            <a:r>
              <a:rPr lang="en-US" noProof="1"/>
              <a:t>Compile Time Polymorphism</a:t>
            </a:r>
            <a:endParaRPr lang="en-US" dirty="0"/>
          </a:p>
        </p:txBody>
      </p:sp>
      <p:sp>
        <p:nvSpPr>
          <p:cNvPr id="8" name="Rectangle 7"/>
          <p:cNvSpPr>
            <a:spLocks noChangeArrowheads="1"/>
          </p:cNvSpPr>
          <p:nvPr/>
        </p:nvSpPr>
        <p:spPr bwMode="auto">
          <a:xfrm>
            <a:off x="685800" y="1857666"/>
            <a:ext cx="8760041"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static int MyMethod(int a, int b) {}</a:t>
            </a:r>
          </a:p>
          <a:p>
            <a:pPr defTabSz="1218438" latinLnBrk="1">
              <a:buFont typeface="Wingdings" panose="05000000000000000000" pitchFamily="2" charset="2"/>
              <a:buNone/>
            </a:pPr>
            <a:r>
              <a:rPr lang="en-US" sz="2397" b="1" noProof="1">
                <a:latin typeface="Consolas" pitchFamily="49" charset="0"/>
                <a:cs typeface="Consolas" pitchFamily="49" charset="0"/>
              </a:rPr>
              <a:t>  static double MyMethod(double a, double b) { …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5664689" y="3511712"/>
            <a:ext cx="2162505" cy="1057141"/>
          </a:xfrm>
          <a:prstGeom prst="wedgeRoundRectCallout">
            <a:avLst>
              <a:gd name="adj1" fmla="val -59531"/>
              <a:gd name="adj2" fmla="val -501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overloading</a:t>
            </a:r>
            <a:endParaRPr lang="bg-BG" sz="2400" b="1" dirty="0">
              <a:solidFill>
                <a:schemeClr val="bg2"/>
              </a:solidFill>
            </a:endParaRPr>
          </a:p>
        </p:txBody>
      </p:sp>
    </p:spTree>
    <p:extLst>
      <p:ext uri="{BB962C8B-B14F-4D97-AF65-F5344CB8AC3E}">
        <p14:creationId xmlns:p14="http://schemas.microsoft.com/office/powerpoint/2010/main" val="205329125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1A153B5-AF47-41D1-8979-AA346BBC6A8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noProof="1"/>
              <a:t>MathOperation</a:t>
            </a:r>
            <a:endParaRPr lang="en-US" sz="4000" noProof="1"/>
          </a:p>
        </p:txBody>
      </p:sp>
      <p:sp>
        <p:nvSpPr>
          <p:cNvPr id="18" name="Rectangle 4"/>
          <p:cNvSpPr>
            <a:spLocks noChangeArrowheads="1"/>
          </p:cNvSpPr>
          <p:nvPr/>
        </p:nvSpPr>
        <p:spPr bwMode="auto">
          <a:xfrm>
            <a:off x="2003850" y="1475293"/>
            <a:ext cx="81843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MathOperation</a:t>
            </a:r>
          </a:p>
        </p:txBody>
      </p:sp>
      <p:sp>
        <p:nvSpPr>
          <p:cNvPr id="19" name="Rectangle 18"/>
          <p:cNvSpPr>
            <a:spLocks noChangeArrowheads="1"/>
          </p:cNvSpPr>
          <p:nvPr/>
        </p:nvSpPr>
        <p:spPr bwMode="auto">
          <a:xfrm>
            <a:off x="2003850" y="2056856"/>
            <a:ext cx="8184300" cy="132470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+Add(int, int): int</a:t>
            </a:r>
          </a:p>
          <a:p>
            <a:pPr defTabSz="1218438" latinLnBrk="1">
              <a:buFont typeface="Wingdings" panose="05000000000000000000" pitchFamily="2" charset="2"/>
              <a:buNone/>
            </a:pPr>
            <a:r>
              <a:rPr lang="en-US" sz="2397" b="1" noProof="1">
                <a:latin typeface="Consolas" pitchFamily="49" charset="0"/>
                <a:cs typeface="Consolas" pitchFamily="49" charset="0"/>
              </a:rPr>
              <a:t>+Add(double, double, double): double</a:t>
            </a:r>
          </a:p>
          <a:p>
            <a:pPr defTabSz="1218438" latinLnBrk="1">
              <a:buFont typeface="Wingdings" panose="05000000000000000000" pitchFamily="2" charset="2"/>
              <a:buNone/>
            </a:pPr>
            <a:r>
              <a:rPr lang="en-US" sz="2397" b="1" noProof="1">
                <a:latin typeface="Consolas" pitchFamily="49" charset="0"/>
                <a:cs typeface="Consolas" pitchFamily="49" charset="0"/>
              </a:rPr>
              <a:t>+Add(decimal, decimal, decimal): decimal</a:t>
            </a:r>
          </a:p>
        </p:txBody>
      </p:sp>
      <p:sp>
        <p:nvSpPr>
          <p:cNvPr id="9" name="Text Placeholder 5"/>
          <p:cNvSpPr txBox="1">
            <a:spLocks/>
          </p:cNvSpPr>
          <p:nvPr/>
        </p:nvSpPr>
        <p:spPr>
          <a:xfrm>
            <a:off x="2003850" y="4115213"/>
            <a:ext cx="8184299"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noProof="1">
                <a:solidFill>
                  <a:schemeClr val="bg1"/>
                </a:solidFill>
              </a:rPr>
              <a:t>MathOperations</a:t>
            </a:r>
            <a:r>
              <a:rPr lang="en-US" noProof="1"/>
              <a:t> mo = new </a:t>
            </a:r>
            <a:r>
              <a:rPr lang="en-US" noProof="1">
                <a:solidFill>
                  <a:schemeClr val="bg1"/>
                </a:solidFill>
              </a:rPr>
              <a:t>MathOperations()</a:t>
            </a:r>
            <a:r>
              <a:rPr lang="en-US" noProof="1"/>
              <a:t>;</a:t>
            </a:r>
          </a:p>
          <a:p>
            <a:r>
              <a:rPr lang="en-US" noProof="1"/>
              <a:t>Console.WriteLine(mo.Add(2, 3));</a:t>
            </a:r>
          </a:p>
          <a:p>
            <a:r>
              <a:rPr lang="en-US" noProof="1"/>
              <a:t>Console.WriteLine(mo.Add(2.2, 3.3, 5.5));</a:t>
            </a:r>
          </a:p>
          <a:p>
            <a:r>
              <a:rPr lang="en-US" noProof="1"/>
              <a:t>Console.WriteLine(mo.Add(2.2m, 3.3m, 4.4m</a:t>
            </a:r>
            <a:r>
              <a:rPr lang="en-US" dirty="0"/>
              <a:t>));</a:t>
            </a:r>
          </a:p>
        </p:txBody>
      </p:sp>
      <p:sp>
        <p:nvSpPr>
          <p:cNvPr id="11" name="TextBox 10">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https://judge.softuni.org/Contests/Practice/Index/1503#0</a:t>
            </a:r>
            <a:endParaRPr lang="en-US" u="sng" dirty="0">
              <a:solidFill>
                <a:schemeClr val="bg1"/>
              </a:solidFill>
            </a:endParaRPr>
          </a:p>
        </p:txBody>
      </p:sp>
      <p:sp>
        <p:nvSpPr>
          <p:cNvPr id="3" name="Arrow: Down 2">
            <a:extLst>
              <a:ext uri="{FF2B5EF4-FFF2-40B4-BE49-F238E27FC236}">
                <a16:creationId xmlns:a16="http://schemas.microsoft.com/office/drawing/2014/main" id="{9E9B8057-A186-47B0-87E2-8D7F0649D0B5}"/>
              </a:ext>
            </a:extLst>
          </p:cNvPr>
          <p:cNvSpPr/>
          <p:nvPr/>
        </p:nvSpPr>
        <p:spPr bwMode="auto">
          <a:xfrm>
            <a:off x="5867885" y="3506087"/>
            <a:ext cx="456228" cy="484597"/>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8539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3A7DEDF-32A7-4A9B-AC4D-56B60CFEC1D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noProof="1"/>
              <a:t>MathOperation</a:t>
            </a:r>
            <a:endParaRPr lang="en-US" sz="4000" noProof="1"/>
          </a:p>
        </p:txBody>
      </p:sp>
      <p:sp>
        <p:nvSpPr>
          <p:cNvPr id="11" name="Text Placeholder 5"/>
          <p:cNvSpPr txBox="1">
            <a:spLocks/>
          </p:cNvSpPr>
          <p:nvPr/>
        </p:nvSpPr>
        <p:spPr>
          <a:xfrm>
            <a:off x="1606682" y="1584000"/>
            <a:ext cx="8978636"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solidFill>
                  <a:schemeClr val="bg1"/>
                </a:solidFill>
                <a:latin typeface="Consolas" pitchFamily="49" charset="0"/>
                <a:cs typeface="Consolas" pitchFamily="49" charset="0"/>
              </a:defRPr>
            </a:lvl1pPr>
          </a:lstStyle>
          <a:p>
            <a:r>
              <a:rPr lang="en-US" dirty="0">
                <a:solidFill>
                  <a:schemeClr val="tx1"/>
                </a:solidFill>
              </a:rPr>
              <a:t>public int Add(int a, int b)</a:t>
            </a:r>
          </a:p>
          <a:p>
            <a:r>
              <a:rPr lang="en-US" dirty="0">
                <a:solidFill>
                  <a:schemeClr val="tx1"/>
                </a:solidFill>
              </a:rPr>
              <a:t>{</a:t>
            </a:r>
          </a:p>
          <a:p>
            <a:r>
              <a:rPr lang="en-US" dirty="0">
                <a:solidFill>
                  <a:schemeClr val="tx1"/>
                </a:solidFill>
              </a:rPr>
              <a:t>  return a + b;</a:t>
            </a:r>
          </a:p>
          <a:p>
            <a:r>
              <a:rPr lang="en-US" dirty="0">
                <a:solidFill>
                  <a:schemeClr val="tx1"/>
                </a:solidFill>
              </a:rPr>
              <a:t>}</a:t>
            </a:r>
          </a:p>
          <a:p>
            <a:r>
              <a:rPr lang="en-US" dirty="0">
                <a:solidFill>
                  <a:schemeClr val="tx1"/>
                </a:solidFill>
              </a:rPr>
              <a:t>public double Add(double a, double b, double c)</a:t>
            </a:r>
          </a:p>
          <a:p>
            <a:r>
              <a:rPr lang="en-US" dirty="0">
                <a:solidFill>
                  <a:schemeClr val="tx1"/>
                </a:solidFill>
              </a:rPr>
              <a:t>{</a:t>
            </a:r>
          </a:p>
          <a:p>
            <a:r>
              <a:rPr lang="en-US" dirty="0">
                <a:solidFill>
                  <a:schemeClr val="tx1"/>
                </a:solidFill>
              </a:rPr>
              <a:t>  return a + b + c;</a:t>
            </a:r>
          </a:p>
          <a:p>
            <a:r>
              <a:rPr lang="en-US" dirty="0">
                <a:solidFill>
                  <a:schemeClr val="tx1"/>
                </a:solidFill>
              </a:rPr>
              <a:t>}</a:t>
            </a:r>
          </a:p>
          <a:p>
            <a:r>
              <a:rPr lang="en-US" dirty="0">
                <a:solidFill>
                  <a:schemeClr val="tx1"/>
                </a:solidFill>
              </a:rPr>
              <a:t>public decimal Add(decimal a, decimal b, decimal c)</a:t>
            </a:r>
          </a:p>
          <a:p>
            <a:r>
              <a:rPr lang="en-US" dirty="0">
                <a:solidFill>
                  <a:schemeClr val="tx1"/>
                </a:solidFill>
              </a:rPr>
              <a:t>{</a:t>
            </a:r>
          </a:p>
          <a:p>
            <a:r>
              <a:rPr lang="en-US" dirty="0">
                <a:solidFill>
                  <a:schemeClr val="tx1"/>
                </a:solidFill>
              </a:rPr>
              <a:t>  return a + b + c;</a:t>
            </a:r>
          </a:p>
          <a:p>
            <a:r>
              <a:rPr lang="en-US" dirty="0">
                <a:solidFill>
                  <a:schemeClr val="tx1"/>
                </a:solidFill>
              </a:rPr>
              <a:t>}</a:t>
            </a:r>
          </a:p>
        </p:txBody>
      </p:sp>
    </p:spTree>
    <p:extLst>
      <p:ext uri="{BB962C8B-B14F-4D97-AF65-F5344CB8AC3E}">
        <p14:creationId xmlns:p14="http://schemas.microsoft.com/office/powerpoint/2010/main" val="897356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31640EB2-8C98-4D72-B19A-CE03805902F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5" name="Text Placeholder 4"/>
          <p:cNvSpPr>
            <a:spLocks noGrp="1"/>
          </p:cNvSpPr>
          <p:nvPr>
            <p:ph type="body" sz="quarter" idx="10"/>
          </p:nvPr>
        </p:nvSpPr>
        <p:spPr>
          <a:xfrm>
            <a:off x="95201" y="1206346"/>
            <a:ext cx="12001598" cy="5528766"/>
          </a:xfrm>
        </p:spPr>
        <p:txBody>
          <a:bodyPr>
            <a:normAutofit/>
          </a:bodyPr>
          <a:lstStyle/>
          <a:p>
            <a:pPr>
              <a:buClr>
                <a:schemeClr val="tx1"/>
              </a:buClr>
            </a:pPr>
            <a:r>
              <a:rPr lang="en-US" dirty="0">
                <a:hlinkClick r:id="rId3"/>
              </a:rPr>
              <a:t>Signature</a:t>
            </a:r>
            <a:r>
              <a:rPr lang="en-US" dirty="0"/>
              <a:t> </a:t>
            </a:r>
            <a:r>
              <a:rPr lang="en-US" b="1" dirty="0">
                <a:solidFill>
                  <a:schemeClr val="bg1"/>
                </a:solidFill>
              </a:rPr>
              <a:t>must be different</a:t>
            </a:r>
          </a:p>
          <a:p>
            <a:pPr lvl="1">
              <a:buClr>
                <a:schemeClr val="tx1"/>
              </a:buClr>
            </a:pPr>
            <a:r>
              <a:rPr lang="en-US" b="1" dirty="0">
                <a:solidFill>
                  <a:schemeClr val="bg1"/>
                </a:solidFill>
              </a:rPr>
              <a:t>Number </a:t>
            </a:r>
            <a:r>
              <a:rPr lang="en-US" dirty="0"/>
              <a:t>of arguments</a:t>
            </a:r>
          </a:p>
          <a:p>
            <a:pPr lvl="1">
              <a:buClr>
                <a:schemeClr val="tx1"/>
              </a:buClr>
            </a:pPr>
            <a:r>
              <a:rPr lang="en-US" b="1" dirty="0">
                <a:solidFill>
                  <a:schemeClr val="bg1"/>
                </a:solidFill>
              </a:rPr>
              <a:t>Type </a:t>
            </a:r>
            <a:r>
              <a:rPr lang="en-US" dirty="0"/>
              <a:t>of</a:t>
            </a:r>
            <a:r>
              <a:rPr lang="en-US" b="1" dirty="0">
                <a:solidFill>
                  <a:schemeClr val="bg1"/>
                </a:solidFill>
              </a:rPr>
              <a:t> </a:t>
            </a:r>
            <a:r>
              <a:rPr lang="en-US" dirty="0"/>
              <a:t>arguments</a:t>
            </a:r>
          </a:p>
          <a:p>
            <a:pPr lvl="1">
              <a:buClr>
                <a:schemeClr val="tx1"/>
              </a:buClr>
            </a:pPr>
            <a:r>
              <a:rPr lang="en-US" b="1" dirty="0">
                <a:solidFill>
                  <a:schemeClr val="bg1"/>
                </a:solidFill>
              </a:rPr>
              <a:t>Order </a:t>
            </a:r>
            <a:r>
              <a:rPr lang="en-US" dirty="0"/>
              <a:t>of</a:t>
            </a:r>
            <a:r>
              <a:rPr lang="en-US" b="1" dirty="0">
                <a:solidFill>
                  <a:schemeClr val="bg1"/>
                </a:solidFill>
              </a:rPr>
              <a:t> </a:t>
            </a:r>
            <a:r>
              <a:rPr lang="en-US" dirty="0"/>
              <a:t>arguments</a:t>
            </a:r>
          </a:p>
          <a:p>
            <a:pPr>
              <a:buClr>
                <a:schemeClr val="tx1"/>
              </a:buClr>
            </a:pPr>
            <a:r>
              <a:rPr lang="en-US" dirty="0"/>
              <a:t>Return type is not a part of its signature</a:t>
            </a:r>
          </a:p>
          <a:p>
            <a:pPr>
              <a:buClr>
                <a:schemeClr val="tx1"/>
              </a:buClr>
            </a:pPr>
            <a:r>
              <a:rPr lang="en-US" dirty="0"/>
              <a:t>Overloading can take place in the </a:t>
            </a:r>
            <a:r>
              <a:rPr lang="en-US" b="1" dirty="0">
                <a:solidFill>
                  <a:schemeClr val="bg1"/>
                </a:solidFill>
              </a:rPr>
              <a:t>same class </a:t>
            </a:r>
            <a:r>
              <a:rPr lang="en-US" dirty="0"/>
              <a:t>or in its </a:t>
            </a:r>
            <a:r>
              <a:rPr lang="en-US" b="1" dirty="0">
                <a:solidFill>
                  <a:schemeClr val="bg1"/>
                </a:solidFill>
              </a:rPr>
              <a:t>sub-classes</a:t>
            </a:r>
          </a:p>
          <a:p>
            <a:pPr>
              <a:buClr>
                <a:schemeClr val="tx1"/>
              </a:buClr>
            </a:pPr>
            <a:r>
              <a:rPr lang="en-US" dirty="0"/>
              <a:t>Constructors can</a:t>
            </a:r>
            <a:r>
              <a:rPr lang="en-US" b="1" dirty="0">
                <a:solidFill>
                  <a:schemeClr val="bg1"/>
                </a:solidFill>
              </a:rPr>
              <a:t> </a:t>
            </a:r>
            <a:r>
              <a:rPr lang="en-US" dirty="0"/>
              <a:t>be</a:t>
            </a:r>
            <a:r>
              <a:rPr lang="en-US" b="1" dirty="0">
                <a:solidFill>
                  <a:schemeClr val="bg1"/>
                </a:solidFill>
              </a:rPr>
              <a:t> overloaded</a:t>
            </a:r>
          </a:p>
          <a:p>
            <a:pPr>
              <a:buClr>
                <a:schemeClr val="tx1"/>
              </a:buClr>
            </a:pPr>
            <a:endParaRPr lang="bg-BG" dirty="0"/>
          </a:p>
        </p:txBody>
      </p:sp>
      <p:sp>
        <p:nvSpPr>
          <p:cNvPr id="4" name="Title 3"/>
          <p:cNvSpPr>
            <a:spLocks noGrp="1"/>
          </p:cNvSpPr>
          <p:nvPr>
            <p:ph type="title"/>
          </p:nvPr>
        </p:nvSpPr>
        <p:spPr/>
        <p:txBody>
          <a:bodyPr/>
          <a:lstStyle/>
          <a:p>
            <a:r>
              <a:rPr lang="en-US" noProof="1"/>
              <a:t>Rules for Overloading a Method</a:t>
            </a:r>
            <a:endParaRPr lang="en-US" dirty="0"/>
          </a:p>
        </p:txBody>
      </p:sp>
    </p:spTree>
    <p:extLst>
      <p:ext uri="{BB962C8B-B14F-4D97-AF65-F5344CB8AC3E}">
        <p14:creationId xmlns:p14="http://schemas.microsoft.com/office/powerpoint/2010/main" val="35570327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ABF15C2D-F443-498F-BF0C-44B3D008165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normAutofit/>
          </a:bodyPr>
          <a:lstStyle/>
          <a:p>
            <a:r>
              <a:rPr lang="en-US" dirty="0"/>
              <a:t>Polymorphism</a:t>
            </a:r>
          </a:p>
          <a:p>
            <a:pPr lvl="1"/>
            <a:r>
              <a:rPr lang="en-US" dirty="0"/>
              <a:t>Definition</a:t>
            </a:r>
          </a:p>
          <a:p>
            <a:pPr lvl="1"/>
            <a:r>
              <a:rPr lang="en-US" dirty="0"/>
              <a:t>Types</a:t>
            </a:r>
          </a:p>
          <a:p>
            <a:r>
              <a:rPr lang="en-US" dirty="0"/>
              <a:t>Override Methods</a:t>
            </a:r>
          </a:p>
          <a:p>
            <a:r>
              <a:rPr lang="en-US" dirty="0"/>
              <a:t>Overload Methods</a:t>
            </a: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1978815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F6E2B9E5-B6CC-4A89-917C-D5126FDC0E9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6" name="Text Placeholder 5"/>
          <p:cNvSpPr>
            <a:spLocks noGrp="1"/>
          </p:cNvSpPr>
          <p:nvPr>
            <p:ph type="body" sz="quarter" idx="10"/>
          </p:nvPr>
        </p:nvSpPr>
        <p:spPr/>
        <p:txBody>
          <a:bodyPr wrap="square">
            <a:normAutofit/>
          </a:bodyPr>
          <a:lstStyle/>
          <a:p>
            <a:r>
              <a:rPr lang="en-US" sz="3600" dirty="0"/>
              <a:t>Has two distinct aspects:</a:t>
            </a:r>
          </a:p>
          <a:p>
            <a:r>
              <a:rPr lang="en-US" sz="3600" dirty="0"/>
              <a:t>At run time, objects of a </a:t>
            </a:r>
            <a:r>
              <a:rPr lang="en-US" sz="3600" b="1" dirty="0">
                <a:solidFill>
                  <a:schemeClr val="bg1"/>
                </a:solidFill>
              </a:rPr>
              <a:t>derived</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dirty="0"/>
              <a:t>may be treated as </a:t>
            </a:r>
            <a:br>
              <a:rPr lang="en-US" sz="3600" dirty="0"/>
            </a:br>
            <a:r>
              <a:rPr lang="en-US" sz="3600" dirty="0"/>
              <a:t>objects of </a:t>
            </a:r>
            <a:r>
              <a:rPr lang="en-US" sz="3600" b="1" dirty="0">
                <a:solidFill>
                  <a:schemeClr val="bg1"/>
                </a:solidFill>
              </a:rPr>
              <a:t>a</a:t>
            </a:r>
            <a:r>
              <a:rPr lang="en-US" sz="3600" dirty="0">
                <a:solidFill>
                  <a:schemeClr val="bg1"/>
                </a:solidFill>
              </a:rPr>
              <a:t> </a:t>
            </a:r>
            <a:r>
              <a:rPr lang="en-US" sz="3600" b="1" dirty="0">
                <a:solidFill>
                  <a:schemeClr val="bg1"/>
                </a:solidFill>
              </a:rPr>
              <a:t>base</a:t>
            </a:r>
            <a:r>
              <a:rPr lang="en-US" sz="3600" dirty="0">
                <a:solidFill>
                  <a:schemeClr val="bg1"/>
                </a:solidFill>
              </a:rPr>
              <a:t> </a:t>
            </a:r>
            <a:r>
              <a:rPr lang="en-US" sz="3600" b="1" dirty="0">
                <a:solidFill>
                  <a:schemeClr val="bg1"/>
                </a:solidFill>
              </a:rPr>
              <a:t>class</a:t>
            </a:r>
            <a:r>
              <a:rPr lang="en-US" sz="3600" dirty="0">
                <a:solidFill>
                  <a:schemeClr val="bg1"/>
                </a:solidFill>
              </a:rPr>
              <a:t> </a:t>
            </a:r>
            <a:r>
              <a:rPr lang="en-US" sz="3600" b="1" dirty="0">
                <a:solidFill>
                  <a:schemeClr val="bg1"/>
                </a:solidFill>
              </a:rPr>
              <a:t>in</a:t>
            </a:r>
            <a:r>
              <a:rPr lang="en-US" sz="3600" dirty="0">
                <a:solidFill>
                  <a:schemeClr val="bg1"/>
                </a:solidFill>
              </a:rPr>
              <a:t> </a:t>
            </a:r>
            <a:r>
              <a:rPr lang="en-US" sz="3600" dirty="0"/>
              <a:t>places, such as method parameters </a:t>
            </a:r>
            <a:br>
              <a:rPr lang="en-US" sz="3600" dirty="0"/>
            </a:br>
            <a:r>
              <a:rPr lang="en-US" sz="3600" dirty="0"/>
              <a:t>and collections or arrays</a:t>
            </a:r>
          </a:p>
          <a:p>
            <a:pPr lvl="1"/>
            <a:r>
              <a:rPr lang="en-US" sz="3400" dirty="0"/>
              <a:t>When this occurs, the </a:t>
            </a:r>
            <a:r>
              <a:rPr lang="en-US" sz="3400" b="1" dirty="0">
                <a:solidFill>
                  <a:schemeClr val="bg1"/>
                </a:solidFill>
              </a:rPr>
              <a:t>object's</a:t>
            </a:r>
            <a:r>
              <a:rPr lang="en-US" sz="3400" dirty="0">
                <a:solidFill>
                  <a:schemeClr val="bg1"/>
                </a:solidFill>
              </a:rPr>
              <a:t> </a:t>
            </a:r>
            <a:r>
              <a:rPr lang="en-US" sz="3400" b="1" dirty="0">
                <a:solidFill>
                  <a:schemeClr val="bg1"/>
                </a:solidFill>
              </a:rPr>
              <a:t>declared</a:t>
            </a:r>
            <a:r>
              <a:rPr lang="en-US" sz="3400" dirty="0">
                <a:solidFill>
                  <a:schemeClr val="bg1"/>
                </a:solidFill>
              </a:rPr>
              <a:t> </a:t>
            </a:r>
            <a:r>
              <a:rPr lang="en-US" sz="3400" b="1" dirty="0">
                <a:solidFill>
                  <a:schemeClr val="bg1"/>
                </a:solidFill>
              </a:rPr>
              <a:t>type</a:t>
            </a:r>
            <a:r>
              <a:rPr lang="en-US" sz="3400" dirty="0">
                <a:solidFill>
                  <a:schemeClr val="bg1"/>
                </a:solidFill>
              </a:rPr>
              <a:t> </a:t>
            </a:r>
            <a:r>
              <a:rPr lang="en-US" sz="3400" dirty="0"/>
              <a:t>is no longer identical to </a:t>
            </a:r>
            <a:r>
              <a:rPr lang="en-US" sz="3400" b="1" dirty="0">
                <a:solidFill>
                  <a:schemeClr val="bg1"/>
                </a:solidFill>
              </a:rPr>
              <a:t>its</a:t>
            </a:r>
            <a:r>
              <a:rPr lang="en-US" sz="3400" dirty="0">
                <a:solidFill>
                  <a:schemeClr val="bg1"/>
                </a:solidFill>
              </a:rPr>
              <a:t> </a:t>
            </a:r>
            <a:r>
              <a:rPr lang="en-US" sz="3400" b="1" dirty="0">
                <a:solidFill>
                  <a:schemeClr val="bg1"/>
                </a:solidFill>
              </a:rPr>
              <a:t>run-time</a:t>
            </a:r>
            <a:r>
              <a:rPr lang="en-US" sz="3400" dirty="0">
                <a:solidFill>
                  <a:schemeClr val="bg1"/>
                </a:solidFill>
              </a:rPr>
              <a:t> </a:t>
            </a:r>
            <a:r>
              <a:rPr lang="en-US" sz="3400" b="1" dirty="0">
                <a:solidFill>
                  <a:schemeClr val="bg1"/>
                </a:solidFill>
              </a:rPr>
              <a:t>type</a:t>
            </a:r>
          </a:p>
        </p:txBody>
      </p:sp>
      <p:sp>
        <p:nvSpPr>
          <p:cNvPr id="4" name="Title 3"/>
          <p:cNvSpPr>
            <a:spLocks noGrp="1"/>
          </p:cNvSpPr>
          <p:nvPr>
            <p:ph type="title"/>
          </p:nvPr>
        </p:nvSpPr>
        <p:spPr/>
        <p:txBody>
          <a:bodyPr/>
          <a:lstStyle/>
          <a:p>
            <a:r>
              <a:rPr lang="en-US" noProof="1"/>
              <a:t>Runtime Polymorphism (1)</a:t>
            </a:r>
            <a:endParaRPr lang="en-US" dirty="0"/>
          </a:p>
        </p:txBody>
      </p:sp>
    </p:spTree>
    <p:extLst>
      <p:ext uri="{BB962C8B-B14F-4D97-AF65-F5344CB8AC3E}">
        <p14:creationId xmlns:p14="http://schemas.microsoft.com/office/powerpoint/2010/main" val="200084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826B098A-E2FB-40FD-AD66-88D5883EDDC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2" name="Text Placeholder 1"/>
          <p:cNvSpPr>
            <a:spLocks noGrp="1"/>
          </p:cNvSpPr>
          <p:nvPr>
            <p:ph type="body" sz="quarter" idx="10"/>
          </p:nvPr>
        </p:nvSpPr>
        <p:spPr/>
        <p:txBody>
          <a:bodyPr>
            <a:normAutofit/>
          </a:bodyPr>
          <a:lstStyle/>
          <a:p>
            <a:r>
              <a:rPr lang="en-US" sz="3600" dirty="0"/>
              <a:t>Base classes may define and implement </a:t>
            </a:r>
            <a:r>
              <a:rPr lang="en-US" sz="3600" b="1" dirty="0">
                <a:solidFill>
                  <a:schemeClr val="bg1"/>
                </a:solidFill>
              </a:rPr>
              <a:t>virtual</a:t>
            </a:r>
            <a:r>
              <a:rPr lang="en-US" sz="3600" dirty="0">
                <a:solidFill>
                  <a:schemeClr val="bg1"/>
                </a:solidFill>
              </a:rPr>
              <a:t> </a:t>
            </a:r>
            <a:r>
              <a:rPr lang="en-US" sz="3600" b="1" dirty="0">
                <a:solidFill>
                  <a:schemeClr val="bg1"/>
                </a:solidFill>
              </a:rPr>
              <a:t>methods</a:t>
            </a:r>
          </a:p>
          <a:p>
            <a:pPr lvl="1"/>
            <a:r>
              <a:rPr lang="en-US" sz="3400" dirty="0"/>
              <a:t>Derived classes can </a:t>
            </a:r>
            <a:r>
              <a:rPr lang="en-US" sz="3400" b="1" dirty="0">
                <a:solidFill>
                  <a:schemeClr val="bg1"/>
                </a:solidFill>
                <a:hlinkClick r:id="rId2"/>
              </a:rPr>
              <a:t>override</a:t>
            </a:r>
            <a:r>
              <a:rPr lang="en-US" sz="3400" dirty="0"/>
              <a:t> </a:t>
            </a:r>
          </a:p>
          <a:p>
            <a:pPr lvl="1"/>
            <a:r>
              <a:rPr lang="en-US" sz="3400" dirty="0"/>
              <a:t>They provide </a:t>
            </a:r>
            <a:r>
              <a:rPr lang="en-US" sz="3400" b="1" dirty="0">
                <a:solidFill>
                  <a:schemeClr val="bg1"/>
                </a:solidFill>
              </a:rPr>
              <a:t>their</a:t>
            </a:r>
            <a:r>
              <a:rPr lang="en-US" sz="3400" dirty="0">
                <a:solidFill>
                  <a:schemeClr val="bg1"/>
                </a:solidFill>
              </a:rPr>
              <a:t> </a:t>
            </a:r>
            <a:r>
              <a:rPr lang="en-US" sz="3400" b="1" dirty="0">
                <a:solidFill>
                  <a:schemeClr val="bg1"/>
                </a:solidFill>
              </a:rPr>
              <a:t>own</a:t>
            </a:r>
            <a:r>
              <a:rPr lang="en-US" sz="3400" dirty="0">
                <a:solidFill>
                  <a:schemeClr val="bg1"/>
                </a:solidFill>
              </a:rPr>
              <a:t> </a:t>
            </a:r>
            <a:r>
              <a:rPr lang="en-US" sz="3400" b="1" dirty="0">
                <a:solidFill>
                  <a:schemeClr val="bg1"/>
                </a:solidFill>
              </a:rPr>
              <a:t>definition</a:t>
            </a:r>
            <a:r>
              <a:rPr lang="en-US" sz="3400" dirty="0">
                <a:solidFill>
                  <a:schemeClr val="bg1"/>
                </a:solidFill>
              </a:rPr>
              <a:t> </a:t>
            </a:r>
            <a:r>
              <a:rPr lang="en-US" sz="3400" b="1" dirty="0">
                <a:solidFill>
                  <a:schemeClr val="bg1"/>
                </a:solidFill>
              </a:rPr>
              <a:t>and</a:t>
            </a:r>
            <a:r>
              <a:rPr lang="en-US" sz="3400" dirty="0">
                <a:solidFill>
                  <a:schemeClr val="bg1"/>
                </a:solidFill>
              </a:rPr>
              <a:t> </a:t>
            </a:r>
            <a:r>
              <a:rPr lang="en-US" sz="3400" b="1" dirty="0">
                <a:solidFill>
                  <a:schemeClr val="bg1"/>
                </a:solidFill>
              </a:rPr>
              <a:t>implementation</a:t>
            </a:r>
          </a:p>
          <a:p>
            <a:r>
              <a:rPr lang="en-US" sz="3600" dirty="0"/>
              <a:t>At run-time, the CLR looks up the run-time type of the object and invokes that override of the virtual method</a:t>
            </a:r>
          </a:p>
        </p:txBody>
      </p:sp>
      <p:sp>
        <p:nvSpPr>
          <p:cNvPr id="3" name="Title 2"/>
          <p:cNvSpPr>
            <a:spLocks noGrp="1"/>
          </p:cNvSpPr>
          <p:nvPr>
            <p:ph type="title"/>
          </p:nvPr>
        </p:nvSpPr>
        <p:spPr/>
        <p:txBody>
          <a:bodyPr/>
          <a:lstStyle/>
          <a:p>
            <a:r>
              <a:rPr lang="en-US" noProof="1"/>
              <a:t>Runtime Polymorphism(2)</a:t>
            </a:r>
            <a:endParaRPr lang="en-US" dirty="0"/>
          </a:p>
        </p:txBody>
      </p:sp>
    </p:spTree>
    <p:extLst>
      <p:ext uri="{BB962C8B-B14F-4D97-AF65-F5344CB8AC3E}">
        <p14:creationId xmlns:p14="http://schemas.microsoft.com/office/powerpoint/2010/main" val="15657725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BDDC25D8-5056-4B19-B376-3AC60AC13C2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6" name="Text Placeholder 5"/>
          <p:cNvSpPr>
            <a:spLocks noGrp="1"/>
          </p:cNvSpPr>
          <p:nvPr>
            <p:ph type="body" sz="quarter" idx="10"/>
          </p:nvPr>
        </p:nvSpPr>
        <p:spPr/>
        <p:txBody>
          <a:bodyPr/>
          <a:lstStyle/>
          <a:p>
            <a:r>
              <a:rPr lang="en-US" dirty="0"/>
              <a:t>Also known as </a:t>
            </a:r>
            <a:r>
              <a:rPr lang="en-US" b="1" dirty="0">
                <a:solidFill>
                  <a:schemeClr val="bg1"/>
                </a:solidFill>
              </a:rPr>
              <a:t>Dynamic Polymorphism</a:t>
            </a:r>
          </a:p>
          <a:p>
            <a:endParaRPr lang="en-US" dirty="0"/>
          </a:p>
          <a:p>
            <a:endParaRPr lang="bg-BG" dirty="0"/>
          </a:p>
        </p:txBody>
      </p:sp>
      <p:sp>
        <p:nvSpPr>
          <p:cNvPr id="4" name="Title 3"/>
          <p:cNvSpPr>
            <a:spLocks noGrp="1"/>
          </p:cNvSpPr>
          <p:nvPr>
            <p:ph type="title"/>
          </p:nvPr>
        </p:nvSpPr>
        <p:spPr/>
        <p:txBody>
          <a:bodyPr/>
          <a:lstStyle/>
          <a:p>
            <a:r>
              <a:rPr lang="en-US" noProof="1"/>
              <a:t>Runtime Polymorphism (1)</a:t>
            </a:r>
            <a:endParaRPr lang="en-US" dirty="0"/>
          </a:p>
        </p:txBody>
      </p:sp>
      <p:sp>
        <p:nvSpPr>
          <p:cNvPr id="5" name="Rectangle 4"/>
          <p:cNvSpPr>
            <a:spLocks noChangeArrowheads="1"/>
          </p:cNvSpPr>
          <p:nvPr/>
        </p:nvSpPr>
        <p:spPr bwMode="auto">
          <a:xfrm>
            <a:off x="2882900" y="2190909"/>
            <a:ext cx="6426200" cy="390688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class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virtual</a:t>
            </a:r>
            <a:r>
              <a:rPr lang="en-US" sz="2397" b="1" noProof="1">
                <a:latin typeface="Consolas" pitchFamily="49" charset="0"/>
                <a:cs typeface="Consolas" pitchFamily="49" charset="0"/>
              </a:rPr>
              <a:t> double Area() {</a:t>
            </a:r>
          </a:p>
          <a:p>
            <a:pPr defTabSz="1218438" latinLnBrk="1">
              <a:buFont typeface="Wingdings" panose="05000000000000000000" pitchFamily="2" charset="2"/>
              <a:buNone/>
            </a:pP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b</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public class Square : Rectangle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override</a:t>
            </a:r>
            <a:r>
              <a:rPr lang="en-US" sz="2397" b="1" noProof="1">
                <a:latin typeface="Consolas" pitchFamily="49" charset="0"/>
                <a:cs typeface="Consolas" pitchFamily="49" charset="0"/>
              </a:rPr>
              <a:t> double Area() {</a:t>
            </a:r>
            <a:br>
              <a:rPr lang="en-US" sz="2397" b="1" noProof="1">
                <a:latin typeface="Consolas" pitchFamily="49" charset="0"/>
                <a:cs typeface="Consolas" pitchFamily="49" charset="0"/>
              </a:rPr>
            </a:br>
            <a:r>
              <a:rPr lang="en-US" sz="2397" b="1" noProof="1">
                <a:latin typeface="Consolas" pitchFamily="49" charset="0"/>
                <a:cs typeface="Consolas" pitchFamily="49" charset="0"/>
              </a:rPr>
              <a:t>    return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 * this.</a:t>
            </a:r>
            <a:r>
              <a:rPr lang="en-US" sz="2397" b="1" noProof="1">
                <a:solidFill>
                  <a:schemeClr val="bg1"/>
                </a:solidFill>
                <a:latin typeface="Consolas" pitchFamily="49" charset="0"/>
                <a:cs typeface="Consolas" pitchFamily="49" charset="0"/>
              </a:rPr>
              <a:t>a</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9" name="AutoShape 6"/>
          <p:cNvSpPr>
            <a:spLocks noChangeArrowheads="1"/>
          </p:cNvSpPr>
          <p:nvPr/>
        </p:nvSpPr>
        <p:spPr bwMode="auto">
          <a:xfrm>
            <a:off x="7947564" y="4966391"/>
            <a:ext cx="2339896" cy="769257"/>
          </a:xfrm>
          <a:prstGeom prst="wedgeRoundRectCallout">
            <a:avLst>
              <a:gd name="adj1" fmla="val -60303"/>
              <a:gd name="adj2" fmla="val -4779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922944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99DB046E-F77D-4734-BAC6-8B751ECFDA1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3" name="Text Placeholder 2"/>
          <p:cNvSpPr>
            <a:spLocks noGrp="1"/>
          </p:cNvSpPr>
          <p:nvPr>
            <p:ph type="body" sz="quarter" idx="10"/>
          </p:nvPr>
        </p:nvSpPr>
        <p:spPr/>
        <p:txBody>
          <a:bodyPr/>
          <a:lstStyle/>
          <a:p>
            <a:r>
              <a:rPr lang="en-US" dirty="0"/>
              <a:t>Usage of </a:t>
            </a:r>
            <a:r>
              <a:rPr lang="en-US" b="1" dirty="0">
                <a:solidFill>
                  <a:schemeClr val="bg1"/>
                </a:solidFill>
              </a:rPr>
              <a:t>override</a:t>
            </a:r>
            <a:r>
              <a:rPr lang="en-US" dirty="0"/>
              <a:t> method</a:t>
            </a:r>
            <a:endParaRPr lang="bg-BG" dirty="0"/>
          </a:p>
        </p:txBody>
      </p:sp>
      <p:sp>
        <p:nvSpPr>
          <p:cNvPr id="4" name="Title 3"/>
          <p:cNvSpPr>
            <a:spLocks noGrp="1"/>
          </p:cNvSpPr>
          <p:nvPr>
            <p:ph type="title"/>
          </p:nvPr>
        </p:nvSpPr>
        <p:spPr/>
        <p:txBody>
          <a:bodyPr/>
          <a:lstStyle/>
          <a:p>
            <a:r>
              <a:rPr lang="en-US" noProof="1"/>
              <a:t>Runtime Polymorphism (2)</a:t>
            </a:r>
            <a:endParaRPr lang="en-US" dirty="0"/>
          </a:p>
        </p:txBody>
      </p:sp>
      <p:sp>
        <p:nvSpPr>
          <p:cNvPr id="9" name="Rectangle 8"/>
          <p:cNvSpPr>
            <a:spLocks noChangeArrowheads="1"/>
          </p:cNvSpPr>
          <p:nvPr/>
        </p:nvSpPr>
        <p:spPr bwMode="auto">
          <a:xfrm>
            <a:off x="755809" y="2447778"/>
            <a:ext cx="7529286" cy="316911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public static void Main()</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Rectangle rect = new Rectangle(3.0, 4.0);</a:t>
            </a:r>
          </a:p>
          <a:p>
            <a:pPr defTabSz="1218438" latinLnBrk="1">
              <a:buFont typeface="Wingdings" panose="05000000000000000000" pitchFamily="2" charset="2"/>
              <a:buNone/>
            </a:pPr>
            <a:r>
              <a:rPr lang="en-US" sz="2397" b="1" noProof="1">
                <a:latin typeface="Consolas" pitchFamily="49" charset="0"/>
                <a:cs typeface="Consolas" pitchFamily="49" charset="0"/>
              </a:rPr>
              <a:t>  Rectangle square = new Square(4.0);</a:t>
            </a:r>
          </a:p>
          <a:p>
            <a:pPr defTabSz="1218438" latinLnBrk="1">
              <a:buFont typeface="Wingdings" panose="05000000000000000000" pitchFamily="2" charset="2"/>
              <a:buNone/>
            </a:pP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Console.WriteLine(rect.Area());</a:t>
            </a:r>
          </a:p>
          <a:p>
            <a:pPr defTabSz="1218438" latinLnBrk="1">
              <a:buFont typeface="Wingdings" panose="05000000000000000000" pitchFamily="2" charset="2"/>
              <a:buNone/>
            </a:pPr>
            <a:r>
              <a:rPr lang="en-US" sz="2397" b="1" noProof="1">
                <a:latin typeface="Consolas" pitchFamily="49" charset="0"/>
                <a:cs typeface="Consolas" pitchFamily="49" charset="0"/>
              </a:rPr>
              <a:t>  Console.WriteLine(square.Area());</a:t>
            </a:r>
          </a:p>
          <a:p>
            <a:pPr defTabSz="1218438" latinLnBrk="1">
              <a:buFont typeface="Wingdings" panose="05000000000000000000" pitchFamily="2" charset="2"/>
              <a:buNone/>
            </a:pPr>
            <a:r>
              <a:rPr lang="en-US" sz="2397" b="1" noProof="1">
                <a:latin typeface="Consolas" pitchFamily="49" charset="0"/>
                <a:cs typeface="Consolas" pitchFamily="49" charset="0"/>
              </a:rPr>
              <a:t>}</a:t>
            </a:r>
          </a:p>
        </p:txBody>
      </p:sp>
      <p:sp>
        <p:nvSpPr>
          <p:cNvPr id="14" name="AutoShape 6"/>
          <p:cNvSpPr>
            <a:spLocks noChangeArrowheads="1"/>
          </p:cNvSpPr>
          <p:nvPr/>
        </p:nvSpPr>
        <p:spPr bwMode="auto">
          <a:xfrm>
            <a:off x="5904414" y="5223582"/>
            <a:ext cx="2215664" cy="786626"/>
          </a:xfrm>
          <a:prstGeom prst="wedgeRoundRectCallout">
            <a:avLst>
              <a:gd name="adj1" fmla="val -63318"/>
              <a:gd name="adj2" fmla="val -4926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Method overriding</a:t>
            </a:r>
            <a:endParaRPr lang="bg-BG" sz="2400" b="1" dirty="0">
              <a:solidFill>
                <a:schemeClr val="bg2"/>
              </a:solidFill>
            </a:endParaRPr>
          </a:p>
        </p:txBody>
      </p:sp>
    </p:spTree>
    <p:extLst>
      <p:ext uri="{BB962C8B-B14F-4D97-AF65-F5344CB8AC3E}">
        <p14:creationId xmlns:p14="http://schemas.microsoft.com/office/powerpoint/2010/main" val="7398866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a:extLst>
              <a:ext uri="{FF2B5EF4-FFF2-40B4-BE49-F238E27FC236}">
                <a16:creationId xmlns:a16="http://schemas.microsoft.com/office/drawing/2014/main" id="{FCCA243A-6374-43B5-B82F-9B2AFD756D0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Animals</a:t>
            </a:r>
            <a:endParaRPr lang="bg-BG" sz="4000" dirty="0"/>
          </a:p>
        </p:txBody>
      </p:sp>
      <p:grpSp>
        <p:nvGrpSpPr>
          <p:cNvPr id="4" name="Group 3"/>
          <p:cNvGrpSpPr/>
          <p:nvPr/>
        </p:nvGrpSpPr>
        <p:grpSpPr>
          <a:xfrm>
            <a:off x="3619500" y="1483534"/>
            <a:ext cx="4953000" cy="2112374"/>
            <a:chOff x="3619500" y="1483534"/>
            <a:chExt cx="4953000" cy="2112374"/>
          </a:xfrm>
          <a:solidFill>
            <a:schemeClr val="tx1">
              <a:lumMod val="40000"/>
              <a:lumOff val="60000"/>
              <a:alpha val="20000"/>
            </a:schemeClr>
          </a:solidFill>
        </p:grpSpPr>
        <p:sp>
          <p:nvSpPr>
            <p:cNvPr id="18" name="Rectangle 4"/>
            <p:cNvSpPr>
              <a:spLocks noChangeArrowheads="1"/>
            </p:cNvSpPr>
            <p:nvPr/>
          </p:nvSpPr>
          <p:spPr bwMode="auto">
            <a:xfrm>
              <a:off x="3619500" y="1483534"/>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Animal</a:t>
              </a:r>
            </a:p>
          </p:txBody>
        </p:sp>
        <p:sp>
          <p:nvSpPr>
            <p:cNvPr id="19" name="Rectangle 18"/>
            <p:cNvSpPr>
              <a:spLocks noChangeArrowheads="1"/>
            </p:cNvSpPr>
            <p:nvPr/>
          </p:nvSpPr>
          <p:spPr bwMode="auto">
            <a:xfrm>
              <a:off x="3619500" y="2065096"/>
              <a:ext cx="4953000" cy="9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string Name</a:t>
              </a:r>
            </a:p>
            <a:p>
              <a:pPr defTabSz="1218438" latinLnBrk="1">
                <a:buFont typeface="Wingdings" panose="05000000000000000000" pitchFamily="2" charset="2"/>
                <a:buNone/>
              </a:pPr>
              <a:r>
                <a:rPr lang="en-US" sz="2397" b="1" noProof="1">
                  <a:latin typeface="Consolas" pitchFamily="49" charset="0"/>
                  <a:cs typeface="Consolas" pitchFamily="49" charset="0"/>
                </a:rPr>
                <a:t>string FavouriteFood</a:t>
              </a:r>
            </a:p>
          </p:txBody>
        </p:sp>
        <p:sp>
          <p:nvSpPr>
            <p:cNvPr id="10" name="Rectangle 9"/>
            <p:cNvSpPr>
              <a:spLocks noChangeArrowheads="1"/>
            </p:cNvSpPr>
            <p:nvPr/>
          </p:nvSpPr>
          <p:spPr bwMode="auto">
            <a:xfrm>
              <a:off x="3619500" y="3008972"/>
              <a:ext cx="495141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+ExplainSelf():string</a:t>
              </a:r>
            </a:p>
          </p:txBody>
        </p:sp>
      </p:grpSp>
      <p:sp>
        <p:nvSpPr>
          <p:cNvPr id="11" name="Rectangle 4"/>
          <p:cNvSpPr>
            <a:spLocks noChangeArrowheads="1"/>
          </p:cNvSpPr>
          <p:nvPr/>
        </p:nvSpPr>
        <p:spPr bwMode="auto">
          <a:xfrm>
            <a:off x="8382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Cat</a:t>
            </a:r>
          </a:p>
        </p:txBody>
      </p:sp>
      <p:sp>
        <p:nvSpPr>
          <p:cNvPr id="14" name="Rectangle 13"/>
          <p:cNvSpPr>
            <a:spLocks noChangeArrowheads="1"/>
          </p:cNvSpPr>
          <p:nvPr/>
        </p:nvSpPr>
        <p:spPr bwMode="auto">
          <a:xfrm>
            <a:off x="8382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cxnSp>
        <p:nvCxnSpPr>
          <p:cNvPr id="6" name="Straight Arrow Connector 5"/>
          <p:cNvCxnSpPr>
            <a:cxnSpLocks/>
          </p:cNvCxnSpPr>
          <p:nvPr/>
        </p:nvCxnSpPr>
        <p:spPr>
          <a:xfrm flipV="1">
            <a:off x="4924933"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7000" y="4495800"/>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Dog</a:t>
            </a:r>
          </a:p>
        </p:txBody>
      </p:sp>
      <p:sp>
        <p:nvSpPr>
          <p:cNvPr id="15" name="Rectangle 14"/>
          <p:cNvSpPr>
            <a:spLocks noChangeArrowheads="1"/>
          </p:cNvSpPr>
          <p:nvPr/>
        </p:nvSpPr>
        <p:spPr bwMode="auto">
          <a:xfrm>
            <a:off x="6477000" y="5094772"/>
            <a:ext cx="495300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a:t>
            </a:r>
            <a:r>
              <a:rPr lang="en-US" sz="2397" b="1" dirty="0">
                <a:latin typeface="Consolas" pitchFamily="49" charset="0"/>
                <a:cs typeface="Consolas" pitchFamily="49" charset="0"/>
              </a:rPr>
              <a:t> </a:t>
            </a:r>
            <a:r>
              <a:rPr lang="en-US" sz="2397" b="1" noProof="1">
                <a:latin typeface="Consolas" pitchFamily="49" charset="0"/>
                <a:cs typeface="Consolas" pitchFamily="49" charset="0"/>
              </a:rPr>
              <a:t>ExplainSelf():string</a:t>
            </a:r>
          </a:p>
        </p:txBody>
      </p:sp>
      <p:sp>
        <p:nvSpPr>
          <p:cNvPr id="17" name="TextBox 16">
            <a:extLst>
              <a:ext uri="{FF2B5EF4-FFF2-40B4-BE49-F238E27FC236}">
                <a16:creationId xmlns:a16="http://schemas.microsoft.com/office/drawing/2014/main" id="{7D88D088-EB69-44AD-BEAA-9DAF451D2F54}"/>
              </a:ext>
            </a:extLst>
          </p:cNvPr>
          <p:cNvSpPr txBox="1"/>
          <p:nvPr/>
        </p:nvSpPr>
        <p:spPr>
          <a:xfrm>
            <a:off x="760412" y="6359194"/>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dirty="0">
                <a:hlinkClick r:id="rId3"/>
              </a:rPr>
              <a:t>https://judge.softuni.org/Contests/Practice/Index/1503#1</a:t>
            </a:r>
            <a:endParaRPr lang="en-US" u="sng" dirty="0">
              <a:solidFill>
                <a:schemeClr val="bg1"/>
              </a:solidFill>
            </a:endParaRPr>
          </a:p>
        </p:txBody>
      </p:sp>
      <p:cxnSp>
        <p:nvCxnSpPr>
          <p:cNvPr id="20" name="Straight Arrow Connector 19">
            <a:extLst>
              <a:ext uri="{FF2B5EF4-FFF2-40B4-BE49-F238E27FC236}">
                <a16:creationId xmlns:a16="http://schemas.microsoft.com/office/drawing/2014/main" id="{64C96F2B-396A-4C67-931E-292657D0FED3}"/>
              </a:ext>
            </a:extLst>
          </p:cNvPr>
          <p:cNvCxnSpPr>
            <a:cxnSpLocks/>
          </p:cNvCxnSpPr>
          <p:nvPr/>
        </p:nvCxnSpPr>
        <p:spPr>
          <a:xfrm flipV="1">
            <a:off x="7375170" y="3620703"/>
            <a:ext cx="0" cy="7752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0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1A15F51-9E3F-4292-8197-FABDDBB074A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(1)</a:t>
            </a:r>
            <a:endParaRPr lang="bg-BG" sz="4000" dirty="0"/>
          </a:p>
        </p:txBody>
      </p:sp>
      <p:sp>
        <p:nvSpPr>
          <p:cNvPr id="11" name="Text Placeholder 5"/>
          <p:cNvSpPr txBox="1">
            <a:spLocks/>
          </p:cNvSpPr>
          <p:nvPr/>
        </p:nvSpPr>
        <p:spPr>
          <a:xfrm>
            <a:off x="1574133" y="1770696"/>
            <a:ext cx="8905182"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abstract class Animal { </a:t>
            </a:r>
            <a:br>
              <a:rPr lang="en-US" dirty="0"/>
            </a:br>
            <a:r>
              <a:rPr lang="en-US" dirty="0"/>
              <a:t>  </a:t>
            </a:r>
            <a:r>
              <a:rPr lang="en-US" i="1" dirty="0">
                <a:solidFill>
                  <a:schemeClr val="accent2"/>
                </a:solidFill>
              </a:rPr>
              <a:t>// Create Constructor</a:t>
            </a:r>
          </a:p>
          <a:p>
            <a:r>
              <a:rPr lang="en-US" dirty="0"/>
              <a:t>  public string Name { get; private set; }</a:t>
            </a:r>
          </a:p>
          <a:p>
            <a:r>
              <a:rPr lang="en-US" dirty="0"/>
              <a:t>  public string FavouriteFood { get; private set; }</a:t>
            </a:r>
          </a:p>
          <a:p>
            <a:r>
              <a:rPr lang="en-US" dirty="0"/>
              <a:t>  public virtual string </a:t>
            </a:r>
            <a:r>
              <a:rPr lang="en-US" noProof="1"/>
              <a:t>ExplainSelf</a:t>
            </a:r>
            <a:r>
              <a:rPr lang="en-US" dirty="0"/>
              <a:t>()</a:t>
            </a:r>
            <a:r>
              <a:rPr lang="bg-BG" dirty="0"/>
              <a:t> </a:t>
            </a:r>
            <a:r>
              <a:rPr lang="en-US" dirty="0"/>
              <a:t>{</a:t>
            </a:r>
          </a:p>
          <a:p>
            <a:r>
              <a:rPr lang="en-US" dirty="0"/>
              <a:t>    return string.Format(</a:t>
            </a:r>
          </a:p>
          <a:p>
            <a:r>
              <a:rPr lang="en-US" dirty="0"/>
              <a:t>      "I am {0} and my favourite food is {1}",</a:t>
            </a:r>
          </a:p>
          <a:p>
            <a:r>
              <a:rPr lang="en-US" dirty="0"/>
              <a:t>      this.Name,</a:t>
            </a:r>
          </a:p>
          <a:p>
            <a:r>
              <a:rPr lang="en-US" dirty="0"/>
              <a:t>      </a:t>
            </a:r>
            <a:r>
              <a:rPr lang="en-US" noProof="1"/>
              <a:t>this.FavouriteFood);</a:t>
            </a:r>
          </a:p>
          <a:p>
            <a:r>
              <a:rPr lang="en-US" dirty="0"/>
              <a:t>  }</a:t>
            </a:r>
          </a:p>
          <a:p>
            <a:r>
              <a:rPr lang="en-US" dirty="0"/>
              <a:t>}</a:t>
            </a:r>
          </a:p>
        </p:txBody>
      </p:sp>
    </p:spTree>
    <p:extLst>
      <p:ext uri="{BB962C8B-B14F-4D97-AF65-F5344CB8AC3E}">
        <p14:creationId xmlns:p14="http://schemas.microsoft.com/office/powerpoint/2010/main" val="2267152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FDE430C-8DE8-40E5-AC7A-9A556495882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(2)</a:t>
            </a:r>
            <a:endParaRPr lang="bg-BG" sz="4000" dirty="0"/>
          </a:p>
        </p:txBody>
      </p:sp>
      <p:sp>
        <p:nvSpPr>
          <p:cNvPr id="11"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Dog : Animal</a:t>
            </a:r>
          </a:p>
          <a:p>
            <a:r>
              <a:rPr lang="en-US" dirty="0"/>
              <a:t>{</a:t>
            </a:r>
          </a:p>
          <a:p>
            <a:r>
              <a:rPr lang="en-US" dirty="0"/>
              <a:t>  public Dog(string name, string favouriteFood)</a:t>
            </a:r>
          </a:p>
          <a:p>
            <a:r>
              <a:rPr lang="en-US" dirty="0"/>
              <a:t>    : base(name, </a:t>
            </a:r>
            <a:r>
              <a:rPr lang="en-US" noProof="1"/>
              <a:t>favouriteFood</a:t>
            </a:r>
            <a:r>
              <a:rPr lang="en-US" dirty="0"/>
              <a:t>)</a:t>
            </a:r>
            <a:r>
              <a:rPr lang="bg-BG" dirty="0"/>
              <a:t> </a:t>
            </a:r>
            <a:r>
              <a:rPr lang="en-US" dirty="0"/>
              <a:t>{</a:t>
            </a:r>
            <a:r>
              <a:rPr lang="bg-BG" dirty="0"/>
              <a:t> </a:t>
            </a:r>
            <a:r>
              <a:rPr lang="en-US" dirty="0"/>
              <a:t>}</a:t>
            </a:r>
          </a:p>
          <a:p>
            <a:r>
              <a:rPr lang="en-US" dirty="0"/>
              <a:t>  public override string ExplainSelf()</a:t>
            </a:r>
          </a:p>
          <a:p>
            <a:r>
              <a:rPr lang="en-US" dirty="0"/>
              <a:t>  {</a:t>
            </a:r>
          </a:p>
          <a:p>
            <a:r>
              <a:rPr lang="en-US" dirty="0"/>
              <a:t>    return base.ExplainSelf() +</a:t>
            </a:r>
          </a:p>
          <a:p>
            <a:r>
              <a:rPr lang="en-US" dirty="0"/>
              <a:t>    </a:t>
            </a:r>
            <a:r>
              <a:rPr lang="en-US" noProof="1"/>
              <a:t>Environment.NewLine</a:t>
            </a:r>
            <a:r>
              <a:rPr lang="en-US" dirty="0"/>
              <a:t> +</a:t>
            </a:r>
          </a:p>
          <a:p>
            <a:r>
              <a:rPr lang="en-US" dirty="0"/>
              <a:t>    "BARK";</a:t>
            </a:r>
          </a:p>
          <a:p>
            <a:r>
              <a:rPr lang="en-US" dirty="0"/>
              <a:t>  }</a:t>
            </a:r>
          </a:p>
          <a:p>
            <a:r>
              <a:rPr lang="en-US" dirty="0"/>
              <a:t>}</a:t>
            </a:r>
          </a:p>
        </p:txBody>
      </p:sp>
    </p:spTree>
    <p:extLst>
      <p:ext uri="{BB962C8B-B14F-4D97-AF65-F5344CB8AC3E}">
        <p14:creationId xmlns:p14="http://schemas.microsoft.com/office/powerpoint/2010/main" val="3140030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1533919" y="1764000"/>
            <a:ext cx="9124161"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buFont typeface="Wingdings" panose="05000000000000000000" pitchFamily="2" charset="2"/>
              <a:buNone/>
              <a:defRPr sz="2397" b="1">
                <a:latin typeface="Consolas" pitchFamily="49" charset="0"/>
                <a:cs typeface="Consolas" pitchFamily="49" charset="0"/>
              </a:defRPr>
            </a:lvl1pPr>
          </a:lstStyle>
          <a:p>
            <a:r>
              <a:rPr lang="en-US" dirty="0"/>
              <a:t>public class Cat : Animal</a:t>
            </a:r>
          </a:p>
          <a:p>
            <a:r>
              <a:rPr lang="en-US" dirty="0"/>
              <a:t>{</a:t>
            </a:r>
          </a:p>
          <a:p>
            <a:r>
              <a:rPr lang="en-US" dirty="0"/>
              <a:t>  public Cat(string name, string favouriteFood)</a:t>
            </a:r>
          </a:p>
          <a:p>
            <a:r>
              <a:rPr lang="en-US" dirty="0"/>
              <a:t>    : base(name</a:t>
            </a:r>
            <a:r>
              <a:rPr lang="en-US"/>
              <a:t>, </a:t>
            </a:r>
            <a:r>
              <a:rPr lang="en-US" noProof="1"/>
              <a:t>favouriteFood</a:t>
            </a:r>
            <a:r>
              <a:rPr lang="en-US"/>
              <a:t>)</a:t>
            </a:r>
            <a:r>
              <a:rPr lang="bg-BG"/>
              <a:t> </a:t>
            </a:r>
            <a:r>
              <a:rPr lang="en-US"/>
              <a:t>{</a:t>
            </a:r>
            <a:r>
              <a:rPr lang="bg-BG" dirty="0"/>
              <a:t> </a:t>
            </a:r>
            <a:r>
              <a:rPr lang="en-US" dirty="0"/>
              <a:t>}</a:t>
            </a:r>
          </a:p>
          <a:p>
            <a:r>
              <a:rPr lang="en-US" dirty="0"/>
              <a:t>  public override string ExplainSelf()</a:t>
            </a:r>
          </a:p>
          <a:p>
            <a:r>
              <a:rPr lang="en-US" dirty="0"/>
              <a:t>  {</a:t>
            </a:r>
          </a:p>
          <a:p>
            <a:r>
              <a:rPr lang="en-US" dirty="0"/>
              <a:t>    return base.ExplainSelf() +</a:t>
            </a:r>
          </a:p>
          <a:p>
            <a:r>
              <a:rPr lang="en-US"/>
              <a:t>    </a:t>
            </a:r>
            <a:r>
              <a:rPr lang="en-US" noProof="1"/>
              <a:t>Environment.NewLine</a:t>
            </a:r>
            <a:r>
              <a:rPr lang="en-US" dirty="0"/>
              <a:t> +</a:t>
            </a:r>
          </a:p>
          <a:p>
            <a:r>
              <a:rPr lang="en-US" dirty="0"/>
              <a:t>    "MEOW";</a:t>
            </a:r>
          </a:p>
          <a:p>
            <a:r>
              <a:rPr lang="en-US" dirty="0"/>
              <a:t>  }</a:t>
            </a:r>
          </a:p>
          <a:p>
            <a:r>
              <a:rPr lang="en-US" dirty="0"/>
              <a:t>}</a:t>
            </a:r>
          </a:p>
        </p:txBody>
      </p:sp>
      <p:sp>
        <p:nvSpPr>
          <p:cNvPr id="6" name="Slide Number">
            <a:extLst>
              <a:ext uri="{FF2B5EF4-FFF2-40B4-BE49-F238E27FC236}">
                <a16:creationId xmlns:a16="http://schemas.microsoft.com/office/drawing/2014/main" id="{DFC17AAC-3D2B-4DF3-80DB-C066DA3CE4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Animals (3)</a:t>
            </a:r>
            <a:endParaRPr lang="bg-BG" sz="4000" dirty="0"/>
          </a:p>
        </p:txBody>
      </p:sp>
    </p:spTree>
    <p:extLst>
      <p:ext uri="{BB962C8B-B14F-4D97-AF65-F5344CB8AC3E}">
        <p14:creationId xmlns:p14="http://schemas.microsoft.com/office/powerpoint/2010/main" val="1673323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E9A4536-22FE-4FAD-B98F-2A65FAFF705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lstStyle/>
          <a:p>
            <a:pPr>
              <a:spcBef>
                <a:spcPts val="1200"/>
              </a:spcBef>
              <a:buClr>
                <a:schemeClr val="tx1"/>
              </a:buClr>
            </a:pPr>
            <a:r>
              <a:rPr lang="en-US" b="1" dirty="0">
                <a:solidFill>
                  <a:schemeClr val="bg1"/>
                </a:solidFill>
              </a:rPr>
              <a:t>Overriding</a:t>
            </a:r>
            <a:r>
              <a:rPr lang="en-US" dirty="0"/>
              <a:t> must take place in any sub-classes</a:t>
            </a:r>
          </a:p>
          <a:p>
            <a:pPr>
              <a:spcBef>
                <a:spcPts val="1200"/>
              </a:spcBef>
            </a:pPr>
            <a:r>
              <a:rPr lang="en-US" dirty="0"/>
              <a:t>The overriding method and the base must have the </a:t>
            </a:r>
            <a:r>
              <a:rPr lang="en-US" b="1" dirty="0">
                <a:solidFill>
                  <a:schemeClr val="bg1"/>
                </a:solidFill>
              </a:rPr>
              <a:t>same</a:t>
            </a:r>
            <a:r>
              <a:rPr lang="en-US" dirty="0">
                <a:solidFill>
                  <a:schemeClr val="tx2">
                    <a:lumMod val="75000"/>
                  </a:schemeClr>
                </a:solidFill>
              </a:rPr>
              <a:t>           </a:t>
            </a:r>
            <a:r>
              <a:rPr lang="en-US" b="1" dirty="0">
                <a:solidFill>
                  <a:schemeClr val="bg1"/>
                </a:solidFill>
              </a:rPr>
              <a:t>return type </a:t>
            </a:r>
            <a:r>
              <a:rPr lang="en-US" dirty="0"/>
              <a:t>and the</a:t>
            </a:r>
            <a:r>
              <a:rPr lang="en-US" dirty="0">
                <a:solidFill>
                  <a:schemeClr val="tx2">
                    <a:lumMod val="75000"/>
                  </a:schemeClr>
                </a:solidFill>
              </a:rPr>
              <a:t> </a:t>
            </a:r>
            <a:r>
              <a:rPr lang="en-US" b="1" dirty="0">
                <a:solidFill>
                  <a:schemeClr val="bg1"/>
                </a:solidFill>
              </a:rPr>
              <a:t>same</a:t>
            </a:r>
            <a:r>
              <a:rPr lang="en-US" dirty="0">
                <a:solidFill>
                  <a:schemeClr val="tx2">
                    <a:lumMod val="75000"/>
                  </a:schemeClr>
                </a:solidFill>
              </a:rPr>
              <a:t> </a:t>
            </a:r>
            <a:r>
              <a:rPr lang="en-US" b="1" dirty="0">
                <a:solidFill>
                  <a:schemeClr val="bg1"/>
                </a:solidFill>
              </a:rPr>
              <a:t>signature</a:t>
            </a:r>
          </a:p>
          <a:p>
            <a:pPr>
              <a:spcBef>
                <a:spcPts val="1200"/>
              </a:spcBef>
            </a:pPr>
            <a:r>
              <a:rPr lang="en-US" dirty="0"/>
              <a:t>Base method must have the </a:t>
            </a:r>
            <a:r>
              <a:rPr lang="en-US" b="1" dirty="0">
                <a:solidFill>
                  <a:schemeClr val="bg1"/>
                </a:solidFill>
                <a:latin typeface="Consolas" panose="020B0609020204030204" pitchFamily="49" charset="0"/>
              </a:rPr>
              <a:t>virtual</a:t>
            </a:r>
            <a:r>
              <a:rPr lang="en-US" dirty="0"/>
              <a:t> keyword</a:t>
            </a:r>
          </a:p>
          <a:p>
            <a:pPr>
              <a:spcBef>
                <a:spcPts val="1200"/>
              </a:spcBef>
            </a:pPr>
            <a:r>
              <a:rPr lang="en-US" dirty="0"/>
              <a:t>Overriding method must have the </a:t>
            </a:r>
            <a:r>
              <a:rPr lang="en-US" b="1" dirty="0">
                <a:solidFill>
                  <a:schemeClr val="bg1"/>
                </a:solidFill>
                <a:latin typeface="Consolas" panose="020B0609020204030204" pitchFamily="49" charset="0"/>
              </a:rPr>
              <a:t>abstract</a:t>
            </a:r>
            <a:r>
              <a:rPr lang="en-US" dirty="0"/>
              <a:t> or </a:t>
            </a:r>
            <a:r>
              <a:rPr lang="en-US" b="1" dirty="0">
                <a:solidFill>
                  <a:schemeClr val="bg1"/>
                </a:solidFill>
                <a:latin typeface="Consolas" panose="020B0609020204030204" pitchFamily="49" charset="0"/>
              </a:rPr>
              <a:t>override</a:t>
            </a:r>
            <a:r>
              <a:rPr lang="en-US" dirty="0"/>
              <a:t> keyword</a:t>
            </a:r>
          </a:p>
          <a:p>
            <a:pPr>
              <a:spcBef>
                <a:spcPts val="1200"/>
              </a:spcBef>
              <a:buClr>
                <a:schemeClr val="tx1"/>
              </a:buClr>
            </a:pPr>
            <a:r>
              <a:rPr lang="en-US" b="1" dirty="0">
                <a:solidFill>
                  <a:schemeClr val="bg1"/>
                </a:solidFill>
              </a:rPr>
              <a:t>Private and static </a:t>
            </a:r>
            <a:r>
              <a:rPr lang="en-US" dirty="0"/>
              <a:t>methods </a:t>
            </a:r>
            <a:r>
              <a:rPr lang="en-US" b="1" dirty="0">
                <a:solidFill>
                  <a:schemeClr val="bg1"/>
                </a:solidFill>
              </a:rPr>
              <a:t>cannot</a:t>
            </a:r>
            <a:r>
              <a:rPr lang="en-US" dirty="0">
                <a:solidFill>
                  <a:schemeClr val="tx2">
                    <a:lumMod val="75000"/>
                  </a:schemeClr>
                </a:solidFill>
              </a:rPr>
              <a:t> </a:t>
            </a:r>
            <a:r>
              <a:rPr lang="en-US" dirty="0"/>
              <a:t>be overridden </a:t>
            </a:r>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429463686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1CB9312-1A80-4C87-AFF2-DD77279B08AD}"/>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Virtual</a:t>
            </a:r>
            <a:r>
              <a:rPr lang="en-US" dirty="0"/>
              <a:t> members use </a:t>
            </a:r>
            <a:r>
              <a:rPr lang="en-US" b="1" dirty="0">
                <a:solidFill>
                  <a:schemeClr val="bg1"/>
                </a:solidFill>
                <a:latin typeface="Consolas" panose="020B0609020204030204" pitchFamily="49" charset="0"/>
              </a:rPr>
              <a:t>base</a:t>
            </a:r>
            <a:r>
              <a:rPr lang="en-US" b="1" dirty="0">
                <a:solidFill>
                  <a:schemeClr val="bg1"/>
                </a:solidFill>
              </a:rPr>
              <a:t> keyword</a:t>
            </a:r>
            <a:r>
              <a:rPr lang="en-US" dirty="0"/>
              <a:t> to call the </a:t>
            </a:r>
            <a:r>
              <a:rPr lang="en-US" b="1" dirty="0">
                <a:solidFill>
                  <a:schemeClr val="bg1"/>
                </a:solidFill>
              </a:rPr>
              <a:t>base class</a:t>
            </a:r>
          </a:p>
          <a:p>
            <a:pPr>
              <a:buClr>
                <a:schemeClr val="tx1"/>
              </a:buClr>
            </a:pPr>
            <a:r>
              <a:rPr lang="en-US" dirty="0"/>
              <a:t>Occurring base class behavior enables the derived class concentrate on implementing specific behavior </a:t>
            </a:r>
          </a:p>
          <a:p>
            <a:pPr>
              <a:buClr>
                <a:schemeClr val="tx1"/>
              </a:buClr>
            </a:pPr>
            <a:r>
              <a:rPr lang="en-US" dirty="0"/>
              <a:t>If the base implementation is not called, the derived class has to make their behavior compatible with the behavior of the base class</a:t>
            </a:r>
            <a:endParaRPr lang="bg-BG" dirty="0"/>
          </a:p>
        </p:txBody>
      </p:sp>
      <p:sp>
        <p:nvSpPr>
          <p:cNvPr id="4" name="Title 3"/>
          <p:cNvSpPr>
            <a:spLocks noGrp="1"/>
          </p:cNvSpPr>
          <p:nvPr>
            <p:ph type="title"/>
          </p:nvPr>
        </p:nvSpPr>
        <p:spPr/>
        <p:txBody>
          <a:bodyPr/>
          <a:lstStyle/>
          <a:p>
            <a:r>
              <a:rPr lang="en-US" noProof="1"/>
              <a:t>Rules for Overriding Method</a:t>
            </a:r>
            <a:endParaRPr lang="en-US" dirty="0"/>
          </a:p>
        </p:txBody>
      </p:sp>
    </p:spTree>
    <p:extLst>
      <p:ext uri="{BB962C8B-B14F-4D97-AF65-F5344CB8AC3E}">
        <p14:creationId xmlns:p14="http://schemas.microsoft.com/office/powerpoint/2010/main" val="257634553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96EB0A0-F1BB-47B6-A25B-E02F81E1AC0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buFont typeface="Wingdings" panose="05000000000000000000" pitchFamily="2" charset="2"/>
              <a:buNone/>
            </a:pPr>
            <a:endParaRPr lang="bg-BG" b="1" dirty="0"/>
          </a:p>
          <a:p>
            <a:pPr marL="0" indent="0" algn="ctr">
              <a:buFont typeface="Wingdings" panose="05000000000000000000" pitchFamily="2" charset="2"/>
              <a:buNone/>
            </a:pPr>
            <a:r>
              <a:rPr lang="en-US" sz="7200" b="1" u="sng" dirty="0">
                <a:solidFill>
                  <a:schemeClr val="bg1"/>
                </a:solidFill>
              </a:rPr>
              <a:t>sli.do</a:t>
            </a:r>
            <a:br>
              <a:rPr lang="en-US" sz="6000" b="1" dirty="0"/>
            </a:br>
            <a:r>
              <a:rPr lang="en-US" sz="11500" b="1" dirty="0"/>
              <a:t>#</a:t>
            </a:r>
            <a:r>
              <a:rPr lang="en-US" sz="11500" b="1" noProof="1"/>
              <a:t>csharp-advanced</a:t>
            </a:r>
            <a:endParaRPr lang="en-US" noProof="1"/>
          </a:p>
        </p:txBody>
      </p:sp>
    </p:spTree>
    <p:extLst>
      <p:ext uri="{BB962C8B-B14F-4D97-AF65-F5344CB8AC3E}">
        <p14:creationId xmlns:p14="http://schemas.microsoft.com/office/powerpoint/2010/main" val="30895338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1D919639-DFB4-40A8-8AB4-29E71A5075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5" name="Text Placeholder 4"/>
          <p:cNvSpPr>
            <a:spLocks noGrp="1"/>
          </p:cNvSpPr>
          <p:nvPr>
            <p:ph type="body" sz="quarter" idx="10"/>
          </p:nvPr>
        </p:nvSpPr>
        <p:spPr/>
        <p:txBody>
          <a:bodyPr>
            <a:normAutofit/>
          </a:bodyPr>
          <a:lstStyle/>
          <a:p>
            <a:pPr>
              <a:spcBef>
                <a:spcPts val="1200"/>
              </a:spcBef>
              <a:buClr>
                <a:schemeClr val="tx1"/>
              </a:buClr>
            </a:pPr>
            <a:r>
              <a:rPr lang="en-US" dirty="0"/>
              <a:t>Virtual members </a:t>
            </a:r>
            <a:r>
              <a:rPr lang="en-US" b="1" dirty="0">
                <a:solidFill>
                  <a:schemeClr val="bg1"/>
                </a:solidFill>
              </a:rPr>
              <a:t>remain virtual indefinitely</a:t>
            </a:r>
          </a:p>
          <a:p>
            <a:pPr>
              <a:spcBef>
                <a:spcPts val="1200"/>
              </a:spcBef>
              <a:buClr>
                <a:schemeClr val="tx1"/>
              </a:buClr>
            </a:pPr>
            <a:r>
              <a:rPr lang="en-US" dirty="0"/>
              <a:t>A derived class can stop virtual inheritance by declaring an override as </a:t>
            </a:r>
            <a:r>
              <a:rPr lang="en-US" b="1" dirty="0">
                <a:solidFill>
                  <a:schemeClr val="bg1"/>
                </a:solidFill>
                <a:latin typeface="Consolas" panose="020B0609020204030204" pitchFamily="49" charset="0"/>
              </a:rPr>
              <a:t>sealed</a:t>
            </a:r>
          </a:p>
          <a:p>
            <a:r>
              <a:rPr lang="en-US" dirty="0"/>
              <a:t>Sealed methods can be replaced by derived classes by using the </a:t>
            </a:r>
            <a:r>
              <a:rPr lang="en-US" b="1" dirty="0">
                <a:solidFill>
                  <a:schemeClr val="bg1"/>
                </a:solidFill>
                <a:latin typeface="Consolas" panose="020B0609020204030204" pitchFamily="49" charset="0"/>
              </a:rPr>
              <a:t>new</a:t>
            </a:r>
            <a:r>
              <a:rPr lang="en-US" dirty="0"/>
              <a:t> keyword</a:t>
            </a:r>
          </a:p>
          <a:p>
            <a:r>
              <a:rPr lang="en-US" dirty="0"/>
              <a:t>The </a:t>
            </a:r>
            <a:r>
              <a:rPr lang="en-US" b="1" dirty="0">
                <a:solidFill>
                  <a:schemeClr val="bg1"/>
                </a:solidFill>
                <a:latin typeface="Consolas" panose="020B0609020204030204" pitchFamily="49" charset="0"/>
              </a:rPr>
              <a:t>override</a:t>
            </a:r>
            <a:r>
              <a:rPr lang="en-US" dirty="0"/>
              <a:t> modifier extends the base class virtual method</a:t>
            </a:r>
          </a:p>
          <a:p>
            <a:r>
              <a:rPr lang="en-US" dirty="0"/>
              <a:t>The </a:t>
            </a:r>
            <a:r>
              <a:rPr lang="en-US" b="1" dirty="0">
                <a:solidFill>
                  <a:schemeClr val="bg1"/>
                </a:solidFill>
                <a:latin typeface="Consolas" panose="020B0609020204030204" pitchFamily="49" charset="0"/>
              </a:rPr>
              <a:t>new</a:t>
            </a:r>
            <a:r>
              <a:rPr lang="en-US" dirty="0"/>
              <a:t> modifier hides an accessible base class method</a:t>
            </a:r>
          </a:p>
        </p:txBody>
      </p:sp>
      <p:sp>
        <p:nvSpPr>
          <p:cNvPr id="4" name="Title 3"/>
          <p:cNvSpPr>
            <a:spLocks noGrp="1"/>
          </p:cNvSpPr>
          <p:nvPr>
            <p:ph type="title"/>
          </p:nvPr>
        </p:nvSpPr>
        <p:spPr/>
        <p:txBody>
          <a:bodyPr>
            <a:noAutofit/>
          </a:bodyPr>
          <a:lstStyle/>
          <a:p>
            <a:r>
              <a:rPr lang="en-US" sz="4000" noProof="1"/>
              <a:t>Virtual Members</a:t>
            </a:r>
            <a:endParaRPr lang="en-US" sz="4000" dirty="0"/>
          </a:p>
        </p:txBody>
      </p:sp>
    </p:spTree>
    <p:extLst>
      <p:ext uri="{BB962C8B-B14F-4D97-AF65-F5344CB8AC3E}">
        <p14:creationId xmlns:p14="http://schemas.microsoft.com/office/powerpoint/2010/main" val="23504547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4CDE7726-1856-4642-BD4F-42614163F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28715"/>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buClr>
                <a:schemeClr val="bg2"/>
              </a:buClr>
            </a:pPr>
            <a:r>
              <a:rPr lang="en-US" sz="3600" dirty="0">
                <a:solidFill>
                  <a:schemeClr val="bg2"/>
                </a:solidFill>
              </a:rPr>
              <a:t>Polymorphism - </a:t>
            </a:r>
            <a:r>
              <a:rPr lang="en-US" sz="3400" b="1" dirty="0">
                <a:solidFill>
                  <a:schemeClr val="bg1">
                    <a:lumMod val="60000"/>
                    <a:lumOff val="40000"/>
                  </a:schemeClr>
                </a:solidFill>
              </a:rPr>
              <a:t>Definition</a:t>
            </a:r>
            <a:r>
              <a:rPr lang="en-US" sz="3400" b="1" dirty="0">
                <a:solidFill>
                  <a:schemeClr val="bg1"/>
                </a:solidFill>
              </a:rPr>
              <a:t> </a:t>
            </a:r>
            <a:r>
              <a:rPr lang="en-US" sz="3400" dirty="0">
                <a:solidFill>
                  <a:schemeClr val="bg2"/>
                </a:solidFill>
              </a:rPr>
              <a:t>and</a:t>
            </a:r>
            <a:r>
              <a:rPr lang="en-US" sz="3400" b="1" dirty="0">
                <a:solidFill>
                  <a:schemeClr val="bg2"/>
                </a:solidFill>
              </a:rPr>
              <a:t> </a:t>
            </a:r>
            <a:r>
              <a:rPr lang="en-US" sz="3400" b="1" dirty="0">
                <a:solidFill>
                  <a:schemeClr val="bg1">
                    <a:lumMod val="60000"/>
                    <a:lumOff val="40000"/>
                  </a:schemeClr>
                </a:solidFill>
              </a:rPr>
              <a:t>Types</a:t>
            </a:r>
          </a:p>
          <a:p>
            <a:pPr>
              <a:buClr>
                <a:schemeClr val="bg2"/>
              </a:buClr>
            </a:pPr>
            <a:r>
              <a:rPr lang="en-US" sz="3600" dirty="0">
                <a:solidFill>
                  <a:schemeClr val="bg2"/>
                </a:solidFill>
              </a:rPr>
              <a:t>Override Methods</a:t>
            </a:r>
          </a:p>
          <a:p>
            <a:pPr>
              <a:buClr>
                <a:schemeClr val="bg2"/>
              </a:buClr>
            </a:pPr>
            <a:r>
              <a:rPr lang="en-US" sz="3600" dirty="0">
                <a:solidFill>
                  <a:schemeClr val="bg2"/>
                </a:solidFill>
              </a:rPr>
              <a:t>Overload Methods</a:t>
            </a:r>
          </a:p>
          <a:p>
            <a:pPr>
              <a:buClr>
                <a:schemeClr val="bg2"/>
              </a:buClr>
            </a:pPr>
            <a:r>
              <a:rPr lang="en-US" sz="3600" dirty="0">
                <a:solidFill>
                  <a:schemeClr val="bg2"/>
                </a:solidFill>
              </a:rPr>
              <a:t>Abstraction </a:t>
            </a:r>
          </a:p>
          <a:p>
            <a:pPr lvl="1">
              <a:buClr>
                <a:schemeClr val="bg2"/>
              </a:buClr>
            </a:pPr>
            <a:r>
              <a:rPr lang="en-US" sz="3400" b="1" dirty="0">
                <a:solidFill>
                  <a:schemeClr val="bg1">
                    <a:lumMod val="60000"/>
                    <a:lumOff val="40000"/>
                  </a:schemeClr>
                </a:solidFill>
              </a:rPr>
              <a:t>Classes</a:t>
            </a:r>
          </a:p>
          <a:p>
            <a:pPr lvl="1">
              <a:buClr>
                <a:schemeClr val="bg2"/>
              </a:buClr>
            </a:pPr>
            <a:r>
              <a:rPr lang="en-US" sz="3400" b="1" dirty="0">
                <a:solidFill>
                  <a:schemeClr val="bg1">
                    <a:lumMod val="60000"/>
                    <a:lumOff val="40000"/>
                  </a:schemeClr>
                </a:solidFill>
              </a:rPr>
              <a:t>Methods</a:t>
            </a:r>
          </a:p>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9885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6902906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9" descr="Logo&#10;&#10;Description automatically generated">
            <a:hlinkClick r:id="rId3"/>
            <a:extLst>
              <a:ext uri="{FF2B5EF4-FFF2-40B4-BE49-F238E27FC236}">
                <a16:creationId xmlns:a16="http://schemas.microsoft.com/office/drawing/2014/main" id="{0AF62E5C-3C23-4584-BDE7-6E4BD5C13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50" y="2598125"/>
            <a:ext cx="3809789" cy="1583677"/>
          </a:xfrm>
          <a:prstGeom prst="rect">
            <a:avLst/>
          </a:prstGeom>
        </p:spPr>
      </p:pic>
      <p:sp>
        <p:nvSpPr>
          <p:cNvPr id="444418" name="Rectangle 2"/>
          <p:cNvSpPr>
            <a:spLocks noGrp="1" noChangeArrowheads="1"/>
          </p:cNvSpPr>
          <p:nvPr>
            <p:ph type="title"/>
          </p:nvPr>
        </p:nvSpPr>
        <p:spPr/>
        <p:txBody>
          <a:bodyPr>
            <a:normAutofit/>
          </a:bodyPr>
          <a:lstStyle/>
          <a:p>
            <a:r>
              <a:rPr lang="en-GB" b="1" dirty="0"/>
              <a:t>SoftUni Diamond Partners</a:t>
            </a:r>
            <a:endParaRPr lang="bg-BG" b="1"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pic>
        <p:nvPicPr>
          <p:cNvPr id="18" name="Picture 1" descr="Logo, company name&#10;&#10;Description automatically generated">
            <a:hlinkClick r:id="rId5"/>
            <a:extLst>
              <a:ext uri="{FF2B5EF4-FFF2-40B4-BE49-F238E27FC236}">
                <a16:creationId xmlns:a16="http://schemas.microsoft.com/office/drawing/2014/main" id="{DDAC6746-8290-4A8F-8F83-D9D2CC3191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06" y="4281545"/>
            <a:ext cx="2217424" cy="2217424"/>
          </a:xfrm>
          <a:prstGeom prst="rect">
            <a:avLst/>
          </a:prstGeom>
        </p:spPr>
      </p:pic>
      <p:pic>
        <p:nvPicPr>
          <p:cNvPr id="19" name="Picture 6" descr="Graphical user interface, text, application&#10;&#10;Description automatically generated">
            <a:hlinkClick r:id="rId7"/>
            <a:extLst>
              <a:ext uri="{FF2B5EF4-FFF2-40B4-BE49-F238E27FC236}">
                <a16:creationId xmlns:a16="http://schemas.microsoft.com/office/drawing/2014/main" id="{B21B8F18-2E13-41E7-B73D-7F8307BFC68D}"/>
              </a:ext>
            </a:extLst>
          </p:cNvPr>
          <p:cNvPicPr>
            <a:picLocks noChangeAspect="1"/>
          </p:cNvPicPr>
          <p:nvPr/>
        </p:nvPicPr>
        <p:blipFill rotWithShape="1">
          <a:blip r:embed="rId8">
            <a:extLst>
              <a:ext uri="{28A0092B-C50C-407E-A947-70E740481C1C}">
                <a14:useLocalDpi xmlns:a14="http://schemas.microsoft.com/office/drawing/2010/main" val="0"/>
              </a:ext>
            </a:extLst>
          </a:blip>
          <a:srcRect l="6040" r="14078"/>
          <a:stretch/>
        </p:blipFill>
        <p:spPr>
          <a:xfrm>
            <a:off x="8685287" y="2660271"/>
            <a:ext cx="3067743" cy="1758210"/>
          </a:xfrm>
          <a:prstGeom prst="rect">
            <a:avLst/>
          </a:prstGeom>
        </p:spPr>
      </p:pic>
      <p:pic>
        <p:nvPicPr>
          <p:cNvPr id="20" name="Picture 7" descr="Logo, company name&#10;&#10;Description automatically generated">
            <a:hlinkClick r:id="rId9"/>
            <a:extLst>
              <a:ext uri="{FF2B5EF4-FFF2-40B4-BE49-F238E27FC236}">
                <a16:creationId xmlns:a16="http://schemas.microsoft.com/office/drawing/2014/main" id="{27F4147E-5CB1-40B2-846E-5761FF7702D4}"/>
              </a:ext>
            </a:extLst>
          </p:cNvPr>
          <p:cNvPicPr>
            <a:picLocks noChangeAspect="1"/>
          </p:cNvPicPr>
          <p:nvPr/>
        </p:nvPicPr>
        <p:blipFill rotWithShape="1">
          <a:blip r:embed="rId10">
            <a:extLst>
              <a:ext uri="{28A0092B-C50C-407E-A947-70E740481C1C}">
                <a14:useLocalDpi xmlns:a14="http://schemas.microsoft.com/office/drawing/2010/main" val="0"/>
              </a:ext>
            </a:extLst>
          </a:blip>
          <a:srcRect t="25058" b="20168"/>
          <a:stretch/>
        </p:blipFill>
        <p:spPr>
          <a:xfrm>
            <a:off x="8451074" y="1324354"/>
            <a:ext cx="3680990" cy="1152112"/>
          </a:xfrm>
          <a:prstGeom prst="rect">
            <a:avLst/>
          </a:prstGeom>
        </p:spPr>
      </p:pic>
      <p:pic>
        <p:nvPicPr>
          <p:cNvPr id="22" name="Graphic 10">
            <a:hlinkClick r:id="rId11"/>
            <a:extLst>
              <a:ext uri="{FF2B5EF4-FFF2-40B4-BE49-F238E27FC236}">
                <a16:creationId xmlns:a16="http://schemas.microsoft.com/office/drawing/2014/main" id="{5A1E508F-C6CB-4D9A-969C-B1A3A42AFA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00712" y="1567785"/>
            <a:ext cx="4226852" cy="594226"/>
          </a:xfrm>
          <a:prstGeom prst="rect">
            <a:avLst/>
          </a:prstGeom>
        </p:spPr>
      </p:pic>
      <p:pic>
        <p:nvPicPr>
          <p:cNvPr id="24" name="Picture 13" descr="Text&#10;&#10;Description automatically generated with low confidence">
            <a:hlinkClick r:id="rId14"/>
            <a:extLst>
              <a:ext uri="{FF2B5EF4-FFF2-40B4-BE49-F238E27FC236}">
                <a16:creationId xmlns:a16="http://schemas.microsoft.com/office/drawing/2014/main" id="{17C73AA0-41B2-47EE-BD53-AB9EB7E942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8707" y="583890"/>
            <a:ext cx="3217091" cy="2414212"/>
          </a:xfrm>
          <a:prstGeom prst="rect">
            <a:avLst/>
          </a:prstGeom>
        </p:spPr>
      </p:pic>
      <p:pic>
        <p:nvPicPr>
          <p:cNvPr id="25" name="Picture 15" descr="Text, logo&#10;&#10;Description automatically generated">
            <a:hlinkClick r:id="rId16"/>
            <a:extLst>
              <a:ext uri="{FF2B5EF4-FFF2-40B4-BE49-F238E27FC236}">
                <a16:creationId xmlns:a16="http://schemas.microsoft.com/office/drawing/2014/main" id="{52A556A1-263D-4511-AD59-755C2920082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19106" y="2749253"/>
            <a:ext cx="3594592" cy="1224656"/>
          </a:xfrm>
          <a:prstGeom prst="rect">
            <a:avLst/>
          </a:prstGeom>
        </p:spPr>
      </p:pic>
      <p:pic>
        <p:nvPicPr>
          <p:cNvPr id="26" name="Picture 17" descr="Logo&#10;&#10;Description automatically generated">
            <a:hlinkClick r:id="rId18"/>
            <a:extLst>
              <a:ext uri="{FF2B5EF4-FFF2-40B4-BE49-F238E27FC236}">
                <a16:creationId xmlns:a16="http://schemas.microsoft.com/office/drawing/2014/main" id="{C225AB77-E094-4E2B-BB12-9C4A40924AD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41234" y="4515341"/>
            <a:ext cx="3251172" cy="1758210"/>
          </a:xfrm>
          <a:prstGeom prst="rect">
            <a:avLst/>
          </a:prstGeom>
        </p:spPr>
      </p:pic>
      <p:pic>
        <p:nvPicPr>
          <p:cNvPr id="31" name="Picture 4" descr="Background pattern&#10;&#10;Description automatically generated">
            <a:hlinkClick r:id="rId20"/>
            <a:extLst>
              <a:ext uri="{FF2B5EF4-FFF2-40B4-BE49-F238E27FC236}">
                <a16:creationId xmlns:a16="http://schemas.microsoft.com/office/drawing/2014/main" id="{46857021-465D-4AF3-A5D9-E463341892A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41131" y="4506963"/>
            <a:ext cx="2697164" cy="1766588"/>
          </a:xfrm>
          <a:prstGeom prst="rect">
            <a:avLst/>
          </a:prstGeom>
        </p:spPr>
      </p:pic>
      <p:pic>
        <p:nvPicPr>
          <p:cNvPr id="32" name="Picture 11" descr="A picture containing logo&#10;&#10;Description automatically generated">
            <a:hlinkClick r:id="rId22"/>
            <a:extLst>
              <a:ext uri="{FF2B5EF4-FFF2-40B4-BE49-F238E27FC236}">
                <a16:creationId xmlns:a16="http://schemas.microsoft.com/office/drawing/2014/main" id="{5E709AC7-B7B0-49BF-8B4E-F7F901D8F2C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374996" y="4719703"/>
            <a:ext cx="2413613" cy="1379207"/>
          </a:xfrm>
          <a:prstGeom prst="rect">
            <a:avLst/>
          </a:prstGeom>
        </p:spPr>
      </p:pic>
      <p:sp>
        <p:nvSpPr>
          <p:cNvPr id="4" name="Правоъгълник: със заоблени ъгли 3">
            <a:extLst>
              <a:ext uri="{FF2B5EF4-FFF2-40B4-BE49-F238E27FC236}">
                <a16:creationId xmlns:a16="http://schemas.microsoft.com/office/drawing/2014/main" id="{4B2E664D-34CE-4624-96B0-08133D588765}"/>
              </a:ext>
            </a:extLst>
          </p:cNvPr>
          <p:cNvSpPr/>
          <p:nvPr/>
        </p:nvSpPr>
        <p:spPr>
          <a:xfrm>
            <a:off x="188142" y="1325262"/>
            <a:ext cx="3584152"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3" name="Правоъгълник: със заоблени ъгли 32">
            <a:extLst>
              <a:ext uri="{FF2B5EF4-FFF2-40B4-BE49-F238E27FC236}">
                <a16:creationId xmlns:a16="http://schemas.microsoft.com/office/drawing/2014/main" id="{15D52253-22B4-432B-AE29-46607BA48C1B}"/>
              </a:ext>
            </a:extLst>
          </p:cNvPr>
          <p:cNvSpPr/>
          <p:nvPr/>
        </p:nvSpPr>
        <p:spPr>
          <a:xfrm>
            <a:off x="3944374" y="1316884"/>
            <a:ext cx="4559685"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4" name="Правоъгълник: със заоблени ъгли 33">
            <a:extLst>
              <a:ext uri="{FF2B5EF4-FFF2-40B4-BE49-F238E27FC236}">
                <a16:creationId xmlns:a16="http://schemas.microsoft.com/office/drawing/2014/main" id="{A8F1DB11-DA78-4E16-9C9F-90E1E27602EE}"/>
              </a:ext>
            </a:extLst>
          </p:cNvPr>
          <p:cNvSpPr/>
          <p:nvPr/>
        </p:nvSpPr>
        <p:spPr>
          <a:xfrm>
            <a:off x="193258" y="2745941"/>
            <a:ext cx="3751115" cy="131018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5" name="Правоъгълник: със заоблени ъгли 34">
            <a:extLst>
              <a:ext uri="{FF2B5EF4-FFF2-40B4-BE49-F238E27FC236}">
                <a16:creationId xmlns:a16="http://schemas.microsoft.com/office/drawing/2014/main" id="{5B2FDF04-F045-4CE7-A1A3-CD65D4C9EF12}"/>
              </a:ext>
            </a:extLst>
          </p:cNvPr>
          <p:cNvSpPr/>
          <p:nvPr/>
        </p:nvSpPr>
        <p:spPr>
          <a:xfrm>
            <a:off x="8506324" y="2714045"/>
            <a:ext cx="3396056"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8" name="Правоъгълник: със заоблени ъгли 37">
            <a:extLst>
              <a:ext uri="{FF2B5EF4-FFF2-40B4-BE49-F238E27FC236}">
                <a16:creationId xmlns:a16="http://schemas.microsoft.com/office/drawing/2014/main" id="{505A8F0D-1FEE-450F-B082-DACD2664D654}"/>
              </a:ext>
            </a:extLst>
          </p:cNvPr>
          <p:cNvSpPr/>
          <p:nvPr/>
        </p:nvSpPr>
        <p:spPr>
          <a:xfrm>
            <a:off x="8683024" y="1314059"/>
            <a:ext cx="3217091"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9" name="Правоъгълник: със заоблени ъгли 38">
            <a:extLst>
              <a:ext uri="{FF2B5EF4-FFF2-40B4-BE49-F238E27FC236}">
                <a16:creationId xmlns:a16="http://schemas.microsoft.com/office/drawing/2014/main" id="{A5395705-B8C4-43E3-B1BF-0CAFF5185132}"/>
              </a:ext>
            </a:extLst>
          </p:cNvPr>
          <p:cNvSpPr/>
          <p:nvPr/>
        </p:nvSpPr>
        <p:spPr>
          <a:xfrm>
            <a:off x="4121736" y="2714045"/>
            <a:ext cx="4214974"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0" name="Правоъгълник: със заоблени ъгли 39">
            <a:extLst>
              <a:ext uri="{FF2B5EF4-FFF2-40B4-BE49-F238E27FC236}">
                <a16:creationId xmlns:a16="http://schemas.microsoft.com/office/drawing/2014/main" id="{D7B735E6-CA8E-4143-9716-82D3FC28F074}"/>
              </a:ext>
            </a:extLst>
          </p:cNvPr>
          <p:cNvSpPr/>
          <p:nvPr/>
        </p:nvSpPr>
        <p:spPr>
          <a:xfrm>
            <a:off x="5759114" y="4311804"/>
            <a:ext cx="3411520" cy="218716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1" name="Правоъгълник: със заоблени ъгли 40">
            <a:extLst>
              <a:ext uri="{FF2B5EF4-FFF2-40B4-BE49-F238E27FC236}">
                <a16:creationId xmlns:a16="http://schemas.microsoft.com/office/drawing/2014/main" id="{98058E56-E475-47D9-89C2-C8CB0E5D652F}"/>
              </a:ext>
            </a:extLst>
          </p:cNvPr>
          <p:cNvSpPr/>
          <p:nvPr/>
        </p:nvSpPr>
        <p:spPr>
          <a:xfrm>
            <a:off x="2520745" y="4306789"/>
            <a:ext cx="3125454"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2" name="Правоъгълник: със заоблени ъгли 41">
            <a:extLst>
              <a:ext uri="{FF2B5EF4-FFF2-40B4-BE49-F238E27FC236}">
                <a16:creationId xmlns:a16="http://schemas.microsoft.com/office/drawing/2014/main" id="{9FC8187E-1E0E-420C-B164-CB0C0142FE9A}"/>
              </a:ext>
            </a:extLst>
          </p:cNvPr>
          <p:cNvSpPr/>
          <p:nvPr/>
        </p:nvSpPr>
        <p:spPr>
          <a:xfrm>
            <a:off x="190407" y="4311804"/>
            <a:ext cx="2217424" cy="219519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3" name="Правоъгълник: със заоблени ъгли 42">
            <a:extLst>
              <a:ext uri="{FF2B5EF4-FFF2-40B4-BE49-F238E27FC236}">
                <a16:creationId xmlns:a16="http://schemas.microsoft.com/office/drawing/2014/main" id="{72C8EE5E-79E5-4B38-8344-E06DA495F6FF}"/>
              </a:ext>
            </a:extLst>
          </p:cNvPr>
          <p:cNvSpPr/>
          <p:nvPr/>
        </p:nvSpPr>
        <p:spPr>
          <a:xfrm>
            <a:off x="9293221" y="4305610"/>
            <a:ext cx="2606893"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Tree>
    <p:extLst>
      <p:ext uri="{BB962C8B-B14F-4D97-AF65-F5344CB8AC3E}">
        <p14:creationId xmlns:p14="http://schemas.microsoft.com/office/powerpoint/2010/main" val="32693037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5780416" y="4332303"/>
            <a:ext cx="4529584" cy="1333523"/>
            <a:chOff x="3038088" y="1783523"/>
            <a:chExt cx="5116680" cy="1532977"/>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38088" y="1783523"/>
              <a:ext cx="5116680" cy="1532977"/>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3"/>
              <a:extLst>
                <a:ext uri="{FF2B5EF4-FFF2-40B4-BE49-F238E27FC236}">
                  <a16:creationId xmlns:a16="http://schemas.microsoft.com/office/drawing/2014/main" id="{69E679E8-FC9D-4497-AFC1-FB5389A83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9602" y="1993177"/>
              <a:ext cx="4632796" cy="1170001"/>
            </a:xfrm>
            <a:prstGeom prst="rect">
              <a:avLst/>
            </a:prstGeom>
          </p:spPr>
        </p:pic>
      </p:grpSp>
      <p:grpSp>
        <p:nvGrpSpPr>
          <p:cNvPr id="15" name="Group 14">
            <a:extLst>
              <a:ext uri="{FF2B5EF4-FFF2-40B4-BE49-F238E27FC236}">
                <a16:creationId xmlns:a16="http://schemas.microsoft.com/office/drawing/2014/main" id="{32480B9A-F55F-41E5-97E2-8DF2421AADCE}"/>
              </a:ext>
            </a:extLst>
          </p:cNvPr>
          <p:cNvGrpSpPr/>
          <p:nvPr/>
        </p:nvGrpSpPr>
        <p:grpSpPr>
          <a:xfrm>
            <a:off x="5742425" y="1050083"/>
            <a:ext cx="4529584" cy="3991238"/>
            <a:chOff x="7131000" y="2127260"/>
            <a:chExt cx="4205552"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59045"/>
              <a:ext cx="4205552" cy="2051474"/>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hlinkClick r:id="rId5"/>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0877" y="2127260"/>
              <a:ext cx="3753000" cy="3753000"/>
            </a:xfrm>
            <a:prstGeom prst="rect">
              <a:avLst/>
            </a:prstGeom>
          </p:spPr>
        </p:pic>
      </p:grpSp>
      <p:grpSp>
        <p:nvGrpSpPr>
          <p:cNvPr id="3" name="Group 2">
            <a:extLst>
              <a:ext uri="{FF2B5EF4-FFF2-40B4-BE49-F238E27FC236}">
                <a16:creationId xmlns:a16="http://schemas.microsoft.com/office/drawing/2014/main" id="{C4CF38BC-F2EC-489B-BE10-CDDD29031FBC}"/>
              </a:ext>
            </a:extLst>
          </p:cNvPr>
          <p:cNvGrpSpPr/>
          <p:nvPr/>
        </p:nvGrpSpPr>
        <p:grpSpPr>
          <a:xfrm>
            <a:off x="1562470" y="1934669"/>
            <a:ext cx="3923458" cy="3731157"/>
            <a:chOff x="7670307" y="1597980"/>
            <a:chExt cx="3195961" cy="3250923"/>
          </a:xfrm>
        </p:grpSpPr>
        <p:sp>
          <p:nvSpPr>
            <p:cNvPr id="11" name="Rectangle: Rounded Corners 10">
              <a:extLst>
                <a:ext uri="{FF2B5EF4-FFF2-40B4-BE49-F238E27FC236}">
                  <a16:creationId xmlns:a16="http://schemas.microsoft.com/office/drawing/2014/main" id="{F6196F9E-CBF6-443C-979A-4C909EC7E6C1}"/>
                </a:ext>
              </a:extLst>
            </p:cNvPr>
            <p:cNvSpPr/>
            <p:nvPr/>
          </p:nvSpPr>
          <p:spPr bwMode="auto">
            <a:xfrm>
              <a:off x="7670307" y="1597980"/>
              <a:ext cx="3195961" cy="3250923"/>
            </a:xfrm>
            <a:prstGeom prst="roundRect">
              <a:avLst/>
            </a:prstGeom>
            <a:solidFill>
              <a:schemeClr val="bg2"/>
            </a:solid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8" name="Picture 7">
              <a:hlinkClick r:id="rId7"/>
              <a:extLst>
                <a:ext uri="{FF2B5EF4-FFF2-40B4-BE49-F238E27FC236}">
                  <a16:creationId xmlns:a16="http://schemas.microsoft.com/office/drawing/2014/main" id="{19D59668-3C9A-4BAE-83AF-92CB45919E32}"/>
                </a:ext>
              </a:extLst>
            </p:cNvPr>
            <p:cNvPicPr>
              <a:picLocks noChangeAspect="1"/>
            </p:cNvPicPr>
            <p:nvPr/>
          </p:nvPicPr>
          <p:blipFill>
            <a:blip r:embed="rId8"/>
            <a:stretch>
              <a:fillRect/>
            </a:stretch>
          </p:blipFill>
          <p:spPr>
            <a:xfrm>
              <a:off x="7930590" y="1885744"/>
              <a:ext cx="2675393" cy="2675393"/>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grpSp>
    </p:spTree>
    <p:extLst>
      <p:ext uri="{BB962C8B-B14F-4D97-AF65-F5344CB8AC3E}">
        <p14:creationId xmlns:p14="http://schemas.microsoft.com/office/powerpoint/2010/main" val="1901753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87099ED-48C8-4366-BD99-CA488685AEB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35</a:t>
            </a:fld>
            <a:endParaRPr lang="en-US" dirty="0"/>
          </a:p>
        </p:txBody>
      </p:sp>
    </p:spTree>
    <p:extLst>
      <p:ext uri="{BB962C8B-B14F-4D97-AF65-F5344CB8AC3E}">
        <p14:creationId xmlns:p14="http://schemas.microsoft.com/office/powerpoint/2010/main" val="1074168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FF8743E6-3C06-4627-9F62-F9B1DED4C32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20006017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11851" y="1447800"/>
            <a:ext cx="2565126"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851" y="2743200"/>
            <a:ext cx="1143000" cy="1143000"/>
          </a:xfrm>
          <a:prstGeom prst="rect">
            <a:avLst/>
          </a:prstGeom>
        </p:spPr>
      </p:pic>
      <p:cxnSp>
        <p:nvCxnSpPr>
          <p:cNvPr id="8" name="Straight Connector 7"/>
          <p:cNvCxnSpPr>
            <a:endCxn id="7" idx="0"/>
          </p:cNvCxnSpPr>
          <p:nvPr/>
        </p:nvCxnSpPr>
        <p:spPr>
          <a:xfrm flipH="1">
            <a:off x="5383351"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9" name="Straight Connector 8"/>
          <p:cNvCxnSpPr/>
          <p:nvPr/>
        </p:nvCxnSpPr>
        <p:spPr>
          <a:xfrm>
            <a:off x="6380164"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3025" y="2819401"/>
            <a:ext cx="1066799" cy="1066799"/>
          </a:xfrm>
          <a:prstGeom prst="rect">
            <a:avLst/>
          </a:prstGeom>
        </p:spPr>
      </p:pic>
      <p:sp>
        <p:nvSpPr>
          <p:cNvPr id="4" name="Title 3">
            <a:extLst>
              <a:ext uri="{FF2B5EF4-FFF2-40B4-BE49-F238E27FC236}">
                <a16:creationId xmlns:a16="http://schemas.microsoft.com/office/drawing/2014/main" id="{B3D11F29-8B72-4CFA-8415-4945AAB12F44}"/>
              </a:ext>
            </a:extLst>
          </p:cNvPr>
          <p:cNvSpPr>
            <a:spLocks noGrp="1"/>
          </p:cNvSpPr>
          <p:nvPr>
            <p:ph type="title" sz="quarter" idx="10"/>
          </p:nvPr>
        </p:nvSpPr>
        <p:spPr/>
        <p:txBody>
          <a:bodyPr/>
          <a:lstStyle/>
          <a:p>
            <a:r>
              <a:rPr lang="en-US"/>
              <a:t>Polymorphism</a:t>
            </a:r>
          </a:p>
        </p:txBody>
      </p:sp>
    </p:spTree>
    <p:extLst>
      <p:ext uri="{BB962C8B-B14F-4D97-AF65-F5344CB8AC3E}">
        <p14:creationId xmlns:p14="http://schemas.microsoft.com/office/powerpoint/2010/main" val="3681558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65510" y="1121144"/>
            <a:ext cx="9929724" cy="5736856"/>
          </a:xfrm>
        </p:spPr>
        <p:txBody>
          <a:bodyPr>
            <a:normAutofit fontScale="92500" lnSpcReduction="10000"/>
          </a:bodyPr>
          <a:lstStyle/>
          <a:p>
            <a:r>
              <a:rPr lang="en-US" dirty="0"/>
              <a:t>From the Greek</a:t>
            </a:r>
          </a:p>
          <a:p>
            <a:endParaRPr lang="en-US" dirty="0"/>
          </a:p>
          <a:p>
            <a:endParaRPr lang="en-US" dirty="0"/>
          </a:p>
          <a:p>
            <a:endParaRPr lang="en-US" dirty="0"/>
          </a:p>
          <a:p>
            <a:endParaRPr lang="en-US" dirty="0"/>
          </a:p>
          <a:p>
            <a:r>
              <a:rPr lang="en-GB" dirty="0"/>
              <a:t>This is something similar to a word having several </a:t>
            </a:r>
            <a:br>
              <a:rPr lang="en-GB" dirty="0"/>
            </a:br>
            <a:r>
              <a:rPr lang="en-GB" dirty="0"/>
              <a:t>different meanings depending on the context</a:t>
            </a:r>
          </a:p>
          <a:p>
            <a:r>
              <a:rPr lang="en-US" dirty="0"/>
              <a:t>Polymorphism is often referred to as the third pillar of </a:t>
            </a:r>
            <a:br>
              <a:rPr lang="en-US" dirty="0"/>
            </a:br>
            <a:r>
              <a:rPr lang="en-US" dirty="0"/>
              <a:t>object-oriented programming, after encapsulation and </a:t>
            </a:r>
            <a:br>
              <a:rPr lang="en-US" dirty="0"/>
            </a:br>
            <a:r>
              <a:rPr lang="en-US" dirty="0"/>
              <a:t>inheritance</a:t>
            </a:r>
            <a:endParaRPr lang="bg-BG" dirty="0"/>
          </a:p>
        </p:txBody>
      </p:sp>
      <p:sp>
        <p:nvSpPr>
          <p:cNvPr id="4" name="Title 3"/>
          <p:cNvSpPr>
            <a:spLocks noGrp="1"/>
          </p:cNvSpPr>
          <p:nvPr>
            <p:ph type="title"/>
          </p:nvPr>
        </p:nvSpPr>
        <p:spPr/>
        <p:txBody>
          <a:bodyPr/>
          <a:lstStyle/>
          <a:p>
            <a:r>
              <a:rPr lang="en-US" noProof="1"/>
              <a:t>What is Polimorphism?</a:t>
            </a:r>
            <a:endParaRPr lang="en-US" dirty="0"/>
          </a:p>
        </p:txBody>
      </p:sp>
      <p:grpSp>
        <p:nvGrpSpPr>
          <p:cNvPr id="7" name="Group 6"/>
          <p:cNvGrpSpPr/>
          <p:nvPr/>
        </p:nvGrpSpPr>
        <p:grpSpPr>
          <a:xfrm>
            <a:off x="2638749" y="1782699"/>
            <a:ext cx="8091933" cy="2206873"/>
            <a:chOff x="2058180" y="1851849"/>
            <a:chExt cx="8091933" cy="2610613"/>
          </a:xfrm>
        </p:grpSpPr>
        <p:sp>
          <p:nvSpPr>
            <p:cNvPr id="5" name="Rectangle: Rounded Corners 4"/>
            <p:cNvSpPr>
              <a:spLocks noChangeArrowheads="1"/>
            </p:cNvSpPr>
            <p:nvPr/>
          </p:nvSpPr>
          <p:spPr bwMode="auto">
            <a:xfrm>
              <a:off x="2058180" y="1851849"/>
              <a:ext cx="3107908"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Polys</a:t>
              </a:r>
            </a:p>
            <a:p>
              <a:pPr algn="ctr">
                <a:defRPr/>
              </a:pPr>
              <a:r>
                <a:rPr lang="en-GB" sz="2400" b="1" i="1" noProof="1">
                  <a:solidFill>
                    <a:schemeClr val="tx2"/>
                  </a:solidFill>
                  <a:latin typeface="Consolas" pitchFamily="49" charset="0"/>
                </a:rPr>
                <a:t>(many)</a:t>
              </a:r>
            </a:p>
          </p:txBody>
        </p:sp>
        <p:sp>
          <p:nvSpPr>
            <p:cNvPr id="6" name="Rectangle: Rounded Corners 4"/>
            <p:cNvSpPr>
              <a:spLocks noChangeArrowheads="1"/>
            </p:cNvSpPr>
            <p:nvPr/>
          </p:nvSpPr>
          <p:spPr bwMode="auto">
            <a:xfrm>
              <a:off x="7025913" y="1851849"/>
              <a:ext cx="3124200" cy="1169353"/>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Morphe</a:t>
              </a:r>
            </a:p>
            <a:p>
              <a:pPr algn="ctr">
                <a:defRPr/>
              </a:pPr>
              <a:r>
                <a:rPr lang="en-GB" sz="2400" b="1" i="1" noProof="1">
                  <a:solidFill>
                    <a:schemeClr val="tx2"/>
                  </a:solidFill>
                  <a:latin typeface="Consolas" pitchFamily="49" charset="0"/>
                </a:rPr>
                <a:t>(shape/forms)</a:t>
              </a:r>
            </a:p>
          </p:txBody>
        </p:sp>
        <p:sp>
          <p:nvSpPr>
            <p:cNvPr id="10" name="Rectangle: Rounded Corners 4"/>
            <p:cNvSpPr>
              <a:spLocks noChangeArrowheads="1"/>
            </p:cNvSpPr>
            <p:nvPr/>
          </p:nvSpPr>
          <p:spPr bwMode="auto">
            <a:xfrm>
              <a:off x="4533900" y="3429000"/>
              <a:ext cx="3124200" cy="10334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3200" b="1" noProof="1">
                  <a:solidFill>
                    <a:schemeClr val="bg1"/>
                  </a:solidFill>
                  <a:latin typeface="Consolas" pitchFamily="49" charset="0"/>
                </a:rPr>
                <a:t>Polymorphos</a:t>
              </a:r>
            </a:p>
          </p:txBody>
        </p:sp>
        <p:cxnSp>
          <p:nvCxnSpPr>
            <p:cNvPr id="16" name="Straight Connector 15"/>
            <p:cNvCxnSpPr>
              <a:stCxn id="5" idx="3"/>
              <a:endCxn id="6" idx="1"/>
            </p:cNvCxnSpPr>
            <p:nvPr/>
          </p:nvCxnSpPr>
          <p:spPr>
            <a:xfrm>
              <a:off x="5166088" y="2436526"/>
              <a:ext cx="18598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6000" y="2436524"/>
              <a:ext cx="0" cy="992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Slide Number">
            <a:extLst>
              <a:ext uri="{FF2B5EF4-FFF2-40B4-BE49-F238E27FC236}">
                <a16:creationId xmlns:a16="http://schemas.microsoft.com/office/drawing/2014/main" id="{5F482650-6B72-48E0-98F6-ACA55ED2BDA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131460429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Ability of an </a:t>
            </a:r>
            <a:r>
              <a:rPr lang="en-US" b="1" dirty="0">
                <a:solidFill>
                  <a:schemeClr val="bg1"/>
                </a:solidFill>
              </a:rPr>
              <a:t>object</a:t>
            </a:r>
            <a:r>
              <a:rPr lang="en-US" dirty="0"/>
              <a:t> to take on </a:t>
            </a:r>
            <a:r>
              <a:rPr lang="en-US" b="1" dirty="0">
                <a:solidFill>
                  <a:schemeClr val="bg1"/>
                </a:solidFill>
              </a:rPr>
              <a:t>many forms</a:t>
            </a:r>
          </a:p>
        </p:txBody>
      </p:sp>
      <p:sp>
        <p:nvSpPr>
          <p:cNvPr id="4" name="Title 3"/>
          <p:cNvSpPr>
            <a:spLocks noGrp="1"/>
          </p:cNvSpPr>
          <p:nvPr>
            <p:ph type="title"/>
          </p:nvPr>
        </p:nvSpPr>
        <p:spPr/>
        <p:txBody>
          <a:bodyPr/>
          <a:lstStyle/>
          <a:p>
            <a:r>
              <a:rPr lang="en-US" dirty="0"/>
              <a:t>Polymorphism in OOP</a:t>
            </a:r>
          </a:p>
        </p:txBody>
      </p:sp>
      <p:sp>
        <p:nvSpPr>
          <p:cNvPr id="7" name="Rectangle 6"/>
          <p:cNvSpPr>
            <a:spLocks noChangeArrowheads="1"/>
          </p:cNvSpPr>
          <p:nvPr/>
        </p:nvSpPr>
        <p:spPr bwMode="auto">
          <a:xfrm>
            <a:off x="2507343" y="1937473"/>
            <a:ext cx="8088086" cy="152988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interface</a:t>
            </a:r>
            <a:r>
              <a:rPr lang="en-US" sz="2397" b="1" noProof="1">
                <a:latin typeface="Consolas" pitchFamily="49" charset="0"/>
                <a:cs typeface="Consolas" pitchFamily="49" charset="0"/>
              </a:rPr>
              <a:t>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class Mammal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p:txBody>
      </p:sp>
      <p:sp>
        <p:nvSpPr>
          <p:cNvPr id="8" name="Rectangle 7"/>
          <p:cNvSpPr>
            <a:spLocks noChangeArrowheads="1"/>
          </p:cNvSpPr>
          <p:nvPr/>
        </p:nvSpPr>
        <p:spPr bwMode="auto">
          <a:xfrm>
            <a:off x="2550881" y="3796512"/>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Person</a:t>
            </a:r>
          </a:p>
        </p:txBody>
      </p:sp>
      <p:sp>
        <p:nvSpPr>
          <p:cNvPr id="9" name="Rectangle 8"/>
          <p:cNvSpPr>
            <a:spLocks noChangeArrowheads="1"/>
          </p:cNvSpPr>
          <p:nvPr/>
        </p:nvSpPr>
        <p:spPr bwMode="auto">
          <a:xfrm>
            <a:off x="6638579"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a:t>
            </a:r>
            <a:r>
              <a:rPr lang="en-US" sz="2397" b="1" noProof="1">
                <a:latin typeface="Consolas" pitchFamily="49" charset="0"/>
                <a:cs typeface="Consolas" pitchFamily="49" charset="0"/>
              </a:rPr>
              <a:t> Mammal</a:t>
            </a:r>
          </a:p>
        </p:txBody>
      </p:sp>
      <p:sp>
        <p:nvSpPr>
          <p:cNvPr id="11" name="Rectangle 10"/>
          <p:cNvSpPr>
            <a:spLocks noChangeArrowheads="1"/>
          </p:cNvSpPr>
          <p:nvPr/>
        </p:nvSpPr>
        <p:spPr bwMode="auto">
          <a:xfrm>
            <a:off x="6638580" y="3805689"/>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Animal</a:t>
            </a:r>
          </a:p>
        </p:txBody>
      </p:sp>
      <p:sp>
        <p:nvSpPr>
          <p:cNvPr id="12" name="Rectangle 11"/>
          <p:cNvSpPr>
            <a:spLocks noChangeArrowheads="1"/>
          </p:cNvSpPr>
          <p:nvPr/>
        </p:nvSpPr>
        <p:spPr bwMode="auto">
          <a:xfrm>
            <a:off x="2550881" y="4651406"/>
            <a:ext cx="3705222"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a:t>
            </a:r>
            <a:r>
              <a:rPr lang="en-US" sz="2397" b="1" noProof="1">
                <a:solidFill>
                  <a:schemeClr val="bg1"/>
                </a:solidFill>
                <a:latin typeface="Consolas" pitchFamily="49" charset="0"/>
                <a:cs typeface="Consolas" pitchFamily="49" charset="0"/>
              </a:rPr>
              <a:t>IS-AN</a:t>
            </a:r>
            <a:r>
              <a:rPr lang="en-US" sz="2397" b="1" noProof="1">
                <a:latin typeface="Consolas" pitchFamily="49" charset="0"/>
                <a:cs typeface="Consolas" pitchFamily="49" charset="0"/>
              </a:rPr>
              <a:t> Object</a:t>
            </a:r>
          </a:p>
        </p:txBody>
      </p:sp>
      <p:sp>
        <p:nvSpPr>
          <p:cNvPr id="13" name="Slide Number">
            <a:extLst>
              <a:ext uri="{FF2B5EF4-FFF2-40B4-BE49-F238E27FC236}">
                <a16:creationId xmlns:a16="http://schemas.microsoft.com/office/drawing/2014/main" id="{B8F7ED23-15B0-4F95-A9C1-81CDA915319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41723268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id="{9A09652B-C4CE-4CB8-8E59-7D17E39DB3F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normAutofit/>
          </a:bodyPr>
          <a:lstStyle/>
          <a:p>
            <a:pPr>
              <a:buClr>
                <a:schemeClr val="tx1"/>
              </a:buClr>
            </a:pPr>
            <a:r>
              <a:rPr lang="en-US" b="1" dirty="0">
                <a:solidFill>
                  <a:schemeClr val="bg1"/>
                </a:solidFill>
              </a:rPr>
              <a:t>Variables</a:t>
            </a:r>
            <a:r>
              <a:rPr lang="en-US" dirty="0"/>
              <a:t> are saved in a </a:t>
            </a:r>
            <a:r>
              <a:rPr lang="en-US" b="1" dirty="0">
                <a:solidFill>
                  <a:schemeClr val="bg1"/>
                </a:solidFill>
              </a:rPr>
              <a:t>reference</a:t>
            </a:r>
            <a:r>
              <a:rPr lang="en-US" dirty="0"/>
              <a:t> type</a:t>
            </a:r>
          </a:p>
          <a:p>
            <a:r>
              <a:rPr lang="en-US" dirty="0"/>
              <a:t>You can use only </a:t>
            </a:r>
            <a:r>
              <a:rPr lang="en-US" b="1" dirty="0">
                <a:solidFill>
                  <a:schemeClr val="bg1"/>
                </a:solidFill>
              </a:rPr>
              <a:t>reference methods</a:t>
            </a:r>
          </a:p>
          <a:p>
            <a:r>
              <a:rPr lang="en-US" dirty="0"/>
              <a:t>If you need an </a:t>
            </a:r>
            <a:r>
              <a:rPr lang="en-US" b="1" dirty="0">
                <a:solidFill>
                  <a:schemeClr val="bg1"/>
                </a:solidFill>
              </a:rPr>
              <a:t>object method </a:t>
            </a:r>
            <a:r>
              <a:rPr lang="en-US" dirty="0"/>
              <a:t>you need to </a:t>
            </a:r>
            <a:r>
              <a:rPr lang="en-US" b="1" dirty="0">
                <a:solidFill>
                  <a:schemeClr val="bg1"/>
                </a:solidFill>
              </a:rPr>
              <a:t>cast it or override it</a:t>
            </a:r>
          </a:p>
        </p:txBody>
      </p:sp>
      <p:sp>
        <p:nvSpPr>
          <p:cNvPr id="4" name="Title 3"/>
          <p:cNvSpPr>
            <a:spLocks noGrp="1"/>
          </p:cNvSpPr>
          <p:nvPr>
            <p:ph type="title"/>
          </p:nvPr>
        </p:nvSpPr>
        <p:spPr/>
        <p:txBody>
          <a:bodyPr/>
          <a:lstStyle/>
          <a:p>
            <a:r>
              <a:rPr lang="en-US" dirty="0"/>
              <a:t>Reference Type and Object Type</a:t>
            </a:r>
          </a:p>
        </p:txBody>
      </p:sp>
      <p:sp>
        <p:nvSpPr>
          <p:cNvPr id="7" name="Rectangle 6"/>
          <p:cNvSpPr>
            <a:spLocks noChangeArrowheads="1"/>
          </p:cNvSpPr>
          <p:nvPr/>
        </p:nvSpPr>
        <p:spPr bwMode="auto">
          <a:xfrm>
            <a:off x="577112" y="3359635"/>
            <a:ext cx="7827300" cy="20013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p:txBody>
      </p:sp>
      <p:sp>
        <p:nvSpPr>
          <p:cNvPr id="12" name="Rectangle: Rounded Corners 4"/>
          <p:cNvSpPr>
            <a:spLocks noChangeArrowheads="1"/>
          </p:cNvSpPr>
          <p:nvPr/>
        </p:nvSpPr>
        <p:spPr bwMode="auto">
          <a:xfrm>
            <a:off x="653143" y="3898050"/>
            <a:ext cx="1224642"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1497281" y="5406142"/>
            <a:ext cx="2590800" cy="675999"/>
          </a:xfrm>
          <a:prstGeom prst="wedgeRoundRectCallout">
            <a:avLst>
              <a:gd name="adj1" fmla="val -54878"/>
              <a:gd name="adj2" fmla="val -4962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Reference</a:t>
            </a:r>
            <a:r>
              <a:rPr lang="en-US" sz="2800" b="1" dirty="0">
                <a:solidFill>
                  <a:srgbClr val="FFFFFF"/>
                </a:solidFill>
              </a:rPr>
              <a:t> Type</a:t>
            </a:r>
            <a:endParaRPr lang="bg-BG" sz="2800" b="1" dirty="0">
              <a:solidFill>
                <a:srgbClr val="FFFFFF"/>
              </a:solidFill>
            </a:endParaRPr>
          </a:p>
        </p:txBody>
      </p:sp>
      <p:sp>
        <p:nvSpPr>
          <p:cNvPr id="14" name="Rectangle: Rounded Corners 4"/>
          <p:cNvSpPr>
            <a:spLocks noChangeArrowheads="1"/>
          </p:cNvSpPr>
          <p:nvPr/>
        </p:nvSpPr>
        <p:spPr bwMode="auto">
          <a:xfrm>
            <a:off x="4545874" y="3898050"/>
            <a:ext cx="1706880" cy="1413760"/>
          </a:xfrm>
          <a:prstGeom prst="roundRect">
            <a:avLst/>
          </a:prstGeom>
          <a:noFill/>
          <a:ln w="38100" algn="ctr">
            <a:solidFill>
              <a:schemeClr val="tx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591021" y="5405765"/>
            <a:ext cx="2561771" cy="675999"/>
          </a:xfrm>
          <a:prstGeom prst="wedgeRoundRectCallout">
            <a:avLst>
              <a:gd name="adj1" fmla="val -57136"/>
              <a:gd name="adj2" fmla="val -456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lumMod val="60000"/>
                    <a:lumOff val="40000"/>
                  </a:schemeClr>
                </a:solidFill>
              </a:rPr>
              <a:t>Object</a:t>
            </a:r>
            <a:r>
              <a:rPr lang="en-US" sz="2800" b="1" dirty="0">
                <a:solidFill>
                  <a:srgbClr val="FFFFFF"/>
                </a:solidFill>
              </a:rPr>
              <a:t> Type</a:t>
            </a:r>
            <a:endParaRPr lang="bg-BG" sz="2800" b="1" dirty="0">
              <a:solidFill>
                <a:srgbClr val="FFFFFF"/>
              </a:solidFill>
            </a:endParaRPr>
          </a:p>
        </p:txBody>
      </p:sp>
    </p:spTree>
    <p:extLst>
      <p:ext uri="{BB962C8B-B14F-4D97-AF65-F5344CB8AC3E}">
        <p14:creationId xmlns:p14="http://schemas.microsoft.com/office/powerpoint/2010/main" val="157206629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8C6D9792-E7A8-4D1B-9AEE-A153F5CD21D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3" name="Text Placeholder 2"/>
          <p:cNvSpPr>
            <a:spLocks noGrp="1"/>
          </p:cNvSpPr>
          <p:nvPr>
            <p:ph type="body" sz="quarter" idx="10"/>
          </p:nvPr>
        </p:nvSpPr>
        <p:spPr/>
        <p:txBody>
          <a:bodyPr/>
          <a:lstStyle/>
          <a:p>
            <a:r>
              <a:rPr lang="en-US" dirty="0"/>
              <a:t>Check if an </a:t>
            </a:r>
            <a:r>
              <a:rPr lang="en-US" b="1" dirty="0">
                <a:solidFill>
                  <a:schemeClr val="bg1"/>
                </a:solidFill>
              </a:rPr>
              <a:t>object</a:t>
            </a:r>
            <a:r>
              <a:rPr lang="en-US" dirty="0"/>
              <a:t> is an </a:t>
            </a:r>
            <a:r>
              <a:rPr lang="en-US" b="1" dirty="0">
                <a:solidFill>
                  <a:schemeClr val="bg1"/>
                </a:solidFill>
              </a:rPr>
              <a:t>instance</a:t>
            </a:r>
            <a:r>
              <a:rPr lang="en-US" dirty="0"/>
              <a:t> of </a:t>
            </a:r>
            <a:r>
              <a:rPr lang="bg-BG" dirty="0"/>
              <a:t>а </a:t>
            </a:r>
            <a:r>
              <a:rPr lang="en-US" dirty="0"/>
              <a:t>specific </a:t>
            </a:r>
            <a:r>
              <a:rPr lang="en-US" b="1" dirty="0">
                <a:solidFill>
                  <a:schemeClr val="bg1"/>
                </a:solidFill>
              </a:rPr>
              <a:t>class</a:t>
            </a:r>
          </a:p>
        </p:txBody>
      </p:sp>
      <p:sp>
        <p:nvSpPr>
          <p:cNvPr id="4" name="Title 3"/>
          <p:cNvSpPr>
            <a:spLocks noGrp="1"/>
          </p:cNvSpPr>
          <p:nvPr>
            <p:ph type="title"/>
          </p:nvPr>
        </p:nvSpPr>
        <p:spPr/>
        <p:txBody>
          <a:bodyPr/>
          <a:lstStyle/>
          <a:p>
            <a:r>
              <a:rPr lang="en-US"/>
              <a:t>Keyword – is</a:t>
            </a:r>
            <a:endParaRPr lang="en-US" dirty="0"/>
          </a:p>
        </p:txBody>
      </p:sp>
      <p:sp>
        <p:nvSpPr>
          <p:cNvPr id="7" name="Rectangle 6"/>
          <p:cNvSpPr>
            <a:spLocks noChangeArrowheads="1"/>
          </p:cNvSpPr>
          <p:nvPr/>
        </p:nvSpPr>
        <p:spPr bwMode="auto">
          <a:xfrm>
            <a:off x="896708" y="1866452"/>
            <a:ext cx="7066562" cy="388726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public class Person </a:t>
            </a:r>
            <a:r>
              <a:rPr lang="en-US" sz="2397" b="1" noProof="1">
                <a:solidFill>
                  <a:schemeClr val="bg1"/>
                </a:solidFill>
                <a:latin typeface="Consolas" pitchFamily="49" charset="0"/>
                <a:cs typeface="Consolas" pitchFamily="49" charset="0"/>
              </a:rPr>
              <a:t>:</a:t>
            </a:r>
            <a:r>
              <a:rPr lang="en-US" sz="2397" b="1" noProof="1">
                <a:latin typeface="Consolas" pitchFamily="49" charset="0"/>
                <a:cs typeface="Consolas" pitchFamily="49" charset="0"/>
              </a:rPr>
              <a:t> Mammal, IAnimal {}</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IAnimal person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Mammal personOne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Person personTwo = new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if (person </a:t>
            </a:r>
            <a:r>
              <a:rPr lang="en-US" sz="2397" b="1" noProof="1">
                <a:solidFill>
                  <a:schemeClr val="bg1"/>
                </a:solidFill>
                <a:latin typeface="Consolas" pitchFamily="49" charset="0"/>
                <a:cs typeface="Consolas" pitchFamily="49" charset="0"/>
              </a:rPr>
              <a:t>is</a:t>
            </a:r>
            <a:r>
              <a:rPr lang="en-US" sz="2397" b="1" noProof="1">
                <a:latin typeface="Consolas" pitchFamily="49" charset="0"/>
                <a:cs typeface="Consolas" pitchFamily="49" charset="0"/>
              </a:rPr>
              <a:t> Person)</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((Person) person)</a:t>
            </a:r>
            <a:r>
              <a:rPr lang="en-US" sz="2397" b="1" noProof="1">
                <a:latin typeface="Consolas" pitchFamily="49" charset="0"/>
                <a:cs typeface="Consolas" pitchFamily="49" charset="0"/>
              </a:rPr>
              <a:t>.getSalary();</a:t>
            </a:r>
          </a:p>
          <a:p>
            <a:pPr defTabSz="1218438" latinLnBrk="1">
              <a:spcBef>
                <a:spcPts val="400"/>
              </a:spcBef>
              <a:spcAft>
                <a:spcPts val="400"/>
              </a:spcAft>
              <a:buFont typeface="Wingdings" panose="05000000000000000000" pitchFamily="2" charset="2"/>
              <a:buNone/>
            </a:pPr>
            <a:r>
              <a:rPr lang="en-US" sz="2397" b="1" noProof="1">
                <a:latin typeface="Consolas" pitchFamily="49" charset="0"/>
                <a:cs typeface="Consolas" pitchFamily="49" charset="0"/>
              </a:rPr>
              <a:t>}</a:t>
            </a:r>
          </a:p>
        </p:txBody>
      </p:sp>
      <p:sp>
        <p:nvSpPr>
          <p:cNvPr id="17" name="AutoShape 6"/>
          <p:cNvSpPr>
            <a:spLocks noChangeArrowheads="1"/>
          </p:cNvSpPr>
          <p:nvPr/>
        </p:nvSpPr>
        <p:spPr bwMode="auto">
          <a:xfrm>
            <a:off x="2794600" y="5270665"/>
            <a:ext cx="2387000" cy="1209285"/>
          </a:xfrm>
          <a:prstGeom prst="wedgeRoundRectCallout">
            <a:avLst>
              <a:gd name="adj1" fmla="val -55937"/>
              <a:gd name="adj2" fmla="val -531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Cast to object type and use its methods</a:t>
            </a:r>
            <a:endParaRPr lang="bg-BG" sz="2400" b="1" dirty="0">
              <a:solidFill>
                <a:schemeClr val="bg2"/>
              </a:solidFill>
            </a:endParaRPr>
          </a:p>
        </p:txBody>
      </p:sp>
      <p:sp>
        <p:nvSpPr>
          <p:cNvPr id="16" name="AutoShape 6"/>
          <p:cNvSpPr>
            <a:spLocks noChangeArrowheads="1"/>
          </p:cNvSpPr>
          <p:nvPr/>
        </p:nvSpPr>
        <p:spPr bwMode="auto">
          <a:xfrm>
            <a:off x="4770845" y="3796658"/>
            <a:ext cx="3898731" cy="451999"/>
          </a:xfrm>
          <a:prstGeom prst="wedgeRoundRectCallout">
            <a:avLst>
              <a:gd name="adj1" fmla="val -55627"/>
              <a:gd name="adj2" fmla="val -11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Check object type of person</a:t>
            </a:r>
            <a:endParaRPr lang="bg-BG" sz="2400" b="1" dirty="0">
              <a:solidFill>
                <a:schemeClr val="bg2"/>
              </a:solidFill>
            </a:endParaRPr>
          </a:p>
        </p:txBody>
      </p:sp>
    </p:spTree>
    <p:extLst>
      <p:ext uri="{BB962C8B-B14F-4D97-AF65-F5344CB8AC3E}">
        <p14:creationId xmlns:p14="http://schemas.microsoft.com/office/powerpoint/2010/main" val="125731433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9C6698AF-A195-4290-A4D8-6E92D59B956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8" name="Text Placeholder 2">
            <a:extLst>
              <a:ext uri="{FF2B5EF4-FFF2-40B4-BE49-F238E27FC236}">
                <a16:creationId xmlns:a16="http://schemas.microsoft.com/office/drawing/2014/main" id="{E8573950-2A09-42C3-8B88-0C83818EFB7D}"/>
              </a:ext>
            </a:extLst>
          </p:cNvPr>
          <p:cNvSpPr>
            <a:spLocks noGrp="1"/>
          </p:cNvSpPr>
          <p:nvPr>
            <p:ph type="body" sz="quarter" idx="10"/>
          </p:nvPr>
        </p:nvSpPr>
        <p:spPr/>
        <p:txBody>
          <a:bodyPr>
            <a:normAutofit/>
          </a:bodyPr>
          <a:lstStyle/>
          <a:p>
            <a:pPr>
              <a:buClr>
                <a:schemeClr val="tx1"/>
              </a:buClr>
            </a:pPr>
            <a:r>
              <a:rPr lang="en-US" b="1" dirty="0">
                <a:solidFill>
                  <a:schemeClr val="bg1"/>
                </a:solidFill>
                <a:hlinkClick r:id="rId3"/>
              </a:rPr>
              <a:t>IS</a:t>
            </a:r>
            <a:r>
              <a:rPr lang="en-US" dirty="0">
                <a:solidFill>
                  <a:schemeClr val="bg1"/>
                </a:solidFill>
              </a:rPr>
              <a:t> </a:t>
            </a:r>
            <a:r>
              <a:rPr lang="en-US" dirty="0"/>
              <a:t>statement supports </a:t>
            </a:r>
            <a:r>
              <a:rPr lang="en-US" b="1" dirty="0">
                <a:solidFill>
                  <a:schemeClr val="bg1"/>
                </a:solidFill>
              </a:rPr>
              <a:t>pattern</a:t>
            </a:r>
            <a:r>
              <a:rPr lang="en-US" dirty="0">
                <a:solidFill>
                  <a:schemeClr val="bg1"/>
                </a:solidFill>
              </a:rPr>
              <a:t> </a:t>
            </a:r>
            <a:r>
              <a:rPr lang="en-US" b="1" dirty="0">
                <a:solidFill>
                  <a:schemeClr val="bg1"/>
                </a:solidFill>
              </a:rPr>
              <a:t>matching</a:t>
            </a:r>
            <a:r>
              <a:rPr lang="en-US" dirty="0"/>
              <a:t>:</a:t>
            </a:r>
          </a:p>
          <a:p>
            <a:pPr lvl="1">
              <a:buClr>
                <a:schemeClr val="tx1"/>
              </a:buClr>
            </a:pPr>
            <a:r>
              <a:rPr lang="en-US" b="1" dirty="0">
                <a:solidFill>
                  <a:schemeClr val="bg1"/>
                </a:solidFill>
              </a:rPr>
              <a:t>Type pattern </a:t>
            </a:r>
            <a:r>
              <a:rPr lang="en-US" dirty="0"/>
              <a:t>- tests whether an expression can be converted </a:t>
            </a:r>
            <a:br>
              <a:rPr lang="en-US" dirty="0"/>
            </a:br>
            <a:r>
              <a:rPr lang="en-US" dirty="0"/>
              <a:t>to a specified type and casts it to a variable of that type</a:t>
            </a:r>
          </a:p>
          <a:p>
            <a:pPr lvl="1">
              <a:buClr>
                <a:schemeClr val="tx1"/>
              </a:buClr>
            </a:pPr>
            <a:r>
              <a:rPr lang="en-US" b="1" dirty="0">
                <a:solidFill>
                  <a:schemeClr val="bg1"/>
                </a:solidFill>
              </a:rPr>
              <a:t>Constant pattern</a:t>
            </a:r>
            <a:r>
              <a:rPr lang="en-US" dirty="0"/>
              <a:t> - tests whether an expression evaluates </a:t>
            </a:r>
            <a:br>
              <a:rPr lang="en-US" dirty="0"/>
            </a:br>
            <a:r>
              <a:rPr lang="en-US" dirty="0"/>
              <a:t>to a specified constant value</a:t>
            </a:r>
          </a:p>
          <a:p>
            <a:pPr lvl="1">
              <a:buClr>
                <a:schemeClr val="tx1"/>
              </a:buClr>
            </a:pPr>
            <a:r>
              <a:rPr lang="en-US" b="1" noProof="1">
                <a:solidFill>
                  <a:schemeClr val="bg1"/>
                </a:solidFill>
              </a:rPr>
              <a:t>var</a:t>
            </a:r>
            <a:r>
              <a:rPr lang="en-US" b="1" dirty="0">
                <a:solidFill>
                  <a:schemeClr val="bg1"/>
                </a:solidFill>
              </a:rPr>
              <a:t> pattern</a:t>
            </a:r>
            <a:r>
              <a:rPr lang="en-US" dirty="0"/>
              <a:t> - match that always succeeds and binds the value </a:t>
            </a:r>
            <a:br>
              <a:rPr lang="en-US" dirty="0"/>
            </a:br>
            <a:r>
              <a:rPr lang="en-US" dirty="0"/>
              <a:t>of an expression to a new local variable</a:t>
            </a: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en-US" dirty="0">
              <a:solidFill>
                <a:schemeClr val="tx2">
                  <a:lumMod val="75000"/>
                </a:schemeClr>
              </a:solidFill>
            </a:endParaRPr>
          </a:p>
          <a:p>
            <a:pPr>
              <a:buClr>
                <a:schemeClr val="tx1"/>
              </a:buClr>
            </a:pPr>
            <a:endParaRPr lang="bg-BG" dirty="0">
              <a:solidFill>
                <a:schemeClr val="tx2">
                  <a:lumMod val="75000"/>
                </a:schemeClr>
              </a:solidFill>
            </a:endParaRPr>
          </a:p>
        </p:txBody>
      </p:sp>
      <p:sp>
        <p:nvSpPr>
          <p:cNvPr id="4" name="Title 3"/>
          <p:cNvSpPr>
            <a:spLocks noGrp="1"/>
          </p:cNvSpPr>
          <p:nvPr>
            <p:ph type="title"/>
          </p:nvPr>
        </p:nvSpPr>
        <p:spPr/>
        <p:txBody>
          <a:bodyPr/>
          <a:lstStyle/>
          <a:p>
            <a:r>
              <a:rPr lang="en-US" dirty="0"/>
              <a:t>Keyword – is</a:t>
            </a:r>
          </a:p>
        </p:txBody>
      </p:sp>
    </p:spTree>
    <p:extLst>
      <p:ext uri="{BB962C8B-B14F-4D97-AF65-F5344CB8AC3E}">
        <p14:creationId xmlns:p14="http://schemas.microsoft.com/office/powerpoint/2010/main" val="7971669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3963</TotalTime>
  <Words>3342</Words>
  <Application>Microsoft Office PowerPoint</Application>
  <PresentationFormat>Widescreen</PresentationFormat>
  <Paragraphs>465</Paragraphs>
  <Slides>36</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Wingdings</vt:lpstr>
      <vt:lpstr>Wingdings 2</vt:lpstr>
      <vt:lpstr>1_SoftUni</vt:lpstr>
      <vt:lpstr>Polymorphism</vt:lpstr>
      <vt:lpstr>Table of Contents</vt:lpstr>
      <vt:lpstr>Questions</vt:lpstr>
      <vt:lpstr>Polymorphism</vt:lpstr>
      <vt:lpstr>What is Polimorphism?</vt:lpstr>
      <vt:lpstr>Polymorphism in OOP</vt:lpstr>
      <vt:lpstr>Reference Type and Object Type</vt:lpstr>
      <vt:lpstr>Keyword – is</vt:lpstr>
      <vt:lpstr>Keyword – is</vt:lpstr>
      <vt:lpstr>Type Pattern</vt:lpstr>
      <vt:lpstr>Constant Pattern</vt:lpstr>
      <vt:lpstr>Var Pattern</vt:lpstr>
      <vt:lpstr>Keyword – is</vt:lpstr>
      <vt:lpstr>Keyword – As</vt:lpstr>
      <vt:lpstr>Types of Polymorphism</vt:lpstr>
      <vt:lpstr>Compile Time Polymorphism</vt:lpstr>
      <vt:lpstr>Problem: MathOperation</vt:lpstr>
      <vt:lpstr>Solution: MathOperation</vt:lpstr>
      <vt:lpstr>Rules for Overloading a Method</vt:lpstr>
      <vt:lpstr>Runtime Polymorphism (1)</vt:lpstr>
      <vt:lpstr>Runtime Polymorphism(2)</vt:lpstr>
      <vt:lpstr>Runtime Polymorphism (1)</vt:lpstr>
      <vt:lpstr>Runtime Polymorphism (2)</vt:lpstr>
      <vt:lpstr>Problem: Animals</vt:lpstr>
      <vt:lpstr>Solution: Animals (1)</vt:lpstr>
      <vt:lpstr>Solution: Animals (2)</vt:lpstr>
      <vt:lpstr>Solution: Animals (3)</vt:lpstr>
      <vt:lpstr>Rules for Overriding Method</vt:lpstr>
      <vt:lpstr>Rules for Overriding Method</vt:lpstr>
      <vt:lpstr>Virtual Members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 Polymorphism</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Aleksandar Kermanov</cp:lastModifiedBy>
  <cp:revision>25</cp:revision>
  <dcterms:created xsi:type="dcterms:W3CDTF">2018-05-23T13:08:44Z</dcterms:created>
  <dcterms:modified xsi:type="dcterms:W3CDTF">2021-09-23T13:18:50Z</dcterms:modified>
  <cp:category>programming;education;software engineering;software development</cp:category>
</cp:coreProperties>
</file>