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6"/>
  </p:notesMasterIdLst>
  <p:handoutMasterIdLst>
    <p:handoutMasterId r:id="rId37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401" r:id="rId31"/>
    <p:sldId id="603" r:id="rId32"/>
    <p:sldId id="604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249DFA-B069-4456-9CC6-ADEE34C35E4E}">
          <p14:sldIdLst>
            <p14:sldId id="291"/>
            <p14:sldId id="292"/>
            <p14:sldId id="293"/>
          </p14:sldIdLst>
        </p14:section>
        <p14:section name="Exceptions" id="{20FE7FF0-9C35-4346-84FA-82FA161F5562}">
          <p14:sldIdLst>
            <p14:sldId id="294"/>
            <p14:sldId id="295"/>
            <p14:sldId id="296"/>
            <p14:sldId id="297"/>
            <p14:sldId id="298"/>
          </p14:sldIdLst>
        </p14:section>
        <p14:section name="Handling Exceptions" id="{19F48605-E35B-4148-8258-FFC5EFE5A13E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Throwing Exceptions" id="{4BFBD1DF-6CCD-4C73-82D0-196B5EAE1AB4}">
          <p14:sldIdLst>
            <p14:sldId id="308"/>
            <p14:sldId id="309"/>
            <p14:sldId id="310"/>
            <p14:sldId id="311"/>
            <p14:sldId id="312"/>
          </p14:sldIdLst>
        </p14:section>
        <p14:section name="Best Practices" id="{6386879F-4B67-4BB7-A382-6A9D1E2EAC19}">
          <p14:sldIdLst>
            <p14:sldId id="313"/>
            <p14:sldId id="314"/>
            <p14:sldId id="315"/>
            <p14:sldId id="316"/>
            <p14:sldId id="317"/>
          </p14:sldIdLst>
        </p14:section>
        <p14:section name="Creating Custom Exceptions" id="{E928EBC9-11FA-45B1-8ADA-4DEAADF00446}">
          <p14:sldIdLst>
            <p14:sldId id="318"/>
          </p14:sldIdLst>
        </p14:section>
        <p14:section name="Conclusion" id="{FD9BA2D7-BD68-4380-ADE2-C04DF664A183}">
          <p14:sldIdLst>
            <p14:sldId id="319"/>
            <p14:sldId id="401"/>
            <p14:sldId id="603"/>
            <p14:sldId id="60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756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BEC4DE-C94C-4EE5-BE06-0816B9CB17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35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CB142-FBE1-4F88-B557-F55EFB586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48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8BBA8-C94B-4D14-BD34-665E47660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9443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02148-34E6-46BC-835A-70B45B1FF5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8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36E37-76C4-4683-9F8C-EC7BA4238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850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7CC740-22B9-4314-9028-9CCECA4C36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638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6421DE-CE32-4936-BFE4-D4CE2CB725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411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23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397273-E6C1-4FFA-A420-28AF0A4C7D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737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0B09DE-D54B-42B7-A2F2-87A815D7E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090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9770C-AEEA-409F-B6FD-D2747529EC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88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29950-1E20-4412-A195-C5EA034581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454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EA560-B37D-4ACA-8733-48324EAB1A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97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8C3EC-1649-423B-B30D-D2A0DE767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21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88B01-2F5D-4F82-9367-852713CD2F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15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EB5DF-3AC0-4E2E-BBD3-688D6BC4B9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170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1A453-C620-4951-A486-5F9B46ABBC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48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84B4C-7C7E-4CF9-BF52-5DDAFD67B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428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506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3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00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018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try-catch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0.jp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exception?view=net-5.0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systemexception?view=net-5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346654"/>
            <a:ext cx="1524000" cy="1524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2978034"/>
            <a:ext cx="1540948" cy="15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C# exceptions can be handled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try-catch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exception types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43493"/>
            <a:ext cx="8406854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1B5FBE-38BE-49CE-8D74-1408F8B2B9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09800" y="1179145"/>
            <a:ext cx="92964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Catch Blocks – Example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C3A9D2-2FA2-421B-BF84-1B48DA0476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D97451F-7BF7-4475-8CDB-72BE9B200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When catching an exception of a particular class, all its inheritors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3200" dirty="0"/>
              <a:t>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Handles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dirty="0"/>
              <a:t>its descendants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5801" y="2487050"/>
            <a:ext cx="9009715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arithmetic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15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FBDFF2D1-EF4E-4522-A13D-9C8C96AE8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09600" y="1298936"/>
            <a:ext cx="107442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(OverflowException)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2362200"/>
            <a:ext cx="2066671" cy="609716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44" y="3730322"/>
            <a:ext cx="2743200" cy="609716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36570"/>
            <a:ext cx="2743200" cy="609716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20512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978B089-0058-4DBC-A79B-1651FE338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For handling all exceptions (even unmanaged) use the construction:</a:t>
            </a:r>
            <a:endParaRPr lang="bg-BG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51000" y="2619000"/>
            <a:ext cx="8229600" cy="3316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000CC8B-51B2-4FF5-A0BA-18E97E30C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a given block in all cases regardless of whether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 raised an exception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561000" y="1854000"/>
            <a:ext cx="83058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74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BCE3905-3036-4134-9849-9BC49D834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1344215" y="1264835"/>
            <a:ext cx="9503571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finally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16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2C0E4A7A-8D1F-4971-8391-6624CD04C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7574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830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229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7574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830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7574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159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229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5730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4" y="1295401"/>
            <a:ext cx="2742895" cy="2742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A94D8E-F462-4E6F-811E-970F5489D4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40855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E9A8DD1-E12A-4A7A-A90B-6B45B9C1E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Exceptions are thrown (raised) by the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Used to notify the calling code in case of an error or unusual </a:t>
            </a:r>
            <a:br>
              <a:rPr lang="en-US" sz="3600" dirty="0"/>
            </a:br>
            <a:r>
              <a:rPr lang="en-US" sz="3600" dirty="0"/>
              <a:t>situation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Until a matching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76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D0B2C64-6679-48C2-83D1-4EE23A741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288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E20BE35-79D0-40E2-BA83-DE3A5A290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ct val="300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2800" dirty="0"/>
              <a:t> an exception with an error message:</a:t>
            </a:r>
          </a:p>
          <a:p>
            <a:pPr marL="0" indent="0">
              <a:spcBef>
                <a:spcPct val="30000"/>
              </a:spcBef>
              <a:buNone/>
            </a:pPr>
            <a:endParaRPr lang="bg-BG" sz="2800" dirty="0"/>
          </a:p>
          <a:p>
            <a:pPr>
              <a:spcBef>
                <a:spcPct val="0"/>
              </a:spcBef>
            </a:pPr>
            <a:r>
              <a:rPr lang="en-US" sz="2800" dirty="0"/>
              <a:t>Exceptions can accept message and cause: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Note</a:t>
            </a:r>
            <a:r>
              <a:rPr lang="bg-BG" sz="2800" b="1" dirty="0"/>
              <a:t>:</a:t>
            </a:r>
            <a:r>
              <a:rPr lang="en-US" sz="2800" b="1" dirty="0"/>
              <a:t> </a:t>
            </a:r>
            <a:r>
              <a:rPr lang="en-US" sz="2800" dirty="0"/>
              <a:t>If the original exception is not passed, the initial cause of the exception is lost</a:t>
            </a:r>
            <a:endParaRPr lang="bg-BG" sz="28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38200" y="1711731"/>
            <a:ext cx="10515600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933447"/>
            <a:ext cx="105156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</p:spTree>
    <p:extLst>
      <p:ext uri="{BB962C8B-B14F-4D97-AF65-F5344CB8AC3E}">
        <p14:creationId xmlns:p14="http://schemas.microsoft.com/office/powerpoint/2010/main" val="378912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EFDA228-499F-4771-ACF6-1B5588122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794900"/>
            <a:ext cx="8295218" cy="29295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581" y="5073372"/>
            <a:ext cx="8295219" cy="1380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6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965648C-BF22-4CEF-9251-7363CD238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Throwing Exceptions – Example</a:t>
            </a:r>
            <a:endParaRPr lang="bg-BG" sz="380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752600" y="1371600"/>
            <a:ext cx="8686800" cy="50507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nameof(value,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934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1371600"/>
            <a:ext cx="2362200" cy="236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FE7439-6BC3-4230-99A6-C88D8C0B19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0155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D366060-E34C-41DA-AEBB-D28F7F6C4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Otherwise 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Each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 should handle only these exceptions which it </a:t>
            </a:r>
            <a:br>
              <a:rPr lang="en-US" sz="3500" dirty="0"/>
            </a:br>
            <a:r>
              <a:rPr lang="en-US" sz="3500" dirty="0"/>
              <a:t>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468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5C41F48-968B-4251-B5FA-D28DE8D08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Create own exception class (inherit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dirty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220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21F3460-1F04-45E2-AA70-72808BBEF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When raising an exception, always pass to the constructor a </a:t>
            </a:r>
            <a:r>
              <a:rPr lang="en-US" sz="3500" b="1" dirty="0">
                <a:solidFill>
                  <a:schemeClr val="bg1"/>
                </a:solidFill>
              </a:rPr>
              <a:t>good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description of the problem </a:t>
            </a:r>
            <a:r>
              <a:rPr lang="en-US" sz="3500" dirty="0"/>
              <a:t>as explanation message</a:t>
            </a:r>
          </a:p>
          <a:p>
            <a:pPr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</p:spTree>
    <p:extLst>
      <p:ext uri="{BB962C8B-B14F-4D97-AF65-F5344CB8AC3E}">
        <p14:creationId xmlns:p14="http://schemas.microsoft.com/office/powerpoint/2010/main" val="31122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4B573E68-B176-4A99-8B7B-7DE40DD7F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CLR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– Best Practices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894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F128ED5C-AB88-4190-8CC0-B68EA2EE8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</a:t>
            </a:r>
            <a:br>
              <a:rPr lang="en-US" dirty="0"/>
            </a:br>
            <a:r>
              <a:rPr lang="en-US" dirty="0"/>
              <a:t>(commonly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299" y="2394000"/>
            <a:ext cx="9239250" cy="21548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TankException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TankException(string msg)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8300" y="5141273"/>
            <a:ext cx="9239249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</p:spTree>
    <p:extLst>
      <p:ext uri="{BB962C8B-B14F-4D97-AF65-F5344CB8AC3E}">
        <p14:creationId xmlns:p14="http://schemas.microsoft.com/office/powerpoint/2010/main" val="406433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66867371-C494-459E-AB4A-3EE8788E0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690" y="1752601"/>
            <a:ext cx="7331546" cy="353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Exceptions provide a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sz="3199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199" dirty="0">
                <a:solidFill>
                  <a:schemeClr val="bg2"/>
                </a:solidFill>
              </a:rPr>
              <a:t> ensures a 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Even when an exception is thrown</a:t>
            </a:r>
          </a:p>
        </p:txBody>
      </p:sp>
    </p:spTree>
    <p:extLst>
      <p:ext uri="{BB962C8B-B14F-4D97-AF65-F5344CB8AC3E}">
        <p14:creationId xmlns:p14="http://schemas.microsoft.com/office/powerpoint/2010/main" val="8458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C758E72-A29E-4632-B2FB-4B7E55C2F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5636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493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7A3B5A-E70B-4D09-979E-3ACD9A65E9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D19B3D-36CF-48AD-ADB8-84BED64D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4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4" y="1295401"/>
            <a:ext cx="2666695" cy="26666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F98B38B7-503F-494F-B140-203A369926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Are Exceptions?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Paradigm of Exceptions in OOP</a:t>
            </a:r>
          </a:p>
        </p:txBody>
      </p:sp>
    </p:spTree>
    <p:extLst>
      <p:ext uri="{BB962C8B-B14F-4D97-AF65-F5344CB8AC3E}">
        <p14:creationId xmlns:p14="http://schemas.microsoft.com/office/powerpoint/2010/main" val="10924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092" y="1108911"/>
            <a:ext cx="10129234" cy="5546589"/>
          </a:xfrm>
        </p:spPr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6560" y="4267201"/>
            <a:ext cx="9936298" cy="1166061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223CB4-27F1-4E94-B076-ED6AB9AEA8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668240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all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- </a:t>
            </a:r>
            <a:r>
              <a:rPr lang="en-US" dirty="0"/>
              <a:t>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-</a:t>
            </a:r>
            <a:r>
              <a:rPr lang="en-US" dirty="0"/>
              <a:t> the snapshot of the stack at the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- </a:t>
            </a:r>
            <a:r>
              <a:rPr lang="en-US" dirty="0"/>
              <a:t>exception that caused the </a:t>
            </a:r>
            <a:br>
              <a:rPr lang="en-US" dirty="0"/>
            </a:br>
            <a:r>
              <a:rPr lang="en-US" dirty="0"/>
              <a:t>current 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941B43-390A-49D1-920E-2451F937E0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8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421000" y="1314000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277947" y="2442359"/>
            <a:ext cx="2535693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197202" y="3726696"/>
            <a:ext cx="3616438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815953" y="5651113"/>
            <a:ext cx="3819811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426324" y="2442360"/>
            <a:ext cx="3453499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512160" y="3556437"/>
            <a:ext cx="3187933" cy="92235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584654" y="4686849"/>
            <a:ext cx="4285540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4863223" y="311900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433348" y="3119008"/>
            <a:ext cx="193814" cy="47141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5840227" y="20038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586330" y="200380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616440" y="5307578"/>
            <a:ext cx="170376" cy="30483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647" y="5651114"/>
            <a:ext cx="4405640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244078" y="3732778"/>
            <a:ext cx="1409139" cy="181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198271" y="5303602"/>
            <a:ext cx="170376" cy="30483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F030373-58CC-4182-8633-7D7036AC66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A7D0C59-7D4A-4D5A-AA3E-2C1F06B9B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.NET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system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/>
              </a:rPr>
              <a:t>System.SystemException</a:t>
            </a:r>
            <a:endParaRPr lang="bg-BG" sz="32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System.FormatException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User-defined exceptions should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71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4" y="1606065"/>
            <a:ext cx="2057095" cy="2057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978FC6-B5A3-450C-9A06-A56A24BA8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308C4-2F58-4E30-BF14-F3EB6FBF10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Catching and Processing Errors</a:t>
            </a:r>
          </a:p>
        </p:txBody>
      </p:sp>
    </p:spTree>
    <p:extLst>
      <p:ext uri="{BB962C8B-B14F-4D97-AF65-F5344CB8AC3E}">
        <p14:creationId xmlns:p14="http://schemas.microsoft.com/office/powerpoint/2010/main" val="5387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1941</Words>
  <Application>Microsoft Office PowerPoint</Application>
  <PresentationFormat>Widescreen</PresentationFormat>
  <Paragraphs>358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</vt:lpstr>
      <vt:lpstr>Exception Handling</vt:lpstr>
      <vt:lpstr>Table of Contents</vt:lpstr>
      <vt:lpstr>Have a Question?</vt:lpstr>
      <vt:lpstr>The Paradigm of Exceptions in OOP</vt:lpstr>
      <vt:lpstr>What Are Exceptions?</vt:lpstr>
      <vt:lpstr>The System.Exception Class</vt:lpstr>
      <vt:lpstr>Exception Hierarchy in .NET</vt:lpstr>
      <vt:lpstr>Types of Exceptions</vt:lpstr>
      <vt:lpstr>Catching and Processing Errors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Throwing Exceptions</vt:lpstr>
      <vt:lpstr>Throwing Exceptions</vt:lpstr>
      <vt:lpstr>Using Throw Keyword</vt:lpstr>
      <vt:lpstr>Re-Throwing Exceptions</vt:lpstr>
      <vt:lpstr>Throwing Exceptions – Example</vt:lpstr>
      <vt:lpstr>Best Practices</vt:lpstr>
      <vt:lpstr>Using Catch Block</vt:lpstr>
      <vt:lpstr>Choosing the Exception Type</vt:lpstr>
      <vt:lpstr>Exceptions – Best Practices (1)</vt:lpstr>
      <vt:lpstr>Exceptions – Best Practices (2)</vt:lpstr>
      <vt:lpstr>Creating Custom Exceptions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Exceptions and Error Handlign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Aleksandar Kermanov</cp:lastModifiedBy>
  <cp:revision>19</cp:revision>
  <dcterms:created xsi:type="dcterms:W3CDTF">2018-05-23T13:08:44Z</dcterms:created>
  <dcterms:modified xsi:type="dcterms:W3CDTF">2021-09-10T11:53:59Z</dcterms:modified>
  <cp:category>programming;education;software engineering;software development</cp:category>
</cp:coreProperties>
</file>