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51"/>
  </p:notesMasterIdLst>
  <p:handoutMasterIdLst>
    <p:handoutMasterId r:id="rId52"/>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401" r:id="rId46"/>
    <p:sldId id="494" r:id="rId47"/>
    <p:sldId id="495" r:id="rId48"/>
    <p:sldId id="405" r:id="rId49"/>
    <p:sldId id="49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4"/>
            <p14:sldId id="295"/>
            <p14:sldId id="296"/>
            <p14:sldId id="297"/>
            <p14:sldId id="298"/>
            <p14:sldId id="299"/>
          </p14:sldIdLst>
        </p14:section>
        <p14:section name="Open/Closed" id="{E7E45F31-0BB6-40E2-B1AB-2AA9389533B3}">
          <p14:sldIdLst>
            <p14:sldId id="300"/>
            <p14:sldId id="301"/>
            <p14:sldId id="302"/>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2"/>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214" autoAdjust="0"/>
  </p:normalViewPr>
  <p:slideViewPr>
    <p:cSldViewPr showGuides="1">
      <p:cViewPr varScale="1">
        <p:scale>
          <a:sx n="80" d="100"/>
          <a:sy n="80" d="100"/>
        </p:scale>
        <p:origin x="756" y="90"/>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23.9.2021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a16="http://schemas.microsoft.com/office/drawing/2014/main"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a16="http://schemas.microsoft.com/office/drawing/2014/main"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a16="http://schemas.microsoft.com/office/drawing/2014/main"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7" name="Footer Placeholder 7">
            <a:extLst>
              <a:ext uri="{FF2B5EF4-FFF2-40B4-BE49-F238E27FC236}">
                <a16:creationId xmlns:a16="http://schemas.microsoft.com/office/drawing/2014/main"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36</a:t>
            </a:fld>
            <a:endParaRPr lang="en-US" dirty="0"/>
          </a:p>
        </p:txBody>
      </p:sp>
      <p:sp>
        <p:nvSpPr>
          <p:cNvPr id="6" name="Footer Placeholder 7">
            <a:extLst>
              <a:ext uri="{FF2B5EF4-FFF2-40B4-BE49-F238E27FC236}">
                <a16:creationId xmlns:a16="http://schemas.microsoft.com/office/drawing/2014/main"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a16="http://schemas.microsoft.com/office/drawing/2014/main"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a16="http://schemas.microsoft.com/office/drawing/2014/main"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6" name="Footer Placeholder 7">
            <a:extLst>
              <a:ext uri="{FF2B5EF4-FFF2-40B4-BE49-F238E27FC236}">
                <a16:creationId xmlns:a16="http://schemas.microsoft.com/office/drawing/2014/main"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5"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a:t>
            </a:r>
            <a:r>
              <a:rPr lang="en-US" dirty="0" err="1"/>
              <a:t>SoftUni</a:t>
            </a:r>
            <a:r>
              <a:rPr lang="en-US" dirty="0"/>
              <a:t>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19502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47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46228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6" name="Footer Placeholder 7">
            <a:extLst>
              <a:ext uri="{FF2B5EF4-FFF2-40B4-BE49-F238E27FC236}">
                <a16:creationId xmlns:a16="http://schemas.microsoft.com/office/drawing/2014/main"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49</a:t>
            </a:fld>
            <a:endParaRPr lang="en-US" dirty="0"/>
          </a:p>
        </p:txBody>
      </p:sp>
      <p:sp>
        <p:nvSpPr>
          <p:cNvPr id="7" name="Footer Placeholder 7">
            <a:extLst>
              <a:ext uri="{FF2B5EF4-FFF2-40B4-BE49-F238E27FC236}">
                <a16:creationId xmlns:a16="http://schemas.microsoft.com/office/drawing/2014/main"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a16="http://schemas.microsoft.com/office/drawing/2014/main"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a16="http://schemas.microsoft.com/office/drawing/2014/main"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041733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794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797977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61047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96625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466668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954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001013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71634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5503695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3593525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19697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940277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svg"/><Relationship Id="rId18" Type="http://schemas.openxmlformats.org/officeDocument/2006/relationships/hyperlink" Target="https://de.draftkings.com/" TargetMode="External"/><Relationship Id="rId3" Type="http://schemas.openxmlformats.org/officeDocument/2006/relationships/hyperlink" Target="https://www.softwaregroup.com/" TargetMode="External"/><Relationship Id="rId21" Type="http://schemas.openxmlformats.org/officeDocument/2006/relationships/image" Target="../media/image43.png"/><Relationship Id="rId7" Type="http://schemas.openxmlformats.org/officeDocument/2006/relationships/hyperlink" Target="https://www.postbank.bg/" TargetMode="External"/><Relationship Id="rId12" Type="http://schemas.openxmlformats.org/officeDocument/2006/relationships/image" Target="../media/image38.png"/><Relationship Id="rId17" Type="http://schemas.openxmlformats.org/officeDocument/2006/relationships/image" Target="../media/image41.png"/><Relationship Id="rId2" Type="http://schemas.openxmlformats.org/officeDocument/2006/relationships/notesSlide" Target="../notesSlides/notesSlide22.xml"/><Relationship Id="rId16" Type="http://schemas.openxmlformats.org/officeDocument/2006/relationships/hyperlink" Target="https://indeavr.com/expertise/software-engineering/enterprise-business-application-integration/"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image" Target="../media/image35.jpg"/><Relationship Id="rId11" Type="http://schemas.openxmlformats.org/officeDocument/2006/relationships/hyperlink" Target="https://www.infragistics.com/" TargetMode="External"/><Relationship Id="rId5" Type="http://schemas.openxmlformats.org/officeDocument/2006/relationships/hyperlink" Target="https://www.xs-software.com/" TargetMode="External"/><Relationship Id="rId15" Type="http://schemas.openxmlformats.org/officeDocument/2006/relationships/image" Target="../media/image40.png"/><Relationship Id="rId23" Type="http://schemas.openxmlformats.org/officeDocument/2006/relationships/image" Target="../media/image44.png"/><Relationship Id="rId10" Type="http://schemas.openxmlformats.org/officeDocument/2006/relationships/image" Target="../media/image37.jpg"/><Relationship Id="rId19" Type="http://schemas.openxmlformats.org/officeDocument/2006/relationships/image" Target="../media/image42.png"/><Relationship Id="rId4" Type="http://schemas.openxmlformats.org/officeDocument/2006/relationships/image" Target="../media/image34.png"/><Relationship Id="rId9" Type="http://schemas.openxmlformats.org/officeDocument/2006/relationships/hyperlink" Target="https://smartit.bg/" TargetMode="External"/><Relationship Id="rId14" Type="http://schemas.openxmlformats.org/officeDocument/2006/relationships/hyperlink" Target="https://www.coca-colahellenic.com/" TargetMode="External"/><Relationship Id="rId22" Type="http://schemas.openxmlformats.org/officeDocument/2006/relationships/hyperlink" Target="https://www.superhosting.bg/" TargetMode="External"/></Relationships>
</file>

<file path=ppt/slides/_rels/slide4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https://eee.bg/" TargetMode="External"/><Relationship Id="rId7" Type="http://schemas.openxmlformats.org/officeDocument/2006/relationships/hyperlink" Target="https://www.youtube.com/c/CodeItUpwithIvo"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hyperlink" Target="https://virtualracingschool.com/" TargetMode="Externa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7" name="Text Placeholder 6"/>
          <p:cNvSpPr>
            <a:spLocks noGrp="1"/>
          </p:cNvSpPr>
          <p:nvPr>
            <p:ph type="body" sz="quarter" idx="20"/>
          </p:nvPr>
        </p:nvSpPr>
        <p:spPr/>
        <p:txBody>
          <a:bodyPr/>
          <a:lstStyle/>
          <a:p>
            <a:r>
              <a:rPr lang="en-US" dirty="0"/>
              <a:t>Technical Trainers</a:t>
            </a:r>
            <a:endParaRPr lang="bg-BG"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grpSp>
        <p:nvGrpSpPr>
          <p:cNvPr id="11" name="Group 10">
            <a:extLst>
              <a:ext uri="{FF2B5EF4-FFF2-40B4-BE49-F238E27FC236}">
                <a16:creationId xmlns:a16="http://schemas.microsoft.com/office/drawing/2014/main"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a16="http://schemas.microsoft.com/office/drawing/2014/main"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ED55A645-FDD5-40CC-8B8F-F437AA25E9D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r>
              <a:rPr lang="en-US" dirty="0"/>
              <a:t> </a:t>
            </a:r>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a:solidFill>
                  <a:schemeClr val="bg1"/>
                </a:solidFill>
              </a:rPr>
              <a:t>Reusability</a:t>
            </a:r>
            <a:r>
              <a:rPr lang="en-US" noProof="1">
                <a:solidFill>
                  <a:schemeClr val="accent1">
                    <a:lumMod val="60000"/>
                    <a:lumOff val="40000"/>
                  </a:schemeClr>
                </a:solidFill>
              </a:rPr>
              <a:t> </a:t>
            </a:r>
            <a:r>
              <a:rPr lang="en-US" noProof="1"/>
              <a:t> </a:t>
            </a:r>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a16="http://schemas.microsoft.com/office/drawing/2014/main" id="{36E64AAB-ACEC-4F17-A6CA-A4451E19BE2F}"/>
              </a:ext>
            </a:extLst>
          </p:cNvPr>
          <p:cNvSpPr>
            <a:spLocks noGrp="1"/>
          </p:cNvSpPr>
          <p:nvPr>
            <p:ph type="title"/>
          </p:nvPr>
        </p:nvSpPr>
        <p:spPr/>
        <p:txBody>
          <a:bodyPr/>
          <a:lstStyle/>
          <a:p>
            <a:r>
              <a:rPr lang="en-US"/>
              <a:t>What is the Open/Closed Principle?</a:t>
            </a:r>
            <a:endParaRPr lang="en-US" dirty="0"/>
          </a:p>
        </p:txBody>
      </p:sp>
    </p:spTree>
    <p:extLst>
      <p:ext uri="{BB962C8B-B14F-4D97-AF65-F5344CB8AC3E}">
        <p14:creationId xmlns:p14="http://schemas.microsoft.com/office/powerpoint/2010/main" val="398710853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5962906-7079-4884-AE20-4E98D96512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6" name="Text Placeholder 5"/>
          <p:cNvSpPr>
            <a:spLocks noGrp="1"/>
          </p:cNvSpPr>
          <p:nvPr>
            <p:ph type="body" sz="quarter" idx="10"/>
          </p:nvPr>
        </p:nvSpPr>
        <p:spPr/>
        <p:txBody>
          <a:bodyPr/>
          <a:lstStyle/>
          <a:p>
            <a:r>
              <a:rPr lang="en-US" dirty="0"/>
              <a:t>Need to </a:t>
            </a:r>
            <a:r>
              <a:rPr lang="en-US" b="1" dirty="0">
                <a:solidFill>
                  <a:schemeClr val="bg1"/>
                </a:solidFill>
              </a:rPr>
              <a:t>retest</a:t>
            </a:r>
            <a:r>
              <a:rPr lang="en-US" dirty="0"/>
              <a:t> after changes </a:t>
            </a:r>
          </a:p>
          <a:p>
            <a:pPr lvl="1"/>
            <a:r>
              <a:rPr lang="en-US" dirty="0"/>
              <a:t>Old parts changed -&gt; possible bugs</a:t>
            </a:r>
          </a:p>
          <a:p>
            <a:pPr>
              <a:buClr>
                <a:schemeClr val="tx1"/>
              </a:buClr>
            </a:pPr>
            <a:r>
              <a:rPr lang="en-US" b="1" dirty="0">
                <a:solidFill>
                  <a:schemeClr val="bg1"/>
                </a:solidFill>
              </a:rPr>
              <a:t>Cascading changes </a:t>
            </a:r>
            <a:r>
              <a:rPr lang="en-US" dirty="0"/>
              <a:t>through modules </a:t>
            </a:r>
          </a:p>
          <a:p>
            <a:r>
              <a:rPr lang="en-US" dirty="0"/>
              <a:t>Logic depends on </a:t>
            </a:r>
            <a:r>
              <a:rPr lang="en-US" b="1" dirty="0">
                <a:solidFill>
                  <a:schemeClr val="bg1"/>
                </a:solidFill>
              </a:rPr>
              <a:t>conditional statements </a:t>
            </a:r>
            <a:r>
              <a:rPr lang="en-US" dirty="0"/>
              <a:t>("</a:t>
            </a:r>
            <a:r>
              <a:rPr lang="en-US" b="1" dirty="0">
                <a:solidFill>
                  <a:schemeClr val="bg1"/>
                </a:solidFill>
              </a:rPr>
              <a:t>IS-A</a:t>
            </a:r>
            <a:r>
              <a:rPr lang="en-US" dirty="0"/>
              <a:t>" checking)</a:t>
            </a:r>
          </a:p>
          <a:p>
            <a:endParaRPr lang="bg-BG" dirty="0"/>
          </a:p>
        </p:txBody>
      </p:sp>
      <p:sp>
        <p:nvSpPr>
          <p:cNvPr id="4" name="Title 3">
            <a:extLst>
              <a:ext uri="{FF2B5EF4-FFF2-40B4-BE49-F238E27FC236}">
                <a16:creationId xmlns:a16="http://schemas.microsoft.com/office/drawing/2014/main" id="{E9A1DBFA-E305-408C-B99B-FCDBCFB2A5D7}"/>
              </a:ext>
            </a:extLst>
          </p:cNvPr>
          <p:cNvSpPr>
            <a:spLocks noGrp="1"/>
          </p:cNvSpPr>
          <p:nvPr>
            <p:ph type="title"/>
          </p:nvPr>
        </p:nvSpPr>
        <p:spPr/>
        <p:txBody>
          <a:bodyPr/>
          <a:lstStyle/>
          <a:p>
            <a:r>
              <a:rPr lang="en-US"/>
              <a:t>Design Smell – Violations</a:t>
            </a:r>
            <a:endParaRPr lang="en-US" dirty="0"/>
          </a:p>
        </p:txBody>
      </p:sp>
    </p:spTree>
    <p:extLst>
      <p:ext uri="{BB962C8B-B14F-4D97-AF65-F5344CB8AC3E}">
        <p14:creationId xmlns:p14="http://schemas.microsoft.com/office/powerpoint/2010/main" val="255849988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C9F90B3B-C8EB-404D-B779-2BA1CCCB911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2" name="Text Placeholder 1"/>
          <p:cNvSpPr>
            <a:spLocks noGrp="1"/>
          </p:cNvSpPr>
          <p:nvPr>
            <p:ph type="body" sz="quarter" idx="10"/>
          </p:nvPr>
        </p:nvSpPr>
        <p:spPr/>
        <p:txBody>
          <a:bodyPr/>
          <a:lstStyle/>
          <a:p>
            <a:r>
              <a:rPr lang="en-US" dirty="0"/>
              <a:t>Parameters </a:t>
            </a:r>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a16="http://schemas.microsoft.com/office/drawing/2014/main" id="{EA1C966C-6CB4-4885-B458-9809D245A45A}"/>
              </a:ext>
            </a:extLst>
          </p:cNvPr>
          <p:cNvSpPr>
            <a:spLocks noGrp="1"/>
          </p:cNvSpPr>
          <p:nvPr>
            <p:ph type="title"/>
          </p:nvPr>
        </p:nvSpPr>
        <p:spPr/>
        <p:txBody>
          <a:bodyPr/>
          <a:lstStyle/>
          <a:p>
            <a:r>
              <a:rPr lang="en-US"/>
              <a:t>OCP – Approaches</a:t>
            </a:r>
            <a:endParaRPr lang="en-US"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84928CC-CD73-4213-B47A-48F33605336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5" name="Text Placeholder 4"/>
          <p:cNvSpPr>
            <a:spLocks noGrp="1"/>
          </p:cNvSpPr>
          <p:nvPr>
            <p:ph type="body" sz="quarter" idx="10"/>
          </p:nvPr>
        </p:nvSpPr>
        <p:spPr/>
        <p:txBody>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 </a:t>
            </a:r>
            <a:r>
              <a:rPr lang="en-US" dirty="0"/>
              <a:t>- know which ones</a:t>
            </a:r>
            <a:br>
              <a:rPr lang="en-US" dirty="0"/>
            </a:br>
            <a:r>
              <a:rPr lang="en-US" dirty="0"/>
              <a:t>to guard</a:t>
            </a:r>
          </a:p>
          <a:p>
            <a:endParaRPr lang="bg-BG" dirty="0"/>
          </a:p>
        </p:txBody>
      </p:sp>
      <p:sp>
        <p:nvSpPr>
          <p:cNvPr id="4" name="Title 3">
            <a:extLst>
              <a:ext uri="{FF2B5EF4-FFF2-40B4-BE49-F238E27FC236}">
                <a16:creationId xmlns:a16="http://schemas.microsoft.com/office/drawing/2014/main" id="{D9B36D91-128A-42B1-85AD-7C805D88DB7D}"/>
              </a:ext>
            </a:extLst>
          </p:cNvPr>
          <p:cNvSpPr>
            <a:spLocks noGrp="1"/>
          </p:cNvSpPr>
          <p:nvPr>
            <p:ph type="title"/>
          </p:nvPr>
        </p:nvSpPr>
        <p:spPr/>
        <p:txBody>
          <a:bodyPr/>
          <a:lstStyle/>
          <a:p>
            <a:r>
              <a:rPr lang="en-US"/>
              <a:t>OCP – When to Apply</a:t>
            </a:r>
            <a:endParaRPr lang="en-US"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id="{EA69E548-C7A3-449C-9CFF-E357194D6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4" name="Title 3">
            <a:extLst>
              <a:ext uri="{FF2B5EF4-FFF2-40B4-BE49-F238E27FC236}">
                <a16:creationId xmlns:a16="http://schemas.microsoft.com/office/drawing/2014/main"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A6068A42-86CB-4103-A816-33EB2A44A97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1616923" y="1674091"/>
            <a:ext cx="8828843"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06357" y="2492921"/>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D8309571-F39D-4114-8DEB-029E6A13416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4" name="Title 3">
            <a:extLst>
              <a:ext uri="{FF2B5EF4-FFF2-40B4-BE49-F238E27FC236}">
                <a16:creationId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a16="http://schemas.microsoft.com/office/drawing/2014/main"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a16="http://schemas.microsoft.com/office/drawing/2014/main"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a16="http://schemas.microsoft.com/office/drawing/2014/main"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0AC30333-06A8-4B4A-B048-57CECB65C07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844DCB3D-9D13-4A23-BD14-CFC68913087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"I am not implemented"</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a16="http://schemas.microsoft.com/office/drawing/2014/main"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Tree>
    <p:extLst>
      <p:ext uri="{BB962C8B-B14F-4D97-AF65-F5344CB8AC3E}">
        <p14:creationId xmlns:p14="http://schemas.microsoft.com/office/powerpoint/2010/main" val="17540540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D1E3B9F-D816-4404-A87A-784767F0DD1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derive </a:t>
            </a: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a16="http://schemas.microsoft.com/office/drawing/2014/main" id="{109CB44F-BE5D-4163-BA86-97BF948A509B}"/>
              </a:ext>
            </a:extLst>
          </p:cNvPr>
          <p:cNvSpPr>
            <a:spLocks noGrp="1"/>
          </p:cNvSpPr>
          <p:nvPr>
            <p:ph type="title"/>
          </p:nvPr>
        </p:nvSpPr>
        <p:spPr/>
        <p:txBody>
          <a:bodyPr>
            <a:normAutofit/>
          </a:bodyPr>
          <a:lstStyle/>
          <a:p>
            <a:r>
              <a:rPr lang="en-US"/>
              <a:t>LSP – Approaches</a:t>
            </a:r>
            <a:endParaRPr lang="en-US"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a16="http://schemas.microsoft.com/office/drawing/2014/main"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a16="http://schemas.microsoft.com/office/drawing/2014/main"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0EACB0B7-0AEC-4817-A55E-67FAADCB77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F029E57D-B1AC-48E3-B95B-1A20469F3A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33AEC-A99E-4B6A-B7AD-D75CBF63E6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a16="http://schemas.microsoft.com/office/drawing/2014/main" id="{682855ED-1963-4083-BD14-E7CEA54E0E58}"/>
              </a:ext>
            </a:extLst>
          </p:cNvPr>
          <p:cNvSpPr>
            <a:spLocks noGrp="1"/>
          </p:cNvSpPr>
          <p:nvPr>
            <p:ph type="title"/>
          </p:nvPr>
        </p:nvSpPr>
        <p:spPr/>
        <p:txBody>
          <a:bodyPr/>
          <a:lstStyle/>
          <a:p>
            <a:r>
              <a:rPr lang="en-US"/>
              <a:t>ISP – Approaches</a:t>
            </a:r>
            <a:endParaRPr lang="en-US"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998280A-2FE7-486F-963F-063165AA5B1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683E357D-4A76-48BD-883C-13590FB140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a16="http://schemas.microsoft.com/office/drawing/2014/main" id="{D5B46937-4399-4149-9D2B-F506D018F0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DBF7B20E-FC63-43A6-8D66-9E5E618135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369AD6D-4DA5-4866-9A34-293D55802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a16="http://schemas.microsoft.com/office/drawing/2014/main"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4" name="Title 3"/>
          <p:cNvSpPr>
            <a:spLocks noGrp="1"/>
          </p:cNvSpPr>
          <p:nvPr>
            <p:ph type="title"/>
          </p:nvPr>
        </p:nvSpPr>
        <p:spPr/>
        <p:txBody>
          <a:bodyPr/>
          <a:lstStyle/>
          <a:p>
            <a:r>
              <a:rPr lang="en-US"/>
              <a:t>Dependencies and Coupling</a:t>
            </a:r>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a16="http://schemas.microsoft.com/office/drawing/2014/main"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2" name="Title 1"/>
          <p:cNvSpPr>
            <a:spLocks noGrp="1"/>
          </p:cNvSpPr>
          <p:nvPr>
            <p:ph type="title"/>
          </p:nvPr>
        </p:nvSpPr>
        <p:spPr/>
        <p:txBody>
          <a:bodyPr/>
          <a:lstStyle/>
          <a:p>
            <a:r>
              <a:rPr lang="en-US"/>
              <a:t>Dependency Examples</a:t>
            </a:r>
            <a:endParaRPr lang="bg-BG" dirty="0"/>
          </a:p>
        </p:txBody>
      </p:sp>
      <p:sp>
        <p:nvSpPr>
          <p:cNvPr id="7" name="Content Placeholder 2"/>
          <p:cNvSpPr>
            <a:spLocks noGrp="1"/>
          </p:cNvSpPr>
          <p:nvPr>
            <p:ph idx="4294967295"/>
          </p:nvPr>
        </p:nvSpPr>
        <p:spPr>
          <a:xfrm>
            <a:off x="1641000" y="1997075"/>
            <a:ext cx="11250000"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a16="http://schemas.microsoft.com/office/drawing/2014/main"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A64C3322-A7C0-447C-9829-96B8ED2D1D7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id="{A92C494C-8DE9-444B-B355-BAFED7E1118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a16="http://schemas.microsoft.com/office/drawing/2014/main" id="{DF1FD60E-C0E0-4BD8-B07E-9598C672BBC6}"/>
              </a:ext>
            </a:extLst>
          </p:cNvPr>
          <p:cNvGrpSpPr/>
          <p:nvPr/>
        </p:nvGrpSpPr>
        <p:grpSpPr>
          <a:xfrm>
            <a:off x="168195" y="2504162"/>
            <a:ext cx="4343351" cy="2638338"/>
            <a:chOff x="779929" y="1929709"/>
            <a:chExt cx="4343351" cy="2638338"/>
          </a:xfrm>
        </p:grpSpPr>
        <p:sp>
          <p:nvSpPr>
            <p:cNvPr id="8" name="Rectangle 7">
              <a:extLst>
                <a:ext uri="{FF2B5EF4-FFF2-40B4-BE49-F238E27FC236}">
                  <a16:creationId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A6320E18-16C5-446E-8305-F65F26BA279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6" name="Text Placeholder 5">
            <a:extLst>
              <a:ext uri="{FF2B5EF4-FFF2-40B4-BE49-F238E27FC236}">
                <a16:creationId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5" name="Title 4">
            <a:extLst>
              <a:ext uri="{FF2B5EF4-FFF2-40B4-BE49-F238E27FC236}">
                <a16:creationId xmlns:a16="http://schemas.microsoft.com/office/drawing/2014/main"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9" name="Slide Number">
            <a:extLst>
              <a:ext uri="{FF2B5EF4-FFF2-40B4-BE49-F238E27FC236}">
                <a16:creationId xmlns:a16="http://schemas.microsoft.com/office/drawing/2014/main"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37</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DBFD09B-84F3-4BE4-A0FE-5173E0DA3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6" name="Text Placeholder 5">
            <a:extLst>
              <a:ext uri="{FF2B5EF4-FFF2-40B4-BE49-F238E27FC236}">
                <a16:creationId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5" name="Title 4">
            <a:extLst>
              <a:ext uri="{FF2B5EF4-FFF2-40B4-BE49-F238E27FC236}">
                <a16:creationId xmlns:a16="http://schemas.microsoft.com/office/drawing/2014/main"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9" name="Slide Number">
            <a:extLst>
              <a:ext uri="{FF2B5EF4-FFF2-40B4-BE49-F238E27FC236}">
                <a16:creationId xmlns:a16="http://schemas.microsoft.com/office/drawing/2014/main"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39</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72521B01-980D-469A-A697-E6E9EB748C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5BB1D26F-725A-4BDE-8267-F911D03AB5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40</a:t>
            </a:fld>
            <a:endParaRPr lang="en-US" noProof="0" dirty="0"/>
          </a:p>
        </p:txBody>
      </p:sp>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9" name="Text Placeholder 8">
            <a:extLst>
              <a:ext uri="{FF2B5EF4-FFF2-40B4-BE49-F238E27FC236}">
                <a16:creationId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8" name="Title 7">
            <a:extLst>
              <a:ext uri="{FF2B5EF4-FFF2-40B4-BE49-F238E27FC236}">
                <a16:creationId xmlns:a16="http://schemas.microsoft.com/office/drawing/2014/main"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7" name="Slide Number">
            <a:extLst>
              <a:ext uri="{FF2B5EF4-FFF2-40B4-BE49-F238E27FC236}">
                <a16:creationId xmlns:a16="http://schemas.microsoft.com/office/drawing/2014/main"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41</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AD34DF70-A193-4BCF-A7AD-A6E5DCF4039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758FDD5-A7B1-4EBB-B5CE-C77DFAB8E7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id="{BC0C090A-E7CF-4D97-91BD-893A31EC86E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9" descr="Logo&#10;&#10;Description automatically generated">
            <a:hlinkClick r:id="rId3"/>
            <a:extLst>
              <a:ext uri="{FF2B5EF4-FFF2-40B4-BE49-F238E27FC236}">
                <a16:creationId xmlns:a16="http://schemas.microsoft.com/office/drawing/2014/main" id="{0AF62E5C-3C23-4584-BDE7-6E4BD5C13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50" y="2598125"/>
            <a:ext cx="3809789" cy="1583677"/>
          </a:xfrm>
          <a:prstGeom prst="rect">
            <a:avLst/>
          </a:prstGeom>
        </p:spPr>
      </p:pic>
      <p:sp>
        <p:nvSpPr>
          <p:cNvPr id="444418" name="Rectangle 2"/>
          <p:cNvSpPr>
            <a:spLocks noGrp="1" noChangeArrowheads="1"/>
          </p:cNvSpPr>
          <p:nvPr>
            <p:ph type="title"/>
          </p:nvPr>
        </p:nvSpPr>
        <p:spPr/>
        <p:txBody>
          <a:bodyPr>
            <a:normAutofit/>
          </a:bodyPr>
          <a:lstStyle/>
          <a:p>
            <a:r>
              <a:rPr lang="en-GB" b="1" dirty="0"/>
              <a:t>SoftUni Diamond Partners</a:t>
            </a:r>
            <a:endParaRPr lang="bg-BG" b="1" dirty="0"/>
          </a:p>
        </p:txBody>
      </p:sp>
      <p:sp>
        <p:nvSpPr>
          <p:cNvPr id="1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46</a:t>
            </a:fld>
            <a:endParaRPr lang="en-US" noProof="0" dirty="0"/>
          </a:p>
        </p:txBody>
      </p:sp>
      <p:pic>
        <p:nvPicPr>
          <p:cNvPr id="18" name="Picture 1" descr="Logo, company name&#10;&#10;Description automatically generated">
            <a:hlinkClick r:id="rId5"/>
            <a:extLst>
              <a:ext uri="{FF2B5EF4-FFF2-40B4-BE49-F238E27FC236}">
                <a16:creationId xmlns:a16="http://schemas.microsoft.com/office/drawing/2014/main" id="{DDAC6746-8290-4A8F-8F83-D9D2CC3191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406" y="4281545"/>
            <a:ext cx="2217424" cy="2217424"/>
          </a:xfrm>
          <a:prstGeom prst="rect">
            <a:avLst/>
          </a:prstGeom>
        </p:spPr>
      </p:pic>
      <p:pic>
        <p:nvPicPr>
          <p:cNvPr id="19" name="Picture 6" descr="Graphical user interface, text, application&#10;&#10;Description automatically generated">
            <a:hlinkClick r:id="rId7"/>
            <a:extLst>
              <a:ext uri="{FF2B5EF4-FFF2-40B4-BE49-F238E27FC236}">
                <a16:creationId xmlns:a16="http://schemas.microsoft.com/office/drawing/2014/main" id="{B21B8F18-2E13-41E7-B73D-7F8307BFC68D}"/>
              </a:ext>
            </a:extLst>
          </p:cNvPr>
          <p:cNvPicPr>
            <a:picLocks noChangeAspect="1"/>
          </p:cNvPicPr>
          <p:nvPr/>
        </p:nvPicPr>
        <p:blipFill rotWithShape="1">
          <a:blip r:embed="rId8">
            <a:extLst>
              <a:ext uri="{28A0092B-C50C-407E-A947-70E740481C1C}">
                <a14:useLocalDpi xmlns:a14="http://schemas.microsoft.com/office/drawing/2010/main" val="0"/>
              </a:ext>
            </a:extLst>
          </a:blip>
          <a:srcRect l="6040" r="14078"/>
          <a:stretch/>
        </p:blipFill>
        <p:spPr>
          <a:xfrm>
            <a:off x="8685287" y="2660271"/>
            <a:ext cx="3067743" cy="1758210"/>
          </a:xfrm>
          <a:prstGeom prst="rect">
            <a:avLst/>
          </a:prstGeom>
        </p:spPr>
      </p:pic>
      <p:pic>
        <p:nvPicPr>
          <p:cNvPr id="20" name="Picture 7" descr="Logo, company name&#10;&#10;Description automatically generated">
            <a:hlinkClick r:id="rId9"/>
            <a:extLst>
              <a:ext uri="{FF2B5EF4-FFF2-40B4-BE49-F238E27FC236}">
                <a16:creationId xmlns:a16="http://schemas.microsoft.com/office/drawing/2014/main" id="{27F4147E-5CB1-40B2-846E-5761FF7702D4}"/>
              </a:ext>
            </a:extLst>
          </p:cNvPr>
          <p:cNvPicPr>
            <a:picLocks noChangeAspect="1"/>
          </p:cNvPicPr>
          <p:nvPr/>
        </p:nvPicPr>
        <p:blipFill rotWithShape="1">
          <a:blip r:embed="rId10">
            <a:extLst>
              <a:ext uri="{28A0092B-C50C-407E-A947-70E740481C1C}">
                <a14:useLocalDpi xmlns:a14="http://schemas.microsoft.com/office/drawing/2010/main" val="0"/>
              </a:ext>
            </a:extLst>
          </a:blip>
          <a:srcRect t="25058" b="20168"/>
          <a:stretch/>
        </p:blipFill>
        <p:spPr>
          <a:xfrm>
            <a:off x="8451074" y="1324354"/>
            <a:ext cx="3680990" cy="1152112"/>
          </a:xfrm>
          <a:prstGeom prst="rect">
            <a:avLst/>
          </a:prstGeom>
        </p:spPr>
      </p:pic>
      <p:pic>
        <p:nvPicPr>
          <p:cNvPr id="22" name="Graphic 10">
            <a:hlinkClick r:id="rId11"/>
            <a:extLst>
              <a:ext uri="{FF2B5EF4-FFF2-40B4-BE49-F238E27FC236}">
                <a16:creationId xmlns:a16="http://schemas.microsoft.com/office/drawing/2014/main" id="{5A1E508F-C6CB-4D9A-969C-B1A3A42AFA3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00712" y="1567785"/>
            <a:ext cx="4226852" cy="594226"/>
          </a:xfrm>
          <a:prstGeom prst="rect">
            <a:avLst/>
          </a:prstGeom>
        </p:spPr>
      </p:pic>
      <p:pic>
        <p:nvPicPr>
          <p:cNvPr id="24" name="Picture 13" descr="Text&#10;&#10;Description automatically generated with low confidence">
            <a:hlinkClick r:id="rId14"/>
            <a:extLst>
              <a:ext uri="{FF2B5EF4-FFF2-40B4-BE49-F238E27FC236}">
                <a16:creationId xmlns:a16="http://schemas.microsoft.com/office/drawing/2014/main" id="{17C73AA0-41B2-47EE-BD53-AB9EB7E942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8707" y="583890"/>
            <a:ext cx="3217091" cy="2414212"/>
          </a:xfrm>
          <a:prstGeom prst="rect">
            <a:avLst/>
          </a:prstGeom>
        </p:spPr>
      </p:pic>
      <p:pic>
        <p:nvPicPr>
          <p:cNvPr id="25" name="Picture 15" descr="Text, logo&#10;&#10;Description automatically generated">
            <a:hlinkClick r:id="rId16"/>
            <a:extLst>
              <a:ext uri="{FF2B5EF4-FFF2-40B4-BE49-F238E27FC236}">
                <a16:creationId xmlns:a16="http://schemas.microsoft.com/office/drawing/2014/main" id="{52A556A1-263D-4511-AD59-755C2920082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19106" y="2749253"/>
            <a:ext cx="3594592" cy="1224656"/>
          </a:xfrm>
          <a:prstGeom prst="rect">
            <a:avLst/>
          </a:prstGeom>
        </p:spPr>
      </p:pic>
      <p:pic>
        <p:nvPicPr>
          <p:cNvPr id="26" name="Picture 17" descr="Logo&#10;&#10;Description automatically generated">
            <a:hlinkClick r:id="rId18"/>
            <a:extLst>
              <a:ext uri="{FF2B5EF4-FFF2-40B4-BE49-F238E27FC236}">
                <a16:creationId xmlns:a16="http://schemas.microsoft.com/office/drawing/2014/main" id="{C225AB77-E094-4E2B-BB12-9C4A40924AD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41234" y="4515341"/>
            <a:ext cx="3251172" cy="1758210"/>
          </a:xfrm>
          <a:prstGeom prst="rect">
            <a:avLst/>
          </a:prstGeom>
        </p:spPr>
      </p:pic>
      <p:pic>
        <p:nvPicPr>
          <p:cNvPr id="31" name="Picture 4" descr="Background pattern&#10;&#10;Description automatically generated">
            <a:hlinkClick r:id="rId20"/>
            <a:extLst>
              <a:ext uri="{FF2B5EF4-FFF2-40B4-BE49-F238E27FC236}">
                <a16:creationId xmlns:a16="http://schemas.microsoft.com/office/drawing/2014/main" id="{46857021-465D-4AF3-A5D9-E463341892A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41131" y="4506963"/>
            <a:ext cx="2697164" cy="1766588"/>
          </a:xfrm>
          <a:prstGeom prst="rect">
            <a:avLst/>
          </a:prstGeom>
        </p:spPr>
      </p:pic>
      <p:pic>
        <p:nvPicPr>
          <p:cNvPr id="32" name="Picture 11" descr="A picture containing logo&#10;&#10;Description automatically generated">
            <a:hlinkClick r:id="rId22"/>
            <a:extLst>
              <a:ext uri="{FF2B5EF4-FFF2-40B4-BE49-F238E27FC236}">
                <a16:creationId xmlns:a16="http://schemas.microsoft.com/office/drawing/2014/main" id="{5E709AC7-B7B0-49BF-8B4E-F7F901D8F2C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374996" y="4719703"/>
            <a:ext cx="2413613" cy="1379207"/>
          </a:xfrm>
          <a:prstGeom prst="rect">
            <a:avLst/>
          </a:prstGeom>
        </p:spPr>
      </p:pic>
      <p:sp>
        <p:nvSpPr>
          <p:cNvPr id="4" name="Правоъгълник: със заоблени ъгли 3">
            <a:extLst>
              <a:ext uri="{FF2B5EF4-FFF2-40B4-BE49-F238E27FC236}">
                <a16:creationId xmlns:a16="http://schemas.microsoft.com/office/drawing/2014/main" id="{4B2E664D-34CE-4624-96B0-08133D588765}"/>
              </a:ext>
            </a:extLst>
          </p:cNvPr>
          <p:cNvSpPr/>
          <p:nvPr/>
        </p:nvSpPr>
        <p:spPr>
          <a:xfrm>
            <a:off x="188142" y="1325262"/>
            <a:ext cx="3584152"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3" name="Правоъгълник: със заоблени ъгли 32">
            <a:extLst>
              <a:ext uri="{FF2B5EF4-FFF2-40B4-BE49-F238E27FC236}">
                <a16:creationId xmlns:a16="http://schemas.microsoft.com/office/drawing/2014/main" id="{15D52253-22B4-432B-AE29-46607BA48C1B}"/>
              </a:ext>
            </a:extLst>
          </p:cNvPr>
          <p:cNvSpPr/>
          <p:nvPr/>
        </p:nvSpPr>
        <p:spPr>
          <a:xfrm>
            <a:off x="3944374" y="1316884"/>
            <a:ext cx="4559685"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4" name="Правоъгълник: със заоблени ъгли 33">
            <a:extLst>
              <a:ext uri="{FF2B5EF4-FFF2-40B4-BE49-F238E27FC236}">
                <a16:creationId xmlns:a16="http://schemas.microsoft.com/office/drawing/2014/main" id="{A8F1DB11-DA78-4E16-9C9F-90E1E27602EE}"/>
              </a:ext>
            </a:extLst>
          </p:cNvPr>
          <p:cNvSpPr/>
          <p:nvPr/>
        </p:nvSpPr>
        <p:spPr>
          <a:xfrm>
            <a:off x="193258" y="2745941"/>
            <a:ext cx="3751115" cy="131018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5" name="Правоъгълник: със заоблени ъгли 34">
            <a:extLst>
              <a:ext uri="{FF2B5EF4-FFF2-40B4-BE49-F238E27FC236}">
                <a16:creationId xmlns:a16="http://schemas.microsoft.com/office/drawing/2014/main" id="{5B2FDF04-F045-4CE7-A1A3-CD65D4C9EF12}"/>
              </a:ext>
            </a:extLst>
          </p:cNvPr>
          <p:cNvSpPr/>
          <p:nvPr/>
        </p:nvSpPr>
        <p:spPr>
          <a:xfrm>
            <a:off x="8506324" y="2714045"/>
            <a:ext cx="3396056"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8" name="Правоъгълник: със заоблени ъгли 37">
            <a:extLst>
              <a:ext uri="{FF2B5EF4-FFF2-40B4-BE49-F238E27FC236}">
                <a16:creationId xmlns:a16="http://schemas.microsoft.com/office/drawing/2014/main" id="{505A8F0D-1FEE-450F-B082-DACD2664D654}"/>
              </a:ext>
            </a:extLst>
          </p:cNvPr>
          <p:cNvSpPr/>
          <p:nvPr/>
        </p:nvSpPr>
        <p:spPr>
          <a:xfrm>
            <a:off x="8683024" y="1314059"/>
            <a:ext cx="3217091" cy="1106649"/>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39" name="Правоъгълник: със заоблени ъгли 38">
            <a:extLst>
              <a:ext uri="{FF2B5EF4-FFF2-40B4-BE49-F238E27FC236}">
                <a16:creationId xmlns:a16="http://schemas.microsoft.com/office/drawing/2014/main" id="{A5395705-B8C4-43E3-B1BF-0CAFF5185132}"/>
              </a:ext>
            </a:extLst>
          </p:cNvPr>
          <p:cNvSpPr/>
          <p:nvPr/>
        </p:nvSpPr>
        <p:spPr>
          <a:xfrm>
            <a:off x="4121736" y="2714045"/>
            <a:ext cx="4214974" cy="132373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0" name="Правоъгълник: със заоблени ъгли 39">
            <a:extLst>
              <a:ext uri="{FF2B5EF4-FFF2-40B4-BE49-F238E27FC236}">
                <a16:creationId xmlns:a16="http://schemas.microsoft.com/office/drawing/2014/main" id="{D7B735E6-CA8E-4143-9716-82D3FC28F074}"/>
              </a:ext>
            </a:extLst>
          </p:cNvPr>
          <p:cNvSpPr/>
          <p:nvPr/>
        </p:nvSpPr>
        <p:spPr>
          <a:xfrm>
            <a:off x="5759114" y="4311804"/>
            <a:ext cx="3411520" cy="2187165"/>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1" name="Правоъгълник: със заоблени ъгли 40">
            <a:extLst>
              <a:ext uri="{FF2B5EF4-FFF2-40B4-BE49-F238E27FC236}">
                <a16:creationId xmlns:a16="http://schemas.microsoft.com/office/drawing/2014/main" id="{98058E56-E475-47D9-89C2-C8CB0E5D652F}"/>
              </a:ext>
            </a:extLst>
          </p:cNvPr>
          <p:cNvSpPr/>
          <p:nvPr/>
        </p:nvSpPr>
        <p:spPr>
          <a:xfrm>
            <a:off x="2520745" y="4306789"/>
            <a:ext cx="3125454"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2" name="Правоъгълник: със заоблени ъгли 41">
            <a:extLst>
              <a:ext uri="{FF2B5EF4-FFF2-40B4-BE49-F238E27FC236}">
                <a16:creationId xmlns:a16="http://schemas.microsoft.com/office/drawing/2014/main" id="{9FC8187E-1E0E-420C-B164-CB0C0142FE9A}"/>
              </a:ext>
            </a:extLst>
          </p:cNvPr>
          <p:cNvSpPr/>
          <p:nvPr/>
        </p:nvSpPr>
        <p:spPr>
          <a:xfrm>
            <a:off x="190407" y="4311804"/>
            <a:ext cx="2217424" cy="2195196"/>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
        <p:nvSpPr>
          <p:cNvPr id="43" name="Правоъгълник: със заоблени ъгли 42">
            <a:extLst>
              <a:ext uri="{FF2B5EF4-FFF2-40B4-BE49-F238E27FC236}">
                <a16:creationId xmlns:a16="http://schemas.microsoft.com/office/drawing/2014/main" id="{72C8EE5E-79E5-4B38-8344-E06DA495F6FF}"/>
              </a:ext>
            </a:extLst>
          </p:cNvPr>
          <p:cNvSpPr/>
          <p:nvPr/>
        </p:nvSpPr>
        <p:spPr>
          <a:xfrm>
            <a:off x="9293221" y="4305610"/>
            <a:ext cx="2606893" cy="2192180"/>
          </a:xfrm>
          <a:prstGeom prst="roundRect">
            <a:avLst/>
          </a:prstGeom>
          <a:noFill/>
          <a:ln w="28575" cap="flat" cmpd="sng" algn="ctr">
            <a:solidFill>
              <a:srgbClr val="44546A"/>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bg-BG" dirty="0"/>
          </a:p>
        </p:txBody>
      </p:sp>
    </p:spTree>
    <p:extLst>
      <p:ext uri="{BB962C8B-B14F-4D97-AF65-F5344CB8AC3E}">
        <p14:creationId xmlns:p14="http://schemas.microsoft.com/office/powerpoint/2010/main" val="32693037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grpSp>
        <p:nvGrpSpPr>
          <p:cNvPr id="5" name="Group 4">
            <a:extLst>
              <a:ext uri="{FF2B5EF4-FFF2-40B4-BE49-F238E27FC236}">
                <a16:creationId xmlns:a16="http://schemas.microsoft.com/office/drawing/2014/main" id="{6AF0F47A-D5A2-4B58-86D3-231F6505307D}"/>
              </a:ext>
            </a:extLst>
          </p:cNvPr>
          <p:cNvGrpSpPr/>
          <p:nvPr/>
        </p:nvGrpSpPr>
        <p:grpSpPr>
          <a:xfrm>
            <a:off x="5780416" y="4332303"/>
            <a:ext cx="4529584" cy="1333523"/>
            <a:chOff x="3038088" y="1783523"/>
            <a:chExt cx="5116680" cy="1532977"/>
          </a:xfrm>
        </p:grpSpPr>
        <p:sp>
          <p:nvSpPr>
            <p:cNvPr id="6" name="Rectangle: Rounded Corners 5">
              <a:extLst>
                <a:ext uri="{FF2B5EF4-FFF2-40B4-BE49-F238E27FC236}">
                  <a16:creationId xmlns:a16="http://schemas.microsoft.com/office/drawing/2014/main" id="{CF57B284-4FEE-41B6-B60C-8DED6CE13211}"/>
                </a:ext>
              </a:extLst>
            </p:cNvPr>
            <p:cNvSpPr/>
            <p:nvPr/>
          </p:nvSpPr>
          <p:spPr bwMode="auto">
            <a:xfrm>
              <a:off x="3038088" y="1783523"/>
              <a:ext cx="5116680" cy="1532977"/>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ln w="38100">
                  <a:solidFill>
                    <a:schemeClr val="tx1"/>
                  </a:solidFill>
                </a:ln>
                <a:solidFill>
                  <a:srgbClr val="FFFFFF"/>
                </a:solidFill>
                <a:effectLst>
                  <a:outerShdw blurRad="38100" dist="38100" dir="2700000" algn="tl">
                    <a:srgbClr val="000000">
                      <a:alpha val="43137"/>
                    </a:srgbClr>
                  </a:outerShdw>
                </a:effectLst>
              </a:endParaRPr>
            </a:p>
          </p:txBody>
        </p:sp>
        <p:pic>
          <p:nvPicPr>
            <p:cNvPr id="7" name="Picture 6">
              <a:hlinkClick r:id="rId3"/>
              <a:extLst>
                <a:ext uri="{FF2B5EF4-FFF2-40B4-BE49-F238E27FC236}">
                  <a16:creationId xmlns:a16="http://schemas.microsoft.com/office/drawing/2014/main" id="{69E679E8-FC9D-4497-AFC1-FB5389A83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9602" y="1993177"/>
              <a:ext cx="4632796" cy="1170001"/>
            </a:xfrm>
            <a:prstGeom prst="rect">
              <a:avLst/>
            </a:prstGeom>
          </p:spPr>
        </p:pic>
      </p:grpSp>
      <p:grpSp>
        <p:nvGrpSpPr>
          <p:cNvPr id="15" name="Group 14">
            <a:extLst>
              <a:ext uri="{FF2B5EF4-FFF2-40B4-BE49-F238E27FC236}">
                <a16:creationId xmlns:a16="http://schemas.microsoft.com/office/drawing/2014/main" id="{32480B9A-F55F-41E5-97E2-8DF2421AADCE}"/>
              </a:ext>
            </a:extLst>
          </p:cNvPr>
          <p:cNvGrpSpPr/>
          <p:nvPr/>
        </p:nvGrpSpPr>
        <p:grpSpPr>
          <a:xfrm>
            <a:off x="5742425" y="1050083"/>
            <a:ext cx="4529584" cy="3991238"/>
            <a:chOff x="7131000" y="2127260"/>
            <a:chExt cx="4205552" cy="3753000"/>
          </a:xfrm>
        </p:grpSpPr>
        <p:sp>
          <p:nvSpPr>
            <p:cNvPr id="14" name="Rectangle: Rounded Corners 13">
              <a:extLst>
                <a:ext uri="{FF2B5EF4-FFF2-40B4-BE49-F238E27FC236}">
                  <a16:creationId xmlns:a16="http://schemas.microsoft.com/office/drawing/2014/main" id="{948BF3FF-FC23-42AF-80BB-6EF6A2E7D2DE}"/>
                </a:ext>
              </a:extLst>
            </p:cNvPr>
            <p:cNvSpPr/>
            <p:nvPr/>
          </p:nvSpPr>
          <p:spPr bwMode="auto">
            <a:xfrm>
              <a:off x="7131000" y="2959045"/>
              <a:ext cx="4205552" cy="2051474"/>
            </a:xfrm>
            <a:prstGeom prst="roundRect">
              <a:avLst/>
            </a:prstGeom>
            <a:no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3" name="Picture 12">
              <a:hlinkClick r:id="rId5"/>
              <a:extLst>
                <a:ext uri="{FF2B5EF4-FFF2-40B4-BE49-F238E27FC236}">
                  <a16:creationId xmlns:a16="http://schemas.microsoft.com/office/drawing/2014/main" id="{44F98D6B-A014-49DE-BFE5-4440AB6347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0877" y="2127260"/>
              <a:ext cx="3753000" cy="3753000"/>
            </a:xfrm>
            <a:prstGeom prst="rect">
              <a:avLst/>
            </a:prstGeom>
          </p:spPr>
        </p:pic>
      </p:grpSp>
      <p:grpSp>
        <p:nvGrpSpPr>
          <p:cNvPr id="3" name="Group 2">
            <a:extLst>
              <a:ext uri="{FF2B5EF4-FFF2-40B4-BE49-F238E27FC236}">
                <a16:creationId xmlns:a16="http://schemas.microsoft.com/office/drawing/2014/main" id="{C4CF38BC-F2EC-489B-BE10-CDDD29031FBC}"/>
              </a:ext>
            </a:extLst>
          </p:cNvPr>
          <p:cNvGrpSpPr/>
          <p:nvPr/>
        </p:nvGrpSpPr>
        <p:grpSpPr>
          <a:xfrm>
            <a:off x="1562470" y="1934669"/>
            <a:ext cx="3923458" cy="3731157"/>
            <a:chOff x="7670307" y="1597980"/>
            <a:chExt cx="3195961" cy="3250923"/>
          </a:xfrm>
        </p:grpSpPr>
        <p:sp>
          <p:nvSpPr>
            <p:cNvPr id="11" name="Rectangle: Rounded Corners 10">
              <a:extLst>
                <a:ext uri="{FF2B5EF4-FFF2-40B4-BE49-F238E27FC236}">
                  <a16:creationId xmlns:a16="http://schemas.microsoft.com/office/drawing/2014/main" id="{F6196F9E-CBF6-443C-979A-4C909EC7E6C1}"/>
                </a:ext>
              </a:extLst>
            </p:cNvPr>
            <p:cNvSpPr/>
            <p:nvPr/>
          </p:nvSpPr>
          <p:spPr bwMode="auto">
            <a:xfrm>
              <a:off x="7670307" y="1597980"/>
              <a:ext cx="3195961" cy="3250923"/>
            </a:xfrm>
            <a:prstGeom prst="roundRect">
              <a:avLst/>
            </a:prstGeom>
            <a:solidFill>
              <a:schemeClr val="bg2"/>
            </a:solidFill>
            <a:ln w="28575">
              <a:solidFill>
                <a:srgbClr val="44546A"/>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8" name="Picture 7">
              <a:hlinkClick r:id="rId7"/>
              <a:extLst>
                <a:ext uri="{FF2B5EF4-FFF2-40B4-BE49-F238E27FC236}">
                  <a16:creationId xmlns:a16="http://schemas.microsoft.com/office/drawing/2014/main" id="{19D59668-3C9A-4BAE-83AF-92CB45919E32}"/>
                </a:ext>
              </a:extLst>
            </p:cNvPr>
            <p:cNvPicPr>
              <a:picLocks noChangeAspect="1"/>
            </p:cNvPicPr>
            <p:nvPr/>
          </p:nvPicPr>
          <p:blipFill>
            <a:blip r:embed="rId8"/>
            <a:stretch>
              <a:fillRect/>
            </a:stretch>
          </p:blipFill>
          <p:spPr>
            <a:xfrm>
              <a:off x="7930590" y="1885744"/>
              <a:ext cx="2675393" cy="2675393"/>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48</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3567E7CA-F00A-4B05-8056-355770FD01A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49</a:t>
            </a:fld>
            <a:endParaRPr lang="en-US" noProof="0"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306686314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a16="http://schemas.microsoft.com/office/drawing/2014/main"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 </a:t>
            </a:r>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a16="http://schemas.microsoft.com/office/drawing/2014/main"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D8395A9-BE0E-464E-BFD2-3440D665379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af-ZA"/>
              <a:t>Strong </a:t>
            </a:r>
            <a:r>
              <a:rPr lang="en-US" dirty="0"/>
              <a:t>Cohesion / Loose Coupling</a:t>
            </a:r>
          </a:p>
        </p:txBody>
      </p:sp>
      <p:pic>
        <p:nvPicPr>
          <p:cNvPr id="3" name="Picture 2">
            <a:extLst>
              <a:ext uri="{FF2B5EF4-FFF2-40B4-BE49-F238E27FC236}">
                <a16:creationId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Tree>
    <p:extLst>
      <p:ext uri="{BB962C8B-B14F-4D97-AF65-F5344CB8AC3E}">
        <p14:creationId xmlns:p14="http://schemas.microsoft.com/office/powerpoint/2010/main" val="139543878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E5B4BFB8-3A0E-49D6-AD96-5286461BF4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a16="http://schemas.microsoft.com/office/drawing/2014/main" id="{0B993ADC-54BC-4256-96BD-B1DE0AB1885E}"/>
              </a:ext>
            </a:extLst>
          </p:cNvPr>
          <p:cNvSpPr>
            <a:spLocks noGrp="1"/>
          </p:cNvSpPr>
          <p:nvPr>
            <p:ph type="title"/>
          </p:nvPr>
        </p:nvSpPr>
        <p:spPr/>
        <p:txBody>
          <a:bodyPr/>
          <a:lstStyle/>
          <a:p>
            <a:r>
              <a:rPr lang="en-US"/>
              <a:t>Strong </a:t>
            </a:r>
            <a:r>
              <a:rPr lang="en-US" dirty="0"/>
              <a:t>Cohesion </a:t>
            </a:r>
            <a:r>
              <a:rPr lang="en-US"/>
              <a:t>/ Loose </a:t>
            </a:r>
            <a:r>
              <a:rPr lang="en-US" dirty="0"/>
              <a:t>Coupling (2)</a:t>
            </a:r>
          </a:p>
        </p:txBody>
      </p:sp>
    </p:spTree>
    <p:extLst>
      <p:ext uri="{BB962C8B-B14F-4D97-AF65-F5344CB8AC3E}">
        <p14:creationId xmlns:p14="http://schemas.microsoft.com/office/powerpoint/2010/main" val="15845977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BFEDEEDC-2E58-422C-A680-85C4306BDBD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Creating an </a:t>
            </a:r>
            <a:r>
              <a:rPr lang="en-US" b="1" dirty="0">
                <a:solidFill>
                  <a:schemeClr val="bg1"/>
                </a:solidFill>
              </a:rPr>
              <a:t>easily reusable </a:t>
            </a:r>
            <a:r>
              <a:rPr lang="en-US" dirty="0"/>
              <a:t>subsystem </a:t>
            </a:r>
          </a:p>
        </p:txBody>
      </p:sp>
      <p:sp>
        <p:nvSpPr>
          <p:cNvPr id="4" name="Title 3">
            <a:extLst>
              <a:ext uri="{FF2B5EF4-FFF2-40B4-BE49-F238E27FC236}">
                <a16:creationId xmlns:a16="http://schemas.microsoft.com/office/drawing/2014/main"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spTree>
    <p:extLst>
      <p:ext uri="{BB962C8B-B14F-4D97-AF65-F5344CB8AC3E}">
        <p14:creationId xmlns:p14="http://schemas.microsoft.com/office/powerpoint/2010/main" val="195189040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3743</TotalTime>
  <Words>2782</Words>
  <Application>Microsoft Office PowerPoint</Application>
  <PresentationFormat>Widescreen</PresentationFormat>
  <Paragraphs>502</Paragraphs>
  <Slides>49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Consolas</vt:lpstr>
      <vt:lpstr>Wingdings</vt:lpstr>
      <vt:lpstr>Wingdings 2</vt:lpstr>
      <vt:lpstr>1_SoftUni</vt:lpstr>
      <vt:lpstr>SOLID Principles</vt:lpstr>
      <vt:lpstr>Table of Contents</vt:lpstr>
      <vt:lpstr>Questions</vt:lpstr>
      <vt:lpstr>Why Clean Code Matters?</vt:lpstr>
      <vt:lpstr>Single Responsibility</vt:lpstr>
      <vt:lpstr>What is Single Responsibility?</vt:lpstr>
      <vt:lpstr>Strong Cohesion / Loose Coupling</vt:lpstr>
      <vt:lpstr>Strong Cohesion / Loose Coupling (2)</vt:lpstr>
      <vt:lpstr>Cohesion and Coupling – Approaches </vt:lpstr>
      <vt:lpstr>Open/Closed</vt:lpstr>
      <vt:lpstr>What is the Open/Closed Principle?</vt:lpstr>
      <vt:lpstr>Design Smell – Violations</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Dependencies and Coupling</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-SOLID</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Aleksandar Kermanov</cp:lastModifiedBy>
  <cp:revision>16</cp:revision>
  <dcterms:created xsi:type="dcterms:W3CDTF">2018-05-23T13:08:44Z</dcterms:created>
  <dcterms:modified xsi:type="dcterms:W3CDTF">2021-09-23T13:18:21Z</dcterms:modified>
  <cp:category>programming;education;software engineering;software development</cp:category>
</cp:coreProperties>
</file>