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41"/>
  </p:notesMasterIdLst>
  <p:handoutMasterIdLst>
    <p:handoutMasterId r:id="rId42"/>
  </p:handoutMasterIdLst>
  <p:sldIdLst>
    <p:sldId id="291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401" r:id="rId36"/>
    <p:sldId id="494" r:id="rId37"/>
    <p:sldId id="495" r:id="rId38"/>
    <p:sldId id="405" r:id="rId39"/>
    <p:sldId id="49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CA65CE9-75FF-4C48-B3DB-BF5262252EDE}">
          <p14:sldIdLst>
            <p14:sldId id="291"/>
            <p14:sldId id="292"/>
            <p14:sldId id="293"/>
          </p14:sldIdLst>
        </p14:section>
        <p14:section name="Reflection" id="{37706046-8DDF-49EC-B86A-01DA5353BEAC}">
          <p14:sldIdLst>
            <p14:sldId id="294"/>
            <p14:sldId id="295"/>
            <p14:sldId id="296"/>
            <p14:sldId id="297"/>
            <p14:sldId id="298"/>
          </p14:sldIdLst>
        </p14:section>
        <p14:section name="Reflection API" id="{B043A422-AB1D-46DD-A325-67598AA1F1ED}">
          <p14:sldIdLst>
            <p14:sldId id="299"/>
            <p14:sldId id="300"/>
            <p14:sldId id="301"/>
            <p14:sldId id="302"/>
            <p14:sldId id="303"/>
          </p14:sldIdLst>
        </p14:section>
        <p14:section name="Fields" id="{CCCEA4A6-173B-4C91-BD28-DA3C9DDA71BE}">
          <p14:sldIdLst>
            <p14:sldId id="304"/>
            <p14:sldId id="305"/>
            <p14:sldId id="306"/>
            <p14:sldId id="307"/>
            <p14:sldId id="308"/>
          </p14:sldIdLst>
        </p14:section>
        <p14:section name="Constructors" id="{8382A44F-1FBC-4CC2-9E53-70A09D3FCB20}">
          <p14:sldIdLst>
            <p14:sldId id="309"/>
            <p14:sldId id="310"/>
          </p14:sldIdLst>
        </p14:section>
        <p14:section name="Methods" id="{D84E71D4-CEE8-4CD2-9BC5-C912746FB7EF}">
          <p14:sldIdLst>
            <p14:sldId id="311"/>
            <p14:sldId id="312"/>
          </p14:sldIdLst>
        </p14:section>
        <p14:section name="Attributes" id="{542F1CFE-72F5-4F31-877E-1AD26A1A824F}">
          <p14:sldIdLst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</p14:sldIdLst>
        </p14:section>
        <p14:section name="Conclusion" id="{274E90D4-5CEE-42D8-BAA1-95D2D41EA889}">
          <p14:sldIdLst>
            <p14:sldId id="324"/>
            <p14:sldId id="401"/>
            <p14:sldId id="494"/>
            <p14:sldId id="495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0" d="100"/>
          <a:sy n="80" d="100"/>
        </p:scale>
        <p:origin x="756" y="9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24.9.2021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system.reflection(v=vs.110).aspx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oftuni.org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30B07275-4D23-43D5-9DFD-177FE80768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05208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8DB936F-C3A5-4413-BB4D-ADF45A33EB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87380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B904D46-261E-4842-98DE-A9553F1CE52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86349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IsPrivate</a:t>
            </a:r>
            <a:r>
              <a:rPr lang="en-US" sz="16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check if field is </a:t>
            </a:r>
            <a:endParaRPr lang="en-US" sz="16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9660983-CFDD-4AFC-85A3-3787C24E320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412500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C356B92-7F59-49C5-9463-461BF9DC2F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668682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7A01C03-9078-4CF6-BEDE-C4114AED5A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926040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62DDCD4-C561-4460-9238-D4B1129CD9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613436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0619BA7-B9B0-41BA-9068-949DC225FD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801637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117DDA4-DCAF-446A-B1D4-0ADAD9D86C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43588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4C400B8-10A7-4501-96C4-BE8222BAB0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662430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Attribute's name is surrounded by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square brackets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Placed before their target declaration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[Flags]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System.FlagsAttribute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enum FileAccess 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Read = 1,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Write = 2,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ReadWrite = Read | Write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[Flags]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 indicates that the enum type can be treated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like a set of bit flags stored as a single integer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C478181-442F-49C2-967A-271D328A45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7237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90326-A03A-4E5F-8829-56B79185AD2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054769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Attributes can accept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parameters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for their constructors and public properties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[DllImport("user32.dll", EntryPoint="MessageBox")]</a:t>
            </a:r>
          </a:p>
          <a:p>
            <a:pPr marL="0" indent="0" eaLnBrk="0" hangingPunct="0">
              <a:lnSpc>
                <a:spcPct val="9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static extern int ShowMessageBox(int hWnd,</a:t>
            </a: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string text, string caption, int type);</a:t>
            </a: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ShowMessageBox(0, "Some text", "Some caption", 0);</a:t>
            </a:r>
            <a:endParaRPr lang="bg-BG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[DllImport]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refers to: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System.Runtime.InteropServices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DllImportAttribute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user32.dll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is passed to the constructor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MessageBox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value is assigned to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EntryPoint</a:t>
            </a:r>
            <a:endParaRPr lang="bg-BG" b="1" noProof="1">
              <a:solidFill>
                <a:schemeClr val="tx2">
                  <a:lumMod val="75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CEBCCAB-ACFB-4AD4-95D8-03B81DA14E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323278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Custom attributes</a:t>
            </a:r>
          </a:p>
          <a:p>
            <a:pPr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.NET developers can define their own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custom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attributes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Must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inherit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System.Attribute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class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Their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names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must end with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Attribute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Possible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targets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must be defined via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[AttributeUsage]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 define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constructors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with parameters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define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public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fields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properties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1E5C2CF-2620-469D-BF2E-F3D5B41137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069978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578B550-D99E-449E-85FF-46A7C20A99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207729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415308C-0CAB-4CDF-9089-AD0AC0A5F6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942917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2281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076048D-AF4A-47A5-B8A1-96B8C3966C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64711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57A6204-6108-4BC8-B4E5-CF9DE1B943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5177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FBE1D07-E9D3-4454-A544-46A07812247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27330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root of the 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System.Reflection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functionality and is the primary way to access metadata. Use the members of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ype to get information about a type declaration, about the members of a type (such as the constructors, methods, fields, properties, and events of a class), as well as the module and the assembly in which the class is deployed.</a:t>
            </a: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describes data types. It stores type information in a variable, property or field. The Type class represents the program's metadata, which is a description of its structure but not the instructions that are executed.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71C8489-CE8B-49A4-9DBA-9AFE1FECA0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4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5736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B96B2F2-ACDB-4059-8A94-9FBE78C091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85686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3E4BE2E-3257-426A-B1DD-709FAFE6802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69316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https://msdn.microsoft.com/en-us/library/wccyzw83(v=vs.110).aspx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CC80ED1-A6ED-4979-9ABC-98DABEB534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6882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F2B7D68-BFFB-43E2-BCFB-AA0798BAEE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06546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F3BC347-E701-4E82-9B99-C14F51E14D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38355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3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7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16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4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54045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49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95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73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414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63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68387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2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20/Reflection-and-Attributes-Lab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20/Reflection-and-Attributes-Lab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0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4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29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1.png"/><Relationship Id="rId23" Type="http://schemas.openxmlformats.org/officeDocument/2006/relationships/image" Target="../media/image35.png"/><Relationship Id="rId10" Type="http://schemas.openxmlformats.org/officeDocument/2006/relationships/image" Target="../media/image28.jpg"/><Relationship Id="rId19" Type="http://schemas.openxmlformats.org/officeDocument/2006/relationships/image" Target="../media/image33.png"/><Relationship Id="rId4" Type="http://schemas.openxmlformats.org/officeDocument/2006/relationships/image" Target="../media/image25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hyperlink" Target="https://eee.bg/" TargetMode="External"/><Relationship Id="rId7" Type="http://schemas.openxmlformats.org/officeDocument/2006/relationships/hyperlink" Target="https://www.youtube.com/c/CodeItUpwithIvo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hyperlink" Target="https://virtualracingschool.com/" TargetMode="External"/><Relationship Id="rId4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671147" y="5175130"/>
            <a:ext cx="2951518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671147" y="4650873"/>
            <a:ext cx="2951518" cy="95865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6859" y="762860"/>
            <a:ext cx="10965303" cy="882654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latin typeface="Calibri"/>
                <a:ea typeface="Calibri"/>
                <a:cs typeface="Calibri"/>
              </a:rPr>
              <a:t>Reflection and Attributes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6000" y="2106695"/>
            <a:ext cx="3275149" cy="200519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89514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8416CA7B-CB26-4C29-9A0C-AF17056E13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Primary way to access </a:t>
            </a:r>
            <a:r>
              <a:rPr lang="en-US" b="1" dirty="0">
                <a:solidFill>
                  <a:schemeClr val="bg1"/>
                </a:solidFill>
              </a:rPr>
              <a:t>metadata</a:t>
            </a:r>
          </a:p>
          <a:p>
            <a:r>
              <a:rPr lang="en-US" dirty="0"/>
              <a:t>Obtained at </a:t>
            </a:r>
            <a:r>
              <a:rPr lang="en-US" b="1" dirty="0">
                <a:solidFill>
                  <a:schemeClr val="bg1"/>
                </a:solidFill>
              </a:rPr>
              <a:t>compile time</a:t>
            </a:r>
            <a:r>
              <a:rPr lang="en-US" b="1" dirty="0"/>
              <a:t>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if you know its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Can be obtained at </a:t>
            </a:r>
            <a:r>
              <a:rPr lang="en-US" b="1" dirty="0">
                <a:solidFill>
                  <a:schemeClr val="bg1"/>
                </a:solidFill>
              </a:rPr>
              <a:t>runtime</a:t>
            </a:r>
            <a:r>
              <a:rPr lang="en-US" b="1" dirty="0"/>
              <a:t>,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if the name is </a:t>
            </a:r>
            <a:r>
              <a:rPr lang="en-US" b="1" dirty="0">
                <a:solidFill>
                  <a:schemeClr val="bg1"/>
                </a:solidFill>
              </a:rPr>
              <a:t>unknown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Class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A7BC01-D329-49DB-8122-8451C46F8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736" y="2580665"/>
            <a:ext cx="9119991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Type myType =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(ClassName);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C89F81-9C34-402B-8E3B-4221F5F0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736" y="3965205"/>
            <a:ext cx="9119991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Type myType =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Type.GetType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("Namespace.ClassName");</a:t>
            </a:r>
          </a:p>
        </p:txBody>
      </p:sp>
      <p:sp>
        <p:nvSpPr>
          <p:cNvPr id="11" name="AutoShape 20">
            <a:extLst>
              <a:ext uri="{FF2B5EF4-FFF2-40B4-BE49-F238E27FC236}">
                <a16:creationId xmlns:a16="http://schemas.microsoft.com/office/drawing/2014/main" id="{76740F2C-59A0-493A-930B-A3844E45F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9450" y="4442348"/>
            <a:ext cx="3378199" cy="1032317"/>
          </a:xfrm>
          <a:prstGeom prst="wedgeRoundRectCallout">
            <a:avLst>
              <a:gd name="adj1" fmla="val -55696"/>
              <a:gd name="adj2" fmla="val -5245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You need fully qualified class name as string</a:t>
            </a:r>
          </a:p>
        </p:txBody>
      </p:sp>
    </p:spTree>
    <p:extLst>
      <p:ext uri="{BB962C8B-B14F-4D97-AF65-F5344CB8AC3E}">
        <p14:creationId xmlns:p14="http://schemas.microsoft.com/office/powerpoint/2010/main" val="323900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B756F5C7-2512-4E9B-97E2-20E55DA430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Class name</a:t>
            </a:r>
          </a:p>
          <a:p>
            <a:pPr lvl="1"/>
            <a:r>
              <a:rPr lang="en-GB" dirty="0"/>
              <a:t>Fully qualified class name - </a:t>
            </a:r>
            <a:r>
              <a:rPr lang="en-US" noProof="1"/>
              <a:t>Type.FullName</a:t>
            </a:r>
          </a:p>
          <a:p>
            <a:pPr lvl="1">
              <a:spcAft>
                <a:spcPts val="0"/>
              </a:spcAft>
            </a:pPr>
            <a:endParaRPr lang="en-US" dirty="0"/>
          </a:p>
          <a:p>
            <a:pPr lvl="1"/>
            <a:r>
              <a:rPr lang="en-US" dirty="0"/>
              <a:t>Class name without the namespace - </a:t>
            </a:r>
            <a:r>
              <a:rPr lang="en-US" noProof="1"/>
              <a:t>Type.Name</a:t>
            </a:r>
            <a:endParaRPr lang="en-US" dirty="0"/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Class Name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300041" y="2516998"/>
            <a:ext cx="7899377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fullName = typeOf(SomeClass)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.FullName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300041" y="3796658"/>
            <a:ext cx="7899377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simpleName = typeOf(SomeClass)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.Name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6319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22F4E2EF-0526-4246-A689-C7BD7A9675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base type</a:t>
            </a:r>
          </a:p>
          <a:p>
            <a:endParaRPr lang="en-US" dirty="0"/>
          </a:p>
          <a:p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lvl="1"/>
            <a:r>
              <a:rPr lang="en-US" dirty="0"/>
              <a:t>All the </a:t>
            </a:r>
            <a:r>
              <a:rPr lang="en-US" b="1" dirty="0">
                <a:solidFill>
                  <a:schemeClr val="bg1"/>
                </a:solidFill>
              </a:rPr>
              <a:t>interfaces that the class implements </a:t>
            </a:r>
            <a:r>
              <a:rPr lang="en-US" dirty="0"/>
              <a:t>are returned</a:t>
            </a:r>
          </a:p>
          <a:p>
            <a:pPr lvl="2"/>
            <a:r>
              <a:rPr lang="en-US" dirty="0"/>
              <a:t>Even interfaces from </a:t>
            </a:r>
            <a:r>
              <a:rPr lang="en-US" b="1" dirty="0">
                <a:solidFill>
                  <a:schemeClr val="bg1"/>
                </a:solidFill>
              </a:rPr>
              <a:t>base classes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Base Class and Interfaces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ED3296-05C3-4F52-B578-BED9275BA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490" y="1934050"/>
            <a:ext cx="8195674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Type baseType = testClass.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BaseType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7D70F5-E8D2-41A1-9D43-B72357257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490" y="3212123"/>
            <a:ext cx="8195674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interfaces = testClass.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GetInterfaces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51472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A2230AC2-A877-44F4-90DB-D39217D021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Activator.CreateInstance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Creates an instance of a type by invoking the constructor that </a:t>
            </a:r>
            <a:r>
              <a:rPr lang="en-US" sz="3000" b="1" dirty="0">
                <a:solidFill>
                  <a:schemeClr val="bg1"/>
                </a:solidFill>
              </a:rPr>
              <a:t>matches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the specified </a:t>
            </a:r>
            <a:r>
              <a:rPr lang="en-US" sz="3000" b="1" dirty="0">
                <a:solidFill>
                  <a:schemeClr val="bg1"/>
                </a:solidFill>
              </a:rPr>
              <a:t>arguments</a:t>
            </a:r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Creating New Instances Dynamically</a:t>
            </a:r>
            <a:endParaRPr lang="bg-BG" sz="40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80149" y="3065926"/>
            <a:ext cx="9737039" cy="26780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var sbType = Type.GetType("System.Text.StringBuilder");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StringBuilder sbInstance =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(StringBuilder)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Activator.CreateInstance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(sbType);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StringBuilder sbInstCapacity = (StringBuilder)Activator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.CreateInstance(sbType,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object[] { 10 }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0665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EE0B649-9BD7-41DD-80C1-866E60AB79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public fields</a:t>
            </a:r>
          </a:p>
          <a:p>
            <a:pPr>
              <a:spcAft>
                <a:spcPts val="1800"/>
              </a:spcAft>
            </a:pPr>
            <a:endParaRPr lang="en-US" dirty="0"/>
          </a:p>
          <a:p>
            <a:endParaRPr lang="bg-BG" dirty="0"/>
          </a:p>
          <a:p>
            <a:r>
              <a:rPr lang="en-US" dirty="0"/>
              <a:t>Obtain all fields 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Reflect Fields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92172" y="1966723"/>
            <a:ext cx="7679471" cy="11097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FieldInfo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field = 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GetField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("name");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FieldInfo[]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publicFields = 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GetFields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92172" y="4201871"/>
            <a:ext cx="7679470" cy="22676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FieldInfo[] allFields = type.GetFields(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BindingFlags.Static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 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BindingFlags.Instance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 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BindingFlags.NonPublic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24971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73C01C23-28EF-480D-9DDA-838B6630DC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BindingFlags</a:t>
            </a:r>
            <a:r>
              <a:rPr lang="en-US" dirty="0"/>
              <a:t> enum specifies what kinds of types </a:t>
            </a:r>
            <a:br>
              <a:rPr lang="en-US" dirty="0"/>
            </a:br>
            <a:r>
              <a:rPr lang="en-US" dirty="0"/>
              <a:t>we are looking up</a:t>
            </a:r>
          </a:p>
          <a:p>
            <a:pPr>
              <a:spcAft>
                <a:spcPts val="1800"/>
              </a:spcAft>
            </a:pPr>
            <a:endParaRPr lang="en-US" dirty="0"/>
          </a:p>
          <a:p>
            <a:endParaRPr lang="bg-BG" dirty="0"/>
          </a:p>
          <a:p>
            <a:r>
              <a:rPr lang="en-US" dirty="0"/>
              <a:t>Can be combined with bitwise OR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|</a:t>
            </a:r>
            <a:r>
              <a:rPr lang="en-US" dirty="0"/>
              <a:t> operator):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4D473F-8F19-4573-80A9-2A31B40E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Binding Flags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19D686-5268-4F99-A5D1-F3C7C6A49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72" y="2541888"/>
            <a:ext cx="8675820" cy="11097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FieldInfo[] allFields =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type.GetFields(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BindingFlags.NonPublic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);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A8BA4E-A174-4608-AB30-B23C537B7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72" y="4824934"/>
            <a:ext cx="8675820" cy="16324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FieldInfo[] allFields = type.GetFields(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BindingFlags.NonPublic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); </a:t>
            </a:r>
          </a:p>
        </p:txBody>
      </p:sp>
      <p:sp>
        <p:nvSpPr>
          <p:cNvPr id="7" name="AutoShape 20">
            <a:extLst>
              <a:ext uri="{FF2B5EF4-FFF2-40B4-BE49-F238E27FC236}">
                <a16:creationId xmlns:a16="http://schemas.microsoft.com/office/drawing/2014/main" id="{36782F91-2406-4120-BBD4-861A7C93C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1000" y="5564781"/>
            <a:ext cx="2839960" cy="790218"/>
          </a:xfrm>
          <a:prstGeom prst="wedgeRoundRectCallout">
            <a:avLst>
              <a:gd name="adj1" fmla="val -61162"/>
              <a:gd name="adj2" fmla="val -2456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Returns both public and nonpublic fields</a:t>
            </a:r>
          </a:p>
        </p:txBody>
      </p:sp>
    </p:spTree>
    <p:extLst>
      <p:ext uri="{BB962C8B-B14F-4D97-AF65-F5344CB8AC3E}">
        <p14:creationId xmlns:p14="http://schemas.microsoft.com/office/powerpoint/2010/main" val="36863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037EDD05-7416-4800-A7CB-7C2B40FC77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 </a:t>
            </a:r>
            <a:r>
              <a:rPr lang="en-US" b="1" dirty="0">
                <a:solidFill>
                  <a:schemeClr val="bg1"/>
                </a:solidFill>
              </a:rPr>
              <a:t>public</a:t>
            </a:r>
            <a:r>
              <a:rPr lang="en-US" dirty="0"/>
              <a:t> field </a:t>
            </a:r>
            <a:r>
              <a:rPr lang="en-US" b="1" dirty="0">
                <a:solidFill>
                  <a:schemeClr val="bg1"/>
                </a:solidFill>
              </a:rPr>
              <a:t>name and type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Aft>
                <a:spcPts val="1800"/>
              </a:spcAft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BindingFlags</a:t>
            </a:r>
            <a:r>
              <a:rPr lang="en-US" dirty="0"/>
              <a:t> to specify access modifiers, if the field </a:t>
            </a:r>
            <a:br>
              <a:rPr lang="en-US" dirty="0"/>
            </a:br>
            <a:r>
              <a:rPr lang="en-US" dirty="0"/>
              <a:t>is not public, otherwise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GetField</a:t>
            </a:r>
            <a:r>
              <a:rPr lang="en-US" dirty="0"/>
              <a:t> returns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Field Type and Name</a:t>
            </a:r>
            <a:endParaRPr lang="bg-BG" sz="40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3230" y="2164179"/>
            <a:ext cx="7962007" cy="16324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FieldInfo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field = 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GetField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("fieldName");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string fieldName = field.Name;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fieldType = field.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FieldType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0099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A47BB3E7-511F-4534-BDF3-50E99745EA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Changing a Field’s State</a:t>
            </a:r>
            <a:endParaRPr lang="bg-BG" sz="40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70685" y="1806238"/>
            <a:ext cx="9506047" cy="42107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testType =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(Test);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Test testInstance =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(Test)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Activator.CreateInstance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(testType);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FieldInfo field = testType.GetField("testInt");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SetValue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(testInstance, 5);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int fieldValue =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	(int)field.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GetValue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(testInstance);</a:t>
            </a:r>
          </a:p>
        </p:txBody>
      </p:sp>
      <p:sp>
        <p:nvSpPr>
          <p:cNvPr id="8" name="AutoShape 20"/>
          <p:cNvSpPr>
            <a:spLocks noChangeArrowheads="1"/>
          </p:cNvSpPr>
          <p:nvPr/>
        </p:nvSpPr>
        <p:spPr bwMode="auto">
          <a:xfrm>
            <a:off x="7145897" y="4354968"/>
            <a:ext cx="2030385" cy="766915"/>
          </a:xfrm>
          <a:prstGeom prst="wedgeRoundRectCallout">
            <a:avLst>
              <a:gd name="adj1" fmla="val -60881"/>
              <a:gd name="adj2" fmla="val -1516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Changes the object’s state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99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996A588A-9ACD-4AB5-A39A-89564243A2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Each modifier is </a:t>
            </a:r>
            <a:r>
              <a:rPr lang="en-US" b="1" dirty="0">
                <a:solidFill>
                  <a:schemeClr val="bg1"/>
                </a:solidFill>
              </a:rPr>
              <a:t>a flag bit </a:t>
            </a:r>
            <a:r>
              <a:rPr lang="en-US" dirty="0"/>
              <a:t>that is either set or cleared</a:t>
            </a:r>
          </a:p>
          <a:p>
            <a:r>
              <a:rPr lang="en-US" dirty="0"/>
              <a:t>Check </a:t>
            </a:r>
            <a:r>
              <a:rPr lang="en-US" b="1" dirty="0">
                <a:solidFill>
                  <a:schemeClr val="bg1"/>
                </a:solidFill>
              </a:rPr>
              <a:t>access modifier </a:t>
            </a:r>
            <a:r>
              <a:rPr lang="en-US" dirty="0"/>
              <a:t>of a </a:t>
            </a:r>
            <a:r>
              <a:rPr lang="en-US" b="1" dirty="0">
                <a:solidFill>
                  <a:schemeClr val="bg1"/>
                </a:solidFill>
              </a:rPr>
              <a:t>member</a:t>
            </a:r>
            <a:r>
              <a:rPr lang="en-US" dirty="0"/>
              <a:t> of the class</a:t>
            </a:r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Access Modifiers</a:t>
            </a:r>
            <a:endParaRPr lang="bg-BG" sz="40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84073" y="2632159"/>
            <a:ext cx="8777177" cy="26780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IsPrivate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IsNonPublic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everything but public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IsFamily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protected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IsAssembly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27423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BB8BC17-4E08-420D-9CE0-675FE7154B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constructors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non static constructors</a:t>
            </a:r>
          </a:p>
          <a:p>
            <a:pPr>
              <a:spcBef>
                <a:spcPts val="18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 Constructors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42900" y="1779293"/>
            <a:ext cx="7006409" cy="11097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ConstructorInfo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[] publicCtors =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GetConstructors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1372" y="3589523"/>
            <a:ext cx="6990830" cy="26780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ConstructorInfo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[] allNonStaticCtors =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type.GetConstructors(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BindingFlags.Instance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BindingFlags.NonPublic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801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2E9CD9EB-D77B-4EB7-9FB4-03199451C5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/>
            <a:r>
              <a:rPr lang="en-US" sz="3500" dirty="0"/>
              <a:t>Reflection - What? Why? Where? When?</a:t>
            </a:r>
          </a:p>
          <a:p>
            <a:pPr marL="514350" indent="-514350"/>
            <a:r>
              <a:rPr lang="en-US" sz="3500" dirty="0"/>
              <a:t>Reflection API</a:t>
            </a:r>
          </a:p>
          <a:p>
            <a:pPr marL="819096" lvl="1" indent="-514350"/>
            <a:r>
              <a:rPr lang="en-US" dirty="0"/>
              <a:t>Type Class</a:t>
            </a:r>
          </a:p>
          <a:p>
            <a:pPr marL="819096" lvl="1" indent="-514350"/>
            <a:r>
              <a:rPr lang="en-US" dirty="0"/>
              <a:t>Reflecting Fields</a:t>
            </a:r>
          </a:p>
          <a:p>
            <a:pPr marL="819096" lvl="1" indent="-514350"/>
            <a:r>
              <a:rPr lang="en-US" dirty="0"/>
              <a:t>Reflecting Constructors</a:t>
            </a:r>
          </a:p>
          <a:p>
            <a:pPr marL="819096" lvl="1" indent="-514350"/>
            <a:r>
              <a:rPr lang="en-US" dirty="0"/>
              <a:t>Reflecting Methods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3500" dirty="0"/>
              <a:t>Attributes</a:t>
            </a:r>
          </a:p>
          <a:p>
            <a:pPr marL="761946" lvl="1" indent="-4572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Applying Attributes to Code Elements</a:t>
            </a:r>
          </a:p>
          <a:p>
            <a:pPr marL="761946" lvl="1" indent="-4572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Built-in Attributes</a:t>
            </a:r>
          </a:p>
          <a:p>
            <a:pPr marL="761946" lvl="1" indent="-4572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Defining Attributes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5296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19BD047-3845-445F-9C69-69777EEC9D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a certain constructor</a:t>
            </a:r>
          </a:p>
          <a:p>
            <a:pPr>
              <a:spcAft>
                <a:spcPts val="1200"/>
              </a:spcAft>
            </a:pPr>
            <a:endParaRPr lang="en-US" dirty="0"/>
          </a:p>
          <a:p>
            <a:r>
              <a:rPr lang="en-US" dirty="0"/>
              <a:t>Get constructor parameters</a:t>
            </a:r>
          </a:p>
          <a:p>
            <a:pPr>
              <a:spcAft>
                <a:spcPts val="2400"/>
              </a:spcAft>
            </a:pPr>
            <a:endParaRPr lang="en-US" dirty="0"/>
          </a:p>
          <a:p>
            <a:r>
              <a:rPr lang="en-US" dirty="0"/>
              <a:t>Instantiating objects using a specific constructor</a:t>
            </a:r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Reflect Constructors(2)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D085E5-85F3-4E55-8ED1-882893012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564" y="1764000"/>
            <a:ext cx="8709946" cy="9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ConstructorInfo constructor =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GetConstructor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(new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Type[]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parametersType);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971835-CA0E-4B4A-B639-82E7895DC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564" y="4940521"/>
            <a:ext cx="8709946" cy="13247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StringBuilder builder =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(StringBuilder)constructor.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Invoke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new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object[]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{ "gosho", 5 });</a:t>
            </a:r>
          </a:p>
        </p:txBody>
      </p:sp>
      <p:sp>
        <p:nvSpPr>
          <p:cNvPr id="8" name="AutoShape 20">
            <a:extLst>
              <a:ext uri="{FF2B5EF4-FFF2-40B4-BE49-F238E27FC236}">
                <a16:creationId xmlns:a16="http://schemas.microsoft.com/office/drawing/2014/main" id="{7D2BC2FD-D92D-4B77-8A91-F90E6F7CB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732" y="5818527"/>
            <a:ext cx="4045802" cy="882486"/>
          </a:xfrm>
          <a:prstGeom prst="wedgeRoundRectCallout">
            <a:avLst>
              <a:gd name="adj1" fmla="val -57382"/>
              <a:gd name="adj2" fmla="val -2580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Supply positional parameters in an object array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0C0156-A4B8-4866-8CAE-E90F50AD7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564" y="3313453"/>
            <a:ext cx="8709946" cy="9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Type[] parameterTypes =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constructor.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GetParameters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70015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DE66286A-BB0E-46B5-B236-A26EA7DF5E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all </a:t>
            </a:r>
            <a:r>
              <a:rPr lang="en-US" b="1" dirty="0">
                <a:solidFill>
                  <a:schemeClr val="bg1"/>
                </a:solidFill>
              </a:rPr>
              <a:t>public</a:t>
            </a:r>
            <a:r>
              <a:rPr lang="en-US" dirty="0"/>
              <a:t> methods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Obtain a </a:t>
            </a:r>
            <a:r>
              <a:rPr lang="en-US" b="1" dirty="0">
                <a:solidFill>
                  <a:schemeClr val="bg1"/>
                </a:solidFill>
              </a:rPr>
              <a:t>certain</a:t>
            </a:r>
            <a:r>
              <a:rPr lang="en-US" dirty="0"/>
              <a:t> method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 Methods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61385" y="1902713"/>
            <a:ext cx="10142739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MethodInfo[]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publicMethods = sbType.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GetMethods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1385" y="3146109"/>
            <a:ext cx="10142739" cy="20013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MethodInfo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appendMethod =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			sbType.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GetMethod("Append")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MethodInfo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overloadMethod = sbType.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GetMethod(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			  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"Append"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 []</a:t>
            </a:r>
            <a:r>
              <a:rPr lang="bg-BG" sz="2397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{</a:t>
            </a:r>
            <a:r>
              <a:rPr lang="bg-BG" sz="2397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(array)</a:t>
            </a:r>
            <a:r>
              <a:rPr lang="bg-BG" sz="2397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}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3975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110BB1D7-EF4E-47F7-ADB3-BC32434500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method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Aft>
                <a:spcPts val="1800"/>
              </a:spcAft>
            </a:pPr>
            <a:endParaRPr lang="en-US" dirty="0"/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Invoke</a:t>
            </a:r>
            <a:r>
              <a:rPr lang="en-US" dirty="0"/>
              <a:t> methods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Invoke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1572" y="1921216"/>
            <a:ext cx="9580804" cy="13247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ParameterInfo[] appendParameters =  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appendMethod.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GetParameters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Type returnType = appendMethod.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ReturnType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28578" y="4014629"/>
            <a:ext cx="9583798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appendMethod.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Invoke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(builder, new object[] { "hi!" });</a:t>
            </a:r>
          </a:p>
        </p:txBody>
      </p:sp>
      <p:sp>
        <p:nvSpPr>
          <p:cNvPr id="8" name="AutoShape 20">
            <a:extLst>
              <a:ext uri="{FF2B5EF4-FFF2-40B4-BE49-F238E27FC236}">
                <a16:creationId xmlns:a16="http://schemas.microsoft.com/office/drawing/2014/main" id="{0EF063E3-FB5D-4047-9CD3-209524E5E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3636" y="4643704"/>
            <a:ext cx="2103920" cy="709251"/>
          </a:xfrm>
          <a:prstGeom prst="wedgeRoundRectCallout">
            <a:avLst>
              <a:gd name="adj1" fmla="val 59754"/>
              <a:gd name="adj2" fmla="val -5320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Target object instance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AutoShape 20">
            <a:extLst>
              <a:ext uri="{FF2B5EF4-FFF2-40B4-BE49-F238E27FC236}">
                <a16:creationId xmlns:a16="http://schemas.microsoft.com/office/drawing/2014/main" id="{2904EB97-F50B-4F8B-91C2-BBB48E5D8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1516" y="4689688"/>
            <a:ext cx="2229871" cy="680588"/>
          </a:xfrm>
          <a:prstGeom prst="wedgeRoundRectCallout">
            <a:avLst>
              <a:gd name="adj1" fmla="val -57806"/>
              <a:gd name="adj2" fmla="val -5654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Parameters for the method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18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447800"/>
            <a:ext cx="2286000" cy="2286000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BDF9BB00-4C7E-4E59-87A9-F49B1CE7A91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Attributes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F86EAE4-C2FB-4D05-B61A-212AE495AD8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Data about Data</a:t>
            </a:r>
          </a:p>
        </p:txBody>
      </p:sp>
    </p:spTree>
    <p:extLst>
      <p:ext uri="{BB962C8B-B14F-4D97-AF65-F5344CB8AC3E}">
        <p14:creationId xmlns:p14="http://schemas.microsoft.com/office/powerpoint/2010/main" val="271455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2766" y="1108911"/>
            <a:ext cx="1012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holding </a:t>
            </a:r>
            <a:r>
              <a:rPr lang="en-US" dirty="0"/>
              <a:t>class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Describes</a:t>
            </a:r>
            <a:r>
              <a:rPr lang="en-US" dirty="0"/>
              <a:t> parts of your code</a:t>
            </a:r>
          </a:p>
          <a:p>
            <a:r>
              <a:rPr lang="en-US" dirty="0"/>
              <a:t>Applied to: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Fields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, etc.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Attributes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991000" y="3882205"/>
            <a:ext cx="6384757" cy="20624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[Obsolete]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void DeprecatedMethod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Console.WriteLine("Deprecated!");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E6A5140-0EC5-4C85-93E9-801E396A6F4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52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3279AC6-E7B0-4193-B603-A69270CB75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Generate </a:t>
            </a:r>
            <a:r>
              <a:rPr lang="en-US" b="1" dirty="0">
                <a:solidFill>
                  <a:schemeClr val="bg1"/>
                </a:solidFill>
              </a:rPr>
              <a:t>compiler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messages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errors</a:t>
            </a:r>
          </a:p>
          <a:p>
            <a:pPr>
              <a:spcAft>
                <a:spcPts val="2399"/>
              </a:spcAft>
            </a:pPr>
            <a:endParaRPr lang="en-US" dirty="0"/>
          </a:p>
          <a:p>
            <a:r>
              <a:rPr lang="en-US" dirty="0"/>
              <a:t>Tools, which rely on attributes: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 generation </a:t>
            </a:r>
            <a:r>
              <a:rPr lang="en-US" dirty="0"/>
              <a:t>tools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Documentation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generation</a:t>
            </a:r>
            <a:r>
              <a:rPr lang="en-US" dirty="0"/>
              <a:t> tools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Testing</a:t>
            </a:r>
            <a:r>
              <a:rPr lang="en-US" dirty="0"/>
              <a:t> Frameworks</a:t>
            </a:r>
          </a:p>
          <a:p>
            <a:r>
              <a:rPr lang="en-US" dirty="0"/>
              <a:t>Runtime - </a:t>
            </a:r>
            <a:r>
              <a:rPr lang="en-US" b="1" dirty="0">
                <a:solidFill>
                  <a:schemeClr val="bg1"/>
                </a:solidFill>
              </a:rPr>
              <a:t>ORM</a:t>
            </a:r>
            <a:r>
              <a:rPr lang="en-US" b="1" dirty="0"/>
              <a:t>,</a:t>
            </a:r>
            <a:r>
              <a:rPr lang="en-US" b="1" dirty="0">
                <a:solidFill>
                  <a:schemeClr val="bg1"/>
                </a:solidFill>
              </a:rPr>
              <a:t> Serialization </a:t>
            </a:r>
            <a:r>
              <a:rPr lang="en-US" dirty="0"/>
              <a:t>etc.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Attributes Usage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75577" y="1825520"/>
            <a:ext cx="8769393" cy="9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[Obsolete]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enum Coin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Enum 'Coin' is osbolete</a:t>
            </a:r>
          </a:p>
        </p:txBody>
      </p:sp>
    </p:spTree>
    <p:extLst>
      <p:ext uri="{BB962C8B-B14F-4D97-AF65-F5344CB8AC3E}">
        <p14:creationId xmlns:p14="http://schemas.microsoft.com/office/powerpoint/2010/main" val="82078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77A31D0B-A585-4364-A931-48AC3DA92D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50991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Attribute's name is surrounded by </a:t>
            </a:r>
            <a:r>
              <a:rPr lang="en-US" b="1" dirty="0">
                <a:solidFill>
                  <a:schemeClr val="bg1"/>
                </a:solidFill>
              </a:rPr>
              <a:t>square brackets</a:t>
            </a:r>
            <a:r>
              <a:rPr lang="en-US" dirty="0"/>
              <a:t>: </a:t>
            </a:r>
            <a:r>
              <a:rPr lang="en-US" b="1" dirty="0">
                <a:solidFill>
                  <a:schemeClr val="bg1"/>
                </a:solidFill>
              </a:rPr>
              <a:t>[]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Placed before their target declaration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[Flags]</a:t>
            </a:r>
            <a:r>
              <a:rPr lang="en-US" dirty="0"/>
              <a:t> attribute indicates that the enum type can be treated</a:t>
            </a:r>
            <a:r>
              <a:rPr lang="bg-BG" dirty="0"/>
              <a:t> </a:t>
            </a:r>
            <a:br>
              <a:rPr lang="en-US" dirty="0"/>
            </a:br>
            <a:r>
              <a:rPr lang="en-US" dirty="0"/>
              <a:t>like a set of bit flags, stored as a single integer</a:t>
            </a: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Applying Attributes – Example</a:t>
            </a:r>
            <a:endParaRPr lang="en-US" dirty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1299039" y="2533766"/>
            <a:ext cx="5874408" cy="28002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[Flags]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System.FlagsAttribute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public enum FileAccess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Read = 1,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Write = 2,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ReadWrite = Read | Write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397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7420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82CF8DAF-AD21-4E58-9387-08EADFE1E0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Attributes can accept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 for their constructors and </a:t>
            </a:r>
            <a:br>
              <a:rPr lang="en-US" dirty="0"/>
            </a:br>
            <a:r>
              <a:rPr lang="en-US" dirty="0"/>
              <a:t>public properties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spcAft>
                <a:spcPts val="1799"/>
              </a:spcAft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 </a:t>
            </a:r>
            <a:r>
              <a:rPr lang="bg-BG" dirty="0">
                <a:latin typeface="Consolas" panose="020B0609020204030204" pitchFamily="49" charset="0"/>
              </a:rPr>
              <a:t>[DllImport]</a:t>
            </a:r>
            <a:r>
              <a:rPr lang="en-US" dirty="0"/>
              <a:t> attribute refers to:</a:t>
            </a:r>
          </a:p>
          <a:p>
            <a:pPr lvl="1">
              <a:buClr>
                <a:schemeClr val="tx1"/>
              </a:buClr>
            </a:pPr>
            <a:r>
              <a:rPr lang="bg-BG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System.Runtime.InteropServices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bg-BG" b="1" noProof="1">
                <a:solidFill>
                  <a:schemeClr val="bg1"/>
                </a:solidFill>
                <a:latin typeface="Consolas" panose="020B0609020204030204" pitchFamily="49" charset="0"/>
              </a:rPr>
              <a:t>DllImportAttribute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"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user32.dll</a:t>
            </a:r>
            <a:r>
              <a:rPr lang="bg-BG" dirty="0"/>
              <a:t>"</a:t>
            </a:r>
            <a:r>
              <a:rPr lang="en-US" dirty="0"/>
              <a:t> is passed to the constructor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"</a:t>
            </a:r>
            <a:r>
              <a:rPr lang="bg-BG" b="1" noProof="1">
                <a:solidFill>
                  <a:schemeClr val="bg1"/>
                </a:solidFill>
                <a:latin typeface="Consolas" panose="020B0609020204030204" pitchFamily="49" charset="0"/>
              </a:rPr>
              <a:t>MessageBox</a:t>
            </a:r>
            <a:r>
              <a:rPr lang="bg-BG" dirty="0"/>
              <a:t>"</a:t>
            </a:r>
            <a:r>
              <a:rPr lang="en-US" dirty="0"/>
              <a:t> value is assigned to </a:t>
            </a:r>
            <a:r>
              <a:rPr lang="bg-BG" b="1" noProof="1">
                <a:solidFill>
                  <a:schemeClr val="bg1"/>
                </a:solidFill>
                <a:latin typeface="Consolas" panose="020B0609020204030204" pitchFamily="49" charset="0"/>
              </a:rPr>
              <a:t>EntryPoint</a:t>
            </a:r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with Parameters</a:t>
            </a: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756173" y="2085233"/>
            <a:ext cx="9059414" cy="20624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[DllImport("user32.dll", EntryPoint="MessageBox")]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public static extern int ShowMessageBox(int hWnd,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string text, string caption, int type);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ShowMessageBox(0, "Some text", "Some caption", 0);</a:t>
            </a:r>
            <a:endParaRPr lang="bg-BG" sz="2397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4823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17988DCD-91CD-4B29-A600-2997774812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Attributes can specify their </a:t>
            </a:r>
            <a:r>
              <a:rPr lang="en-US" b="1" dirty="0">
                <a:solidFill>
                  <a:schemeClr val="bg1"/>
                </a:solidFill>
              </a:rPr>
              <a:t>target</a:t>
            </a:r>
            <a:r>
              <a:rPr lang="en-US" dirty="0"/>
              <a:t> declaration</a:t>
            </a:r>
            <a:r>
              <a:rPr lang="bg-BG" dirty="0"/>
              <a:t>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Set a Target to an Attribute</a:t>
            </a:r>
            <a:endParaRPr lang="en-US" dirty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92942" y="2004098"/>
            <a:ext cx="9379807" cy="42443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bg-BG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target</a:t>
            </a:r>
            <a:r>
              <a:rPr lang="bg-BG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"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assembly</a:t>
            </a:r>
            <a:r>
              <a:rPr lang="bg-BG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</a:p>
          <a:p>
            <a:pPr defTabSz="1218438" latinLnBrk="1"/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[assembly: AssemblyTitle("Attributes Demo")]</a:t>
            </a:r>
          </a:p>
          <a:p>
            <a:pPr defTabSz="1218438" latinLnBrk="1"/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[assembly: AssemblyCompany("DemoSoft")]</a:t>
            </a:r>
          </a:p>
          <a:p>
            <a:pPr defTabSz="1218438" latinLnBrk="1"/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[assembly: AssemblyProduct("Enterprise Demo Suite")]</a:t>
            </a:r>
          </a:p>
          <a:p>
            <a:pPr defTabSz="1218438" latinLnBrk="1"/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[assembly: AssemblyVersion("2.0.1.37")]</a:t>
            </a:r>
          </a:p>
          <a:p>
            <a:pPr defTabSz="1218438" latinLnBrk="1"/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[Serializable]</a:t>
            </a:r>
            <a:r>
              <a:rPr lang="bg-BG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[type: Serializable]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class TestClass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defTabSz="1218438" latinLnBrk="1"/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[NonSerialized]</a:t>
            </a:r>
            <a:r>
              <a:rPr lang="bg-BG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[field: NonSerialized]</a:t>
            </a:r>
          </a:p>
          <a:p>
            <a:pPr defTabSz="1218438" latinLnBrk="1"/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private int status;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397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3470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90FBE18E-6B88-43AE-9B9A-155FA6F112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3400" dirty="0"/>
              <a:t>Must </a:t>
            </a:r>
            <a:r>
              <a:rPr lang="en-US" sz="3400" b="1" dirty="0">
                <a:solidFill>
                  <a:schemeClr val="bg1"/>
                </a:solidFill>
              </a:rPr>
              <a:t>inherit</a:t>
            </a:r>
            <a:r>
              <a:rPr lang="en-US" sz="3400" dirty="0"/>
              <a:t> the 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System.Attribute</a:t>
            </a:r>
            <a:r>
              <a:rPr lang="en-US" sz="3400" dirty="0"/>
              <a:t> class</a:t>
            </a:r>
            <a:endParaRPr lang="bg-BG" sz="3400" dirty="0"/>
          </a:p>
          <a:p>
            <a:pPr>
              <a:spcBef>
                <a:spcPts val="1200"/>
              </a:spcBef>
            </a:pPr>
            <a:r>
              <a:rPr lang="en-US" sz="3400" dirty="0"/>
              <a:t>Their </a:t>
            </a:r>
            <a:r>
              <a:rPr lang="en-US" sz="3400" b="1" dirty="0">
                <a:solidFill>
                  <a:schemeClr val="bg1"/>
                </a:solidFill>
              </a:rPr>
              <a:t>names</a:t>
            </a:r>
            <a:r>
              <a:rPr lang="en-US" sz="3400" dirty="0"/>
              <a:t> must end with "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Attribute</a:t>
            </a:r>
            <a:r>
              <a:rPr lang="en-US" sz="3400" dirty="0"/>
              <a:t>"</a:t>
            </a:r>
            <a:endParaRPr lang="en-US" sz="34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3400" dirty="0"/>
              <a:t>Possible </a:t>
            </a:r>
            <a:r>
              <a:rPr lang="en-US" sz="3400" b="1" dirty="0">
                <a:solidFill>
                  <a:schemeClr val="bg1"/>
                </a:solidFill>
              </a:rPr>
              <a:t>targets</a:t>
            </a:r>
            <a:r>
              <a:rPr lang="en-US" sz="3400" dirty="0"/>
              <a:t> must be defined via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[AttributeUsage]</a:t>
            </a:r>
          </a:p>
          <a:p>
            <a:pPr>
              <a:spcBef>
                <a:spcPts val="1200"/>
              </a:spcBef>
            </a:pPr>
            <a:r>
              <a:rPr lang="en-US" sz="3400" dirty="0"/>
              <a:t>Can define </a:t>
            </a:r>
            <a:r>
              <a:rPr lang="en-US" sz="3400" b="1" dirty="0">
                <a:solidFill>
                  <a:schemeClr val="bg1"/>
                </a:solidFill>
              </a:rPr>
              <a:t>constructors</a:t>
            </a:r>
            <a:r>
              <a:rPr lang="en-US" sz="3400" dirty="0"/>
              <a:t> with parameters</a:t>
            </a:r>
            <a:endParaRPr lang="bg-BG" sz="3400" dirty="0"/>
          </a:p>
          <a:p>
            <a:pPr>
              <a:spcBef>
                <a:spcPts val="1200"/>
              </a:spcBef>
            </a:pPr>
            <a:r>
              <a:rPr lang="en-US" sz="3400" dirty="0"/>
              <a:t>Can</a:t>
            </a:r>
            <a:r>
              <a:rPr lang="bg-BG" sz="3400" dirty="0"/>
              <a:t> </a:t>
            </a:r>
            <a:r>
              <a:rPr lang="en-US" sz="3400" dirty="0"/>
              <a:t>define</a:t>
            </a:r>
            <a:r>
              <a:rPr lang="bg-BG" sz="3400" dirty="0"/>
              <a:t> </a:t>
            </a:r>
            <a:r>
              <a:rPr lang="en-US" sz="3400" dirty="0"/>
              <a:t>public </a:t>
            </a:r>
            <a:r>
              <a:rPr lang="en-US" sz="3400" b="1" dirty="0">
                <a:solidFill>
                  <a:schemeClr val="bg1"/>
                </a:solidFill>
              </a:rPr>
              <a:t>fields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properties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Custom Attributes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98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BE5FB9D6-1628-471F-970F-2B0D63686B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3037" y="1347788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bg-BG" sz="3398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7200" b="1" i="0" u="sng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sli.do</a:t>
            </a:r>
            <a:b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15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r>
              <a:rPr kumimoji="0" lang="en-US" sz="115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csharp-advanced</a:t>
            </a:r>
            <a:endParaRPr kumimoji="0" lang="en-US" sz="33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779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9CCCA17D-1309-42CF-8483-EDD870750E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199" dirty="0"/>
              <a:t>Create an attribute </a:t>
            </a:r>
            <a:r>
              <a:rPr lang="en-US" sz="3199" b="1" dirty="0">
                <a:solidFill>
                  <a:schemeClr val="bg1"/>
                </a:solidFill>
              </a:rPr>
              <a:t>Author</a:t>
            </a:r>
            <a:r>
              <a:rPr lang="en-US" sz="3199" dirty="0"/>
              <a:t> with a </a:t>
            </a:r>
            <a:r>
              <a:rPr lang="en-US" sz="3199" b="1" dirty="0">
                <a:solidFill>
                  <a:schemeClr val="bg1"/>
                </a:solidFill>
              </a:rPr>
              <a:t>string</a:t>
            </a:r>
            <a:r>
              <a:rPr lang="en-US" sz="3199" dirty="0"/>
              <a:t> element called </a:t>
            </a:r>
            <a:r>
              <a:rPr lang="en-US" sz="3199" b="1" dirty="0">
                <a:solidFill>
                  <a:schemeClr val="bg1"/>
                </a:solidFill>
              </a:rPr>
              <a:t>name</a:t>
            </a:r>
            <a:r>
              <a:rPr lang="en-US" sz="3199" dirty="0"/>
              <a:t> that</a:t>
            </a:r>
            <a:r>
              <a:rPr lang="en-US" sz="3199" b="1" dirty="0"/>
              <a:t>: </a:t>
            </a:r>
            <a:endParaRPr lang="en-US" sz="3199" dirty="0"/>
          </a:p>
          <a:p>
            <a:pPr lvl="1"/>
            <a:r>
              <a:rPr lang="en-US" sz="2999" dirty="0"/>
              <a:t>Can be used over </a:t>
            </a:r>
            <a:r>
              <a:rPr lang="en-US" sz="2999" b="1" dirty="0">
                <a:solidFill>
                  <a:schemeClr val="bg1"/>
                </a:solidFill>
              </a:rPr>
              <a:t>classes and methods</a:t>
            </a:r>
          </a:p>
          <a:p>
            <a:pPr lvl="1"/>
            <a:r>
              <a:rPr lang="en-US" sz="2999" dirty="0"/>
              <a:t>Allow multiple attributes of same type </a:t>
            </a:r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Create Attribute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213112" y="3112984"/>
            <a:ext cx="6062777" cy="28002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[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Author</a:t>
            </a:r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("Victor")]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public class StartUp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[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Author</a:t>
            </a:r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("Georg")]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static void Main(string[] args)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{ … }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397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3389" y="6211254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Check your solution here: </a:t>
            </a:r>
            <a:r>
              <a:rPr lang="en-US" sz="1799" u="sng" dirty="0">
                <a:hlinkClick r:id="rId2"/>
              </a:rPr>
              <a:t>https://judge.softuni.bg/Contests/1520/Reflection-and-Attributes-Lab</a:t>
            </a:r>
            <a:endParaRPr lang="en-US" sz="1799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86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97704B49-0B62-4C58-B07A-5E946D92BC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Create Attribute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362200" y="1600201"/>
            <a:ext cx="7239000" cy="4644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[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AttributeUsage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AttributeTargets.Class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 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AttributeTargets.Method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,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AllowMultiple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)]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Author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Attribute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Attribute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Author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Attribute(string name)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this.Name = name;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/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Name { get; set; }   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240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6989377-1FA3-4B18-9990-631AD873CF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Tracker</a:t>
            </a:r>
            <a:r>
              <a:rPr lang="en-US" dirty="0"/>
              <a:t> with a method: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PrintMethodsByAuthor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Print to the console authors for all methods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SoftUni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attribute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reflection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Coding Tracker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3389" y="6211254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Check your solution here: </a:t>
            </a:r>
            <a:r>
              <a:rPr lang="en-US" sz="1799" u="sng" dirty="0">
                <a:hlinkClick r:id="rId2"/>
              </a:rPr>
              <a:t>https://judge.softuni.bg/Contests/1520/Reflection-and-Attributes-Lab</a:t>
            </a:r>
            <a:endParaRPr lang="en-US" sz="1799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6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20C76BDF-B0A8-40AD-9AC0-D08FB0BA21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Coding Tracker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818791" y="1463468"/>
            <a:ext cx="10466692" cy="50135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var type =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(StartUp);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var methods =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GetMethods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BindingFlags.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Instance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 BindingFlags.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BindingFlags.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foreach (var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in methods) 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if(method.CustomAttributes</a:t>
            </a:r>
            <a:br>
              <a:rPr lang="en-US" sz="2397" b="1" noProof="1">
                <a:latin typeface="Consolas" pitchFamily="49" charset="0"/>
                <a:cs typeface="Consolas" pitchFamily="49" charset="0"/>
              </a:rPr>
            </a:br>
            <a:r>
              <a:rPr lang="en-US" sz="2397" b="1" noProof="1">
                <a:latin typeface="Consolas" pitchFamily="49" charset="0"/>
                <a:cs typeface="Consolas" pitchFamily="49" charset="0"/>
              </a:rPr>
              <a:t>     .Any(n =&gt; n.AttributeType == typeof(AuthorAttribute))){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var attributes = method.GetCustomAttributes(false);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foreach(AuthorAttribute attr in attributes){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Console.WriteLine("{0} iw written by {1}", </a:t>
            </a:r>
            <a:br>
              <a:rPr lang="en-US" sz="2397" b="1" noProof="1">
                <a:latin typeface="Consolas" pitchFamily="49" charset="0"/>
                <a:cs typeface="Consolas" pitchFamily="49" charset="0"/>
              </a:rPr>
            </a:br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                           method.Name, attr.Name);</a:t>
            </a:r>
          </a:p>
          <a:p>
            <a:pPr defTabSz="1218438" latinLnBrk="1"/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Add the missing brackets</a:t>
            </a:r>
          </a:p>
        </p:txBody>
      </p:sp>
    </p:spTree>
    <p:extLst>
      <p:ext uri="{BB962C8B-B14F-4D97-AF65-F5344CB8AC3E}">
        <p14:creationId xmlns:p14="http://schemas.microsoft.com/office/powerpoint/2010/main" val="279587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4C76015B-F17D-488D-B670-BBB580BF8A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64770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r>
              <a:rPr lang="en-GB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Reflection</a:t>
            </a:r>
            <a:r>
              <a:rPr lang="en-GB" sz="3200" dirty="0">
                <a:solidFill>
                  <a:schemeClr val="bg2"/>
                </a:solidFill>
              </a:rPr>
              <a:t>:</a:t>
            </a:r>
          </a:p>
          <a:p>
            <a:pPr marL="891841" lvl="1" indent="-358775">
              <a:lnSpc>
                <a:spcPct val="95000"/>
              </a:lnSpc>
              <a:buClr>
                <a:schemeClr val="bg2"/>
              </a:buClr>
            </a:pPr>
            <a:r>
              <a:rPr lang="en-GB" sz="3000" dirty="0">
                <a:solidFill>
                  <a:schemeClr val="bg2"/>
                </a:solidFill>
              </a:rPr>
              <a:t>Allows us  to get </a:t>
            </a:r>
            <a:r>
              <a:rPr lang="en-GB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information about types</a:t>
            </a:r>
          </a:p>
          <a:p>
            <a:pPr marL="891841" lvl="1" indent="-358775">
              <a:lnSpc>
                <a:spcPct val="95000"/>
              </a:lnSpc>
              <a:buClr>
                <a:schemeClr val="bg2"/>
              </a:buClr>
            </a:pPr>
            <a:r>
              <a:rPr lang="en-GB" sz="3000" dirty="0">
                <a:solidFill>
                  <a:schemeClr val="bg2"/>
                </a:solidFill>
              </a:rPr>
              <a:t>Allows us to dynamically </a:t>
            </a:r>
            <a:r>
              <a:rPr lang="en-GB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call methods</a:t>
            </a:r>
            <a:r>
              <a:rPr lang="en-GB" sz="3000" dirty="0">
                <a:solidFill>
                  <a:schemeClr val="bg2"/>
                </a:solidFill>
              </a:rPr>
              <a:t>,</a:t>
            </a:r>
            <a:br>
              <a:rPr lang="en-GB" sz="3000" dirty="0">
                <a:solidFill>
                  <a:schemeClr val="bg2"/>
                </a:solidFill>
              </a:rPr>
            </a:br>
            <a:r>
              <a:rPr lang="en-GB" sz="3000" dirty="0">
                <a:solidFill>
                  <a:schemeClr val="bg2"/>
                </a:solidFill>
              </a:rPr>
              <a:t> </a:t>
            </a:r>
            <a:r>
              <a:rPr lang="en-GB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get</a:t>
            </a:r>
            <a:r>
              <a:rPr lang="en-GB" sz="3000" dirty="0">
                <a:solidFill>
                  <a:schemeClr val="bg2"/>
                </a:solidFill>
              </a:rPr>
              <a:t>/</a:t>
            </a:r>
            <a:r>
              <a:rPr lang="en-GB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set</a:t>
            </a:r>
            <a:r>
              <a:rPr lang="en-GB" sz="3000" dirty="0">
                <a:solidFill>
                  <a:schemeClr val="bg2"/>
                </a:solidFill>
              </a:rPr>
              <a:t> values, etc.</a:t>
            </a: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r>
              <a:rPr lang="en-GB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Attributes</a:t>
            </a:r>
            <a:r>
              <a:rPr lang="en-GB" sz="3200" dirty="0">
                <a:solidFill>
                  <a:schemeClr val="bg2"/>
                </a:solidFill>
              </a:rPr>
              <a:t> allow adding metadata in </a:t>
            </a:r>
            <a:br>
              <a:rPr lang="en-GB" sz="3200" dirty="0">
                <a:solidFill>
                  <a:schemeClr val="bg2"/>
                </a:solidFill>
              </a:rPr>
            </a:br>
            <a:r>
              <a:rPr lang="en-GB" sz="3200" dirty="0">
                <a:solidFill>
                  <a:schemeClr val="bg2"/>
                </a:solidFill>
              </a:rPr>
              <a:t>classes / types / etc.</a:t>
            </a:r>
          </a:p>
          <a:p>
            <a:pPr marL="891841" lvl="1" indent="-358775">
              <a:lnSpc>
                <a:spcPct val="95000"/>
              </a:lnSpc>
              <a:buClr>
                <a:schemeClr val="bg2"/>
              </a:buClr>
            </a:pPr>
            <a:r>
              <a:rPr lang="en-GB" sz="3000" dirty="0">
                <a:solidFill>
                  <a:schemeClr val="bg2"/>
                </a:solidFill>
              </a:rPr>
              <a:t>Built-in attributes</a:t>
            </a:r>
          </a:p>
          <a:p>
            <a:pPr marL="891841" lvl="1" indent="-358775">
              <a:lnSpc>
                <a:spcPct val="95000"/>
              </a:lnSpc>
              <a:buClr>
                <a:schemeClr val="bg2"/>
              </a:buClr>
            </a:pPr>
            <a:r>
              <a:rPr lang="en-GB" sz="3000" dirty="0">
                <a:solidFill>
                  <a:schemeClr val="bg2"/>
                </a:solidFill>
              </a:rPr>
              <a:t>Custom attributes</a:t>
            </a:r>
          </a:p>
          <a:p>
            <a:pPr marL="891841" lvl="1" indent="-358775">
              <a:lnSpc>
                <a:spcPct val="95000"/>
              </a:lnSpc>
              <a:buClr>
                <a:schemeClr val="bg2"/>
              </a:buClr>
            </a:pPr>
            <a:r>
              <a:rPr lang="en-GB" sz="3000" dirty="0">
                <a:solidFill>
                  <a:schemeClr val="bg2"/>
                </a:solidFill>
              </a:rPr>
              <a:t>Can be accessed at runtime</a:t>
            </a: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58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96325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6930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3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5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7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16EF1F0-3B56-4EF6-8FED-AB364F71B9F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37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9FD19B4A-4A8D-4026-8B89-E7AF4C2F10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18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565" y="1524000"/>
            <a:ext cx="2285695" cy="2285695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F81D84D8-7695-4B09-87CD-C81398B1E73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Reflection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10A5CC2-0316-4454-A205-735E6CB0AEC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What? Why? Where? When?</a:t>
            </a:r>
          </a:p>
        </p:txBody>
      </p:sp>
    </p:spTree>
    <p:extLst>
      <p:ext uri="{BB962C8B-B14F-4D97-AF65-F5344CB8AC3E}">
        <p14:creationId xmlns:p14="http://schemas.microsoft.com/office/powerpoint/2010/main" val="228025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96766" y="1121143"/>
            <a:ext cx="10129234" cy="554658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Programming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technique</a:t>
            </a:r>
            <a:r>
              <a:rPr lang="en-US" b="1" dirty="0"/>
              <a:t>,</a:t>
            </a:r>
            <a:r>
              <a:rPr lang="en-US" dirty="0"/>
              <a:t> in which computer </a:t>
            </a:r>
            <a:br>
              <a:rPr lang="en-US" dirty="0"/>
            </a:br>
            <a:r>
              <a:rPr lang="en-US" dirty="0"/>
              <a:t>programs have the ability to treat other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programs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as their data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Programs can be designed to: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Generate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Analyze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Transform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Modify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itself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while </a:t>
            </a:r>
            <a:r>
              <a:rPr lang="en-US" b="1" dirty="0">
                <a:solidFill>
                  <a:schemeClr val="bg1"/>
                </a:solidFill>
              </a:rPr>
              <a:t>running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r>
              <a:rPr lang="en-US" sz="4000" dirty="0"/>
              <a:t>What is </a:t>
            </a:r>
            <a:r>
              <a:rPr lang="en-GB" dirty="0"/>
              <a:t>Metaprogramming?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7A78AA4-069C-4AA4-9569-D28DCC1BC1A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07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ability of a programming language to be its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own metalanguage</a:t>
            </a:r>
          </a:p>
          <a:p>
            <a:r>
              <a:rPr lang="en-US" dirty="0"/>
              <a:t>Programs can examine information </a:t>
            </a:r>
            <a:br>
              <a:rPr lang="en-US" dirty="0"/>
            </a:br>
            <a:r>
              <a:rPr lang="en-US" dirty="0"/>
              <a:t>about </a:t>
            </a:r>
            <a:r>
              <a:rPr lang="en-US" b="1" dirty="0">
                <a:solidFill>
                  <a:schemeClr val="bg1"/>
                </a:solidFill>
              </a:rPr>
              <a:t>themselves</a:t>
            </a:r>
          </a:p>
          <a:p>
            <a:endParaRPr lang="bg-BG" dirty="0"/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</a:t>
            </a:r>
            <a:r>
              <a:rPr lang="en-GB"/>
              <a:t>Reflection?</a:t>
            </a:r>
            <a:endParaRPr lang="en-GB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069B9FF-9560-4F86-9AA8-8125786603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52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Whenever we want:</a:t>
            </a:r>
          </a:p>
          <a:p>
            <a:pPr lvl="1"/>
            <a:r>
              <a:rPr lang="en-GB" dirty="0"/>
              <a:t>Code to become more </a:t>
            </a:r>
            <a:r>
              <a:rPr lang="en-GB" b="1" dirty="0">
                <a:solidFill>
                  <a:schemeClr val="bg1"/>
                </a:solidFill>
              </a:rPr>
              <a:t>extendible</a:t>
            </a:r>
          </a:p>
          <a:p>
            <a:pPr lvl="1"/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reduce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code</a:t>
            </a:r>
            <a:r>
              <a:rPr lang="en-US" dirty="0"/>
              <a:t> length significantly</a:t>
            </a:r>
          </a:p>
          <a:p>
            <a:pPr lvl="1"/>
            <a:r>
              <a:rPr lang="en-US" b="1" dirty="0"/>
              <a:t>Assembly</a:t>
            </a:r>
            <a:r>
              <a:rPr lang="en-US" dirty="0"/>
              <a:t> information at run time</a:t>
            </a:r>
          </a:p>
          <a:p>
            <a:pPr lvl="1"/>
            <a:r>
              <a:rPr lang="en-US" dirty="0"/>
              <a:t>Easier </a:t>
            </a:r>
            <a:r>
              <a:rPr lang="en-US" b="1" dirty="0">
                <a:solidFill>
                  <a:schemeClr val="bg1"/>
                </a:solidFill>
              </a:rPr>
              <a:t>testing</a:t>
            </a:r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to Use </a:t>
            </a:r>
            <a:r>
              <a:rPr lang="en-GB"/>
              <a:t>Reflection?</a:t>
            </a:r>
            <a:endParaRPr lang="en-GB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5143E4E-2899-4185-B34F-24F889F4329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4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959003E6-5632-49E9-8C5B-B1B269161C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If it is </a:t>
            </a:r>
            <a:r>
              <a:rPr lang="en-US" b="1" dirty="0">
                <a:solidFill>
                  <a:schemeClr val="bg1"/>
                </a:solidFill>
              </a:rPr>
              <a:t>possible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perform</a:t>
            </a:r>
            <a:r>
              <a:rPr lang="en-US" dirty="0"/>
              <a:t> an operation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using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reflection</a:t>
            </a:r>
            <a:r>
              <a:rPr lang="en-US" dirty="0"/>
              <a:t>, then it is preferable to </a:t>
            </a:r>
            <a:r>
              <a:rPr lang="en-US" b="1" dirty="0">
                <a:solidFill>
                  <a:schemeClr val="bg1"/>
                </a:solidFill>
              </a:rPr>
              <a:t>avoid using it</a:t>
            </a:r>
          </a:p>
          <a:p>
            <a:pPr>
              <a:buClr>
                <a:schemeClr val="tx1"/>
              </a:buClr>
            </a:pPr>
            <a:r>
              <a:rPr lang="en-GB" dirty="0"/>
              <a:t>Cons from using Reflection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Performance</a:t>
            </a:r>
            <a:r>
              <a:rPr lang="en-GB" dirty="0"/>
              <a:t> overhead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Security</a:t>
            </a:r>
            <a:r>
              <a:rPr lang="en-GB" dirty="0"/>
              <a:t> restrictions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Exposure of </a:t>
            </a:r>
            <a:r>
              <a:rPr lang="en-GB" b="1" dirty="0">
                <a:solidFill>
                  <a:schemeClr val="bg1"/>
                </a:solidFill>
              </a:rPr>
              <a:t>internals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Not to Use Reflection?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434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513" y="1524000"/>
            <a:ext cx="2209800" cy="220980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4E75A9D8-330D-45CE-A4FD-BDCD125B491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Reflection  API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163448-F3C4-465A-9CAA-00995786CA6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Reflecting Class and Members</a:t>
            </a:r>
          </a:p>
        </p:txBody>
      </p:sp>
    </p:spTree>
    <p:extLst>
      <p:ext uri="{BB962C8B-B14F-4D97-AF65-F5344CB8AC3E}">
        <p14:creationId xmlns:p14="http://schemas.microsoft.com/office/powerpoint/2010/main" val="21047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3800</TotalTime>
  <Words>2618</Words>
  <Application>Microsoft Office PowerPoint</Application>
  <PresentationFormat>Widescreen</PresentationFormat>
  <Paragraphs>454</Paragraphs>
  <Slides>39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Consolas</vt:lpstr>
      <vt:lpstr>Wingdings</vt:lpstr>
      <vt:lpstr>Wingdings 2</vt:lpstr>
      <vt:lpstr>1_SoftUni</vt:lpstr>
      <vt:lpstr>Reflection and Attributes</vt:lpstr>
      <vt:lpstr>Table of Contents</vt:lpstr>
      <vt:lpstr>Questions</vt:lpstr>
      <vt:lpstr>What? Why? Where? When?</vt:lpstr>
      <vt:lpstr>What is Metaprogramming?</vt:lpstr>
      <vt:lpstr>What is Reflection?</vt:lpstr>
      <vt:lpstr>When to Use Reflection?</vt:lpstr>
      <vt:lpstr>When Not to Use Reflection?</vt:lpstr>
      <vt:lpstr>Reflecting Class and Members</vt:lpstr>
      <vt:lpstr>Type Class</vt:lpstr>
      <vt:lpstr>Class Name</vt:lpstr>
      <vt:lpstr>Base Class and Interfaces</vt:lpstr>
      <vt:lpstr>Creating New Instances Dynamically</vt:lpstr>
      <vt:lpstr>Reflect Fields</vt:lpstr>
      <vt:lpstr>Binding Flags</vt:lpstr>
      <vt:lpstr>Field Type and Name</vt:lpstr>
      <vt:lpstr>Changing a Field’s State</vt:lpstr>
      <vt:lpstr>Access Modifiers</vt:lpstr>
      <vt:lpstr>Reflect Constructors</vt:lpstr>
      <vt:lpstr>Reflect Constructors(2)</vt:lpstr>
      <vt:lpstr>Reflect Methods</vt:lpstr>
      <vt:lpstr>Method Invoke</vt:lpstr>
      <vt:lpstr>Data about Data</vt:lpstr>
      <vt:lpstr>Attributes</vt:lpstr>
      <vt:lpstr>Attributes Usage</vt:lpstr>
      <vt:lpstr>Applying Attributes – Example</vt:lpstr>
      <vt:lpstr>Attributes with Parameters</vt:lpstr>
      <vt:lpstr>Set a Target to an Attribute</vt:lpstr>
      <vt:lpstr>Custom Attributes Requirements</vt:lpstr>
      <vt:lpstr>Problem: Create Attribute</vt:lpstr>
      <vt:lpstr>Solution: Create Attribute</vt:lpstr>
      <vt:lpstr>Problem: Coding Tracker</vt:lpstr>
      <vt:lpstr>Solution: Coding Tracker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OOP - Reflection and Attributes</dc:title>
  <dc:subject>Intro to NodeJS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Aleksandar Kermanov</cp:lastModifiedBy>
  <cp:revision>20</cp:revision>
  <dcterms:created xsi:type="dcterms:W3CDTF">2018-05-23T13:08:44Z</dcterms:created>
  <dcterms:modified xsi:type="dcterms:W3CDTF">2021-09-24T10:36:51Z</dcterms:modified>
  <cp:category>programming;education;software engineering;software development</cp:category>
</cp:coreProperties>
</file>