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85" r:id="rId31"/>
    <p:sldId id="286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FA58C29-BC9E-4A65-8AD9-7D4F46EDBA16}">
          <p14:sldIdLst>
            <p14:sldId id="256"/>
            <p14:sldId id="257"/>
            <p14:sldId id="258"/>
          </p14:sldIdLst>
        </p14:section>
        <p14:section name="Functional Programming" id="{02946FA8-0A6B-499B-BBE0-DD0D437AF10F}">
          <p14:sldIdLst>
            <p14:sldId id="259"/>
            <p14:sldId id="260"/>
            <p14:sldId id="261"/>
            <p14:sldId id="262"/>
          </p14:sldIdLst>
        </p14:section>
        <p14:section name="Lambda Expressions" id="{70468EA7-01ED-4C11-9032-4566DC2365C9}">
          <p14:sldIdLst>
            <p14:sldId id="263"/>
            <p14:sldId id="264"/>
            <p14:sldId id="265"/>
            <p14:sldId id="266"/>
            <p14:sldId id="267"/>
          </p14:sldIdLst>
        </p14:section>
        <p14:section name="Functions" id="{C1C4B708-485E-42D8-AD3E-0E527AA31984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918D3C5B-691C-44DE-A867-8A03A25D4408}">
          <p14:sldIdLst>
            <p14:sldId id="283"/>
            <p14:sldId id="289"/>
            <p14:sldId id="285"/>
            <p14:sldId id="28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69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214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8228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 smtClean="0"/>
              <a:t>SoftUni</a:t>
            </a:r>
            <a:r>
              <a:rPr lang="en-US" dirty="0" smtClean="0"/>
              <a:t> </a:t>
            </a:r>
            <a:r>
              <a:rPr lang="en-US" dirty="0"/>
              <a:t>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91613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75401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23008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549166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5931267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556569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integers </a:t>
            </a:r>
            <a:r>
              <a:rPr lang="en-US" dirty="0"/>
              <a:t>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even numbers</a:t>
            </a:r>
            <a:r>
              <a:rPr lang="en-US" dirty="0" smtClean="0"/>
              <a:t>, sorted </a:t>
            </a:r>
            <a:r>
              <a:rPr lang="en-US" dirty="0"/>
              <a:t>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two </a:t>
            </a:r>
            <a:r>
              <a:rPr lang="en-US" b="1" dirty="0">
                <a:solidFill>
                  <a:schemeClr val="bg1"/>
                </a:solidFill>
              </a:rPr>
              <a:t>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4400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3699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B7A1F6AD-3140-4C43-BDD4-98961CA95705}"/>
              </a:ext>
            </a:extLst>
          </p:cNvPr>
          <p:cNvSpPr/>
          <p:nvPr/>
        </p:nvSpPr>
        <p:spPr bwMode="auto">
          <a:xfrm>
            <a:off x="7161299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699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143EECA7-F493-4666-A818-9B89AA7D6BFD}"/>
              </a:ext>
            </a:extLst>
          </p:cNvPr>
          <p:cNvSpPr/>
          <p:nvPr/>
        </p:nvSpPr>
        <p:spPr bwMode="auto">
          <a:xfrm>
            <a:off x="7161299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699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40698BB7-BD62-49AB-9CE0-0E1B8998F160}"/>
              </a:ext>
            </a:extLst>
          </p:cNvPr>
          <p:cNvSpPr/>
          <p:nvPr/>
        </p:nvSpPr>
        <p:spPr bwMode="auto">
          <a:xfrm>
            <a:off x="7161299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3000" y="1363726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Func&lt;T, V&gt;, Action&lt;T&gt;</a:t>
            </a:r>
            <a:endParaRPr lang="bg-B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Delegates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1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</a:t>
            </a:r>
            <a:r>
              <a:rPr lang="en-US" dirty="0" smtClean="0"/>
              <a:t>a function 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types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dirty="0"/>
              <a:t> generic delegate uses type parameters to define the number and </a:t>
            </a:r>
            <a:br>
              <a:rPr lang="en-US" sz="3200" dirty="0"/>
            </a:br>
            <a:r>
              <a:rPr lang="en-US" sz="3200" dirty="0"/>
              <a:t>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Delegates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066" y="2771261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029152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4230" y="630571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9929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61249" y="3482892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2873" y="3477957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8000" y="2023445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3192" y="3482893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Delegates –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6513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27204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your own</a:t>
            </a:r>
            <a:r>
              <a:rPr lang="en-US" b="1" dirty="0">
                <a:solidFill>
                  <a:schemeClr val="bg1"/>
                </a:solidFill>
              </a:rPr>
              <a:t>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66637" y="3505200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5534" y="3806111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3956DEE0-9070-4A81-AFA7-606E4B2982F7}"/>
              </a:ext>
            </a:extLst>
          </p:cNvPr>
          <p:cNvSpPr/>
          <p:nvPr/>
        </p:nvSpPr>
        <p:spPr bwMode="auto">
          <a:xfrm>
            <a:off x="7132281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638" y="4938428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34" y="5179007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982ED06C-5811-40B5-9145-0C0AC293F43A}"/>
              </a:ext>
            </a:extLst>
          </p:cNvPr>
          <p:cNvSpPr/>
          <p:nvPr/>
        </p:nvSpPr>
        <p:spPr bwMode="auto">
          <a:xfrm>
            <a:off x="7128481" y="5313004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0600" y="1516749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text </a:t>
            </a:r>
            <a:r>
              <a:rPr lang="en-US" dirty="0"/>
              <a:t>from </a:t>
            </a:r>
            <a:r>
              <a:rPr lang="en-US" dirty="0" smtClean="0"/>
              <a:t>the console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Filter only </a:t>
            </a:r>
            <a:r>
              <a:rPr lang="en-US" dirty="0" smtClean="0"/>
              <a:t>words,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start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capital </a:t>
            </a:r>
            <a:r>
              <a:rPr lang="en-US" dirty="0"/>
              <a:t>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each of the words on </a:t>
            </a:r>
            <a:r>
              <a:rPr lang="en-US" dirty="0"/>
              <a:t>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2526" y="1295401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Func&lt;string, bool&gt;</a:t>
            </a:r>
            <a:r>
              <a:rPr lang="en-US" noProof="1">
                <a:solidFill>
                  <a:schemeClr val="tx1"/>
                </a:solidFill>
              </a:rPr>
              <a:t> checker = </a:t>
            </a:r>
            <a:r>
              <a:rPr lang="en-US" noProof="1">
                <a:solidFill>
                  <a:schemeClr val="bg1"/>
                </a:solidFill>
              </a:rPr>
              <a:t>n =&gt; n[0] == n.ToUpper()[0]</a:t>
            </a:r>
            <a:r>
              <a:rPr lang="en-US" noProof="1">
                <a:solidFill>
                  <a:schemeClr val="tx1"/>
                </a:solidFill>
              </a:rPr>
              <a:t>;</a:t>
            </a:r>
          </a:p>
          <a:p>
            <a:r>
              <a:rPr lang="en-US" noProof="1">
                <a:solidFill>
                  <a:schemeClr val="tx1"/>
                </a:solidFill>
              </a:rPr>
              <a:t>var words = Console.ReadLine().Split(new string[] {" "}, 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StringSplitOptions.RemoveEmptyEntries)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.Where(</a:t>
            </a:r>
            <a:r>
              <a:rPr lang="en-US" noProof="1">
                <a:solidFill>
                  <a:schemeClr val="bg1"/>
                </a:solidFill>
              </a:rPr>
              <a:t>checker</a:t>
            </a:r>
            <a:r>
              <a:rPr lang="en-US" noProof="1">
                <a:solidFill>
                  <a:schemeClr val="tx1"/>
                </a:solidFill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.ToArray();</a:t>
            </a:r>
          </a:p>
          <a:p>
            <a:r>
              <a:rPr lang="en-US" noProof="1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noProof="1">
                <a:solidFill>
                  <a:schemeClr val="tx1"/>
                </a:solidFill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</a:rPr>
              <a:t>  Console.WriteLine(word);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UnaryOperator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1328414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1828801"/>
            <a:ext cx="1012668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214630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</a:t>
            </a:r>
            <a:r>
              <a:rPr lang="en-US" dirty="0" smtClean="0"/>
              <a:t>the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condition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an age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a format </a:t>
            </a:r>
            <a:r>
              <a:rPr lang="en-US" dirty="0"/>
              <a:t>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0329" y="3148963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48222" y="4090897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8C794E1D-D2D1-4BF1-AF3C-2640F7779558}"/>
              </a:ext>
            </a:extLst>
          </p:cNvPr>
          <p:cNvSpPr/>
          <p:nvPr/>
        </p:nvSpPr>
        <p:spPr bwMode="auto">
          <a:xfrm>
            <a:off x="2850075" y="45005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CEC95EE-A118-4DC5-A294-7A5AF65F6023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147" y="3152843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875" y="4252035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50E43158-CE5A-44C1-AE6B-14DBA9843909}"/>
              </a:ext>
            </a:extLst>
          </p:cNvPr>
          <p:cNvSpPr/>
          <p:nvPr/>
        </p:nvSpPr>
        <p:spPr bwMode="auto">
          <a:xfrm>
            <a:off x="7867491" y="448195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196639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accent2"/>
                </a:solidFill>
              </a:rPr>
              <a:t>// TODO: </a:t>
            </a:r>
            <a:r>
              <a:rPr lang="en-US" sz="2600" i="1" dirty="0">
                <a:solidFill>
                  <a:schemeClr val="accent2"/>
                </a:solidFill>
              </a:rPr>
              <a:t>Read data from 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>
                <a:solidFill>
                  <a:schemeClr val="tx1"/>
                </a:solidFill>
              </a:rPr>
              <a:t>CreateTester(condition</a:t>
            </a:r>
            <a:r>
              <a:rPr lang="en-US" sz="2600" dirty="0">
                <a:solidFill>
                  <a:schemeClr val="tx1"/>
                </a:solidFill>
              </a:rPr>
              <a:t>, age);</a:t>
            </a:r>
          </a:p>
          <a:p>
            <a:r>
              <a:rPr lang="en-US" sz="2600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noProof="1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noProof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PrintFilteredStudent(people</a:t>
            </a:r>
            <a:r>
              <a:rPr lang="en-US" sz="2600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994" y="1194781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994" y="1194781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7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4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Paradigms, Concepts</a:t>
            </a:r>
            <a:endParaRPr lang="bg-B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Functional Programming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780916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529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xmlns="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7182" y="1592342"/>
          <a:ext cx="2207305" cy="3934907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51099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90170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 smtClean="0"/>
              <a:t>declarative</a:t>
            </a:r>
            <a:endParaRPr lang="bg-BG" dirty="0"/>
          </a:p>
          <a:p>
            <a:r>
              <a:rPr lang="en-US" dirty="0"/>
              <a:t>Its main focus is on "what to solve</a:t>
            </a:r>
            <a:r>
              <a:rPr lang="en-US" dirty="0" smtClean="0"/>
              <a:t>"</a:t>
            </a:r>
            <a:r>
              <a:rPr lang="bg-BG" dirty="0"/>
              <a:t> </a:t>
            </a:r>
            <a:r>
              <a:rPr lang="en-US" dirty="0" smtClean="0"/>
              <a:t>and not</a:t>
            </a:r>
            <a:br>
              <a:rPr lang="en-US" dirty="0" smtClean="0"/>
            </a:br>
            <a:r>
              <a:rPr lang="en-US" dirty="0" smtClean="0"/>
              <a:t>"how </a:t>
            </a:r>
            <a:r>
              <a:rPr lang="en-US" dirty="0"/>
              <a:t>to </a:t>
            </a:r>
            <a:r>
              <a:rPr lang="en-US" dirty="0" smtClean="0"/>
              <a:t>solve</a:t>
            </a:r>
            <a:r>
              <a:rPr lang="en-US" dirty="0"/>
              <a:t>"</a:t>
            </a:r>
            <a:endParaRPr lang="bg-BG" dirty="0"/>
          </a:p>
          <a:p>
            <a:r>
              <a:rPr lang="en-US" dirty="0" smtClean="0"/>
              <a:t>Functions can be:</a:t>
            </a:r>
          </a:p>
          <a:p>
            <a:pPr lvl="1"/>
            <a:r>
              <a:rPr lang="en-US" dirty="0" smtClean="0"/>
              <a:t> First-Class</a:t>
            </a:r>
          </a:p>
          <a:p>
            <a:pPr lvl="1"/>
            <a:r>
              <a:rPr lang="en-US" dirty="0" smtClean="0"/>
              <a:t>Higher-Order</a:t>
            </a:r>
            <a:r>
              <a:rPr lang="en-US" dirty="0"/>
              <a:t> -</a:t>
            </a:r>
            <a:r>
              <a:rPr lang="en-US" dirty="0" smtClean="0"/>
              <a:t> they either take </a:t>
            </a:r>
            <a:r>
              <a:rPr lang="en-US" dirty="0"/>
              <a:t>other functions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arguments or </a:t>
            </a:r>
            <a:r>
              <a:rPr lang="en-US" dirty="0"/>
              <a:t>return </a:t>
            </a:r>
            <a:r>
              <a:rPr lang="en-US" dirty="0" smtClean="0"/>
              <a:t>them </a:t>
            </a:r>
            <a:r>
              <a:rPr lang="en-US" dirty="0"/>
              <a:t>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functions,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</a:t>
            </a:r>
            <a:r>
              <a:rPr lang="en-US" sz="3600"/>
              <a:t>information accessed</a:t>
            </a:r>
            <a:br>
              <a:rPr lang="en-US" sz="3600"/>
            </a:br>
            <a:r>
              <a:rPr lang="en-US" sz="3600"/>
              <a:t>beside the </a:t>
            </a:r>
            <a:r>
              <a:rPr lang="en-US" sz="3600" dirty="0"/>
              <a:t>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smtClean="0"/>
              <a:t>Programming (2)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Implicit / Explicit Lambda Expressions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Lambda Expressions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anonymous function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containing </a:t>
            </a:r>
            <a:r>
              <a:rPr lang="en-US" dirty="0"/>
              <a:t>expressions and statements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en-US" dirty="0" smtClean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43200" y="3070160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1374</Words>
  <Application>Microsoft Office PowerPoint</Application>
  <PresentationFormat>Widescreen</PresentationFormat>
  <Paragraphs>334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Functional Programming</vt:lpstr>
      <vt:lpstr>Table of Contents</vt:lpstr>
      <vt:lpstr>Have a Question?</vt:lpstr>
      <vt:lpstr>Paradigms, Concepts</vt:lpstr>
      <vt:lpstr>What is Function?</vt:lpstr>
      <vt:lpstr>Functional Programming </vt:lpstr>
      <vt:lpstr>Functional Programming (2) </vt:lpstr>
      <vt:lpstr>Implicit / Explicit Lambda Expressions</vt:lpstr>
      <vt:lpstr>Lambda Expressions</vt:lpstr>
      <vt:lpstr>Lambda Expressions (2)</vt:lpstr>
      <vt:lpstr>Problem: Sort Even Numbers </vt:lpstr>
      <vt:lpstr>Solution: Sort Even Numbers</vt:lpstr>
      <vt:lpstr>Func&lt;T, V&gt;, Action&lt;T&gt;</vt:lpstr>
      <vt:lpstr>Delegates</vt:lpstr>
      <vt:lpstr>Generic Delegates – Func&lt;T, V&gt;</vt:lpstr>
      <vt:lpstr>Generic Delegates –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Rosen Rosen</cp:lastModifiedBy>
  <cp:revision>3</cp:revision>
  <dcterms:created xsi:type="dcterms:W3CDTF">2018-05-23T13:08:44Z</dcterms:created>
  <dcterms:modified xsi:type="dcterms:W3CDTF">2020-01-07T08:11:12Z</dcterms:modified>
  <cp:category>programming; education; software engineering; software development </cp:category>
</cp:coreProperties>
</file>