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294" r:id="rId40"/>
    <p:sldId id="295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769220-008B-4937-BBBE-8CFD41170002}">
          <p14:sldIdLst>
            <p14:sldId id="256"/>
            <p14:sldId id="257"/>
            <p14:sldId id="258"/>
          </p14:sldIdLst>
        </p14:section>
        <p14:section name="Abstract Data Types" id="{C08BB1A6-7A67-48F7-AC0A-7B07CD427ED7}">
          <p14:sldIdLst>
            <p14:sldId id="259"/>
            <p14:sldId id="260"/>
            <p14:sldId id="261"/>
          </p14:sldIdLst>
        </p14:section>
        <p14:section name="Defining Classes" id="{C0D2FB3B-67F6-47C3-A97B-A24809B27E6B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D8AF9F63-F63C-4EE1-9173-8A2241625FA3}">
          <p14:sldIdLst>
            <p14:sldId id="292"/>
            <p14:sldId id="298"/>
            <p14:sldId id="294"/>
            <p14:sldId id="295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234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129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051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473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52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724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6212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0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741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234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3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20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1" y="2436224"/>
            <a:ext cx="5342625" cy="305017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are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in the class and they have certain</a:t>
            </a:r>
            <a:br>
              <a:rPr lang="en-US" dirty="0"/>
            </a:br>
            <a:r>
              <a:rPr lang="en-US" dirty="0"/>
              <a:t>accessibility, which can be specified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They can be:</a:t>
            </a:r>
          </a:p>
          <a:p>
            <a:pPr lvl="1"/>
            <a:r>
              <a:rPr lang="en-GB" dirty="0"/>
              <a:t>Fields</a:t>
            </a:r>
          </a:p>
          <a:p>
            <a:pPr lvl="1"/>
            <a:r>
              <a:rPr lang="en-GB" dirty="0"/>
              <a:t>Properties</a:t>
            </a:r>
          </a:p>
          <a:p>
            <a:pPr lvl="1"/>
            <a:r>
              <a:rPr lang="en-GB" dirty="0"/>
              <a:t>Methods, etc.</a:t>
            </a:r>
          </a:p>
          <a:p>
            <a:endParaRPr lang="en-GB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715001" y="2772324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sides;</a:t>
            </a:r>
          </a:p>
          <a:p>
            <a:r>
              <a:rPr lang="en-US" dirty="0">
                <a:solidFill>
                  <a:schemeClr val="bg1"/>
                </a:solidFill>
              </a:rPr>
              <a:t>  string Sides;</a:t>
            </a:r>
          </a:p>
          <a:p>
            <a:r>
              <a:rPr lang="en-US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64537" y="3543288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448800" y="4821438"/>
            <a:ext cx="1457072" cy="536701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601200" y="4076688"/>
            <a:ext cx="15240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 variable stores a </a:t>
            </a:r>
            <a:r>
              <a:rPr lang="en-US" sz="2400" b="1" dirty="0">
                <a:solidFill>
                  <a:schemeClr val="bg1"/>
                </a:solidFill>
              </a:rPr>
              <a:t>reference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495890"/>
            <a:ext cx="3048000" cy="540534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dirty="0">
                <a:solidFill>
                  <a:schemeClr val="bg1"/>
                </a:solidFill>
              </a:rPr>
              <a:t>new </a:t>
            </a:r>
            <a:r>
              <a:rPr lang="en-US" sz="2400" b="1" dirty="0">
                <a:solidFill>
                  <a:srgbClr val="FFFFFF"/>
                </a:solidFill>
              </a:rPr>
              <a:t>keyword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1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xmlns="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xmlns="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xmlns="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xmlns="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xmlns="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50776"/>
            <a:ext cx="2086370" cy="4256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xmlns="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32338"/>
            <a:ext cx="2019718" cy="46107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xmlns="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93206"/>
            <a:ext cx="2057400" cy="46107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xmlns="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xmlns="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xmlns="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89477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xmlns="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40354"/>
            <a:ext cx="1524001" cy="84888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Storing Data Inside a Class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Class Data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fields have type and name</a:t>
            </a:r>
          </a:p>
          <a:p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09440" y="2547857"/>
            <a:ext cx="4989657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type;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noProof="1">
                <a:solidFill>
                  <a:schemeClr val="bg1"/>
                </a:solidFill>
              </a:rPr>
              <a:t>int</a:t>
            </a:r>
            <a:r>
              <a:rPr lang="en-US" noProof="1">
                <a:solidFill>
                  <a:schemeClr val="tx1"/>
                </a:solidFill>
              </a:rPr>
              <a:t> sides;</a:t>
            </a:r>
          </a:p>
          <a:p>
            <a:r>
              <a:rPr lang="en-US" noProof="1">
                <a:solidFill>
                  <a:schemeClr val="tx1"/>
                </a:solidFill>
              </a:rPr>
              <a:t>  private </a:t>
            </a:r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>
                <a:solidFill>
                  <a:schemeClr val="tx1"/>
                </a:solidFill>
              </a:rPr>
              <a:t> rollFrequency;</a:t>
            </a:r>
          </a:p>
          <a:p>
            <a:r>
              <a:rPr lang="en-US" noProof="1">
                <a:solidFill>
                  <a:schemeClr val="tx1"/>
                </a:solidFill>
              </a:rPr>
              <a:t>  private 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1"/>
                </a:solidFill>
              </a:rPr>
              <a:t> owner;</a:t>
            </a:r>
          </a:p>
          <a:p>
            <a:r>
              <a:rPr lang="en-US" noProof="1">
                <a:solidFill>
                  <a:schemeClr val="tx1"/>
                </a:solidFill>
              </a:rPr>
              <a:t>  public void Roll </a:t>
            </a:r>
            <a:r>
              <a:rPr lang="en-US" dirty="0">
                <a:solidFill>
                  <a:schemeClr val="tx1"/>
                </a:solidFill>
              </a:rPr>
              <a:t>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103088" y="4792615"/>
            <a:ext cx="2286000" cy="91426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61236" y="2632826"/>
            <a:ext cx="2137626" cy="483042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modifier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38200" y="3518554"/>
            <a:ext cx="2660663" cy="90639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Fields should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always be private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84916"/>
            <a:ext cx="264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field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en-GB" sz="2400" b="1" noProof="1">
                <a:solidFill>
                  <a:srgbClr val="FFFFFF"/>
                </a:solidFill>
              </a:rPr>
              <a:t>is hidden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568009"/>
            <a:ext cx="2750906" cy="92663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getter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23485"/>
            <a:ext cx="2895600" cy="737974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setter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36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4400" y="1779998"/>
            <a:ext cx="726929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xmlns="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xmlns="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Defining a Class Behaviour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Methods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Abstract Data Types</a:t>
            </a:r>
          </a:p>
          <a:p>
            <a:r>
              <a:rPr lang="en-US" sz="3600" dirty="0"/>
              <a:t>Defining Simple Classes</a:t>
            </a:r>
            <a:endParaRPr lang="bg-BG" sz="3600" dirty="0"/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  <a:endParaRPr lang="en-US" sz="3400" dirty="0"/>
          </a:p>
          <a:p>
            <a:r>
              <a:rPr lang="en-US" sz="3600" dirty="0"/>
              <a:t>Constructors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93740" y="1856198"/>
            <a:ext cx="88013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Random rnd = new Random();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tx1"/>
                </a:solidFill>
              </a:rPr>
              <a:t>int rollResult = rnd.Next(1,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.sides + 1);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return rollResult;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458200" y="5029201"/>
            <a:ext cx="2514600" cy="987119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</a:rPr>
              <a:t>this</a:t>
            </a:r>
            <a:r>
              <a:rPr lang="en-GB" sz="2400" b="1" noProof="1">
                <a:solidFill>
                  <a:srgbClr val="FFFFFF"/>
                </a:solidFill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228202"/>
            <a:ext cx="9601200" cy="502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1001" y="1905001"/>
            <a:ext cx="11499089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bool </a:t>
            </a:r>
            <a:r>
              <a:rPr lang="en-US" dirty="0" smtClean="0">
                <a:solidFill>
                  <a:schemeClr val="tx1"/>
                </a:solidFill>
              </a:rPr>
              <a:t>canContinue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this.FuelQuantity – (distance *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        this.FuelConsumption) &gt;= 0;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if(canContionue)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    this.FuelQuantity -= distance * this.FuelConsumption;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  Console.WriteLine("Not enough fuel to perform this trip!");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0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2600" y="1447800"/>
            <a:ext cx="861060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dirty="0" smtClean="0">
                <a:solidFill>
                  <a:schemeClr val="bg1"/>
                </a:solidFill>
              </a:rPr>
              <a:t>WhoAmI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return sb.ToString();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Object Initialization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Constructors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4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GB" dirty="0" smtClean="0"/>
              <a:t>When a constructor is invoked, it creates an instance of its class and usually initializes its members</a:t>
            </a:r>
            <a:endParaRPr lang="en-GB" dirty="0"/>
          </a:p>
          <a:p>
            <a:r>
              <a:rPr lang="en-GB" dirty="0" smtClean="0"/>
              <a:t>Classes in C# are instantiated with the </a:t>
            </a:r>
            <a:r>
              <a:rPr lang="en-GB" b="1" dirty="0" smtClean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0" y="3505200"/>
            <a:ext cx="3962400" cy="23097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57683" y="3243590"/>
            <a:ext cx="4741812" cy="28329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static void Main() {</a:t>
            </a:r>
          </a:p>
          <a:p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4286" y="1856198"/>
            <a:ext cx="727551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int sides;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int[] rollFrequency;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public </a:t>
            </a:r>
            <a:r>
              <a:rPr lang="en-US" sz="2400" noProof="1">
                <a:solidFill>
                  <a:schemeClr val="bg1"/>
                </a:solidFill>
              </a:rPr>
              <a:t>Dice(</a:t>
            </a:r>
            <a:r>
              <a:rPr lang="en-US" sz="2400" noProof="1">
                <a:solidFill>
                  <a:schemeClr val="tx1"/>
                </a:solidFill>
              </a:rPr>
              <a:t>int sides</a:t>
            </a:r>
            <a:r>
              <a:rPr lang="en-US" sz="2400" noProof="1">
                <a:solidFill>
                  <a:schemeClr val="bg1"/>
                </a:solidFill>
              </a:rPr>
              <a:t>) </a:t>
            </a:r>
            <a:r>
              <a:rPr lang="en-US" sz="24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this.rollFrequency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int[</a:t>
            </a:r>
            <a:r>
              <a:rPr lang="en-US" sz="2400" noProof="1">
                <a:solidFill>
                  <a:schemeClr val="tx1"/>
                </a:solidFill>
              </a:rPr>
              <a:t>sides</a:t>
            </a:r>
            <a:r>
              <a:rPr lang="en-US" sz="2400" noProof="1">
                <a:solidFill>
                  <a:schemeClr val="bg1"/>
                </a:solidFill>
              </a:rPr>
              <a:t>]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010" y="3691485"/>
            <a:ext cx="2230006" cy="950226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Always ensure </a:t>
            </a:r>
            <a:r>
              <a:rPr lang="en-US" sz="2400" b="1" noProof="1">
                <a:solidFill>
                  <a:schemeClr val="bg1"/>
                </a:solidFill>
              </a:rPr>
              <a:t>correct state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3379" y="1872331"/>
            <a:ext cx="474106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>
                <a:solidFill>
                  <a:schemeClr val="tx1"/>
                </a:solidFill>
              </a:rPr>
              <a:t>int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7201" y="3962401"/>
            <a:ext cx="2428063" cy="1051947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</a:rPr>
              <a:t>with</a:t>
            </a:r>
            <a:r>
              <a:rPr lang="en-US" sz="2400" b="1" noProof="1">
                <a:solidFill>
                  <a:schemeClr val="bg2"/>
                </a:solidFill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91400" y="2767414"/>
            <a:ext cx="2883098" cy="856884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</a:rPr>
              <a:t>without</a:t>
            </a:r>
            <a:r>
              <a:rPr lang="en-US" sz="2400" b="1" noProof="1">
                <a:solidFill>
                  <a:schemeClr val="bg2"/>
                </a:solidFill>
              </a:rPr>
              <a:t> parameters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8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2800" y="1752600"/>
            <a:ext cx="5615924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noProof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Person()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this.age = 18;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public Person(string name) : </a:t>
            </a:r>
            <a:r>
              <a:rPr lang="en-US" dirty="0">
                <a:solidFill>
                  <a:schemeClr val="bg1"/>
                </a:solidFill>
              </a:rPr>
              <a:t>this()                   </a:t>
            </a:r>
            <a:r>
              <a:rPr lang="bg-BG" dirty="0">
                <a:solidFill>
                  <a:schemeClr val="bg1"/>
                </a:solidFill>
              </a:rPr>
              <a:t>      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153400" y="5040941"/>
            <a:ext cx="2021056" cy="904169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Calls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Car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Extend the previous problem and </a:t>
            </a:r>
            <a:r>
              <a:rPr lang="en-US" b="1" dirty="0">
                <a:solidFill>
                  <a:schemeClr val="bg1"/>
                </a:solidFill>
              </a:rPr>
              <a:t>create 3 constructors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values are: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Make - VW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Model - Golf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Year - 2025</a:t>
            </a:r>
          </a:p>
          <a:p>
            <a:pPr lvl="1">
              <a:lnSpc>
                <a:spcPct val="100000"/>
              </a:lnSpc>
            </a:pPr>
            <a:r>
              <a:rPr lang="en-US" sz="3398" noProof="1"/>
              <a:t>FuelQuantity = 200</a:t>
            </a:r>
          </a:p>
          <a:p>
            <a:pPr lvl="1">
              <a:lnSpc>
                <a:spcPct val="100000"/>
              </a:lnSpc>
            </a:pPr>
            <a:r>
              <a:rPr lang="en-US" sz="3398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03913" y="2133600"/>
            <a:ext cx="5679524" cy="4119626"/>
            <a:chOff x="-306388" y="2240208"/>
            <a:chExt cx="3137848" cy="3084594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65216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Car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173118"/>
            <a:ext cx="102870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public Car()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this.Make = "VW";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this.Model = "Golf";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this.Year = 2025;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this.FuelQuantity = 200;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this.FuelConsumption = 10;}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this.Make = make;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this.Model = model;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8801" y="1981201"/>
            <a:ext cx="8527289" cy="36843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public Car(string make, string model, </a:t>
            </a:r>
            <a:r>
              <a:rPr lang="en-US" sz="2400" dirty="0" err="1" smtClean="0"/>
              <a:t>int</a:t>
            </a:r>
            <a:r>
              <a:rPr lang="en-US" sz="2400" dirty="0" smtClean="0"/>
              <a:t> year, </a:t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fuelQuantity</a:t>
            </a:r>
            <a:r>
              <a:rPr lang="en-US" sz="2400" dirty="0" smtClean="0"/>
              <a:t>, double </a:t>
            </a:r>
            <a:r>
              <a:rPr lang="en-US" sz="2400" dirty="0" err="1" smtClean="0"/>
              <a:t>fuelConsumption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: this(make, model, year)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</a:t>
            </a:r>
            <a:r>
              <a:rPr lang="en-US" sz="2400" dirty="0" err="1" smtClean="0"/>
              <a:t>this.FuelQuantity</a:t>
            </a:r>
            <a:r>
              <a:rPr lang="en-US" sz="2400" dirty="0" smtClean="0"/>
              <a:t> = </a:t>
            </a:r>
            <a:r>
              <a:rPr lang="en-US" sz="2400" dirty="0" err="1" smtClean="0"/>
              <a:t>fuelQuantity</a:t>
            </a:r>
            <a:r>
              <a:rPr lang="en-US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</a:t>
            </a:r>
            <a:r>
              <a:rPr lang="en-US" sz="2400" dirty="0" err="1" smtClean="0"/>
              <a:t>this.FuelConsumption</a:t>
            </a:r>
            <a:r>
              <a:rPr lang="en-US" sz="2400" dirty="0" smtClean="0"/>
              <a:t> = </a:t>
            </a:r>
            <a:r>
              <a:rPr lang="en-US" sz="2400" dirty="0" err="1" smtClean="0"/>
              <a:t>fuelConsumption</a:t>
            </a:r>
            <a:r>
              <a:rPr lang="en-US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}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dirty="0" smtClean="0"/>
              <a:t>: </a:t>
            </a:r>
            <a:r>
              <a:rPr lang="en-US" dirty="0" smtClean="0"/>
              <a:t>Car Constructors(2)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0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Car Engine and Tires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00200" y="1877589"/>
            <a:ext cx="4495800" cy="2642240"/>
            <a:chOff x="-306388" y="2240208"/>
            <a:chExt cx="3137848" cy="19716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77589"/>
            <a:ext cx="4495800" cy="2642240"/>
            <a:chOff x="-306388" y="2240208"/>
            <a:chExt cx="3137848" cy="1978393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619234"/>
            <a:ext cx="7772400" cy="1781567"/>
            <a:chOff x="-306388" y="2240207"/>
            <a:chExt cx="3935606" cy="1691472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5904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Car Engine and Tires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0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92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Car Engine and Tires(2)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0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private int year;</a:t>
            </a:r>
          </a:p>
          <a:p>
            <a:r>
              <a:rPr lang="en-US" noProof="1">
                <a:solidFill>
                  <a:schemeClr val="tx1"/>
                </a:solidFill>
              </a:rPr>
              <a:t>private double pressure;</a:t>
            </a:r>
          </a:p>
          <a:p>
            <a:r>
              <a:rPr lang="en-US" noProof="1">
                <a:solidFill>
                  <a:schemeClr val="tx1"/>
                </a:solidFill>
              </a:rPr>
              <a:t>public Tire(int year, double pressure) 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this.Year = year;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this.Pressure = pressure; }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 Year {</a:t>
            </a:r>
          </a:p>
          <a:p>
            <a:r>
              <a:rPr lang="en-US" noProof="1">
                <a:solidFill>
                  <a:schemeClr val="tx1"/>
                </a:solidFill>
              </a:rPr>
              <a:t>    get { return this.year; }</a:t>
            </a:r>
          </a:p>
          <a:p>
            <a:r>
              <a:rPr lang="en-US" noProof="1">
                <a:solidFill>
                  <a:schemeClr val="tx1"/>
                </a:solidFill>
              </a:rPr>
              <a:t>    set { this.year = value; }}</a:t>
            </a:r>
          </a:p>
          <a:p>
            <a:r>
              <a:rPr lang="en-US" noProof="1">
                <a:solidFill>
                  <a:schemeClr val="tx1"/>
                </a:solidFill>
              </a:rPr>
              <a:t>public double Pressure {</a:t>
            </a:r>
          </a:p>
          <a:p>
            <a:r>
              <a:rPr lang="en-US" noProof="1">
                <a:solidFill>
                  <a:schemeClr val="tx1"/>
                </a:solidFill>
              </a:rPr>
              <a:t>    get { return this.pressure; }</a:t>
            </a:r>
          </a:p>
          <a:p>
            <a:r>
              <a:rPr lang="en-US" noProof="1">
                <a:solidFill>
                  <a:schemeClr val="tx1"/>
                </a:solidFill>
              </a:rPr>
              <a:t>    set { this.pressure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6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1" y="1752601"/>
            <a:ext cx="10356089" cy="40696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Car(string make, string model, int year,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Tire[] tires)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this.Engine = engine;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this.Tires = tires;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Car Engine and Tires(3)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9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 state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4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Hide Details from the Client</a:t>
            </a:r>
            <a:endParaRPr lang="bg-BG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1385091"/>
            <a:ext cx="2570480" cy="257048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Abstract Data Type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7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647201" y="2304199"/>
            <a:ext cx="705761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r>
              <a:rPr lang="en-US" noProof="1">
                <a:solidFill>
                  <a:schemeClr val="bg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noProof="1">
                <a:solidFill>
                  <a:schemeClr val="tx1"/>
                </a:solidFill>
              </a:rPr>
              <a:t>IsEmpty()</a:t>
            </a:r>
            <a:endParaRPr lang="en-US" noProof="1"/>
          </a:p>
          <a:p>
            <a:r>
              <a:rPr lang="en-US" i="1" dirty="0">
                <a:solidFill>
                  <a:schemeClr val="accent2"/>
                </a:solidFill>
              </a:rPr>
              <a:t>// 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696201" y="3880918"/>
            <a:ext cx="1902483" cy="1219200"/>
          </a:xfrm>
          <a:prstGeom prst="wedgeRoundRectCallout">
            <a:avLst>
              <a:gd name="adj1" fmla="val -66764"/>
              <a:gd name="adj2" fmla="val -4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ADTs are defined by their </a:t>
            </a:r>
            <a:r>
              <a:rPr lang="en-US" sz="2400" b="1" dirty="0">
                <a:solidFill>
                  <a:schemeClr val="bg1"/>
                </a:solidFill>
              </a:rPr>
              <a:t>usage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BB720DA3-F97D-4372-992E-7BBA68D95E68}"/>
              </a:ext>
            </a:extLst>
          </p:cNvPr>
          <p:cNvSpPr/>
          <p:nvPr/>
        </p:nvSpPr>
        <p:spPr>
          <a:xfrm>
            <a:off x="6324600" y="3657600"/>
            <a:ext cx="914400" cy="1219200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5378" y="3122982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Dog: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Dog()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string Name()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Bark()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Sleep()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78338" y="3122982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Computer:</a:t>
            </a:r>
          </a:p>
          <a:p>
            <a:r>
              <a:rPr lang="en-US" dirty="0">
                <a:solidFill>
                  <a:schemeClr val="tx1"/>
                </a:solidFill>
              </a:rPr>
              <a:t>        Computer()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TurnOff()</a:t>
            </a:r>
          </a:p>
          <a:p>
            <a:r>
              <a:rPr lang="en-US" dirty="0">
                <a:solidFill>
                  <a:schemeClr val="tx1"/>
                </a:solidFill>
              </a:rPr>
              <a:t> string Spec()</a:t>
            </a:r>
          </a:p>
          <a:p>
            <a:r>
              <a:rPr lang="en-US" dirty="0"/>
              <a:t>   </a:t>
            </a:r>
          </a:p>
        </p:txBody>
      </p:sp>
      <p:sp>
        <p:nvSpPr>
          <p:cNvPr id="10" name="Oval 9"/>
          <p:cNvSpPr/>
          <p:nvPr/>
        </p:nvSpPr>
        <p:spPr>
          <a:xfrm>
            <a:off x="5062390" y="2059244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78348" y="2067576"/>
            <a:ext cx="1385941" cy="144168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62" y="2363468"/>
            <a:ext cx="967266" cy="9672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06" y="2363468"/>
            <a:ext cx="845622" cy="8456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2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Class for an ADT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Defining Classes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372965"/>
            <a:ext cx="2033470" cy="579230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07814"/>
            <a:ext cx="1905000" cy="579133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body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00276"/>
            <a:ext cx="1727906" cy="57574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Keyword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 smtClean="0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Dice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TPMF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intcalc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2012</Words>
  <Application>Microsoft Office PowerPoint</Application>
  <PresentationFormat>Widescreen</PresentationFormat>
  <Paragraphs>465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Hide Details from the Client</vt:lpstr>
      <vt:lpstr>Abstract Data Type</vt:lpstr>
      <vt:lpstr>Abstract Data Type (2)</vt:lpstr>
      <vt:lpstr>Creating Class for an ADT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Storing Data Inside a Class</vt:lpstr>
      <vt:lpstr>Fields and Modifiers</vt:lpstr>
      <vt:lpstr>Properties</vt:lpstr>
      <vt:lpstr>Problem: Car</vt:lpstr>
      <vt:lpstr>Defining a Class Behaviour</vt:lpstr>
      <vt:lpstr>Methods</vt:lpstr>
      <vt:lpstr>Problem: Car Extension</vt:lpstr>
      <vt:lpstr>Solution: Car Extension</vt:lpstr>
      <vt:lpstr>Solution: Car Extension (2)</vt:lpstr>
      <vt:lpstr>Solution: Car Extension (3)</vt:lpstr>
      <vt:lpstr>Object Initialization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</vt:lpstr>
      <vt:lpstr>Solution: Car Constructors(2)</vt:lpstr>
      <vt:lpstr>Problem: Car Engine and Tires</vt:lpstr>
      <vt:lpstr>Solution: Car Engine and Tires</vt:lpstr>
      <vt:lpstr>Solution: Car Engine and Tires(2)</vt:lpstr>
      <vt:lpstr>Solution: Car Engine and Tires(3)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4</cp:revision>
  <dcterms:created xsi:type="dcterms:W3CDTF">2018-05-23T13:08:44Z</dcterms:created>
  <dcterms:modified xsi:type="dcterms:W3CDTF">2020-01-07T08:20:20Z</dcterms:modified>
  <cp:category>programming; education; software engineering; software development </cp:category>
</cp:coreProperties>
</file>