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7" r:id="rId28"/>
    <p:sldId id="283" r:id="rId29"/>
    <p:sldId id="284" r:id="rId30"/>
    <p:sldId id="289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67DB698-44F0-4176-841B-3DFD1D632188}">
          <p14:sldIdLst>
            <p14:sldId id="256"/>
            <p14:sldId id="257"/>
            <p14:sldId id="258"/>
          </p14:sldIdLst>
        </p14:section>
        <p14:section name="Generics" id="{7C19B027-E8AC-4394-A392-9D4766BEBB85}">
          <p14:sldIdLst>
            <p14:sldId id="259"/>
            <p14:sldId id="260"/>
            <p14:sldId id="261"/>
            <p14:sldId id="262"/>
          </p14:sldIdLst>
        </p14:section>
        <p14:section name="Generic Classes" id="{A545E969-78B9-422E-BD14-C3C573C75F10}">
          <p14:sldIdLst>
            <p14:sldId id="263"/>
            <p14:sldId id="264"/>
            <p14:sldId id="265"/>
          </p14:sldIdLst>
        </p14:section>
        <p14:section name="Generic Methods" id="{A9DFA222-8738-4A08-A7AB-30D22DA5A2B9}">
          <p14:sldIdLst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Generic Constraints" id="{F3AC90AC-AD09-463D-8D67-C9AA5A0F5F43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Conclusion" id="{9D1AB217-DD5A-4030-BB02-3B884264B4B1}">
          <p14:sldIdLst>
            <p14:sldId id="281"/>
            <p14:sldId id="287"/>
            <p14:sldId id="283"/>
            <p14:sldId id="284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70" d="100"/>
          <a:sy n="70" d="100"/>
        </p:scale>
        <p:origin x="690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07-Jan-20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1846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2831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22571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53221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22527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52360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67306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91002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52766D-5988-4A85-9A9D-1504D9E4020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8992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1161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2941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95900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12251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218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61799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4795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74/Generics-La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4/Generics-Lab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74/Generics-Lab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4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33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7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0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2.png"/><Relationship Id="rId22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39.jpeg"/><Relationship Id="rId7" Type="http://schemas.openxmlformats.org/officeDocument/2006/relationships/image" Target="../media/image4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2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Adding Type Safety and Code Reusability 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  <a:p>
            <a:endParaRPr lang="bg-BG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67" y="2421578"/>
            <a:ext cx="3986885" cy="238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1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dirty="0" smtClean="0"/>
              <a:t>ncapsulate </a:t>
            </a:r>
            <a:r>
              <a:rPr lang="en-US" dirty="0"/>
              <a:t>operations </a:t>
            </a:r>
            <a:r>
              <a:rPr lang="en-US" dirty="0" smtClean="0"/>
              <a:t>to </a:t>
            </a:r>
            <a:r>
              <a:rPr lang="en-US" dirty="0"/>
              <a:t>a </a:t>
            </a:r>
            <a:r>
              <a:rPr lang="en-US" b="1" dirty="0" smtClean="0">
                <a:solidFill>
                  <a:schemeClr val="bg1"/>
                </a:solidFill>
              </a:rPr>
              <a:t>non particular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type</a:t>
            </a:r>
          </a:p>
          <a:p>
            <a:r>
              <a:rPr lang="en-US" dirty="0"/>
              <a:t>Defined </a:t>
            </a:r>
            <a:r>
              <a:rPr lang="en-US" dirty="0" smtClean="0"/>
              <a:t>with 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b="1" dirty="0" smtClean="0">
                <a:solidFill>
                  <a:schemeClr val="bg1"/>
                </a:solidFill>
              </a:rPr>
              <a:t>ype </a:t>
            </a: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b="1" dirty="0" smtClean="0">
                <a:solidFill>
                  <a:schemeClr val="bg1"/>
                </a:solidFill>
              </a:rPr>
              <a:t>arameters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T</a:t>
            </a:r>
          </a:p>
          <a:p>
            <a:endParaRPr lang="en-US" b="1" dirty="0" smtClean="0">
              <a:solidFill>
                <a:schemeClr val="bg1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Most commonly used are </a:t>
            </a:r>
            <a:r>
              <a:rPr lang="en-US" b="1" dirty="0" smtClean="0">
                <a:solidFill>
                  <a:schemeClr val="bg1"/>
                </a:solidFill>
              </a:rPr>
              <a:t>generic collections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 Linked Lists, Hash tables, Stacks, Queues, Trees, etc.</a:t>
            </a:r>
          </a:p>
          <a:p>
            <a:pPr lvl="1"/>
            <a:r>
              <a:rPr lang="en-US" dirty="0" smtClean="0"/>
              <a:t>Collections with </a:t>
            </a:r>
            <a:r>
              <a:rPr lang="en-US" b="1" dirty="0" smtClean="0">
                <a:solidFill>
                  <a:schemeClr val="bg1"/>
                </a:solidFill>
              </a:rPr>
              <a:t>multiple</a:t>
            </a:r>
            <a:r>
              <a:rPr lang="en-US" dirty="0" smtClean="0"/>
              <a:t> type </a:t>
            </a:r>
            <a:r>
              <a:rPr lang="en-US" b="1" dirty="0" smtClean="0">
                <a:solidFill>
                  <a:schemeClr val="bg1"/>
                </a:solidFill>
              </a:rPr>
              <a:t>parameters</a:t>
            </a:r>
            <a:r>
              <a:rPr lang="en-US" dirty="0" smtClean="0"/>
              <a:t> – </a:t>
            </a:r>
            <a:r>
              <a:rPr lang="en-US" noProof="1" smtClean="0"/>
              <a:t>Dictionary&lt;</a:t>
            </a:r>
            <a:r>
              <a:rPr lang="en-US" b="1" noProof="1" smtClean="0">
                <a:solidFill>
                  <a:schemeClr val="bg1"/>
                </a:solidFill>
              </a:rPr>
              <a:t>T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bg1"/>
                </a:solidFill>
              </a:rPr>
              <a:t>T</a:t>
            </a:r>
            <a:r>
              <a:rPr lang="en-US" noProof="1" smtClean="0"/>
              <a:t>&gt;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Classes</a:t>
            </a:r>
            <a:endParaRPr lang="en-US" dirty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787625" y="2605446"/>
            <a:ext cx="4906040" cy="125718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List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lass</a:t>
            </a:r>
            <a:r>
              <a:rPr lang="en-US" sz="3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Stack&lt;</a:t>
            </a:r>
            <a:r>
              <a:rPr lang="en-US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{ 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588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Take a </a:t>
            </a:r>
            <a:r>
              <a:rPr lang="en-US" b="1" dirty="0" smtClean="0">
                <a:solidFill>
                  <a:schemeClr val="bg1"/>
                </a:solidFill>
              </a:rPr>
              <a:t>certain</a:t>
            </a:r>
            <a:r>
              <a:rPr lang="en-US" dirty="0" smtClean="0"/>
              <a:t> input and a </a:t>
            </a:r>
            <a:r>
              <a:rPr lang="en-US" b="1" dirty="0" smtClean="0">
                <a:solidFill>
                  <a:schemeClr val="bg1"/>
                </a:solidFill>
              </a:rPr>
              <a:t>certain</a:t>
            </a:r>
            <a:r>
              <a:rPr lang="en-US" dirty="0" smtClean="0"/>
              <a:t> output </a:t>
            </a:r>
            <a:r>
              <a:rPr lang="en-US" b="1" dirty="0" smtClean="0">
                <a:solidFill>
                  <a:schemeClr val="bg1"/>
                </a:solidFill>
              </a:rPr>
              <a:t>type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AA9976E6-2ADB-413C-8F13-DA622235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Non-Generic Methods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46" y="1887716"/>
            <a:ext cx="10569008" cy="381788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CustomerList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Customer</a:t>
            </a:r>
            <a:r>
              <a:rPr lang="en-US" sz="3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Customer</a:t>
            </a:r>
            <a:r>
              <a:rPr lang="en-US" sz="3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customer</a:t>
            </a:r>
            <a:r>
              <a:rPr lang="en-US" sz="3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removedCustomer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;</a:t>
            </a:r>
            <a:endParaRPr lang="en-US" sz="32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}</a:t>
            </a: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043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ake </a:t>
            </a:r>
            <a:r>
              <a:rPr lang="en-US" b="1" dirty="0">
                <a:solidFill>
                  <a:schemeClr val="bg1"/>
                </a:solidFill>
              </a:rPr>
              <a:t>generic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/>
              <a:t> and return </a:t>
            </a:r>
            <a:r>
              <a:rPr lang="en-US" b="1" dirty="0">
                <a:solidFill>
                  <a:schemeClr val="bg1"/>
                </a:solidFill>
              </a:rPr>
              <a:t>generic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output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Methods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624564" y="2086955"/>
            <a:ext cx="8949772" cy="3325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List&lt;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CreateList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</a:t>
            </a:r>
            <a:r>
              <a:rPr lang="en-GB" sz="3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GB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List&lt;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list = new List&lt;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3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…  </a:t>
            </a:r>
            <a:endParaRPr lang="en-GB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return 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777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</a:t>
            </a:r>
            <a:r>
              <a:rPr lang="en-US" dirty="0" smtClean="0"/>
              <a:t>collection</a:t>
            </a:r>
            <a:r>
              <a:rPr lang="en-US" dirty="0"/>
              <a:t>, that can store </a:t>
            </a:r>
            <a:r>
              <a:rPr lang="en-US" dirty="0" smtClean="0"/>
              <a:t>anything and has the </a:t>
            </a:r>
            <a:br>
              <a:rPr lang="en-US" dirty="0" smtClean="0"/>
            </a:br>
            <a:r>
              <a:rPr lang="en-US" dirty="0" smtClean="0"/>
              <a:t>following </a:t>
            </a:r>
            <a:r>
              <a:rPr lang="en-US" b="1" dirty="0" smtClean="0">
                <a:solidFill>
                  <a:schemeClr val="bg1"/>
                </a:solidFill>
              </a:rPr>
              <a:t>methods</a:t>
            </a:r>
            <a:r>
              <a:rPr lang="en-US" dirty="0" smtClean="0"/>
              <a:t>: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should add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 top </a:t>
            </a:r>
            <a:r>
              <a:rPr lang="en-US" dirty="0"/>
              <a:t>of its contents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should remove the topmost element and </a:t>
            </a:r>
            <a:r>
              <a:rPr lang="en-US" b="1" dirty="0">
                <a:solidFill>
                  <a:schemeClr val="bg1"/>
                </a:solidFill>
              </a:rPr>
              <a:t>return it</a:t>
            </a:r>
          </a:p>
          <a:p>
            <a:r>
              <a:rPr lang="en-US" dirty="0"/>
              <a:t>It should have three public methods: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void Add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 element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 Remove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 Count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Box of 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B80CDF0-537D-47E1-A94B-F02B68BF27D6}"/>
              </a:ext>
            </a:extLst>
          </p:cNvPr>
          <p:cNvSpPr txBox="1"/>
          <p:nvPr/>
        </p:nvSpPr>
        <p:spPr>
          <a:xfrm>
            <a:off x="803550" y="6356714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https://judge.softuni.bg/Contests/1474/Generics-Lab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29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Box of T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249902" y="1337051"/>
            <a:ext cx="9615996" cy="469196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Box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fields and Constructor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int Count =&gt; this.data.Count;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void Add(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item) { this.data.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Remove()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rem = this.data.Last();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this.data.RemoveAt(this.data.Count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- 1);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rem</a:t>
            </a:r>
            <a:r>
              <a:rPr lang="en-US" sz="26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}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192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class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ArrayCreator</a:t>
            </a:r>
            <a:r>
              <a:rPr lang="en-US" dirty="0"/>
              <a:t> with a single method: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should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return an array </a:t>
            </a:r>
            <a:r>
              <a:rPr lang="en-US" dirty="0"/>
              <a:t>with the given </a:t>
            </a:r>
            <a:r>
              <a:rPr lang="en-US" dirty="0" smtClean="0"/>
              <a:t>length</a:t>
            </a:r>
          </a:p>
          <a:p>
            <a:r>
              <a:rPr lang="en-US" dirty="0" smtClean="0"/>
              <a:t>Every </a:t>
            </a:r>
            <a:r>
              <a:rPr lang="en-US" dirty="0"/>
              <a:t>element should be </a:t>
            </a:r>
            <a:r>
              <a:rPr lang="en-US" b="1" dirty="0">
                <a:solidFill>
                  <a:schemeClr val="bg1"/>
                </a:solidFill>
              </a:rPr>
              <a:t>set to the default item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Generic </a:t>
            </a:r>
            <a:r>
              <a:rPr lang="en-GB" dirty="0"/>
              <a:t>Array Creator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https://judge.softuni.bg/Contests/1474/Generics-Lab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2117339"/>
            <a:ext cx="8934452" cy="80167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lvl="1">
              <a:buClr>
                <a:schemeClr val="tx1"/>
              </a:buClr>
            </a:pPr>
            <a:r>
              <a:rPr lang="en-US" sz="2800" b="1" dirty="0">
                <a:latin typeface="Consolas" panose="020B0609020204030204" pitchFamily="49" charset="0"/>
              </a:rPr>
              <a:t>static T[] </a:t>
            </a:r>
            <a:r>
              <a:rPr lang="en-US" sz="2800" b="1" noProof="1" smtClean="0">
                <a:latin typeface="Consolas" panose="020B0609020204030204" pitchFamily="49" charset="0"/>
              </a:rPr>
              <a:t>Create(int</a:t>
            </a:r>
            <a:r>
              <a:rPr lang="en-US" sz="2800" b="1" dirty="0" smtClean="0">
                <a:latin typeface="Consolas" panose="020B0609020204030204" pitchFamily="49" charset="0"/>
              </a:rPr>
              <a:t> </a:t>
            </a:r>
            <a:r>
              <a:rPr lang="en-US" sz="2800" b="1" dirty="0">
                <a:latin typeface="Consolas" panose="020B0609020204030204" pitchFamily="49" charset="0"/>
              </a:rPr>
              <a:t>length, T item)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851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Array Creator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846440" y="1317508"/>
            <a:ext cx="10455544" cy="46796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ArrayCreator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800" b="1" noProof="1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static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T[]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Create&lt;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&gt;(int length,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item</a:t>
            </a: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[]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array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T[length]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for(int i = 0; i &lt; length;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 array[i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 = item</a:t>
            </a: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}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array;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497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Apply Restrictions</a:t>
            </a:r>
            <a:br>
              <a:rPr lang="en-GB" smtClean="0"/>
            </a:br>
            <a:endParaRPr lang="bg-BG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816" y="1366985"/>
            <a:ext cx="2532522" cy="2780146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Generic Constraints 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494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900" dirty="0"/>
              <a:t>Constraints are represented in generics using </a:t>
            </a:r>
            <a:r>
              <a:rPr lang="en-US" sz="39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endParaRPr lang="en-US" sz="3900" dirty="0">
              <a:solidFill>
                <a:schemeClr val="bg1"/>
              </a:solidFill>
            </a:endParaRPr>
          </a:p>
          <a:p>
            <a:r>
              <a:rPr lang="en-US" sz="3900" dirty="0"/>
              <a:t>Restricting generic classes to </a:t>
            </a:r>
            <a:r>
              <a:rPr lang="en-US" sz="3900" b="1" dirty="0">
                <a:solidFill>
                  <a:schemeClr val="bg1"/>
                </a:solidFill>
              </a:rPr>
              <a:t>reference types </a:t>
            </a:r>
            <a:r>
              <a:rPr lang="en-US" sz="3900" dirty="0"/>
              <a:t>only: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3600" dirty="0"/>
              <a:t> is the </a:t>
            </a:r>
            <a:r>
              <a:rPr lang="en-US" sz="3600" dirty="0" smtClean="0"/>
              <a:t>keyword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endParaRPr lang="en-US" sz="3600" dirty="0" smtClean="0"/>
          </a:p>
          <a:p>
            <a:pPr>
              <a:spcBef>
                <a:spcPts val="1800"/>
              </a:spcBef>
              <a:buClr>
                <a:schemeClr val="tx1"/>
              </a:buClr>
            </a:pPr>
            <a:endParaRPr lang="en-US" sz="3600" dirty="0" smtClean="0"/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36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3600" dirty="0" smtClean="0"/>
              <a:t> </a:t>
            </a:r>
            <a:r>
              <a:rPr lang="en-US" sz="3600" dirty="0"/>
              <a:t>is the keyword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771700" y="2330774"/>
            <a:ext cx="5885132" cy="123256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50000" tIns="183600" rIns="450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1700" y="4334742"/>
            <a:ext cx="5885132" cy="123256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struct</a:t>
            </a: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502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3900" dirty="0"/>
              <a:t>IL generated for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Equals&lt;string&gt;</a:t>
            </a:r>
            <a:r>
              <a:rPr lang="en-US" sz="3500" dirty="0"/>
              <a:t> </a:t>
            </a:r>
            <a:r>
              <a:rPr lang="en-US" sz="3900" dirty="0"/>
              <a:t>would be different to that</a:t>
            </a:r>
            <a:br>
              <a:rPr lang="en-US" sz="3900" dirty="0"/>
            </a:br>
            <a:r>
              <a:rPr lang="en-US" sz="3900" dirty="0"/>
              <a:t>of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Equals&lt;int&gt;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900" dirty="0"/>
              <a:t>The case could be different if the </a:t>
            </a:r>
            <a:r>
              <a:rPr lang="en-US" sz="3900" b="1" dirty="0">
                <a:solidFill>
                  <a:schemeClr val="bg1"/>
                </a:solidFill>
              </a:rPr>
              <a:t>types</a:t>
            </a:r>
            <a:r>
              <a:rPr lang="en-US" sz="3900" dirty="0"/>
              <a:t> that are being </a:t>
            </a:r>
            <a:r>
              <a:rPr lang="en-US" sz="3900" dirty="0" smtClean="0"/>
              <a:t/>
            </a:r>
            <a:br>
              <a:rPr lang="en-US" sz="3900" dirty="0" smtClean="0"/>
            </a:br>
            <a:r>
              <a:rPr lang="en-US" sz="3900" dirty="0" smtClean="0"/>
              <a:t>compared have </a:t>
            </a:r>
            <a:r>
              <a:rPr lang="en-US" sz="3900" dirty="0"/>
              <a:t>a </a:t>
            </a:r>
            <a:r>
              <a:rPr lang="en-US" sz="3900" b="1" dirty="0">
                <a:solidFill>
                  <a:schemeClr val="bg1"/>
                </a:solidFill>
              </a:rPr>
              <a:t>new definition of == operator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Constraints?</a:t>
            </a:r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722932" y="2640126"/>
            <a:ext cx="8872172" cy="209433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static bool Equals&lt;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t1,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t2)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return 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t1 == t2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695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47675" indent="-447675">
              <a:lnSpc>
                <a:spcPct val="110000"/>
              </a:lnSpc>
            </a:pPr>
            <a:r>
              <a:rPr lang="en-US" sz="3600" dirty="0">
                <a:cs typeface="Consolas" panose="020B0609020204030204" pitchFamily="49" charset="0"/>
              </a:rPr>
              <a:t>Generics </a:t>
            </a:r>
            <a:endParaRPr lang="en-US" sz="3600" dirty="0" smtClean="0">
              <a:cs typeface="Consolas" panose="020B0609020204030204" pitchFamily="49" charset="0"/>
            </a:endParaRPr>
          </a:p>
          <a:p>
            <a:pPr marL="447675" indent="-447675">
              <a:lnSpc>
                <a:spcPct val="110000"/>
              </a:lnSpc>
            </a:pPr>
            <a:r>
              <a:rPr lang="en-US" sz="3600" dirty="0" smtClean="0">
                <a:cs typeface="Consolas" panose="020B0609020204030204" pitchFamily="49" charset="0"/>
              </a:rPr>
              <a:t>Generic </a:t>
            </a:r>
            <a:r>
              <a:rPr lang="en-US" sz="3600" b="1" dirty="0" smtClean="0">
                <a:solidFill>
                  <a:schemeClr val="bg1"/>
                </a:solidFill>
                <a:cs typeface="Consolas" panose="020B0609020204030204" pitchFamily="49" charset="0"/>
              </a:rPr>
              <a:t>Classes</a:t>
            </a:r>
            <a:endParaRPr lang="en-US" sz="3600" b="1" dirty="0">
              <a:solidFill>
                <a:schemeClr val="bg1"/>
              </a:solidFill>
              <a:cs typeface="Consolas" panose="020B0609020204030204" pitchFamily="49" charset="0"/>
            </a:endParaRPr>
          </a:p>
          <a:p>
            <a:pPr marL="447675" indent="-447675">
              <a:lnSpc>
                <a:spcPct val="110000"/>
              </a:lnSpc>
            </a:pPr>
            <a:r>
              <a:rPr lang="en-US" sz="3600" dirty="0">
                <a:cs typeface="Consolas" panose="020B0609020204030204" pitchFamily="49" charset="0"/>
              </a:rPr>
              <a:t>Generic </a:t>
            </a:r>
            <a:r>
              <a:rPr lang="en-US" sz="3600" b="1" dirty="0">
                <a:solidFill>
                  <a:schemeClr val="bg1"/>
                </a:solidFill>
                <a:cs typeface="Consolas" panose="020B0609020204030204" pitchFamily="49" charset="0"/>
              </a:rPr>
              <a:t>Methods</a:t>
            </a:r>
          </a:p>
          <a:p>
            <a:pPr marL="447675" indent="-447675">
              <a:lnSpc>
                <a:spcPct val="110000"/>
              </a:lnSpc>
            </a:pPr>
            <a:r>
              <a:rPr lang="en-US" sz="3600" dirty="0">
                <a:cs typeface="Consolas" panose="020B0609020204030204" pitchFamily="49" charset="0"/>
              </a:rPr>
              <a:t>Generic </a:t>
            </a:r>
            <a:r>
              <a:rPr lang="en-US" sz="3600" b="1" dirty="0">
                <a:solidFill>
                  <a:schemeClr val="bg1"/>
                </a:solidFill>
                <a:cs typeface="Consolas" panose="020B0609020204030204" pitchFamily="49" charset="0"/>
              </a:rPr>
              <a:t>Constraints</a:t>
            </a:r>
          </a:p>
          <a:p>
            <a:endParaRPr lang="bg-BG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47843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3600" dirty="0" smtClean="0"/>
              <a:t>Specifying </a:t>
            </a:r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constructor</a:t>
            </a:r>
            <a:r>
              <a:rPr lang="en-US" sz="3600" dirty="0"/>
              <a:t> as a </a:t>
            </a:r>
            <a:r>
              <a:rPr lang="en-US" sz="3600" dirty="0" smtClean="0"/>
              <a:t>constraint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endParaRPr lang="en-US" sz="3600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endParaRPr lang="en-US" sz="3600" dirty="0" smtClean="0"/>
          </a:p>
          <a:p>
            <a:r>
              <a:rPr lang="en-US" sz="3600" dirty="0"/>
              <a:t>Only a </a:t>
            </a:r>
            <a:r>
              <a:rPr lang="en-US" sz="3600" b="1" dirty="0">
                <a:solidFill>
                  <a:schemeClr val="bg1"/>
                </a:solidFill>
              </a:rPr>
              <a:t>default constructor </a:t>
            </a:r>
            <a:r>
              <a:rPr lang="en-US" sz="3600" dirty="0"/>
              <a:t>can be used in the constraints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Parameterized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constructor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will be a </a:t>
            </a:r>
            <a:r>
              <a:rPr lang="en-US" sz="3600" b="1" dirty="0">
                <a:solidFill>
                  <a:schemeClr val="bg1"/>
                </a:solidFill>
              </a:rPr>
              <a:t>compilation error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endParaRPr lang="en-US" sz="3600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5250" y="2086538"/>
            <a:ext cx="6914478" cy="135567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new()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217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Specifying a static </a:t>
            </a:r>
            <a:r>
              <a:rPr lang="en-US" b="1" dirty="0">
                <a:solidFill>
                  <a:schemeClr val="bg1"/>
                </a:solidFill>
              </a:rPr>
              <a:t>base class </a:t>
            </a:r>
            <a:r>
              <a:rPr lang="en-US" dirty="0"/>
              <a:t>as a constraint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The type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must </a:t>
            </a:r>
            <a:r>
              <a:rPr lang="en-US" b="1" dirty="0">
                <a:solidFill>
                  <a:schemeClr val="bg1"/>
                </a:solidFill>
              </a:rPr>
              <a:t>be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derive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from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specified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base class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759508" y="1859281"/>
            <a:ext cx="6714188" cy="283299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BaseClass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537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sz="3500" dirty="0"/>
              <a:t>Specifying </a:t>
            </a:r>
            <a:r>
              <a:rPr lang="en-US" sz="3500" b="1" dirty="0">
                <a:solidFill>
                  <a:schemeClr val="bg1"/>
                </a:solidFill>
              </a:rPr>
              <a:t>a generic base class </a:t>
            </a:r>
            <a:r>
              <a:rPr lang="en-US" sz="3500" dirty="0"/>
              <a:t>as a </a:t>
            </a:r>
            <a:r>
              <a:rPr lang="en-US" sz="3500" dirty="0" smtClean="0"/>
              <a:t>constraint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3500" dirty="0"/>
              <a:t>The </a:t>
            </a:r>
            <a:r>
              <a:rPr lang="en-US" sz="3500" b="1" dirty="0">
                <a:solidFill>
                  <a:schemeClr val="bg1"/>
                </a:solidFill>
              </a:rPr>
              <a:t>type</a:t>
            </a:r>
            <a:r>
              <a:rPr lang="en-US" sz="3500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argument</a:t>
            </a:r>
            <a:r>
              <a:rPr lang="en-US" sz="3500" dirty="0"/>
              <a:t> supplied for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sz="3500" dirty="0"/>
              <a:t> must </a:t>
            </a:r>
            <a:r>
              <a:rPr lang="en-US" sz="3500" b="1" dirty="0">
                <a:solidFill>
                  <a:schemeClr val="bg1"/>
                </a:solidFill>
              </a:rPr>
              <a:t>be</a:t>
            </a:r>
            <a:r>
              <a:rPr lang="en-US" sz="3500" dirty="0"/>
              <a:t> or </a:t>
            </a:r>
            <a:r>
              <a:rPr lang="en-US" sz="3500" b="1" dirty="0">
                <a:solidFill>
                  <a:schemeClr val="bg1"/>
                </a:solidFill>
              </a:rPr>
              <a:t>derive</a:t>
            </a:r>
            <a:r>
              <a:rPr lang="en-US" sz="3500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from</a:t>
            </a:r>
            <a:r>
              <a:rPr lang="en-US" sz="3500" dirty="0"/>
              <a:t> </a:t>
            </a:r>
            <a:br>
              <a:rPr lang="en-US" sz="3500" dirty="0"/>
            </a:br>
            <a:r>
              <a:rPr lang="en-US" sz="3500" dirty="0"/>
              <a:t>the </a:t>
            </a:r>
            <a:r>
              <a:rPr lang="en-US" sz="3500" b="1" dirty="0">
                <a:solidFill>
                  <a:schemeClr val="bg1"/>
                </a:solidFill>
              </a:rPr>
              <a:t>argument</a:t>
            </a:r>
            <a:r>
              <a:rPr lang="en-US" sz="3500" dirty="0"/>
              <a:t> supplied for </a:t>
            </a:r>
            <a:r>
              <a:rPr lang="en-US" sz="3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endParaRPr lang="en-US" sz="3500" b="1" noProof="1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35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sz="3500" b="1" dirty="0" smtClean="0">
                <a:solidFill>
                  <a:schemeClr val="bg1"/>
                </a:solidFill>
              </a:rPr>
              <a:t> </a:t>
            </a:r>
            <a:r>
              <a:rPr lang="en-US" sz="3500" dirty="0"/>
              <a:t>comes from the </a:t>
            </a:r>
            <a:r>
              <a:rPr lang="en-US" sz="3500" b="1" dirty="0">
                <a:solidFill>
                  <a:schemeClr val="bg1"/>
                </a:solidFill>
              </a:rPr>
              <a:t>generic class</a:t>
            </a:r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752812" y="1864840"/>
            <a:ext cx="9488468" cy="252522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AddAll&lt;TItem&gt;(List&lt;TItem&gt; items)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TItem : 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192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Specifying </a:t>
            </a:r>
            <a:r>
              <a:rPr lang="en-US" b="1" dirty="0">
                <a:solidFill>
                  <a:schemeClr val="bg1"/>
                </a:solidFill>
              </a:rPr>
              <a:t>a generic base class </a:t>
            </a:r>
            <a:r>
              <a:rPr lang="en-US" dirty="0"/>
              <a:t>as a constraint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Invalid combination of constraints: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 and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Combine Generic Constraints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771700" y="2042161"/>
            <a:ext cx="6397196" cy="252522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BaseClass, new()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276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noProof="1" smtClean="0"/>
              <a:t>class </a:t>
            </a:r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EqualityScale&lt;T&gt;</a:t>
            </a:r>
            <a:r>
              <a:rPr lang="en-US" noProof="1" smtClean="0"/>
              <a:t> that:</a:t>
            </a:r>
          </a:p>
          <a:p>
            <a:pPr lvl="1"/>
            <a:r>
              <a:rPr lang="en-US" dirty="0" smtClean="0"/>
              <a:t>Holds </a:t>
            </a:r>
            <a:r>
              <a:rPr lang="en-US" dirty="0"/>
              <a:t>two elements: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en-US" dirty="0"/>
              <a:t> and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R</a:t>
            </a:r>
            <a:r>
              <a:rPr lang="en-US" dirty="0" smtClean="0"/>
              <a:t>eceives </a:t>
            </a:r>
            <a:r>
              <a:rPr lang="en-US" dirty="0"/>
              <a:t>the elements through its single constructor:</a:t>
            </a:r>
          </a:p>
          <a:p>
            <a:pPr lvl="2">
              <a:buClr>
                <a:schemeClr val="tx1"/>
              </a:buClr>
            </a:pP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EqualityScale(T left, T right)</a:t>
            </a:r>
          </a:p>
          <a:p>
            <a:pPr lvl="1"/>
            <a:r>
              <a:rPr lang="en-US" noProof="1"/>
              <a:t>H</a:t>
            </a:r>
            <a:r>
              <a:rPr lang="en-US" noProof="1" smtClean="0"/>
              <a:t>as a method: </a:t>
            </a:r>
            <a:r>
              <a:rPr lang="en-US" sz="3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bool AreEqual</a:t>
            </a:r>
            <a:r>
              <a:rPr lang="en-US" sz="3000" b="1" dirty="0" smtClean="0">
                <a:latin typeface="Consolas" panose="020B0609020204030204" pitchFamily="49" charset="0"/>
              </a:rPr>
              <a:t>()</a:t>
            </a:r>
            <a:endParaRPr lang="en-US" sz="3000" b="1" dirty="0">
              <a:latin typeface="Consolas" panose="020B0609020204030204" pitchFamily="49" charset="0"/>
            </a:endParaRPr>
          </a:p>
          <a:p>
            <a:r>
              <a:rPr lang="en-US" dirty="0"/>
              <a:t>The greater of the two elements is the heavier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Equality Scale</a:t>
            </a:r>
            <a:endParaRPr lang="en-US" dirty="0"/>
          </a:p>
        </p:txBody>
      </p:sp>
      <p:pic>
        <p:nvPicPr>
          <p:cNvPr id="2050" name="Picture 2" descr="Image result for scal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34290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3"/>
              </a:rPr>
              <a:t>https://judge.softuni.bg/Contests/1474/Generics-Lab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567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noProof="1" smtClean="0"/>
              <a:t>Equality Scale</a:t>
            </a:r>
            <a:endParaRPr lang="en-GB" noProof="1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235436" y="1238298"/>
            <a:ext cx="9761748" cy="505206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Equality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Scale&lt;T&gt;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right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Scale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 left, T right)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this.left = left;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this.right = right;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bool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AreEqual() </a:t>
            </a: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bool result = this.left.Equals(this.right);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return result;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GB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399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284" y="1884180"/>
            <a:ext cx="651431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Generics</a:t>
            </a:r>
            <a:r>
              <a:rPr lang="en-US" sz="3200" dirty="0">
                <a:solidFill>
                  <a:schemeClr val="bg2"/>
                </a:solidFill>
              </a:rPr>
              <a:t> add type safety</a:t>
            </a: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Generic code is more </a:t>
            </a:r>
            <a:r>
              <a:rPr lang="en-US" sz="3200" b="1" dirty="0">
                <a:solidFill>
                  <a:schemeClr val="bg1"/>
                </a:solidFill>
              </a:rPr>
              <a:t>reusable</a:t>
            </a: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Classes, interfaces and methods can be generic</a:t>
            </a: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Generic </a:t>
            </a:r>
            <a:r>
              <a:rPr lang="en-US" sz="3200" b="1" dirty="0">
                <a:solidFill>
                  <a:schemeClr val="bg1"/>
                </a:solidFill>
              </a:rPr>
              <a:t>Constraints</a:t>
            </a:r>
            <a:r>
              <a:rPr lang="en-US" sz="3200" dirty="0">
                <a:solidFill>
                  <a:schemeClr val="bg2"/>
                </a:solidFill>
              </a:rPr>
              <a:t> can validate generic types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57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xmlns="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525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663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csharp</a:t>
            </a:r>
            <a:r>
              <a:rPr kumimoji="0" lang="bg-BG" sz="115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kumimoji="0" lang="en-US" sz="115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advanced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533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Definition, Type Parameters and Safety</a:t>
            </a:r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34" y="1143141"/>
            <a:ext cx="3094072" cy="2874674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Generics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6567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Generics introduce the concept of 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b="1" dirty="0" smtClean="0">
                <a:solidFill>
                  <a:schemeClr val="bg1"/>
                </a:solidFill>
              </a:rPr>
              <a:t>ype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b="1" dirty="0" smtClean="0">
                <a:solidFill>
                  <a:schemeClr val="bg1"/>
                </a:solidFill>
              </a:rPr>
              <a:t>arameters</a:t>
            </a:r>
          </a:p>
          <a:p>
            <a:r>
              <a:rPr lang="en-US" dirty="0" smtClean="0"/>
              <a:t>Allow designing classes and methods without </a:t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parameter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type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specification</a:t>
            </a:r>
          </a:p>
          <a:p>
            <a:r>
              <a:rPr lang="en-US" dirty="0" smtClean="0"/>
              <a:t>A generic </a:t>
            </a:r>
            <a:r>
              <a:rPr lang="en-US" b="1" dirty="0" smtClean="0">
                <a:solidFill>
                  <a:schemeClr val="bg1"/>
                </a:solidFill>
              </a:rPr>
              <a:t>class</a:t>
            </a:r>
            <a:r>
              <a:rPr lang="en-US" dirty="0" smtClean="0"/>
              <a:t> or a </a:t>
            </a:r>
            <a:r>
              <a:rPr lang="en-US" b="1" dirty="0" smtClean="0">
                <a:solidFill>
                  <a:schemeClr val="bg1"/>
                </a:solidFill>
              </a:rPr>
              <a:t>method</a:t>
            </a:r>
            <a:r>
              <a:rPr lang="en-US" dirty="0" smtClean="0"/>
              <a:t> accepts a certain type </a:t>
            </a:r>
            <a:br>
              <a:rPr lang="en-US" dirty="0" smtClean="0"/>
            </a:br>
            <a:r>
              <a:rPr lang="en-US" dirty="0" smtClean="0"/>
              <a:t>when it is </a:t>
            </a:r>
            <a:r>
              <a:rPr lang="en-US" b="1" dirty="0" smtClean="0">
                <a:solidFill>
                  <a:schemeClr val="bg1"/>
                </a:solidFill>
              </a:rPr>
              <a:t>instantiated</a:t>
            </a:r>
            <a:r>
              <a:rPr lang="en-US" dirty="0" smtClean="0"/>
              <a:t> by client code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Generics?</a:t>
            </a:r>
            <a:endParaRPr lang="bg-BG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652729" y="4301537"/>
            <a:ext cx="8538732" cy="184811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 CustomStack&lt;</a:t>
            </a:r>
            <a:r>
              <a:rPr lang="en-US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&gt; {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CustomStack&lt;</a:t>
            </a:r>
            <a:r>
              <a:rPr lang="en-US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&gt; = </a:t>
            </a:r>
            <a:br>
              <a:rPr lang="en-US" sz="3200" b="1" noProof="1" smtClean="0">
                <a:latin typeface="Consolas" pitchFamily="49" charset="0"/>
                <a:cs typeface="Consolas" pitchFamily="49" charset="0"/>
              </a:rPr>
            </a:b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           new CustomStack&lt;</a:t>
            </a:r>
            <a:r>
              <a:rPr lang="en-US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&gt;();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034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b="1" dirty="0" smtClean="0">
                <a:solidFill>
                  <a:schemeClr val="bg1"/>
                </a:solidFill>
              </a:rPr>
              <a:t>type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safety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for the client</a:t>
            </a:r>
          </a:p>
          <a:p>
            <a:r>
              <a:rPr lang="en-US" dirty="0" smtClean="0"/>
              <a:t>Provide </a:t>
            </a:r>
            <a:r>
              <a:rPr lang="en-US" dirty="0"/>
              <a:t>a powerful way to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code</a:t>
            </a:r>
          </a:p>
          <a:p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r>
              <a:rPr lang="en-US" dirty="0"/>
              <a:t>Example: we need a collection that will store only strings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Generics – Type Safety</a:t>
            </a:r>
            <a:endParaRPr lang="en-US" dirty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789478" y="4629421"/>
            <a:ext cx="10297157" cy="135567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 = new 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&lt;string&gt;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strings.Add(3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Compile time error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9539" y="2575673"/>
            <a:ext cx="10307096" cy="1352036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&lt;int&gt;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 = new 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&lt;int&gt;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&lt;Person&gt;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people = new 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&lt;Person&gt;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700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Blueprint for a </a:t>
            </a:r>
            <a:r>
              <a:rPr lang="en-US" b="1" dirty="0" smtClean="0">
                <a:solidFill>
                  <a:schemeClr val="bg1"/>
                </a:solidFill>
              </a:rPr>
              <a:t>type </a:t>
            </a:r>
            <a:r>
              <a:rPr lang="en-US" dirty="0"/>
              <a:t>-</a:t>
            </a:r>
            <a:r>
              <a:rPr lang="en-US" b="1" dirty="0" smtClean="0">
                <a:solidFill>
                  <a:schemeClr val="bg1"/>
                </a:solidFill>
              </a:rPr>
              <a:t> T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chemeClr val="bg1"/>
                </a:solidFill>
              </a:rPr>
              <a:t>Type Parameter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You </a:t>
            </a:r>
            <a:r>
              <a:rPr lang="en-US" dirty="0"/>
              <a:t>can use it </a:t>
            </a:r>
            <a:r>
              <a:rPr lang="en-US" b="1" dirty="0">
                <a:solidFill>
                  <a:schemeClr val="bg1"/>
                </a:solidFill>
              </a:rPr>
              <a:t>anywhere</a:t>
            </a:r>
            <a:r>
              <a:rPr lang="en-US" dirty="0"/>
              <a:t> inside the </a:t>
            </a:r>
            <a:r>
              <a:rPr lang="en-US" b="1" dirty="0" smtClean="0">
                <a:solidFill>
                  <a:schemeClr val="bg1"/>
                </a:solidFill>
              </a:rPr>
              <a:t>generic</a:t>
            </a:r>
            <a:r>
              <a:rPr lang="en-US" dirty="0" smtClean="0"/>
              <a:t> </a:t>
            </a:r>
            <a:r>
              <a:rPr lang="en-US" dirty="0"/>
              <a:t>class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Parameters</a:t>
            </a:r>
            <a:endParaRPr lang="en-US" dirty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804856" y="2542732"/>
            <a:ext cx="7245843" cy="381788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List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Add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 element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{…}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Remove () {…}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 get;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040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AA9976E6-2ADB-413C-8F13-DA622235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Non-Generic Classes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360" y="1379721"/>
            <a:ext cx="8122768" cy="511054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ObjectList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object[] </a:t>
            </a:r>
            <a:r>
              <a:rPr lang="en-GB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public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ObjectList () </a:t>
            </a:r>
            <a:r>
              <a:rPr lang="en-GB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this.elements = new object[4]; }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value</a:t>
            </a: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){}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Get(int index)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accent2"/>
                </a:solidFill>
                <a:latin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</a:rPr>
              <a:t>return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</a:rPr>
              <a:t>this.elements[index</a:t>
            </a: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</a:rPr>
              <a:t>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}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605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AA9976E6-2ADB-413C-8F13-DA622235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Non-Generic Classes (2)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632" y="1796279"/>
            <a:ext cx="10509504" cy="3386996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var objectList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ObjectList();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objectList.Add(1);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objectList.Add(new Customer());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objectList.Add(new Account());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</a:rPr>
              <a:t>var </a:t>
            </a: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</a:rPr>
              <a:t>firItem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</a:rPr>
              <a:t>= objectList[0</a:t>
            </a: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</a:rPr>
              <a:t>]; </a:t>
            </a:r>
            <a:r>
              <a:rPr lang="en-US" sz="28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firItem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is object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</a:rPr>
              <a:t>var secItem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</a:rPr>
              <a:t>=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Customer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</a:rPr>
              <a:t>)objectList[2</a:t>
            </a: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</a:rPr>
              <a:t>]; </a:t>
            </a:r>
            <a:r>
              <a:rPr lang="en-US" sz="2800" b="1" i="1" noProof="1" smtClean="0">
                <a:solidFill>
                  <a:schemeClr val="accent2"/>
                </a:solidFill>
                <a:latin typeface="Consolas" pitchFamily="49" charset="0"/>
              </a:rPr>
              <a:t>// cast</a:t>
            </a:r>
            <a:endParaRPr lang="en-US" sz="2800" b="1" noProof="1">
              <a:solidFill>
                <a:schemeClr val="tx2"/>
              </a:solidFill>
              <a:latin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219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3262</TotalTime>
  <Words>1359</Words>
  <Application>Microsoft Office PowerPoint</Application>
  <PresentationFormat>Widescreen</PresentationFormat>
  <Paragraphs>318</Paragraphs>
  <Slides>31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Generics</vt:lpstr>
      <vt:lpstr>Table of Contents</vt:lpstr>
      <vt:lpstr>Questions</vt:lpstr>
      <vt:lpstr>Definition, Type Parameters and Safety</vt:lpstr>
      <vt:lpstr>What Are Generics?</vt:lpstr>
      <vt:lpstr>Generics – Type Safety</vt:lpstr>
      <vt:lpstr>Type Parameters</vt:lpstr>
      <vt:lpstr>Non-Generic Classes</vt:lpstr>
      <vt:lpstr>Non-Generic Classes (2)</vt:lpstr>
      <vt:lpstr>Generic Classes</vt:lpstr>
      <vt:lpstr>Non-Generic Methods</vt:lpstr>
      <vt:lpstr>Generic Methods</vt:lpstr>
      <vt:lpstr>Problem: Box of T</vt:lpstr>
      <vt:lpstr>Solution: Box of T</vt:lpstr>
      <vt:lpstr>Problem: Generic Array Creator</vt:lpstr>
      <vt:lpstr>Solution: Generic Array Creator</vt:lpstr>
      <vt:lpstr>Apply Restrictions </vt:lpstr>
      <vt:lpstr>Generic Constraints</vt:lpstr>
      <vt:lpstr>Why Constraints?</vt:lpstr>
      <vt:lpstr>Generic Constraints (2)</vt:lpstr>
      <vt:lpstr>Generic Constraints (3)</vt:lpstr>
      <vt:lpstr>Generic Constraints (4)</vt:lpstr>
      <vt:lpstr>Combine Generic Constraints</vt:lpstr>
      <vt:lpstr>Problem: Equality Scale</vt:lpstr>
      <vt:lpstr>Solution: Equality Scale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Generics</dc:title>
  <dc:subject>C# Advanced – Practical Training Course @ SoftUni</dc:subject>
  <dc:creator>Software University</dc:creator>
  <cp:keywords>C# Advanced; C#;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Rosen Rosen</cp:lastModifiedBy>
  <cp:revision>3</cp:revision>
  <dcterms:created xsi:type="dcterms:W3CDTF">2018-05-23T13:08:44Z</dcterms:created>
  <dcterms:modified xsi:type="dcterms:W3CDTF">2020-01-07T08:24:03Z</dcterms:modified>
  <cp:category>programming; education; software engineering; software development</cp:category>
</cp:coreProperties>
</file>