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3" r:id="rId29"/>
    <p:sldId id="284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BCCB80-9CBC-4B07-A30C-4B498E0AC55D}">
          <p14:sldIdLst>
            <p14:sldId id="256"/>
            <p14:sldId id="257"/>
            <p14:sldId id="258"/>
          </p14:sldIdLst>
        </p14:section>
        <p14:section name="Iterators" id="{74D7E5EF-E73E-4F9D-A616-5B3E51A193F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Comparators" id="{E9888E93-E448-4595-AE6C-B106B60C2BBA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Conclusion" id="{EE4EC397-7E44-4417-94B4-C540FEAFC901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69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398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533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853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69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97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55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418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059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5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84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89/Iterators-and-Comparator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89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3622665" y="1228619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4" y="3283244"/>
            <a:ext cx="8490131" cy="32115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PrintNames("Pesho", "Stamat", "Jivko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PrintNames(params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 names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foreach(var name in names)</a:t>
            </a:r>
            <a:endParaRPr lang="bg-BG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Console.WriteLine(name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35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b="1" dirty="0"/>
              <a:t>,</a:t>
            </a:r>
            <a:r>
              <a:rPr lang="en-GB" dirty="0"/>
              <a:t> which should store a collection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 </a:t>
            </a:r>
            <a:r>
              <a:rPr lang="en-GB" dirty="0"/>
              <a:t>books </a:t>
            </a:r>
            <a:r>
              <a:rPr lang="en-GB" dirty="0" smtClean="0"/>
              <a:t>and </a:t>
            </a:r>
            <a:r>
              <a:rPr lang="en-US" dirty="0"/>
              <a:t>implement the </a:t>
            </a:r>
            <a:r>
              <a:rPr lang="en-GB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200" b="1" dirty="0">
                <a:latin typeface="+mj-lt"/>
              </a:rPr>
              <a:t> </a:t>
            </a:r>
            <a:r>
              <a:rPr lang="en-GB" dirty="0" smtClean="0"/>
              <a:t>interface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6AA06D1-251E-4CA2-851D-961B34859C05}"/>
              </a:ext>
            </a:extLst>
          </p:cNvPr>
          <p:cNvGrpSpPr/>
          <p:nvPr/>
        </p:nvGrpSpPr>
        <p:grpSpPr>
          <a:xfrm>
            <a:off x="785334" y="2470454"/>
            <a:ext cx="4800600" cy="1936970"/>
            <a:chOff x="5226904" y="1466399"/>
            <a:chExt cx="3124200" cy="1936970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xmlns="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xmlns="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43DB51E-40EB-4D33-AF75-40367F7498DA}"/>
              </a:ext>
            </a:extLst>
          </p:cNvPr>
          <p:cNvGrpSpPr/>
          <p:nvPr/>
        </p:nvGrpSpPr>
        <p:grpSpPr>
          <a:xfrm>
            <a:off x="6367532" y="2674602"/>
            <a:ext cx="4495800" cy="1528673"/>
            <a:chOff x="5226904" y="1466400"/>
            <a:chExt cx="3124200" cy="1528673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xmlns="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xmlns="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7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  <a:solidFill>
            <a:srgbClr val="90B4D8">
              <a:alpha val="14902"/>
            </a:srgb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  <a:grpFill/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xmlns="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  <a:endParaRPr lang="en-US" sz="2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xmlns="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8" y="2613649"/>
            <a:ext cx="2856544" cy="333124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39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6" y="1222515"/>
            <a:ext cx="11665226" cy="49228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params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authors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this.Title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title;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this.Year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year;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this.Authors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authors.ToList();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get; private set;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9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67" y="1239483"/>
            <a:ext cx="8512865" cy="49228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class Library :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IEnumerable&lt;Book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Library(params Book[] books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LibraryIterator(this.books);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 </a:t>
            </a:r>
            <a: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6" y="1291463"/>
            <a:ext cx="10376452" cy="46919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this.Reset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this.books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 new List&lt;Book&gt;(books);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b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        ++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this.books[this.currentIndex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8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IComparable&lt;T&gt; and IComparer&lt;T&gt;</a:t>
            </a:r>
            <a:br>
              <a:rPr lang="en-GB" smtClean="0"/>
            </a:b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Comparators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04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Reads out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I am Comparable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sz="3200" dirty="0"/>
              <a:t>Provides a method of </a:t>
            </a:r>
            <a:r>
              <a:rPr lang="en-US" sz="3200" b="1" dirty="0">
                <a:solidFill>
                  <a:schemeClr val="bg1"/>
                </a:solidFill>
              </a:rPr>
              <a:t>comparing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two objects </a:t>
            </a:r>
            <a:r>
              <a:rPr lang="en-US" sz="3200" dirty="0"/>
              <a:t>of a </a:t>
            </a:r>
            <a:br>
              <a:rPr lang="en-US" sz="3200" dirty="0"/>
            </a:br>
            <a:r>
              <a:rPr lang="en-US" sz="3200" dirty="0"/>
              <a:t>particular type </a:t>
            </a:r>
            <a:r>
              <a:rPr lang="en-US" sz="3200" dirty="0" smtClean="0"/>
              <a:t>-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200" dirty="0"/>
              <a:t>Sets a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default sort order </a:t>
            </a:r>
            <a:r>
              <a:rPr lang="en-US" sz="3200" dirty="0"/>
              <a:t>for the particular objects type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/>
              <a:t> original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6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IComparable&lt;T&gt; –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919996" y="1107851"/>
            <a:ext cx="7774505" cy="50243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X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Y { get; set;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(this.X != otherPoint.X)    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(this.X - otherPoint.X);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(this.Y != otherPoint.Y)    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(this.Y – otherPoint.Y);    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4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endParaRPr lang="en-US" sz="2800" noProof="1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yield</a:t>
            </a:r>
            <a:r>
              <a:rPr lang="en-US" noProof="1"/>
              <a:t> </a:t>
            </a:r>
            <a:r>
              <a:rPr lang="en-US" sz="2800" noProof="1">
                <a:latin typeface="Consolas" panose="020B0609020204030204" pitchFamily="49" charset="0"/>
              </a:rPr>
              <a:t>return</a:t>
            </a:r>
            <a:endParaRPr lang="bg-BG" noProof="1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  <a:endParaRPr lang="en-US" sz="2800" noProof="1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IComparer&lt;T&gt;</a:t>
            </a:r>
            <a:endParaRPr lang="en-US" sz="2800" noProof="1">
              <a:latin typeface="Consolas" panose="020B0609020204030204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10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Reads out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dirty="0"/>
              <a:t>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Doesn't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4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IComparer&lt;T&gt; – Example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928" y="2924317"/>
            <a:ext cx="7636503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x.Name.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9415" y="5657238"/>
            <a:ext cx="8803978" cy="10355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190594"/>
            <a:ext cx="7636503" cy="1700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9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dirty="0"/>
              <a:t>First sort them in </a:t>
            </a:r>
            <a:r>
              <a:rPr lang="bg-BG" b="1" dirty="0">
                <a:solidFill>
                  <a:schemeClr val="bg1"/>
                </a:solidFill>
              </a:rPr>
              <a:t>ascending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chronological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order (by year)</a:t>
            </a:r>
          </a:p>
          <a:p>
            <a:pPr lvl="1"/>
            <a:r>
              <a:rPr lang="en-US" dirty="0"/>
              <a:t>If two books are published in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  <a:r>
              <a:rPr lang="en-US" dirty="0"/>
              <a:t>, sort them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alphabetically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Override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method in your Book class so it returns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string </a:t>
            </a:r>
            <a:r>
              <a:rPr lang="en-US" dirty="0"/>
              <a:t>in the format: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80355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3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5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2" y="1410436"/>
            <a:ext cx="10349948" cy="435957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4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/>
              <a:t>class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b="1" noProof="1"/>
              <a:t>,</a:t>
            </a:r>
            <a:r>
              <a:rPr lang="en-US" noProof="1"/>
              <a:t> which should implements</a:t>
            </a:r>
            <a:br>
              <a:rPr lang="en-US" noProof="1"/>
            </a:br>
            <a:r>
              <a:rPr lang="en-US" noProof="1"/>
              <a:t>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compare two </a:t>
            </a:r>
            <a:r>
              <a:rPr lang="en-US" dirty="0"/>
              <a:t>books by:</a:t>
            </a:r>
          </a:p>
          <a:p>
            <a:pPr lvl="1"/>
            <a:r>
              <a:rPr lang="en-US" dirty="0"/>
              <a:t>Book title - </a:t>
            </a:r>
            <a:r>
              <a:rPr lang="en-US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dirty="0"/>
              <a:t>Year of publishing a book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dirty="0"/>
              <a:t>Modify your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once again to implement </a:t>
            </a:r>
            <a:br>
              <a:rPr lang="en-US" dirty="0"/>
            </a:br>
            <a:r>
              <a:rPr lang="en-US" dirty="0"/>
              <a:t>the new sorting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https://judge.softuni.bg/Contests/1489/Iterators-and-Comparators-Lab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2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12" y="1365351"/>
            <a:ext cx="8580988" cy="466354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rIns="432000" bIns="18360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result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7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6514315" cy="594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IEnumerable&lt;T&gt;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IEnumerator&lt;T&gt;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yield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return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IComparable&lt;T&gt;</a:t>
            </a:r>
            <a:endParaRPr lang="en-US" sz="3600" dirty="0">
              <a:solidFill>
                <a:schemeClr val="bg2"/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IComparer&lt;T&gt;</a:t>
            </a:r>
            <a:endParaRPr lang="en-US" sz="36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3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9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98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0936" y="4689000"/>
            <a:ext cx="10961783" cy="761916"/>
          </a:xfrm>
        </p:spPr>
        <p:txBody>
          <a:bodyPr/>
          <a:lstStyle/>
          <a:p>
            <a:r>
              <a:rPr lang="en-GB" dirty="0" err="1" smtClean="0"/>
              <a:t>IEnumerable</a:t>
            </a:r>
            <a:r>
              <a:rPr lang="en-GB" dirty="0" smtClean="0"/>
              <a:t>&lt;T&gt; and </a:t>
            </a:r>
            <a:r>
              <a:rPr lang="en-GB" dirty="0" err="1" smtClean="0"/>
              <a:t>IEnumerator</a:t>
            </a:r>
            <a:r>
              <a:rPr lang="en-GB" dirty="0" smtClean="0"/>
              <a:t>&lt;T</a:t>
            </a:r>
            <a:r>
              <a:rPr lang="en-GB" dirty="0" smtClean="0"/>
              <a:t>&gt;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0936" y="5463862"/>
            <a:ext cx="10961783" cy="768084"/>
          </a:xfrm>
        </p:spPr>
        <p:txBody>
          <a:bodyPr/>
          <a:lstStyle/>
          <a:p>
            <a:r>
              <a:rPr lang="en-GB" dirty="0" smtClean="0"/>
              <a:t>Iterators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21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Root</a:t>
            </a:r>
            <a:r>
              <a:rPr lang="en-US" sz="3200" dirty="0"/>
              <a:t> interface of .NET, enables </a:t>
            </a:r>
            <a:r>
              <a:rPr lang="en-US" sz="3200" b="1" dirty="0">
                <a:solidFill>
                  <a:schemeClr val="bg1"/>
                </a:solidFill>
              </a:rPr>
              <a:t>simple iteration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over a collection</a:t>
            </a:r>
          </a:p>
          <a:p>
            <a:r>
              <a:rPr lang="en-US" sz="3200" dirty="0"/>
              <a:t>Contains a single method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, which </a:t>
            </a:r>
            <a:br>
              <a:rPr lang="en-US" sz="3200" dirty="0"/>
            </a:br>
            <a:r>
              <a:rPr lang="en-US" sz="3200" dirty="0"/>
              <a:t>returns an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  <a:endParaRPr lang="en-US" sz="3200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/>
              <a:t>A class that implements the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200" dirty="0" smtClean="0"/>
              <a:t> can be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used in a </a:t>
            </a:r>
            <a:r>
              <a:rPr lang="en-US" sz="3200" b="1" noProof="1" smtClean="0">
                <a:solidFill>
                  <a:schemeClr val="bg1"/>
                </a:solidFill>
              </a:rPr>
              <a:t>foreach</a:t>
            </a:r>
            <a:r>
              <a:rPr lang="en-US" sz="3200" dirty="0" smtClean="0"/>
              <a:t> loop traversal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9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47263" y="1182184"/>
            <a:ext cx="9761035" cy="487355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IEnumerator&lt;T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74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forward-only iteration </a:t>
            </a:r>
            <a:r>
              <a:rPr lang="en-US" dirty="0"/>
              <a:t>over a </a:t>
            </a:r>
            <a:br>
              <a:rPr lang="en-US" dirty="0"/>
            </a:br>
            <a:r>
              <a:rPr lang="en-US" dirty="0"/>
              <a:t>collection</a:t>
            </a:r>
            <a:r>
              <a:rPr lang="bg-BG" dirty="0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any type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 smtClean="0"/>
              <a:t>-</a:t>
            </a:r>
            <a:r>
              <a:rPr lang="en-US" sz="3400" dirty="0" smtClean="0"/>
              <a:t> </a:t>
            </a:r>
            <a:r>
              <a:rPr lang="en-US" sz="3400" dirty="0"/>
              <a:t>advances the enumerator to the next </a:t>
            </a:r>
            <a:br>
              <a:rPr lang="en-US" sz="3400" dirty="0"/>
            </a:br>
            <a:r>
              <a:rPr lang="en-US" sz="3400" dirty="0"/>
              <a:t>element of the collection.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 smtClean="0"/>
              <a:t>-</a:t>
            </a:r>
            <a:r>
              <a:rPr lang="en-US" sz="3400" dirty="0" smtClean="0"/>
              <a:t> </a:t>
            </a:r>
            <a:r>
              <a:rPr lang="en-US" sz="3400" dirty="0"/>
              <a:t>sets the enumerator to its initial position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 smtClean="0"/>
              <a:t>-</a:t>
            </a:r>
            <a:r>
              <a:rPr lang="en-US" sz="3400" dirty="0" smtClean="0"/>
              <a:t> </a:t>
            </a:r>
            <a:r>
              <a:rPr lang="en-US" sz="3400" dirty="0"/>
              <a:t>returns the element in the collection at the </a:t>
            </a:r>
            <a:br>
              <a:rPr lang="en-US" sz="3400" dirty="0"/>
            </a:br>
            <a:r>
              <a:rPr lang="en-US" sz="3400" dirty="0"/>
              <a:t>current position of the enumerator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482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IEnumerator&lt;T&gt; – Example</a:t>
            </a:r>
            <a:endParaRPr lang="en-US" noProof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2636" y="1183694"/>
            <a:ext cx="9710407" cy="53598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06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Indicates that the </a:t>
            </a:r>
            <a:r>
              <a:rPr lang="en-US" sz="3200" b="1" dirty="0" smtClean="0">
                <a:solidFill>
                  <a:schemeClr val="bg1"/>
                </a:solidFill>
              </a:rPr>
              <a:t>member</a:t>
            </a:r>
            <a:r>
              <a:rPr lang="bg-BG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/>
              <a:t>in which it </a:t>
            </a:r>
            <a:r>
              <a:rPr lang="en-US" sz="3200" dirty="0" smtClean="0"/>
              <a:t>appears</a:t>
            </a:r>
            <a:r>
              <a:rPr lang="bg-BG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an iterator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Simplifies 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</a:t>
            </a:r>
          </a:p>
          <a:p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8" y="3249344"/>
            <a:ext cx="9469344" cy="32115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(int i = 0; i &lt; this.books.Count; i++)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1286</Words>
  <Application>Microsoft Office PowerPoint</Application>
  <PresentationFormat>Widescreen</PresentationFormat>
  <Paragraphs>300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Iterators and Comparators</vt:lpstr>
      <vt:lpstr>Table of Contents</vt:lpstr>
      <vt:lpstr>Questions</vt:lpstr>
      <vt:lpstr>IEnumerable&lt;T&gt; and IEnumerator&lt;T&gt;</vt:lpstr>
      <vt:lpstr>IEnumerable&lt;T&gt;</vt:lpstr>
      <vt:lpstr>IEnumerable&lt;T&gt; Example</vt:lpstr>
      <vt:lpstr>IEnumerator&lt;T&gt;</vt:lpstr>
      <vt:lpstr>IEnumerator&lt;T&gt; – Example</vt:lpstr>
      <vt:lpstr>Yield Return</vt:lpstr>
      <vt:lpstr>Params</vt:lpstr>
      <vt:lpstr>Problem: Library Iterator</vt:lpstr>
      <vt:lpstr>Problem: Library Iterator (2)</vt:lpstr>
      <vt:lpstr>Solution: Library Iterator</vt:lpstr>
      <vt:lpstr>Solution: Library Iterator (2)</vt:lpstr>
      <vt:lpstr>Solution: Library Iterator (3)</vt:lpstr>
      <vt:lpstr>IComparable&lt;T&gt; and IComparer&lt;T&gt; </vt:lpstr>
      <vt:lpstr>IComparable&lt;T&gt;</vt:lpstr>
      <vt:lpstr>CompareTo(T) Method Returns</vt:lpstr>
      <vt:lpstr>IComparable&lt;T&gt; – Example</vt:lpstr>
      <vt:lpstr>IComparer&lt;T&gt;</vt:lpstr>
      <vt:lpstr>IComparer&lt;T&gt; – Example</vt:lpstr>
      <vt:lpstr>Problem: Comparable Book</vt:lpstr>
      <vt:lpstr>Solution: Comparable Book</vt:lpstr>
      <vt:lpstr>Problem: Book Comparer</vt:lpstr>
      <vt:lpstr>Solution: Book Comparer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Iterators and Comparators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Rosen Rosen</cp:lastModifiedBy>
  <cp:revision>3</cp:revision>
  <dcterms:created xsi:type="dcterms:W3CDTF">2018-05-23T13:08:44Z</dcterms:created>
  <dcterms:modified xsi:type="dcterms:W3CDTF">2020-01-07T08:28:10Z</dcterms:modified>
  <cp:category>programming; education; software engineering; software development</cp:category>
</cp:coreProperties>
</file>