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6"/>
  </p:notesMasterIdLst>
  <p:handoutMasterIdLst>
    <p:handoutMasterId r:id="rId1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70" r:id="rId111"/>
    <p:sldId id="366" r:id="rId112"/>
    <p:sldId id="367" r:id="rId113"/>
    <p:sldId id="372" r:id="rId114"/>
    <p:sldId id="371" r:id="rId1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03F653-AFA5-4BB3-B993-EDDDAF360944}">
          <p14:sldIdLst>
            <p14:sldId id="256"/>
            <p14:sldId id="257"/>
            <p14:sldId id="258"/>
          </p14:sldIdLst>
        </p14:section>
        <p14:section name="Recusion" id="{09A19080-CFED-40EA-95F8-EE7DCC9F9A9F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Brute-Force Algorithm" id="{74DC8282-99B8-4EF9-9F36-2F990CD3F474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Greedy Algorithms" id="{6C18F201-D968-4000-8237-8A253BB3058C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imple Sorting Algorithms" id="{DBFEAE91-38EC-4D5C-988E-9D2E2DBDF9F0}">
          <p14:sldIdLst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</p14:sldIdLst>
        </p14:section>
        <p14:section name="Searching Algorithms" id="{FE0FE7C9-0B9B-4E13-8297-536B8E73D15F}">
          <p14:sldIdLst>
            <p14:sldId id="359"/>
            <p14:sldId id="360"/>
            <p14:sldId id="361"/>
            <p14:sldId id="362"/>
            <p14:sldId id="363"/>
          </p14:sldIdLst>
        </p14:section>
        <p14:section name="Conclusion" id="{F985ABB2-0706-4A6D-9774-33E0490123D1}">
          <p14:sldIdLst>
            <p14:sldId id="364"/>
            <p14:sldId id="370"/>
            <p14:sldId id="366"/>
            <p14:sldId id="367"/>
            <p14:sldId id="372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3184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89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1506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1926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9692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5685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514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svg"/><Relationship Id="rId4" Type="http://schemas.openxmlformats.org/officeDocument/2006/relationships/image" Target="../media/image58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7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6.png"/><Relationship Id="rId22" Type="http://schemas.openxmlformats.org/officeDocument/2006/relationships/image" Target="../media/image70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3.jpeg"/><Relationship Id="rId7" Type="http://schemas.openxmlformats.org/officeDocument/2006/relationships/image" Target="../media/image7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6.gi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7.png"/><Relationship Id="rId4" Type="http://schemas.openxmlformats.org/officeDocument/2006/relationships/hyperlink" Target="https://softuni.b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sv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svg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7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7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9.png"/><Relationship Id="rId7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7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9.png"/><Relationship Id="rId7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7.png"/><Relationship Id="rId4" Type="http://schemas.openxmlformats.org/officeDocument/2006/relationships/image" Target="../media/image50.png"/><Relationship Id="rId9" Type="http://schemas.openxmlformats.org/officeDocument/2006/relationships/image" Target="../media/image4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9.png"/><Relationship Id="rId7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image" Target="../media/image50.png"/><Relationship Id="rId9" Type="http://schemas.openxmlformats.org/officeDocument/2006/relationships/image" Target="../media/image4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9.png"/><Relationship Id="rId7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image" Target="../media/image50.png"/><Relationship Id="rId9" Type="http://schemas.openxmlformats.org/officeDocument/2006/relationships/image" Target="../media/image4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image" Target="../media/image50.png"/><Relationship Id="rId9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image" Target="../media/image50.png"/><Relationship Id="rId9" Type="http://schemas.openxmlformats.org/officeDocument/2006/relationships/image" Target="../media/image45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visualgo.net/en/sorting" TargetMode="Externa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Recursion, Greedy, Sorting and Searching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Algorithms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876800"/>
            <a:ext cx="2950749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AC4AD-E666-47C4-863B-5BE7259C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99" y="2271533"/>
            <a:ext cx="3319602" cy="33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recursion</a:t>
            </a:r>
          </a:p>
          <a:p>
            <a:pPr lvl="1"/>
            <a:r>
              <a:rPr lang="en-US" dirty="0"/>
              <a:t>A method directly calls itself</a:t>
            </a:r>
          </a:p>
          <a:p>
            <a:r>
              <a:rPr lang="en-US" dirty="0"/>
              <a:t>Indirect recursion</a:t>
            </a:r>
          </a:p>
          <a:p>
            <a:pPr lvl="1"/>
            <a:r>
              <a:rPr lang="en-US" dirty="0"/>
              <a:t>Method A calls B, method B calls A</a:t>
            </a:r>
          </a:p>
          <a:p>
            <a:pPr lvl="1"/>
            <a:r>
              <a:rPr lang="en-US" dirty="0"/>
              <a:t>Or even A </a:t>
            </a:r>
            <a:r>
              <a:rPr lang="en-US" dirty="0">
                <a:sym typeface="Wingdings" panose="05000000000000000000" pitchFamily="2" charset="2"/>
              </a:rPr>
              <a:t> B  C  A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90471" y="1447800"/>
            <a:ext cx="2590800" cy="221680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34201" y="3962400"/>
            <a:ext cx="2452241" cy="221680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B();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386442" y="3962400"/>
            <a:ext cx="2424559" cy="221680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Connector 11"/>
          <p:cNvCxnSpPr>
            <a:stCxn id="5" idx="3"/>
            <a:endCxn id="5" idx="0"/>
          </p:cNvCxnSpPr>
          <p:nvPr/>
        </p:nvCxnSpPr>
        <p:spPr>
          <a:xfrm flipH="1" flipV="1">
            <a:off x="9385871" y="1447800"/>
            <a:ext cx="1295400" cy="1108402"/>
          </a:xfrm>
          <a:prstGeom prst="curvedConnector4">
            <a:avLst>
              <a:gd name="adj1" fmla="val -17647"/>
              <a:gd name="adj2" fmla="val 120624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>
            <a:stCxn id="6" idx="0"/>
            <a:endCxn id="7" idx="0"/>
          </p:cNvCxnSpPr>
          <p:nvPr/>
        </p:nvCxnSpPr>
        <p:spPr>
          <a:xfrm rot="5400000" flipH="1" flipV="1">
            <a:off x="9379521" y="2743200"/>
            <a:ext cx="12700" cy="24384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/>
          <p:cNvCxnSpPr>
            <a:cxnSpLocks/>
            <a:stCxn id="7" idx="2"/>
            <a:endCxn id="6" idx="2"/>
          </p:cNvCxnSpPr>
          <p:nvPr/>
        </p:nvCxnSpPr>
        <p:spPr>
          <a:xfrm rot="5400000">
            <a:off x="9379521" y="4960004"/>
            <a:ext cx="12700" cy="24384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484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592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3324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137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Bubble Sort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19200" y="1239413"/>
            <a:ext cx="9829800" cy="521826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int[] numbers = { 1, 3, 4, 2, 5, 6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0; i &lt; numbers.Length; i++) 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for (int j = i + 1; j &lt; numbers.Length - 1; j++) 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{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(numbers[i]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tempNumber = numbers[i];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numbers[i] = numbers[j];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numbers[j] = tempNumber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 }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Console.WriteLine(string.Join(" ", numbers));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35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Live Demo</a:t>
            </a:r>
            <a:endParaRPr lang="bg-B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Sorting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949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Searching Algorithms</a:t>
            </a:r>
            <a:endParaRPr lang="bg-BG"/>
          </a:p>
        </p:txBody>
      </p:sp>
      <p:pic>
        <p:nvPicPr>
          <p:cNvPr id="7" name="Graphic 8" descr="Magnifying glass">
            <a:extLst>
              <a:ext uri="{FF2B5EF4-FFF2-40B4-BE49-F238E27FC236}">
                <a16:creationId xmlns:a16="http://schemas.microsoft.com/office/drawing/2014/main" id="{C1339936-A6D4-48A7-AC11-7BBEE79EC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6383" y="1219201"/>
            <a:ext cx="2760618" cy="2760618"/>
          </a:xfrm>
          <a:prstGeom prst="rect">
            <a:avLst/>
          </a:prstGeom>
        </p:spPr>
      </p:pic>
      <p:pic>
        <p:nvPicPr>
          <p:cNvPr id="8" name="Graphic 12" descr="Newspaper">
            <a:extLst>
              <a:ext uri="{FF2B5EF4-FFF2-40B4-BE49-F238E27FC236}">
                <a16:creationId xmlns:a16="http://schemas.microsoft.com/office/drawing/2014/main" id="{CB33DEAB-DE8C-4903-AD98-E246533B76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4001" y="1676401"/>
            <a:ext cx="1247741" cy="124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algorithm for </a:t>
            </a:r>
            <a:r>
              <a:rPr lang="en-US" b="1" dirty="0">
                <a:solidFill>
                  <a:schemeClr val="bg1"/>
                </a:solidFill>
              </a:rPr>
              <a:t>finding</a:t>
            </a:r>
            <a:r>
              <a:rPr lang="en-US" dirty="0"/>
              <a:t> an item with </a:t>
            </a:r>
            <a:r>
              <a:rPr lang="en-US" dirty="0" smtClean="0"/>
              <a:t>specified </a:t>
            </a:r>
            <a:br>
              <a:rPr lang="en-US" dirty="0" smtClean="0"/>
            </a:br>
            <a:r>
              <a:rPr lang="en-US" dirty="0" smtClean="0"/>
              <a:t>properties among </a:t>
            </a:r>
            <a:r>
              <a:rPr lang="en-US" dirty="0"/>
              <a:t>a collection of items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</a:t>
            </a:r>
            <a:r>
              <a:rPr lang="en-GB" dirty="0" smtClean="0"/>
              <a:t>ypically </a:t>
            </a:r>
            <a:r>
              <a:rPr lang="en-GB" dirty="0"/>
              <a:t>answers either </a:t>
            </a:r>
            <a:r>
              <a:rPr lang="en-GB" b="1" dirty="0">
                <a:solidFill>
                  <a:schemeClr val="bg1"/>
                </a:solidFill>
              </a:rPr>
              <a:t>True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False</a:t>
            </a:r>
            <a:r>
              <a:rPr lang="en-GB" dirty="0"/>
              <a:t> </a:t>
            </a:r>
            <a:r>
              <a:rPr lang="en-GB" dirty="0" smtClean="0"/>
              <a:t>to </a:t>
            </a:r>
            <a:r>
              <a:rPr lang="en-GB" dirty="0"/>
              <a:t>whether the item is present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Also may return where the item is </a:t>
            </a:r>
            <a:r>
              <a:rPr lang="en-GB" dirty="0" smtClean="0"/>
              <a:t>found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The values might be </a:t>
            </a:r>
            <a:r>
              <a:rPr lang="en-GB" dirty="0" smtClean="0"/>
              <a:t>integers, strings </a:t>
            </a:r>
            <a:r>
              <a:rPr lang="en-GB" dirty="0"/>
              <a:t>or even other </a:t>
            </a:r>
            <a:br>
              <a:rPr lang="en-GB" dirty="0"/>
            </a:br>
            <a:r>
              <a:rPr lang="en-GB" dirty="0"/>
              <a:t>kinds of objects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065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Linear search</a:t>
            </a:r>
            <a:r>
              <a:rPr lang="en-US" b="1" dirty="0"/>
              <a:t> </a:t>
            </a:r>
            <a:r>
              <a:rPr lang="en-US" dirty="0"/>
              <a:t>finds a particular value in a list (</a:t>
            </a:r>
            <a:r>
              <a:rPr lang="en-US" b="1" dirty="0">
                <a:hlinkClick r:id="rId3"/>
              </a:rPr>
              <a:t>visualize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Searches the whole sequence</a:t>
            </a:r>
            <a:endParaRPr lang="en-US" dirty="0"/>
          </a:p>
          <a:p>
            <a:pPr lvl="1"/>
            <a:r>
              <a:rPr lang="en-US" dirty="0" smtClean="0"/>
              <a:t>Checks every element </a:t>
            </a:r>
            <a:r>
              <a:rPr lang="en-US" b="1" dirty="0" smtClean="0">
                <a:solidFill>
                  <a:schemeClr val="bg1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/>
              <a:t>at a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 smtClean="0"/>
              <a:t>Searches until </a:t>
            </a:r>
            <a:r>
              <a:rPr lang="en-US" dirty="0"/>
              <a:t>the desired one is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</a:p>
          <a:p>
            <a:r>
              <a:rPr lang="en-US" dirty="0"/>
              <a:t>Worst </a:t>
            </a:r>
            <a:r>
              <a:rPr lang="en-US" dirty="0" smtClean="0"/>
              <a:t>and </a:t>
            </a:r>
            <a:r>
              <a:rPr lang="en-US" dirty="0"/>
              <a:t>average performance: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4572000"/>
            <a:ext cx="7162800" cy="184760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4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Binary search</a:t>
            </a:r>
            <a:r>
              <a:rPr lang="en-US" dirty="0"/>
              <a:t> finds an item within a ordered data structure</a:t>
            </a:r>
          </a:p>
          <a:p>
            <a:r>
              <a:rPr lang="en-US" dirty="0"/>
              <a:t>At each step, compare the input with the middle element</a:t>
            </a:r>
          </a:p>
          <a:p>
            <a:pPr lvl="1"/>
            <a:r>
              <a:rPr lang="en-US" dirty="0"/>
              <a:t>The algorithm repeats its action to the left or right sub-structure</a:t>
            </a:r>
          </a:p>
          <a:p>
            <a:r>
              <a:rPr lang="en-US" dirty="0"/>
              <a:t>See the </a:t>
            </a:r>
            <a:r>
              <a:rPr lang="en-US" b="1" dirty="0">
                <a:hlinkClick r:id="rId3"/>
              </a:rPr>
              <a:t>visualization</a:t>
            </a:r>
            <a:endParaRPr lang="en-US" b="1" dirty="0"/>
          </a:p>
          <a:p>
            <a:r>
              <a:rPr lang="en-US" dirty="0"/>
              <a:t>Complexity: </a:t>
            </a:r>
            <a:r>
              <a:rPr lang="en-GB" dirty="0"/>
              <a:t>O(log 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  <a:endParaRPr lang="en-US" dirty="0"/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045" y="3791066"/>
            <a:ext cx="3169470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368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Binary </a:t>
            </a:r>
            <a:r>
              <a:rPr lang="en-US" dirty="0"/>
              <a:t>Search (Iterative)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371600"/>
            <a:ext cx="11049000" cy="52167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(int arr[], int key, int start, int end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{</a:t>
            </a:r>
            <a:endParaRPr lang="en-US" sz="24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    start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  end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  else</a:t>
            </a:r>
            <a:endParaRPr lang="en-US" sz="24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mid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; }</a:t>
            </a:r>
            <a:endParaRPr lang="en-US" sz="24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488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693" y="1744222"/>
            <a:ext cx="8161637" cy="51121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Recursion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– </a:t>
            </a:r>
            <a:r>
              <a:rPr lang="en-US" sz="3200" dirty="0">
                <a:solidFill>
                  <a:schemeClr val="bg2"/>
                </a:solidFill>
              </a:rPr>
              <a:t>a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method or a function that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calls itself</a:t>
            </a:r>
            <a:endParaRPr lang="bg-BG" sz="3200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Brute-Force </a:t>
            </a:r>
            <a:r>
              <a:rPr lang="bg-BG" sz="3200" b="1" dirty="0">
                <a:solidFill>
                  <a:schemeClr val="bg2"/>
                </a:solidFill>
              </a:rPr>
              <a:t>-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trying </a:t>
            </a:r>
            <a:r>
              <a:rPr lang="en-US" sz="3200" dirty="0">
                <a:solidFill>
                  <a:schemeClr val="bg2"/>
                </a:solidFill>
              </a:rPr>
              <a:t>all the possible </a:t>
            </a:r>
            <a:r>
              <a:rPr lang="en-US" sz="3200" dirty="0">
                <a:solidFill>
                  <a:schemeClr val="bg2"/>
                </a:solidFill>
              </a:rPr>
              <a:t>solutions</a:t>
            </a:r>
            <a:endParaRPr lang="en-US" sz="3200" b="1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Greedy</a:t>
            </a:r>
            <a:r>
              <a:rPr lang="en-US" sz="3200" b="1" dirty="0">
                <a:solidFill>
                  <a:schemeClr val="bg2"/>
                </a:solidFill>
              </a:rPr>
              <a:t> - </a:t>
            </a:r>
            <a:r>
              <a:rPr lang="en-US" sz="3200" dirty="0">
                <a:solidFill>
                  <a:schemeClr val="bg2"/>
                </a:solidFill>
              </a:rPr>
              <a:t>picking </a:t>
            </a:r>
            <a:r>
              <a:rPr lang="en-US" sz="3200" dirty="0">
                <a:solidFill>
                  <a:schemeClr val="bg2"/>
                </a:solidFill>
              </a:rPr>
              <a:t>a locally </a:t>
            </a:r>
            <a:r>
              <a:rPr lang="en-US" sz="3200" dirty="0">
                <a:solidFill>
                  <a:schemeClr val="bg2"/>
                </a:solidFill>
              </a:rPr>
              <a:t>optimal solution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Sorting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Bubble Sort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Searching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Linear and Binary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0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function that calls </a:t>
            </a:r>
            <a:r>
              <a:rPr lang="en-US" dirty="0"/>
              <a:t>itself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repeatedly </a:t>
            </a:r>
            <a:r>
              <a:rPr lang="en-US" dirty="0"/>
              <a:t>until a certain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condition </a:t>
            </a:r>
            <a:r>
              <a:rPr lang="en-US" dirty="0"/>
              <a:t>is met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repeats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defined </a:t>
            </a:r>
            <a:r>
              <a:rPr lang="en-US" dirty="0"/>
              <a:t>process until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condition fails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vs. Recursive Approach</a:t>
            </a:r>
            <a:endParaRPr lang="bg-B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5600"/>
            <a:ext cx="3352800" cy="32022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19400"/>
            <a:ext cx="3505200" cy="310028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6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92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024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Live Demo</a:t>
            </a:r>
            <a:endParaRPr lang="bg-B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Recursion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834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42774" y="1196125"/>
            <a:ext cx="10780859" cy="2075282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that:</a:t>
            </a:r>
            <a:endParaRPr lang="en-US" dirty="0"/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Recursive Array </a:t>
            </a:r>
            <a:r>
              <a:rPr lang="en-US" dirty="0"/>
              <a:t>Sum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447801" y="3429000"/>
            <a:ext cx="2057400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1 2 3 4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4572320" y="3429000"/>
            <a:ext cx="1218881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772689" y="3524758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1447801" y="4700858"/>
            <a:ext cx="1905000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bg-BG" dirty="0"/>
              <a:t>-1 0 1</a:t>
            </a:r>
            <a:endParaRPr lang="en-GB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4572319" y="4700862"/>
            <a:ext cx="534336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bg-BG" dirty="0"/>
              <a:t>0</a:t>
            </a:r>
            <a:endParaRPr lang="en-GB" dirty="0"/>
          </a:p>
        </p:txBody>
      </p:sp>
      <p:sp>
        <p:nvSpPr>
          <p:cNvPr id="11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772689" y="4813933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1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Recursive Array </a:t>
            </a:r>
            <a:r>
              <a:rPr lang="en-US" dirty="0"/>
              <a:t>Sum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00201"/>
            <a:ext cx="9906000" cy="4248771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static int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Sum(int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[] array, int index)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if (index ==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array.Length 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- 1)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  return array[index];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GB" sz="28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return array[index] + Sum(array, index + 1);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306187" y="2551128"/>
            <a:ext cx="983409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777590" y="2547493"/>
            <a:ext cx="148021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120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943B65B-40F3-431E-97EB-3C846E0A5020}"/>
              </a:ext>
            </a:extLst>
          </p:cNvPr>
          <p:cNvSpPr txBox="1">
            <a:spLocks/>
          </p:cNvSpPr>
          <p:nvPr/>
        </p:nvSpPr>
        <p:spPr>
          <a:xfrm>
            <a:off x="1302591" y="3694128"/>
            <a:ext cx="1288209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10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8447402-0808-4456-AA86-BAFA3F34D09E}"/>
              </a:ext>
            </a:extLst>
          </p:cNvPr>
          <p:cNvSpPr txBox="1">
            <a:spLocks/>
          </p:cNvSpPr>
          <p:nvPr/>
        </p:nvSpPr>
        <p:spPr>
          <a:xfrm>
            <a:off x="3758554" y="3694128"/>
            <a:ext cx="228600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3628800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09" y="2743200"/>
            <a:ext cx="2743200" cy="27432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908605" y="3838042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908606" y="2691407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754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14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86000" y="1600201"/>
            <a:ext cx="7697788" cy="424513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defTabSz="1218438" latinLnBrk="1">
              <a:defRPr sz="2800" b="1">
                <a:latin typeface="Consolas" pitchFamily="49" charset="0"/>
              </a:defRPr>
            </a:lvl1pPr>
          </a:lstStyle>
          <a:p>
            <a:r>
              <a:rPr lang="pt-BR" dirty="0"/>
              <a:t>static long </a:t>
            </a:r>
            <a:r>
              <a:rPr lang="pt-BR" dirty="0">
                <a:solidFill>
                  <a:schemeClr val="bg1"/>
                </a:solidFill>
              </a:rPr>
              <a:t>Factorial</a:t>
            </a:r>
            <a:r>
              <a:rPr lang="pt-BR" dirty="0"/>
              <a:t>(int num</a:t>
            </a:r>
            <a:r>
              <a:rPr lang="pt-BR" dirty="0"/>
              <a:t>)</a:t>
            </a:r>
            <a:endParaRPr lang="pt-BR" dirty="0"/>
          </a:p>
          <a:p>
            <a:r>
              <a:rPr lang="pt-BR" dirty="0"/>
              <a:t>{</a:t>
            </a:r>
          </a:p>
          <a:p>
            <a:r>
              <a:rPr lang="pt-BR" dirty="0"/>
              <a:t> </a:t>
            </a:r>
            <a:r>
              <a:rPr lang="pt-BR" dirty="0"/>
              <a:t> if </a:t>
            </a:r>
            <a:r>
              <a:rPr lang="pt-BR" dirty="0"/>
              <a:t>(</a:t>
            </a:r>
            <a:r>
              <a:rPr lang="pt-BR" dirty="0">
                <a:solidFill>
                  <a:schemeClr val="bg1"/>
                </a:solidFill>
              </a:rPr>
              <a:t>num == 0</a:t>
            </a:r>
            <a:r>
              <a:rPr lang="pt-BR" dirty="0"/>
              <a:t>)</a:t>
            </a:r>
          </a:p>
          <a:p>
            <a:r>
              <a:rPr lang="pt-BR" dirty="0"/>
              <a:t> </a:t>
            </a:r>
            <a:r>
              <a:rPr lang="pt-BR" dirty="0"/>
              <a:t> {</a:t>
            </a:r>
            <a:endParaRPr lang="pt-BR" dirty="0"/>
          </a:p>
          <a:p>
            <a:r>
              <a:rPr lang="pt-BR" dirty="0"/>
              <a:t>    return 1; </a:t>
            </a:r>
          </a:p>
          <a:p>
            <a:r>
              <a:rPr lang="pt-BR" dirty="0"/>
              <a:t>  }</a:t>
            </a:r>
            <a:br>
              <a:rPr lang="pt-BR" dirty="0"/>
            </a:br>
            <a:r>
              <a:rPr lang="pt-BR" dirty="0"/>
              <a:t>  </a:t>
            </a:r>
          </a:p>
          <a:p>
            <a:r>
              <a:rPr lang="pt-BR" dirty="0"/>
              <a:t>  return num * </a:t>
            </a:r>
            <a:r>
              <a:rPr lang="pt-BR" dirty="0">
                <a:solidFill>
                  <a:schemeClr val="bg1"/>
                </a:solidFill>
              </a:rPr>
              <a:t>Factorial</a:t>
            </a:r>
            <a:r>
              <a:rPr lang="pt-BR" dirty="0"/>
              <a:t>(</a:t>
            </a:r>
            <a:r>
              <a:rPr lang="pt-BR" dirty="0">
                <a:solidFill>
                  <a:schemeClr val="bg1"/>
                </a:solidFill>
              </a:rPr>
              <a:t>num - 1</a:t>
            </a:r>
            <a:r>
              <a:rPr lang="pt-BR" dirty="0"/>
              <a:t>)</a:t>
            </a:r>
          </a:p>
          <a:p>
            <a:r>
              <a:rPr lang="pt-BR" dirty="0"/>
              <a:t>} </a:t>
            </a:r>
            <a:endParaRPr lang="pt-BR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119603"/>
            <a:ext cx="1677988" cy="609600"/>
          </a:xfrm>
          <a:prstGeom prst="wedgeRoundRectCallout">
            <a:avLst>
              <a:gd name="adj1" fmla="val -64216"/>
              <a:gd name="adj2" fmla="val -361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29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Brute-Force Algorithms</a:t>
            </a:r>
            <a:endParaRPr lang="bg-BG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A7AAEE0-0238-4B76-AAB8-4C9383D4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47" y="1066801"/>
            <a:ext cx="2221706" cy="30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5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91CE-1CE8-4918-897A-EBC342865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3440" y="1150939"/>
            <a:ext cx="6733160" cy="2430462"/>
          </a:xfrm>
        </p:spPr>
        <p:txBody>
          <a:bodyPr/>
          <a:lstStyle/>
          <a:p>
            <a:r>
              <a:rPr lang="en-US" dirty="0"/>
              <a:t>Trying all possible combinations</a:t>
            </a:r>
          </a:p>
          <a:p>
            <a:r>
              <a:rPr lang="en-US" dirty="0"/>
              <a:t>Picking the best solution</a:t>
            </a:r>
          </a:p>
          <a:p>
            <a:r>
              <a:rPr lang="en-US" dirty="0"/>
              <a:t>Usually slow and inefficient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29718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42672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5626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1534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5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237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Recursion</a:t>
            </a:r>
            <a:endParaRPr lang="bg-BG" dirty="0" smtClean="0"/>
          </a:p>
          <a:p>
            <a:pPr marL="514350" indent="-514350"/>
            <a:r>
              <a:rPr lang="en-US" dirty="0" smtClean="0"/>
              <a:t>Brute-Force Algorithms</a:t>
            </a:r>
            <a:endParaRPr lang="en-US" dirty="0"/>
          </a:p>
          <a:p>
            <a:pPr marL="514350" indent="-514350"/>
            <a:r>
              <a:rPr lang="en-US" dirty="0" smtClean="0"/>
              <a:t>Greedy Algorithms</a:t>
            </a:r>
          </a:p>
          <a:p>
            <a:r>
              <a:rPr lang="en-US" dirty="0"/>
              <a:t>Greedy Failure Cases</a:t>
            </a:r>
          </a:p>
          <a:p>
            <a:pPr marL="514350" indent="-514350"/>
            <a:r>
              <a:rPr lang="en-US" dirty="0" smtClean="0"/>
              <a:t>Simple Sorting Algorithms</a:t>
            </a:r>
            <a:endParaRPr lang="en-US" dirty="0"/>
          </a:p>
          <a:p>
            <a:pPr marL="514350" indent="-514350"/>
            <a:r>
              <a:rPr lang="en-US" dirty="0" smtClean="0"/>
              <a:t>Searching Algorithms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04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1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4197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2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54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419B-8E2F-4D51-9DEC-08537F14F7C8}"/>
              </a:ext>
            </a:extLst>
          </p:cNvPr>
          <p:cNvSpPr txBox="1"/>
          <p:nvPr/>
        </p:nvSpPr>
        <p:spPr>
          <a:xfrm>
            <a:off x="764413" y="5105401"/>
            <a:ext cx="10663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 x 10 x 10 x 10 x 10 = 100,000 combinations</a:t>
            </a:r>
            <a:endParaRPr lang="bg-BG" sz="44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0120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Greedy Algorithms</a:t>
            </a:r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A9F8F-6954-42D4-95FC-D0CC26D4E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53" y="1236520"/>
            <a:ext cx="2715697" cy="27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8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for solving optimization problems</a:t>
            </a:r>
            <a:endParaRPr lang="en-US" sz="3200" dirty="0"/>
          </a:p>
          <a:p>
            <a:r>
              <a:rPr lang="en-US" sz="3200" dirty="0"/>
              <a:t>Usually </a:t>
            </a:r>
            <a:r>
              <a:rPr lang="en-US" sz="3200" dirty="0"/>
              <a:t>more efficient than the other algorithms</a:t>
            </a:r>
          </a:p>
          <a:p>
            <a:r>
              <a:rPr lang="en-US" sz="3200" dirty="0"/>
              <a:t>C</a:t>
            </a:r>
            <a:r>
              <a:rPr lang="en-US" sz="3200" dirty="0"/>
              <a:t>an </a:t>
            </a:r>
            <a:r>
              <a:rPr lang="en-US" sz="3200" dirty="0"/>
              <a:t>produce </a:t>
            </a:r>
            <a:r>
              <a:rPr lang="en-US" sz="3200" dirty="0"/>
              <a:t> a </a:t>
            </a:r>
            <a:r>
              <a:rPr lang="en-US" sz="3200" b="1" dirty="0">
                <a:solidFill>
                  <a:schemeClr val="bg1"/>
                </a:solidFill>
              </a:rPr>
              <a:t>non-optimal</a:t>
            </a:r>
            <a:r>
              <a:rPr lang="en-US" sz="3200" dirty="0"/>
              <a:t> </a:t>
            </a:r>
            <a:r>
              <a:rPr lang="en-US" sz="3200" dirty="0"/>
              <a:t>(incorrect) result</a:t>
            </a:r>
          </a:p>
          <a:p>
            <a:r>
              <a:rPr lang="en-US" sz="3200" dirty="0"/>
              <a:t>Pick </a:t>
            </a: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best local </a:t>
            </a:r>
            <a:r>
              <a:rPr lang="en-US" sz="3200" dirty="0"/>
              <a:t>solution</a:t>
            </a:r>
          </a:p>
          <a:p>
            <a:pPr lvl="1"/>
            <a:r>
              <a:rPr lang="en-US" sz="2800" dirty="0"/>
              <a:t>T</a:t>
            </a:r>
            <a:r>
              <a:rPr lang="en-US" sz="2800" dirty="0"/>
              <a:t>he </a:t>
            </a:r>
            <a:r>
              <a:rPr lang="en-US" sz="2800" dirty="0"/>
              <a:t>optimum </a:t>
            </a:r>
            <a:r>
              <a:rPr lang="en-US" sz="2800" dirty="0"/>
              <a:t>for a </a:t>
            </a:r>
            <a:r>
              <a:rPr lang="en-US" sz="2800" b="1" dirty="0">
                <a:solidFill>
                  <a:schemeClr val="bg1"/>
                </a:solidFill>
              </a:rPr>
              <a:t>current</a:t>
            </a:r>
            <a:r>
              <a:rPr lang="en-US" sz="2800" dirty="0"/>
              <a:t> position </a:t>
            </a:r>
            <a:r>
              <a:rPr lang="en-US" sz="2800" dirty="0"/>
              <a:t>and point </a:t>
            </a:r>
            <a:r>
              <a:rPr lang="en-US" sz="2800" dirty="0"/>
              <a:t>of view</a:t>
            </a:r>
          </a:p>
          <a:p>
            <a:r>
              <a:rPr lang="en-US" sz="3200" dirty="0"/>
              <a:t>Greedy algorithms </a:t>
            </a:r>
            <a:r>
              <a:rPr lang="en-US" sz="3200" dirty="0"/>
              <a:t>assume that always </a:t>
            </a:r>
            <a:r>
              <a:rPr lang="en-US" sz="3200" dirty="0"/>
              <a:t>choosing a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local</a:t>
            </a:r>
            <a:r>
              <a:rPr lang="en-US" sz="3200" dirty="0"/>
              <a:t> optimum leads </a:t>
            </a:r>
            <a:r>
              <a:rPr lang="en-US" sz="3200" dirty="0"/>
              <a:t>to the </a:t>
            </a:r>
            <a:r>
              <a:rPr lang="en-US" sz="3200" b="1" dirty="0">
                <a:solidFill>
                  <a:schemeClr val="bg1"/>
                </a:solidFill>
              </a:rPr>
              <a:t>global</a:t>
            </a:r>
            <a:r>
              <a:rPr lang="en-US" sz="3200" dirty="0"/>
              <a:t> </a:t>
            </a:r>
            <a:r>
              <a:rPr lang="en-US" sz="3200" dirty="0"/>
              <a:t>optimum</a:t>
            </a:r>
            <a:endParaRPr lang="en-US" sz="3200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6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</a:t>
            </a:r>
            <a:r>
              <a:rPr lang="en-US" sz="3200" dirty="0"/>
              <a:t>inding </a:t>
            </a:r>
            <a:r>
              <a:rPr lang="en-US" sz="3200" dirty="0"/>
              <a:t>the best solution from all </a:t>
            </a:r>
            <a:r>
              <a:rPr lang="en-US" sz="3200" dirty="0"/>
              <a:t>possible </a:t>
            </a:r>
            <a:r>
              <a:rPr lang="en-US" sz="3200" dirty="0"/>
              <a:t>solutions</a:t>
            </a:r>
          </a:p>
          <a:p>
            <a:r>
              <a:rPr lang="en-US" sz="3200" dirty="0"/>
              <a:t>Examples:</a:t>
            </a:r>
            <a:endParaRPr lang="en-US" sz="3200" dirty="0"/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shortest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path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from Sofia to </a:t>
            </a:r>
            <a:r>
              <a:rPr lang="en-US" sz="3200" dirty="0"/>
              <a:t>Varna</a:t>
            </a:r>
            <a:endParaRPr lang="en-US" sz="3200" dirty="0"/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maximum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increasing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subsequence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Find </a:t>
            </a:r>
            <a:r>
              <a:rPr lang="en-US" sz="3200" dirty="0"/>
              <a:t>the shortest route that visits each city </a:t>
            </a:r>
            <a:r>
              <a:rPr lang="en-US" sz="3200" dirty="0"/>
              <a:t>and</a:t>
            </a:r>
            <a:br>
              <a:rPr lang="en-US" sz="3200" dirty="0"/>
            </a:br>
            <a:r>
              <a:rPr lang="en-US" sz="3200" dirty="0"/>
              <a:t>returns</a:t>
            </a:r>
            <a:r>
              <a:rPr lang="en-US" sz="3200" dirty="0"/>
              <a:t> </a:t>
            </a:r>
            <a:r>
              <a:rPr lang="en-US" sz="3200" dirty="0"/>
              <a:t>to </a:t>
            </a:r>
            <a:r>
              <a:rPr lang="en-US" sz="3200" dirty="0"/>
              <a:t>the origin </a:t>
            </a:r>
            <a:r>
              <a:rPr lang="en-US" sz="3200" dirty="0"/>
              <a:t>city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95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Live Demo</a:t>
            </a:r>
            <a:endParaRPr lang="bg-B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Greedy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797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486" y="1196125"/>
            <a:ext cx="1130128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program, which gathers </a:t>
            </a:r>
            <a:r>
              <a:rPr lang="en-US" sz="3200" dirty="0"/>
              <a:t>a sum of money,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using </a:t>
            </a:r>
            <a:r>
              <a:rPr lang="en-US" sz="3200" dirty="0"/>
              <a:t>the least </a:t>
            </a:r>
            <a:r>
              <a:rPr lang="en-US" sz="3200" dirty="0"/>
              <a:t>possible </a:t>
            </a:r>
            <a:r>
              <a:rPr lang="en-US" sz="3200" dirty="0"/>
              <a:t>number of </a:t>
            </a:r>
            <a:r>
              <a:rPr lang="en-US" sz="3200" dirty="0"/>
              <a:t>coins</a:t>
            </a:r>
          </a:p>
          <a:p>
            <a:r>
              <a:rPr lang="en-US" sz="3200" dirty="0"/>
              <a:t>Consider the US </a:t>
            </a:r>
            <a:r>
              <a:rPr lang="en-US" sz="3200" b="1" dirty="0">
                <a:solidFill>
                  <a:schemeClr val="bg1"/>
                </a:solidFill>
              </a:rPr>
              <a:t>currency </a:t>
            </a:r>
            <a:r>
              <a:rPr lang="en-US" sz="3200" b="1" dirty="0">
                <a:solidFill>
                  <a:schemeClr val="bg1"/>
                </a:solidFill>
              </a:rPr>
              <a:t>coins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0.01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0.02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0.05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0.10 </a:t>
            </a:r>
            <a:endParaRPr lang="en-US" sz="30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 </a:t>
            </a:r>
            <a:r>
              <a:rPr lang="en-US" sz="3200" dirty="0"/>
              <a:t>for "Sum of Coins":</a:t>
            </a:r>
          </a:p>
          <a:p>
            <a:pPr lvl="1"/>
            <a:r>
              <a:rPr lang="en-US" sz="3000" dirty="0"/>
              <a:t>Take the largest coin while possible</a:t>
            </a:r>
          </a:p>
          <a:p>
            <a:pPr lvl="1"/>
            <a:r>
              <a:rPr lang="en-US" sz="3000" dirty="0"/>
              <a:t>Then take the second largest</a:t>
            </a:r>
          </a:p>
          <a:p>
            <a:pPr lvl="1"/>
            <a:r>
              <a:rPr lang="en-US" sz="3000" dirty="0"/>
              <a:t>Etc.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Sum of Coins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81015" y="2286000"/>
            <a:ext cx="3429000" cy="3276600"/>
            <a:chOff x="4529567" y="1214512"/>
            <a:chExt cx="3229698" cy="3040480"/>
          </a:xfrm>
        </p:grpSpPr>
        <p:sp>
          <p:nvSpPr>
            <p:cNvPr id="5" name="TextBox 28">
              <a:extLst>
                <a:ext uri="{FF2B5EF4-FFF2-40B4-BE49-F238E27FC236}">
                  <a16:creationId xmlns:a16="http://schemas.microsoft.com/office/drawing/2014/main" id="{A2F042AC-6CAC-44D4-BD1D-16687E107AB7}"/>
                </a:ext>
              </a:extLst>
            </p:cNvPr>
            <p:cNvSpPr txBox="1"/>
            <p:nvPr/>
          </p:nvSpPr>
          <p:spPr>
            <a:xfrm>
              <a:off x="4529567" y="250878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5¢</a:t>
              </a:r>
            </a:p>
          </p:txBody>
        </p:sp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ED6BDF5F-0F17-4342-B2AB-89298BEBC1B6}"/>
                </a:ext>
              </a:extLst>
            </p:cNvPr>
            <p:cNvSpPr txBox="1"/>
            <p:nvPr/>
          </p:nvSpPr>
          <p:spPr>
            <a:xfrm>
              <a:off x="5276027" y="3373514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bg-BG" sz="2799" dirty="0">
                  <a:solidFill>
                    <a:schemeClr val="tx1"/>
                  </a:solidFill>
                  <a:effectLst/>
                </a:rPr>
                <a:t>4</a:t>
              </a:r>
              <a:r>
                <a:rPr lang="en-US" sz="2799" dirty="0">
                  <a:solidFill>
                    <a:schemeClr val="tx1"/>
                  </a:solidFill>
                  <a:effectLst/>
                </a:rPr>
                <a:t>¢</a:t>
              </a:r>
            </a:p>
          </p:txBody>
        </p:sp>
        <p:sp>
          <p:nvSpPr>
            <p:cNvPr id="8" name="TextBox 28">
              <a:extLst>
                <a:ext uri="{FF2B5EF4-FFF2-40B4-BE49-F238E27FC236}">
                  <a16:creationId xmlns:a16="http://schemas.microsoft.com/office/drawing/2014/main" id="{C8799BA4-F4A1-44C5-A9ED-5B9BE616B020}"/>
                </a:ext>
              </a:extLst>
            </p:cNvPr>
            <p:cNvSpPr txBox="1"/>
            <p:nvPr/>
          </p:nvSpPr>
          <p:spPr>
            <a:xfrm>
              <a:off x="4796210" y="1358815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1¢</a:t>
              </a: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03977CAF-923F-412B-B01F-D2C42FEB55F5}"/>
                </a:ext>
              </a:extLst>
            </p:cNvPr>
            <p:cNvSpPr txBox="1"/>
            <p:nvPr/>
          </p:nvSpPr>
          <p:spPr>
            <a:xfrm>
              <a:off x="5755844" y="2294013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50¢</a:t>
              </a:r>
            </a:p>
          </p:txBody>
        </p:sp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37F4D815-8BEF-4AB0-8F2D-DCAB3E75AB6E}"/>
                </a:ext>
              </a:extLst>
            </p:cNvPr>
            <p:cNvSpPr txBox="1"/>
            <p:nvPr/>
          </p:nvSpPr>
          <p:spPr>
            <a:xfrm>
              <a:off x="6799630" y="2761480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25¢</a:t>
              </a:r>
            </a:p>
          </p:txBody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CF9ACAC6-772E-4D6A-8C94-6A6C677EAB23}"/>
                </a:ext>
              </a:extLst>
            </p:cNvPr>
            <p:cNvSpPr txBox="1"/>
            <p:nvPr/>
          </p:nvSpPr>
          <p:spPr>
            <a:xfrm>
              <a:off x="6094412" y="121451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1$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886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6576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7" y="4724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  <a:endParaRPr lang="bg-BG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C8592-A1B1-4D5E-87FF-5A6FFDEA1972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814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5183C-C636-44B6-98CD-E373511E9F9B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46EC755-1F1C-4A59-BA4D-A7BF8A9E7CCF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579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noProof="1"/>
              <a:t>#csharp-advanced</a:t>
            </a:r>
            <a:endParaRPr lang="en-US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99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1813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630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8195749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AE8F8C4-C1B2-4629-BD5D-252C91DE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763" y="2362200"/>
            <a:ext cx="1752600" cy="175260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584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Sum </a:t>
            </a:r>
            <a:r>
              <a:rPr lang="en-US" dirty="0"/>
              <a:t>of </a:t>
            </a:r>
            <a:r>
              <a:rPr lang="en-US" dirty="0" smtClean="0"/>
              <a:t>Coins</a:t>
            </a:r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1447801" y="1600200"/>
            <a:ext cx="9286513" cy="415793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 finalSum = 18;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 currentSum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int[] </a:t>
            </a:r>
            <a:r>
              <a:rPr lang="en-US" sz="2799" noProof="1">
                <a:solidFill>
                  <a:schemeClr val="bg1"/>
                </a:solidFill>
                <a:effectLst/>
              </a:rPr>
              <a:t>coins</a:t>
            </a:r>
            <a:r>
              <a:rPr lang="en-US" sz="2799" noProof="1">
                <a:solidFill>
                  <a:schemeClr val="tx1"/>
                </a:solidFill>
                <a:effectLst/>
              </a:rPr>
              <a:t> = { 10, 10, 5, 5, 2, 2, 1, 1 };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Queue&lt;int&gt; </a:t>
            </a:r>
            <a:r>
              <a:rPr lang="en-US" sz="2799" noProof="1">
                <a:solidFill>
                  <a:schemeClr val="bg1"/>
                </a:solidFill>
                <a:effectLst/>
              </a:rPr>
              <a:t>resultCoins</a:t>
            </a:r>
            <a:r>
              <a:rPr lang="en-US" sz="2799" noProof="1">
                <a:solidFill>
                  <a:schemeClr val="tx1"/>
                </a:solidFill>
                <a:effectLst/>
              </a:rPr>
              <a:t> = new Queue&lt;int&gt;();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accent2"/>
                </a:solidFill>
                <a:effectLst/>
              </a:rPr>
              <a:t>// Next Slide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Console.WriteLine("Sum not found");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395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(2)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14400" y="1317511"/>
            <a:ext cx="10498346" cy="510562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for (int i = 0; i &lt; coins.Length; i++)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if (currentSum + coins[i] &gt; finalSum) continue;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currentSum += coins[i];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resultCoins.Enqueue(coins[i]);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if (</a:t>
            </a:r>
            <a:r>
              <a:rPr lang="en-US" sz="2799" noProof="1">
                <a:solidFill>
                  <a:schemeClr val="bg1"/>
                </a:solidFill>
                <a:effectLst/>
              </a:rPr>
              <a:t>currentSum</a:t>
            </a:r>
            <a:r>
              <a:rPr lang="en-US" sz="2799" noProof="1">
                <a:solidFill>
                  <a:schemeClr val="tx1"/>
                </a:solidFill>
                <a:effectLst/>
              </a:rPr>
              <a:t> </a:t>
            </a:r>
            <a:r>
              <a:rPr lang="en-US" sz="2799" noProof="1">
                <a:solidFill>
                  <a:schemeClr val="bg1"/>
                </a:solidFill>
                <a:effectLst/>
              </a:rPr>
              <a:t>==</a:t>
            </a:r>
            <a:r>
              <a:rPr lang="en-US" sz="2799" noProof="1">
                <a:solidFill>
                  <a:schemeClr val="tx1"/>
                </a:solidFill>
                <a:effectLst/>
              </a:rPr>
              <a:t> </a:t>
            </a:r>
            <a:r>
              <a:rPr lang="en-US" sz="2799" noProof="1">
                <a:solidFill>
                  <a:schemeClr val="bg1"/>
                </a:solidFill>
                <a:effectLst/>
              </a:rPr>
              <a:t>finalSum</a:t>
            </a:r>
            <a:r>
              <a:rPr lang="en-US" sz="2799" noProof="1">
                <a:solidFill>
                  <a:schemeClr val="tx1"/>
                </a:solidFill>
                <a:effectLst/>
              </a:rPr>
              <a:t>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  </a:t>
            </a:r>
            <a:r>
              <a:rPr lang="en-US" sz="2799" noProof="1">
                <a:solidFill>
                  <a:schemeClr val="accent2"/>
                </a:solidFill>
                <a:effectLst/>
              </a:rPr>
              <a:t>// Sum Found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039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that finds </a:t>
            </a:r>
            <a:r>
              <a:rPr lang="en-US" dirty="0"/>
              <a:t>the smallest subset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, the union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which =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 (if it exists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 will be given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</a:t>
            </a:r>
            <a:r>
              <a:rPr lang="en-US" dirty="0" smtClean="0"/>
              <a:t>of integers </a:t>
            </a:r>
            <a:r>
              <a:rPr lang="en-US" b="1" dirty="0" smtClean="0">
                <a:solidFill>
                  <a:schemeClr val="bg1"/>
                </a:solidFill>
              </a:rPr>
              <a:t>U</a:t>
            </a:r>
            <a:r>
              <a:rPr lang="en-US" dirty="0" smtClean="0"/>
              <a:t> called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the Universe</a:t>
            </a:r>
            <a:r>
              <a:rPr lang="en-US" dirty="0"/>
              <a:t>"</a:t>
            </a:r>
          </a:p>
          <a:p>
            <a:r>
              <a:rPr lang="en-US" dirty="0"/>
              <a:t>And a set 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</a:t>
            </a:r>
            <a:r>
              <a:rPr lang="en-US" dirty="0" smtClean="0"/>
              <a:t>integer sets </a:t>
            </a:r>
            <a:r>
              <a:rPr lang="en-US" dirty="0"/>
              <a:t>whose union = </a:t>
            </a:r>
            <a:r>
              <a:rPr lang="en-US" b="1" dirty="0">
                <a:solidFill>
                  <a:schemeClr val="bg1"/>
                </a:solidFill>
              </a:rPr>
              <a:t>U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Set Cover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762001" y="3886200"/>
            <a:ext cx="4881913" cy="2586777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Universe: 1, 2, 3, 4, 5</a:t>
            </a:r>
            <a:endParaRPr lang="bg-BG" dirty="0"/>
          </a:p>
          <a:p>
            <a:r>
              <a:rPr lang="en-US" dirty="0"/>
              <a:t>Number of sets: 4</a:t>
            </a:r>
            <a:endParaRPr lang="bg-BG" dirty="0"/>
          </a:p>
          <a:p>
            <a:r>
              <a:rPr lang="en-US" dirty="0"/>
              <a:t>1</a:t>
            </a:r>
            <a:endParaRPr lang="bg-BG" dirty="0"/>
          </a:p>
          <a:p>
            <a:r>
              <a:rPr lang="en-US" dirty="0"/>
              <a:t>2, 4</a:t>
            </a:r>
            <a:endParaRPr lang="bg-BG" dirty="0"/>
          </a:p>
          <a:p>
            <a:r>
              <a:rPr lang="en-US" dirty="0"/>
              <a:t>5</a:t>
            </a:r>
            <a:endParaRPr lang="bg-BG" dirty="0"/>
          </a:p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6785821" y="4070864"/>
            <a:ext cx="3734676" cy="2217445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Sets to take (4):</a:t>
            </a:r>
            <a:endParaRPr lang="bg-BG" dirty="0"/>
          </a:p>
          <a:p>
            <a:r>
              <a:rPr lang="en-US" dirty="0"/>
              <a:t>{ 2, 4 }</a:t>
            </a:r>
            <a:endParaRPr lang="bg-BG" dirty="0"/>
          </a:p>
          <a:p>
            <a:r>
              <a:rPr lang="en-US" dirty="0"/>
              <a:t>{ 1 }</a:t>
            </a:r>
            <a:endParaRPr lang="bg-BG" dirty="0"/>
          </a:p>
          <a:p>
            <a:r>
              <a:rPr lang="en-US" dirty="0"/>
              <a:t>{ 5 }</a:t>
            </a:r>
            <a:endParaRPr lang="bg-BG" dirty="0"/>
          </a:p>
          <a:p>
            <a:r>
              <a:rPr lang="en-US" dirty="0"/>
              <a:t>{ 3 }</a:t>
            </a:r>
            <a:endParaRPr lang="en-GB" dirty="0"/>
          </a:p>
        </p:txBody>
      </p:sp>
      <p:sp>
        <p:nvSpPr>
          <p:cNvPr id="8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5948795" y="4922664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471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Set Cover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273144" y="1288274"/>
            <a:ext cx="11461657" cy="5110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static 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ChooseSets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, </a:t>
            </a:r>
            <a:br>
              <a:rPr lang="en-GB" sz="2800" b="1" noProof="1">
                <a:latin typeface="Consolas" pitchFamily="49" charset="0"/>
                <a:cs typeface="Consolas" pitchFamily="49" charset="0"/>
              </a:rPr>
            </a:br>
            <a:r>
              <a:rPr lang="en-GB" sz="2800" b="1" noProof="1">
                <a:latin typeface="Consolas" pitchFamily="49" charset="0"/>
                <a:cs typeface="Consolas" pitchFamily="49" charset="0"/>
              </a:rPr>
              <a:t> List&lt;int&gt;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= new List&lt;int[]&gt;();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while (universe.Count &gt; 0)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  {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Next Slide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2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Set Cover (2)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990600" y="1295401"/>
            <a:ext cx="10210800" cy="5110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sets.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OrderByDescending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(set =&gt;           set.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(universe.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selectedSets.Add(current);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sets.Remove(current);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universe.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779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Greedy Failure Cases</a:t>
            </a:r>
            <a:endParaRPr lang="bg-B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5B9BD-6DE9-4382-8BBE-7C9F07C23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6" y="1012250"/>
            <a:ext cx="3003502" cy="3003500"/>
          </a:xfrm>
          <a:prstGeom prst="rect">
            <a:avLst/>
          </a:prstGeom>
          <a:noFill/>
        </p:spPr>
      </p:pic>
      <p:pic>
        <p:nvPicPr>
          <p:cNvPr id="9" name="Graphic 10" descr="Close">
            <a:extLst>
              <a:ext uri="{FF2B5EF4-FFF2-40B4-BE49-F238E27FC236}">
                <a16:creationId xmlns:a16="http://schemas.microsoft.com/office/drawing/2014/main" id="{5D877A7B-9767-4724-AB5B-E4AD3BB4D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2168" y="1479883"/>
            <a:ext cx="2664396" cy="2664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80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471" y="4724062"/>
            <a:ext cx="1638163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Actual:</a:t>
            </a:r>
            <a:endParaRPr lang="bg-BG" sz="39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0633" y="4724062"/>
            <a:ext cx="444236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0</a:t>
            </a:r>
            <a:endParaRPr lang="bg-BG" sz="3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905" y="1499433"/>
            <a:ext cx="2245992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Target: 18</a:t>
            </a:r>
            <a:endParaRPr lang="bg-BG" sz="3999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311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943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00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4072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1303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053664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43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8793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16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521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267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032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966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What is Recursion?</a:t>
            </a:r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676400"/>
            <a:ext cx="1676400" cy="167640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Recursion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87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1020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DB450795-F4B9-4DE5-84CF-BBF9F6926A9A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098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0577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16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401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842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99495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8033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3382077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7543249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1021080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874625" y="3928248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212835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8877025" y="392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3993395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4571666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50F031BA-CB81-472C-9ACA-CC20ADDCA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580" y="2111202"/>
            <a:ext cx="1781421" cy="1752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4DFEC5-954E-4C8B-B735-72D63096DFCE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5FA377E9-FFC2-4537-B94F-09FF6F81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0600" y="2111201"/>
            <a:ext cx="1752600" cy="1752600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505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Simple Sorting Algorithms</a:t>
            </a:r>
            <a:endParaRPr lang="bg-BG"/>
          </a:p>
        </p:txBody>
      </p:sp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1066800"/>
            <a:ext cx="3163548" cy="3163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985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algorithm that rearranges elements in a </a:t>
            </a:r>
            <a:r>
              <a:rPr lang="en-US" dirty="0" smtClean="0"/>
              <a:t>list in </a:t>
            </a:r>
            <a:br>
              <a:rPr lang="en-US" dirty="0" smtClean="0"/>
            </a:br>
            <a:r>
              <a:rPr lang="en-US" dirty="0" smtClean="0"/>
              <a:t>non-decreasing </a:t>
            </a:r>
            <a:r>
              <a:rPr lang="en-US" dirty="0"/>
              <a:t>order</a:t>
            </a:r>
          </a:p>
          <a:p>
            <a:pPr lvl="1"/>
            <a:r>
              <a:rPr lang="en-US" dirty="0" smtClean="0"/>
              <a:t>The elements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</a:p>
          <a:p>
            <a:r>
              <a:rPr lang="en-US" dirty="0"/>
              <a:t>More formally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a sequence / list of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is an rearrangement / </a:t>
            </a: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non-decreasing order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74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446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Efficient sorting algorithms are important </a:t>
            </a:r>
            <a:r>
              <a:rPr lang="en-US" dirty="0" smtClean="0"/>
              <a:t>for:</a:t>
            </a:r>
            <a:endParaRPr lang="en-US" dirty="0"/>
          </a:p>
          <a:p>
            <a:pPr lvl="1"/>
            <a:r>
              <a:rPr lang="en-US" dirty="0"/>
              <a:t>Producing human-readable output</a:t>
            </a:r>
          </a:p>
          <a:p>
            <a:pPr lvl="1"/>
            <a:r>
              <a:rPr lang="en-US" noProof="1"/>
              <a:t>Canonicalizing</a:t>
            </a:r>
            <a:r>
              <a:rPr lang="en-US" dirty="0"/>
              <a:t> data – making data uniquely arranged</a:t>
            </a:r>
          </a:p>
          <a:p>
            <a:pPr lvl="1"/>
            <a:r>
              <a:rPr lang="en-US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49769"/>
              </p:ext>
            </p:extLst>
          </p:nvPr>
        </p:nvGraphicFramePr>
        <p:xfrm>
          <a:off x="1981200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1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88909"/>
              </p:ext>
            </p:extLst>
          </p:nvPr>
        </p:nvGraphicFramePr>
        <p:xfrm>
          <a:off x="747855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3353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87752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2752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sorting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916EE-EC83-47C1-93CB-69D1ED59E2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27" y="5163758"/>
            <a:ext cx="1086609" cy="108660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586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460" y="1211264"/>
            <a:ext cx="11885612" cy="5570537"/>
          </a:xfrm>
        </p:spPr>
        <p:txBody>
          <a:bodyPr>
            <a:normAutofit/>
          </a:bodyPr>
          <a:lstStyle/>
          <a:p>
            <a:r>
              <a:rPr lang="en-US" dirty="0"/>
              <a:t>Sorting algorithms are often classified by</a:t>
            </a:r>
          </a:p>
          <a:p>
            <a:pPr lvl="1"/>
            <a:r>
              <a:rPr lang="en-US" dirty="0"/>
              <a:t>Computational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and memory usage</a:t>
            </a:r>
          </a:p>
          <a:p>
            <a:pPr lvl="2"/>
            <a:r>
              <a:rPr lang="en-US" dirty="0"/>
              <a:t>Worst, average and best case behavior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/ non-recursive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Stability</a:t>
            </a:r>
            <a:r>
              <a:rPr lang="en-US" dirty="0"/>
              <a:t> – stable / unstable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Comparison-based</a:t>
            </a:r>
            <a:r>
              <a:rPr lang="en-US" dirty="0"/>
              <a:t> sort / non-comparison based</a:t>
            </a:r>
          </a:p>
          <a:p>
            <a:pPr lvl="1"/>
            <a:r>
              <a:rPr lang="en-US" dirty="0"/>
              <a:t>Sorting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: insertion, exchange (bubble sort and quicksort), selection (heapsort), merging, serial / parallel, etc.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19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US" dirty="0" smtClean="0"/>
              <a:t>function or a method that </a:t>
            </a:r>
            <a:r>
              <a:rPr lang="en-US" b="1" dirty="0" smtClean="0">
                <a:solidFill>
                  <a:schemeClr val="bg1"/>
                </a:solidFill>
              </a:rPr>
              <a:t>calls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itself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more</a:t>
            </a:r>
            <a:r>
              <a:rPr lang="en-US" dirty="0" smtClean="0"/>
              <a:t> times until </a:t>
            </a:r>
            <a:r>
              <a:rPr lang="en-US" dirty="0"/>
              <a:t>a specified </a:t>
            </a:r>
            <a:r>
              <a:rPr lang="en-US" b="1" dirty="0" smtClean="0">
                <a:solidFill>
                  <a:schemeClr val="bg1"/>
                </a:solidFill>
              </a:rPr>
              <a:t>condition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b="1" dirty="0" smtClean="0">
                <a:solidFill>
                  <a:schemeClr val="bg1"/>
                </a:solidFill>
              </a:rPr>
              <a:t>met</a:t>
            </a:r>
          </a:p>
          <a:p>
            <a:r>
              <a:rPr lang="en-US" dirty="0" smtClean="0"/>
              <a:t>When it is, </a:t>
            </a:r>
            <a:r>
              <a:rPr lang="en-US" dirty="0"/>
              <a:t>the rest of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repetition is </a:t>
            </a:r>
            <a:r>
              <a:rPr lang="en-US" dirty="0" smtClean="0"/>
              <a:t>processed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one called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 smtClean="0">
                <a:solidFill>
                  <a:schemeClr val="bg1"/>
                </a:solidFill>
              </a:rPr>
              <a:t>first</a:t>
            </a:r>
            <a:endParaRPr lang="en-GB" b="1" dirty="0" smtClean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4038600"/>
            <a:ext cx="3048000" cy="1905000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1418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027" y="1150939"/>
            <a:ext cx="8037513" cy="557053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br>
              <a:rPr lang="en-US" dirty="0"/>
            </a:br>
            <a:r>
              <a:rPr lang="en-US" dirty="0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br>
              <a:rPr lang="en-US" dirty="0"/>
            </a:br>
            <a:r>
              <a:rPr lang="en-US" dirty="0"/>
              <a:t>unpredictable 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have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same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used 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398494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95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Selection sort</a:t>
            </a:r>
            <a:r>
              <a:rPr lang="en-US" b="1" dirty="0" smtClean="0"/>
              <a:t> </a:t>
            </a:r>
            <a:r>
              <a:rPr lang="en-US" dirty="0" smtClean="0"/>
              <a:t>– simple, but inefficient algorithm (</a:t>
            </a:r>
            <a:r>
              <a:rPr lang="en-US" b="1" dirty="0" smtClean="0">
                <a:hlinkClick r:id="rId3"/>
              </a:rPr>
              <a:t>visualize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Swap the first with the min element on the right, then the </a:t>
            </a:r>
            <a:br>
              <a:rPr lang="en-US" dirty="0" smtClean="0"/>
            </a:br>
            <a:r>
              <a:rPr lang="en-US" dirty="0" smtClean="0"/>
              <a:t>second, etc.</a:t>
            </a:r>
          </a:p>
          <a:p>
            <a:pPr lvl="1"/>
            <a:r>
              <a:rPr lang="en-US" dirty="0" smtClean="0"/>
              <a:t>Memory: O(1)</a:t>
            </a:r>
          </a:p>
          <a:p>
            <a:pPr lvl="1"/>
            <a:r>
              <a:rPr lang="en-US" dirty="0" smtClean="0"/>
              <a:t>Stable: No</a:t>
            </a:r>
          </a:p>
          <a:p>
            <a:pPr lvl="1"/>
            <a:r>
              <a:rPr lang="en-US" dirty="0" smtClean="0"/>
              <a:t>Method: Selection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Sort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01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Sort Visualization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46D733C-C1A2-49C5-9BFF-6019DBC59968}"/>
              </a:ext>
            </a:extLst>
          </p:cNvPr>
          <p:cNvSpPr txBox="1"/>
          <p:nvPr/>
        </p:nvSpPr>
        <p:spPr>
          <a:xfrm>
            <a:off x="1428061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088F59-B825-467E-AD34-4DB2AE3C05A7}"/>
              </a:ext>
            </a:extLst>
          </p:cNvPr>
          <p:cNvSpPr txBox="1"/>
          <p:nvPr/>
        </p:nvSpPr>
        <p:spPr>
          <a:xfrm>
            <a:off x="5608024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743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2445687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62737" y="244547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234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3441657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622513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030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4483828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4592512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92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5500637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5609321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600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6486882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595566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300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7526241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47338" y="251460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38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8531095" y="250000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39779" y="22072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4054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W</a:t>
            </a:r>
            <a:r>
              <a:rPr lang="en-US" dirty="0" smtClean="0"/>
              <a:t>ork?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The function or method has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000" y="2590800"/>
            <a:ext cx="7862801" cy="3581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8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9544334" y="247693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53018" y="218416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897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93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81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the "selection sort" is </a:t>
            </a:r>
            <a:r>
              <a:rPr lang="en-US" b="1" dirty="0" smtClean="0">
                <a:solidFill>
                  <a:schemeClr val="bg1"/>
                </a:solidFill>
              </a:rPr>
              <a:t>unstable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Swaps the first element with the min element on the right</a:t>
            </a:r>
          </a:p>
          <a:p>
            <a:pPr lvl="1"/>
            <a:r>
              <a:rPr lang="en-US" dirty="0" smtClean="0"/>
              <a:t>Swaps the second element with the min element on the right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During the swaps equal elements can jump over each other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Sort: Why Unstable?</a:t>
            </a:r>
            <a:endParaRPr lang="en-US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6585"/>
              </p:ext>
            </p:extLst>
          </p:nvPr>
        </p:nvGraphicFramePr>
        <p:xfrm>
          <a:off x="828280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419079" y="5181600"/>
            <a:ext cx="0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1526" y="4670612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min</a:t>
            </a:r>
            <a:endParaRPr lang="en-US" sz="2800" b="1" dirty="0"/>
          </a:p>
        </p:txBody>
      </p:sp>
      <p:graphicFrame>
        <p:nvGraphicFramePr>
          <p:cNvPr id="1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90289"/>
              </p:ext>
            </p:extLst>
          </p:nvPr>
        </p:nvGraphicFramePr>
        <p:xfrm>
          <a:off x="4648201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Freeform 9"/>
          <p:cNvSpPr>
            <a:spLocks/>
          </p:cNvSpPr>
          <p:nvPr/>
        </p:nvSpPr>
        <p:spPr bwMode="auto">
          <a:xfrm>
            <a:off x="4876800" y="5193833"/>
            <a:ext cx="23622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9342" y="4658380"/>
            <a:ext cx="738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swap</a:t>
            </a:r>
            <a:endParaRPr lang="en-US" sz="2800" b="1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9879106" y="5181600"/>
            <a:ext cx="11430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01017" y="4648200"/>
            <a:ext cx="1853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equal elements</a:t>
            </a:r>
          </a:p>
          <a:p>
            <a:r>
              <a:rPr lang="en-US" sz="2000" b="1" dirty="0"/>
              <a:t>changed order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97220" y="5187717"/>
            <a:ext cx="0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0" y="4689157"/>
            <a:ext cx="545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left</a:t>
            </a:r>
            <a:endParaRPr lang="en-US" sz="2800" b="1" dirty="0"/>
          </a:p>
        </p:txBody>
      </p:sp>
      <p:graphicFrame>
        <p:nvGraphicFramePr>
          <p:cNvPr id="2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55938"/>
              </p:ext>
            </p:extLst>
          </p:nvPr>
        </p:nvGraphicFramePr>
        <p:xfrm>
          <a:off x="8458202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962400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72400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253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7" grpId="0" animBg="1"/>
      <p:bldP spid="18" grpId="0"/>
      <p:bldP spid="2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3C25AA-25E6-4AF5-90DB-AFBACFF6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Sort Code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DECC26-AAE3-45A1-AC6A-4814B38042C1}"/>
              </a:ext>
            </a:extLst>
          </p:cNvPr>
          <p:cNvSpPr/>
          <p:nvPr/>
        </p:nvSpPr>
        <p:spPr>
          <a:xfrm>
            <a:off x="317633" y="1151231"/>
            <a:ext cx="11473093" cy="52459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index = 0; index &lt; collection.Length; 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++)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min = index;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curr = index + 1; curr &lt; collection.Length; curr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++) 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(Less(collection[curr], collection[min]))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min = curr;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Swap(collection, index, min);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655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035" y="1151122"/>
            <a:ext cx="10847960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hlinkClick r:id="rId3"/>
              </a:rPr>
              <a:t>Bubble sort</a:t>
            </a:r>
            <a:r>
              <a:rPr lang="en-US" sz="3200" b="1" dirty="0"/>
              <a:t> </a:t>
            </a:r>
            <a:r>
              <a:rPr lang="en-US" sz="3200" dirty="0"/>
              <a:t>– simple, but inefficient algorithm (</a:t>
            </a:r>
            <a:r>
              <a:rPr lang="en-US" sz="3200" b="1" dirty="0">
                <a:hlinkClick r:id="rId4"/>
              </a:rPr>
              <a:t>visualize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Swaps to neighbor elements when not in order until sorted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Memory: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Method: Exchanging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71800"/>
            <a:ext cx="2743200" cy="239577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42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521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762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1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5728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814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010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2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166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4080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1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921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529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Array </a:t>
            </a:r>
            <a:r>
              <a:rPr lang="en-US" dirty="0" smtClean="0"/>
              <a:t>Sum</a:t>
            </a:r>
            <a:endParaRPr lang="bg-BG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42358"/>
              </p:ext>
            </p:extLst>
          </p:nvPr>
        </p:nvGraphicFramePr>
        <p:xfrm>
          <a:off x="585891" y="4065013"/>
          <a:ext cx="219456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62651"/>
              </p:ext>
            </p:extLst>
          </p:nvPr>
        </p:nvGraphicFramePr>
        <p:xfrm>
          <a:off x="5562600" y="2362644"/>
          <a:ext cx="164592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94621"/>
              </p:ext>
            </p:extLst>
          </p:nvPr>
        </p:nvGraphicFramePr>
        <p:xfrm>
          <a:off x="4419600" y="2362644"/>
          <a:ext cx="54864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5151120" y="247694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026B6CC-1F04-4141-8A3D-223A3B147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64430"/>
              </p:ext>
            </p:extLst>
          </p:nvPr>
        </p:nvGraphicFramePr>
        <p:xfrm>
          <a:off x="6705600" y="4042661"/>
          <a:ext cx="109728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926E08F-A811-4534-8E05-AFE560F97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470120"/>
              </p:ext>
            </p:extLst>
          </p:nvPr>
        </p:nvGraphicFramePr>
        <p:xfrm>
          <a:off x="4419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7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5151120" y="4162823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01923B5-052A-4B52-80A2-A6D1D08D0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83032"/>
              </p:ext>
            </p:extLst>
          </p:nvPr>
        </p:nvGraphicFramePr>
        <p:xfrm>
          <a:off x="5562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E4DF916-571D-486F-BA40-3A1153FE5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68180"/>
              </p:ext>
            </p:extLst>
          </p:nvPr>
        </p:nvGraphicFramePr>
        <p:xfrm>
          <a:off x="4419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0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5151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2AE9A13-440A-4C07-B2DA-B91A76DD4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71936"/>
              </p:ext>
            </p:extLst>
          </p:nvPr>
        </p:nvGraphicFramePr>
        <p:xfrm>
          <a:off x="5562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1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6294120" y="416575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B796AAF-F5A5-4577-B5C2-364D291CE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59871"/>
              </p:ext>
            </p:extLst>
          </p:nvPr>
        </p:nvGraphicFramePr>
        <p:xfrm>
          <a:off x="6705600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13ED9F4-882E-4949-9BDF-AA93343E1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748961"/>
              </p:ext>
            </p:extLst>
          </p:nvPr>
        </p:nvGraphicFramePr>
        <p:xfrm>
          <a:off x="7799358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4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6294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7437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3374812" y="4126472"/>
            <a:ext cx="548639" cy="333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066656" y="3029641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58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1567774" y="266842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5573060" y="1312005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60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6298558" y="1274151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6600383" y="3132682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62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7181515" y="327831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7992859" y="5257343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7721487" y="4831109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sp>
        <p:nvSpPr>
          <p:cNvPr id="65" name="AutoShape 7"/>
          <p:cNvSpPr>
            <a:spLocks noChangeArrowheads="1"/>
          </p:cNvSpPr>
          <p:nvPr/>
        </p:nvSpPr>
        <p:spPr bwMode="auto">
          <a:xfrm>
            <a:off x="8893117" y="5728317"/>
            <a:ext cx="1725963" cy="564912"/>
          </a:xfrm>
          <a:prstGeom prst="wedgeRoundRectCallout">
            <a:avLst>
              <a:gd name="adj1" fmla="val -70127"/>
              <a:gd name="adj2" fmla="val -475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23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0" grpId="0" animBg="1"/>
      <p:bldP spid="51" grpId="0" animBg="1"/>
      <p:bldP spid="54" grpId="0" animBg="1"/>
      <p:bldP spid="55" grpId="0" animBg="1"/>
      <p:bldP spid="56" grpId="0" animBg="1"/>
      <p:bldP spid="59" grpId="0"/>
      <p:bldP spid="60" grpId="0" animBg="1"/>
      <p:bldP spid="61" grpId="0"/>
      <p:bldP spid="62" grpId="0" animBg="1"/>
      <p:bldP spid="63" grpId="0" animBg="1"/>
      <p:bldP spid="64" grpId="0"/>
      <p:bldP spid="6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91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0447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3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97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2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4657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8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24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48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971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92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619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657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799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401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40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136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5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0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6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9323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2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7664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7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3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600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9053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Recursive definition of n! (n factorial):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Pseudocode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</a:t>
            </a:r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4694" y="4682008"/>
            <a:ext cx="5138906" cy="110919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262" y="3048100"/>
            <a:ext cx="11122303" cy="3504287"/>
          </a:xfrm>
          <a:prstGeom prst="rect">
            <a:avLst/>
          </a:prstGeom>
        </p:spPr>
        <p:txBody>
          <a:bodyPr/>
          <a:lstStyle/>
          <a:p>
            <a:pPr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sz="3199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7F0AD39-1784-428E-A1EE-3CE19A5315BE}"/>
              </a:ext>
            </a:extLst>
          </p:cNvPr>
          <p:cNvSpPr txBox="1">
            <a:spLocks/>
          </p:cNvSpPr>
          <p:nvPr/>
        </p:nvSpPr>
        <p:spPr>
          <a:xfrm>
            <a:off x="804694" y="1905000"/>
            <a:ext cx="643106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5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8547542-B5DA-4D62-851F-AA78BF7F7E6D}"/>
              </a:ext>
            </a:extLst>
          </p:cNvPr>
          <p:cNvSpPr txBox="1">
            <a:spLocks/>
          </p:cNvSpPr>
          <p:nvPr/>
        </p:nvSpPr>
        <p:spPr>
          <a:xfrm>
            <a:off x="3241136" y="1905000"/>
            <a:ext cx="1407065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120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41F7842-8E60-454C-B267-B1BAC929F63B}"/>
              </a:ext>
            </a:extLst>
          </p:cNvPr>
          <p:cNvSpPr txBox="1">
            <a:spLocks/>
          </p:cNvSpPr>
          <p:nvPr/>
        </p:nvSpPr>
        <p:spPr>
          <a:xfrm>
            <a:off x="804695" y="2895600"/>
            <a:ext cx="1206110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BA08FA9-6C88-43D5-9291-1F3B8787968C}"/>
              </a:ext>
            </a:extLst>
          </p:cNvPr>
          <p:cNvSpPr txBox="1">
            <a:spLocks/>
          </p:cNvSpPr>
          <p:nvPr/>
        </p:nvSpPr>
        <p:spPr>
          <a:xfrm>
            <a:off x="3241136" y="2895600"/>
            <a:ext cx="2094767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3628800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7804DA4F-63EC-4B67-BA66-A28D3C2CEEE5}"/>
              </a:ext>
            </a:extLst>
          </p:cNvPr>
          <p:cNvSpPr/>
          <p:nvPr/>
        </p:nvSpPr>
        <p:spPr>
          <a:xfrm>
            <a:off x="2303363" y="2053665"/>
            <a:ext cx="532145" cy="4843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rrow: Right 13">
            <a:extLst>
              <a:ext uri="{FF2B5EF4-FFF2-40B4-BE49-F238E27FC236}">
                <a16:creationId xmlns:a16="http://schemas.microsoft.com/office/drawing/2014/main" id="{A0E07078-5648-4DB1-9158-73CABCE6B6B6}"/>
              </a:ext>
            </a:extLst>
          </p:cNvPr>
          <p:cNvSpPr/>
          <p:nvPr/>
        </p:nvSpPr>
        <p:spPr>
          <a:xfrm>
            <a:off x="2303363" y="2971801"/>
            <a:ext cx="532145" cy="4770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08C3EE-8B2A-4525-8041-E3C79A8498AA}"/>
              </a:ext>
            </a:extLst>
          </p:cNvPr>
          <p:cNvSpPr/>
          <p:nvPr/>
        </p:nvSpPr>
        <p:spPr>
          <a:xfrm>
            <a:off x="6856100" y="1504846"/>
            <a:ext cx="3810000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0"/>
              </a:rPr>
              <a:t>N!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19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6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2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8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3081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9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6111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476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1078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13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5623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19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15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374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27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64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4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6869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1196126"/>
            <a:ext cx="8915400" cy="2766275"/>
          </a:xfrm>
        </p:spPr>
        <p:txBody>
          <a:bodyPr/>
          <a:lstStyle/>
          <a:p>
            <a:r>
              <a:rPr lang="en-US" dirty="0"/>
              <a:t>Recursive methods have 3 parts: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(step-in)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Post-actions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(after returning from recursion)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95400" y="3962400"/>
            <a:ext cx="4419601" cy="258600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static void </a:t>
            </a:r>
            <a:r>
              <a:rPr lang="pt-BR" sz="2399" b="1" dirty="0">
                <a:latin typeface="Consolas" pitchFamily="49" charset="0"/>
                <a:cs typeface="Consolas" pitchFamily="49" charset="0"/>
              </a:rPr>
              <a:t>Recursion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pt-BR" sz="2399" b="1" dirty="0">
                <a:latin typeface="Consolas" pitchFamily="49" charset="0"/>
                <a:cs typeface="Consolas" pitchFamily="49" charset="0"/>
              </a:rPr>
              <a:t/>
            </a:r>
            <a:br>
              <a:rPr lang="pt-BR" sz="2399" b="1" dirty="0">
                <a:latin typeface="Consolas" pitchFamily="49" charset="0"/>
                <a:cs typeface="Consolas" pitchFamily="49" charset="0"/>
              </a:rPr>
            </a:br>
            <a:r>
              <a:rPr lang="pt-BR" sz="2399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399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2399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Pre-actions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dirty="0">
                <a:latin typeface="Consolas" pitchFamily="49" charset="0"/>
                <a:cs typeface="Consolas" pitchFamily="49" charset="0"/>
              </a:rPr>
              <a:t>Recursion</a:t>
            </a:r>
            <a:r>
              <a:rPr lang="pt-BR" sz="2399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2399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Post-actions</a:t>
            </a:r>
            <a:r>
              <a:rPr lang="pt-BR" sz="2399" b="1" dirty="0">
                <a:latin typeface="Consolas" pitchFamily="49" charset="0"/>
                <a:cs typeface="Consolas" pitchFamily="49" charset="0"/>
              </a:rPr>
              <a:t/>
            </a:r>
            <a:br>
              <a:rPr lang="pt-BR" sz="2399" b="1" dirty="0">
                <a:latin typeface="Consolas" pitchFamily="49" charset="0"/>
                <a:cs typeface="Consolas" pitchFamily="49" charset="0"/>
              </a:rPr>
            </a:br>
            <a:r>
              <a:rPr lang="pt-BR" sz="2399" b="1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420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07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955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169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1245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2545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518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9049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9009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28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24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4060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9938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8863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662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Words>2449</Words>
  <Application>Microsoft Office PowerPoint</Application>
  <PresentationFormat>Widescreen</PresentationFormat>
  <Paragraphs>842</Paragraphs>
  <Slides>114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Basic Algorithms</vt:lpstr>
      <vt:lpstr>Table of Contents</vt:lpstr>
      <vt:lpstr>Have a Question?</vt:lpstr>
      <vt:lpstr>What is Recursion?</vt:lpstr>
      <vt:lpstr>What is Recursion?</vt:lpstr>
      <vt:lpstr>How Does It Work?</vt:lpstr>
      <vt:lpstr>Example: Array Sum</vt:lpstr>
      <vt:lpstr>Example: Recursive Factorial</vt:lpstr>
      <vt:lpstr>Recursion Pre-Actions and Post-Actions</vt:lpstr>
      <vt:lpstr>Direct and Indirect Recursion</vt:lpstr>
      <vt:lpstr>Iterative vs. Recursive Approach</vt:lpstr>
      <vt:lpstr>Live Demo</vt:lpstr>
      <vt:lpstr>Problem: Recursive Array Sum</vt:lpstr>
      <vt:lpstr>Solution: Recursive Array Sum</vt:lpstr>
      <vt:lpstr>Problem: Recursive Factorial</vt:lpstr>
      <vt:lpstr>Solution: Recursive Factorial</vt:lpstr>
      <vt:lpstr>Brute-Force Algorithms</vt:lpstr>
      <vt:lpstr>Brute-Force Algorithms</vt:lpstr>
      <vt:lpstr>Brute-Force Algorithms</vt:lpstr>
      <vt:lpstr>Brute-Force Algorithms</vt:lpstr>
      <vt:lpstr>Brute-Force Algorithms</vt:lpstr>
      <vt:lpstr>Brute-Force Algorithms</vt:lpstr>
      <vt:lpstr>Greedy Algorithms</vt:lpstr>
      <vt:lpstr>Greedy Algorithms</vt:lpstr>
      <vt:lpstr>Optimization Problems</vt:lpstr>
      <vt:lpstr>Live Demo</vt:lpstr>
      <vt:lpstr>Problem: Sum of Coins</vt:lpstr>
      <vt:lpstr>Sum of Coins Visualization</vt:lpstr>
      <vt:lpstr>Sum of Coins Visualization</vt:lpstr>
      <vt:lpstr>Sum of Coins Visualization</vt:lpstr>
      <vt:lpstr>Sum of Coins Visualization</vt:lpstr>
      <vt:lpstr>Sum of Coins Visualization</vt:lpstr>
      <vt:lpstr>Solution: Sum of Coins</vt:lpstr>
      <vt:lpstr>Solution: Sum of Coins (2)</vt:lpstr>
      <vt:lpstr>Problem: Set Cover</vt:lpstr>
      <vt:lpstr>Solution: Set Cover</vt:lpstr>
      <vt:lpstr>Solution: Set Cover (2)</vt:lpstr>
      <vt:lpstr>Greedy Failure Cases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Simple Sorting Algorithms</vt:lpstr>
      <vt:lpstr>What is a Sorting Algorithm?</vt:lpstr>
      <vt:lpstr>Example: Sorting</vt:lpstr>
      <vt:lpstr>Classification</vt:lpstr>
      <vt:lpstr>Stability of Sorting</vt:lpstr>
      <vt:lpstr>Selection Sort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Sort: Why Unstable?</vt:lpstr>
      <vt:lpstr>Selection Sort Code</vt:lpstr>
      <vt:lpstr>Bubble Sort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Example: Bubble Sort</vt:lpstr>
      <vt:lpstr>Live Demo</vt:lpstr>
      <vt:lpstr>Searching Algorithms</vt:lpstr>
      <vt:lpstr>Search Algorithm</vt:lpstr>
      <vt:lpstr>Linear Search</vt:lpstr>
      <vt:lpstr>Binary Search</vt:lpstr>
      <vt:lpstr>Example: Binary Search (Iterative)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Basic Algorithms Workshop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Peter Arnaudov</cp:lastModifiedBy>
  <cp:revision>2</cp:revision>
  <dcterms:created xsi:type="dcterms:W3CDTF">2018-05-23T13:08:44Z</dcterms:created>
  <dcterms:modified xsi:type="dcterms:W3CDTF">2019-11-20T10:48:24Z</dcterms:modified>
  <cp:category>programming; education; software engineering; software development </cp:category>
</cp:coreProperties>
</file>