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402" r:id="rId2"/>
    <p:sldId id="478" r:id="rId3"/>
    <p:sldId id="520" r:id="rId4"/>
    <p:sldId id="442" r:id="rId5"/>
    <p:sldId id="443" r:id="rId6"/>
    <p:sldId id="446" r:id="rId7"/>
    <p:sldId id="444" r:id="rId8"/>
    <p:sldId id="445" r:id="rId9"/>
    <p:sldId id="447" r:id="rId10"/>
    <p:sldId id="483" r:id="rId11"/>
    <p:sldId id="452" r:id="rId12"/>
    <p:sldId id="453" r:id="rId13"/>
    <p:sldId id="454" r:id="rId14"/>
    <p:sldId id="455" r:id="rId15"/>
    <p:sldId id="456" r:id="rId16"/>
    <p:sldId id="457" r:id="rId17"/>
    <p:sldId id="474" r:id="rId18"/>
    <p:sldId id="475" r:id="rId19"/>
    <p:sldId id="476" r:id="rId20"/>
    <p:sldId id="477" r:id="rId21"/>
    <p:sldId id="459" r:id="rId22"/>
    <p:sldId id="485" r:id="rId23"/>
    <p:sldId id="461" r:id="rId24"/>
    <p:sldId id="462" r:id="rId25"/>
    <p:sldId id="463" r:id="rId26"/>
    <p:sldId id="697" r:id="rId27"/>
    <p:sldId id="699" r:id="rId28"/>
    <p:sldId id="698" r:id="rId29"/>
    <p:sldId id="468" r:id="rId30"/>
    <p:sldId id="467" r:id="rId31"/>
    <p:sldId id="470" r:id="rId32"/>
    <p:sldId id="471" r:id="rId33"/>
    <p:sldId id="472" r:id="rId34"/>
    <p:sldId id="584" r:id="rId35"/>
    <p:sldId id="585" r:id="rId36"/>
    <p:sldId id="349" r:id="rId37"/>
    <p:sldId id="401" r:id="rId38"/>
    <p:sldId id="700" r:id="rId39"/>
    <p:sldId id="70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478"/>
            <p14:sldId id="520"/>
          </p14:sldIdLst>
        </p14:section>
        <p14:section name="What is HTML?" id="{1AC133EC-7421-49C2-B76F-F8FCB6DFE4FC}">
          <p14:sldIdLst>
            <p14:sldId id="442"/>
            <p14:sldId id="443"/>
            <p14:sldId id="446"/>
            <p14:sldId id="444"/>
            <p14:sldId id="445"/>
            <p14:sldId id="447"/>
          </p14:sldIdLst>
        </p14:section>
        <p14:section name="HTML Common Elements" id="{73E099E1-1F8F-4F67-8AE1-FFD7EACB905C}">
          <p14:sldIdLst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</p14:sldIdLst>
        </p14:section>
        <p14:section name="What is CSS?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401"/>
            <p14:sldId id="700"/>
            <p14:sldId id="7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3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A01624B-DFD4-49F8-9824-B1F80420C6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73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F3DE07-BFAE-41D1-9683-7B95CF16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9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256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55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7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52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4.png"/><Relationship Id="rId20" Type="http://schemas.openxmlformats.org/officeDocument/2006/relationships/image" Target="../media/image56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5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hyperlink" Target="https://codexio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&lt;h6</a:t>
            </a:r>
            <a:r>
              <a:rPr lang="en-US" sz="3400" b="1" dirty="0" smtClean="0">
                <a:solidFill>
                  <a:schemeClr val="bg1"/>
                </a:solidFill>
              </a:rPr>
              <a:t>&gt;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34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600" noProof="1"/>
              <a:t>&lt;h1&gt;</a:t>
            </a:r>
            <a:r>
              <a:rPr lang="en-US" sz="2600" noProof="1"/>
              <a:t>This is Heading 1 </a:t>
            </a:r>
            <a:r>
              <a:rPr lang="ru-RU" sz="2600" noProof="1"/>
              <a:t>(</a:t>
            </a:r>
            <a:r>
              <a:rPr lang="en-US" sz="2600" noProof="1"/>
              <a:t>Biggest</a:t>
            </a:r>
            <a:r>
              <a:rPr lang="ru-RU" sz="2600" noProof="1"/>
              <a:t>)&lt;/h1&gt;</a:t>
            </a:r>
          </a:p>
          <a:p>
            <a:pPr lvl="1"/>
            <a:r>
              <a:rPr lang="ru-RU" sz="2600" noProof="1"/>
              <a:t>&lt;h2&gt;</a:t>
            </a:r>
            <a:r>
              <a:rPr lang="en-US" sz="2600" noProof="1"/>
              <a:t>This is Heading 2 </a:t>
            </a:r>
            <a:r>
              <a:rPr lang="ru-RU" sz="2600" noProof="1"/>
              <a:t>(</a:t>
            </a:r>
            <a:r>
              <a:rPr lang="en-US" sz="2600" noProof="1"/>
              <a:t>Smaller</a:t>
            </a:r>
            <a:r>
              <a:rPr lang="ru-RU" sz="2600" noProof="1"/>
              <a:t>)&lt;/h2&gt;</a:t>
            </a:r>
          </a:p>
          <a:p>
            <a:pPr lvl="1"/>
            <a:r>
              <a:rPr lang="ru-RU" sz="2600" noProof="1"/>
              <a:t>&lt;h3&gt;</a:t>
            </a:r>
            <a:r>
              <a:rPr lang="en-US" sz="2600" noProof="1"/>
              <a:t>This is Heading 3 </a:t>
            </a:r>
            <a:r>
              <a:rPr lang="ru-RU" sz="2600" noProof="1"/>
              <a:t>(</a:t>
            </a:r>
            <a:r>
              <a:rPr lang="en-US" sz="2600" noProof="1"/>
              <a:t>Even Smaller</a:t>
            </a:r>
            <a:r>
              <a:rPr lang="ru-RU" sz="2600" noProof="1"/>
              <a:t>)&lt;/h3&gt;</a:t>
            </a:r>
          </a:p>
          <a:p>
            <a:pPr lvl="1"/>
            <a:r>
              <a:rPr lang="ru-RU" sz="2600" noProof="1"/>
              <a:t>&lt;h4&gt;</a:t>
            </a:r>
            <a:r>
              <a:rPr lang="en-US" sz="2600" noProof="1"/>
              <a:t>This is Heading 4 </a:t>
            </a:r>
            <a:r>
              <a:rPr lang="ru-RU" sz="2600" noProof="1"/>
              <a:t>(</a:t>
            </a:r>
            <a:r>
              <a:rPr lang="en-US" sz="2600" noProof="1"/>
              <a:t>The smallest</a:t>
            </a:r>
            <a:r>
              <a:rPr lang="ru-RU" sz="2600" noProof="1"/>
              <a:t>)&lt;/h4&gt;</a:t>
            </a:r>
            <a:endParaRPr lang="en-US" sz="26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D13ED-11A4-4176-93E8-63594A5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85564"/>
            <a:ext cx="4686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Paragraphs: </a:t>
            </a:r>
            <a:r>
              <a:rPr lang="en-US" sz="3400" b="1" dirty="0" smtClean="0">
                <a:solidFill>
                  <a:schemeClr val="bg1"/>
                </a:solidFill>
                <a:cs typeface="Consolas" pitchFamily="49" charset="0"/>
              </a:rPr>
              <a:t>&lt;p&gt;&lt;/p&gt;</a:t>
            </a:r>
            <a:endParaRPr lang="en-US" sz="3400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81201" y="2057400"/>
            <a:ext cx="5486401" cy="1766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First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Second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Third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7884338" y="20574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 smtClean="0"/>
              <a:t>Ab</a:t>
            </a:r>
            <a:r>
              <a:rPr lang="en-US" dirty="0"/>
              <a:t>s</a:t>
            </a:r>
            <a:r>
              <a:rPr lang="en-ZA" dirty="0" err="1" smtClean="0"/>
              <a:t>olute</a:t>
            </a:r>
            <a:r>
              <a:rPr lang="en-ZA" dirty="0" smtClean="0"/>
              <a:t> </a:t>
            </a:r>
            <a:r>
              <a:rPr lang="en-ZA" dirty="0"/>
              <a:t>hyperlink</a:t>
            </a:r>
          </a:p>
          <a:p>
            <a:endParaRPr lang="en-ZA" dirty="0"/>
          </a:p>
          <a:p>
            <a:r>
              <a:rPr lang="en-ZA" dirty="0"/>
              <a:t>HTML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  <a:p>
            <a:endParaRPr lang="en-Z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Images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600" dirty="0"/>
              <a:t>, inserted through the </a:t>
            </a:r>
            <a:r>
              <a:rPr lang="en-US" sz="3600" b="1" noProof="1">
                <a:solidFill>
                  <a:schemeClr val="bg1"/>
                </a:solidFill>
              </a:rPr>
              <a:t>&lt;img&gt;</a:t>
            </a:r>
            <a:r>
              <a:rPr lang="en-US" sz="3600" dirty="0"/>
              <a:t> </a:t>
            </a:r>
            <a:r>
              <a:rPr lang="en-US" sz="3600" dirty="0" smtClean="0"/>
              <a:t>tag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64234"/>
            <a:ext cx="89154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530074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You are given 4 images files: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400" dirty="0"/>
              <a:t>Create a web page like the screenshot </a:t>
            </a:r>
            <a:br>
              <a:rPr lang="en-US" sz="3400" dirty="0"/>
            </a:br>
            <a:r>
              <a:rPr lang="en-US" sz="34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Create an Ordered List</a:t>
            </a:r>
          </a:p>
          <a:p>
            <a:pPr>
              <a:defRPr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400" noProof="1"/>
              <a:t>Each holding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Three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an Unordered List using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Each holding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Third item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328300"/>
            <a:ext cx="96012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14" y="1339506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7160" y="1371600"/>
            <a:ext cx="817584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1" y="1371600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D412C-4D83-4C88-8099-C2B17C65D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is </a:t>
            </a:r>
            <a:r>
              <a:rPr lang="en-US" sz="3200" dirty="0" smtClean="0"/>
              <a:t>HTML?</a:t>
            </a:r>
            <a:endParaRPr lang="en-US" sz="3200" dirty="0"/>
          </a:p>
          <a:p>
            <a:pPr lvl="1"/>
            <a:r>
              <a:rPr lang="en-US" sz="3000" dirty="0"/>
              <a:t>HTML Page</a:t>
            </a:r>
          </a:p>
          <a:p>
            <a:pPr lvl="1"/>
            <a:r>
              <a:rPr lang="en-US" sz="3000" dirty="0"/>
              <a:t>HTML Developer </a:t>
            </a:r>
            <a:r>
              <a:rPr lang="en-US" sz="3000" dirty="0" smtClean="0"/>
              <a:t>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HTML Common Elements</a:t>
            </a:r>
          </a:p>
          <a:p>
            <a:pPr lvl="1"/>
            <a:r>
              <a:rPr lang="en-US" sz="3000" dirty="0" smtClean="0"/>
              <a:t>Headings</a:t>
            </a:r>
            <a:r>
              <a:rPr lang="en-US" sz="3000" dirty="0"/>
              <a:t>, Paragraphs, Hyperlinks, Images</a:t>
            </a:r>
          </a:p>
          <a:p>
            <a:pPr lvl="1"/>
            <a:r>
              <a:rPr lang="en-US" sz="3000" dirty="0"/>
              <a:t>Ordered and Unordered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is </a:t>
            </a:r>
            <a:r>
              <a:rPr lang="en-US" sz="3200" dirty="0" smtClean="0"/>
              <a:t>CSS?</a:t>
            </a:r>
            <a:endParaRPr lang="en-US" sz="3200" dirty="0"/>
          </a:p>
          <a:p>
            <a:pPr lvl="1"/>
            <a:r>
              <a:rPr lang="en-US" sz="3000" dirty="0"/>
              <a:t>External, Internal and Inline CSS </a:t>
            </a:r>
            <a:r>
              <a:rPr lang="en-US" sz="3000" dirty="0" smtClean="0"/>
              <a:t>Style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B25F0B-5CF9-48E6-8685-C4EFB471E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62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2344" y="1371601"/>
            <a:ext cx="7519068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447800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the following HTML page:</a:t>
            </a:r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defines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sz="3400" dirty="0"/>
              <a:t>of the HTML elements</a:t>
            </a:r>
          </a:p>
          <a:p>
            <a:pPr lvl="1"/>
            <a:r>
              <a:rPr lang="en-US" sz="3200" dirty="0"/>
              <a:t>Specifies fonts, colors, margins, sizes, positioning, floating, …</a:t>
            </a:r>
          </a:p>
          <a:p>
            <a:pPr lvl="1"/>
            <a:r>
              <a:rPr lang="en-US" sz="3200" dirty="0"/>
              <a:t>CSS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rule example</a:t>
            </a:r>
            <a:r>
              <a:rPr lang="en-US" sz="3400" dirty="0" smtClean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674060" y="4051596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56000" y="4514805"/>
            <a:ext cx="1463074" cy="579195"/>
          </a:xfrm>
          <a:prstGeom prst="wedgeRoundRectCallout">
            <a:avLst>
              <a:gd name="adj1" fmla="val 80519"/>
              <a:gd name="adj2" fmla="val -57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724274" y="4697965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66266" y="6107950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77402" y="6120810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213690"/>
            <a:ext cx="6705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using-css.html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styles.css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1862687"/>
            <a:ext cx="6705600" cy="4896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34000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Style all headings: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293184" y="2439000"/>
            <a:ext cx="4495799" cy="18184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289591" y="4801200"/>
            <a:ext cx="4495800" cy="18184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Uses the HTML class attribute, and is defined with a "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  <a:r>
              <a:rPr lang="en-US" sz="34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9599" y="3440838"/>
            <a:ext cx="5029200" cy="61816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&lt;h2 class="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600" b="1" dirty="0">
                <a:latin typeface="Consolas" panose="020B0609020204030204" pitchFamily="49" charset="0"/>
              </a:rPr>
              <a:t>"&gt;…&lt;/h2&gt;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09598" y="4980619"/>
            <a:ext cx="5029199" cy="1418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p.right </a:t>
            </a:r>
            <a:r>
              <a:rPr lang="en-US" sz="26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0DD5BB74-B5FD-464C-B292-267F7A9A6851}"/>
              </a:ext>
            </a:extLst>
          </p:cNvPr>
          <p:cNvSpPr txBox="1"/>
          <p:nvPr/>
        </p:nvSpPr>
        <p:spPr>
          <a:xfrm>
            <a:off x="609599" y="1806661"/>
            <a:ext cx="5029199" cy="1418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.class </a:t>
            </a:r>
            <a:r>
              <a:rPr lang="en-US" sz="26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text-align: center;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8752" y="3966881"/>
            <a:ext cx="5792048" cy="18184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19543672-5BB3-4927-90EC-641A46A2AB49}"/>
              </a:ext>
            </a:extLst>
          </p:cNvPr>
          <p:cNvSpPr txBox="1"/>
          <p:nvPr/>
        </p:nvSpPr>
        <p:spPr>
          <a:xfrm>
            <a:off x="608752" y="2590800"/>
            <a:ext cx="5792048" cy="61816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&lt;h1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</a:t>
            </a:r>
            <a:r>
              <a:rPr lang="en-US" sz="2600" b="1" dirty="0">
                <a:latin typeface="Consolas" panose="020B0609020204030204" pitchFamily="49" charset="0"/>
              </a:rPr>
              <a:t>&gt;My Header&lt;/h1&gt;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&lt;body&gt;</a:t>
            </a:r>
            <a:endParaRPr lang="en-GB" alt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600" dirty="0"/>
              <a:t>  &lt;p </a:t>
            </a:r>
            <a:r>
              <a:rPr lang="en-GB" altLang="en-US" sz="2600" dirty="0">
                <a:solidFill>
                  <a:schemeClr val="bg1"/>
                </a:solidFill>
              </a:rPr>
              <a:t>class="red"</a:t>
            </a:r>
            <a:r>
              <a:rPr lang="en-GB" altLang="en-US" sz="26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  </a:t>
            </a:r>
            <a:r>
              <a:rPr lang="en-US" altLang="en-US" sz="26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  </a:t>
            </a:r>
            <a:r>
              <a:rPr lang="en-US" altLang="en-US" sz="2600" dirty="0" err="1">
                <a:solidFill>
                  <a:schemeClr val="bg1"/>
                </a:solidFill>
              </a:rPr>
              <a:t>color:red</a:t>
            </a:r>
            <a:r>
              <a:rPr lang="en-US" altLang="en-US" sz="26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6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06800" y="2188624"/>
            <a:ext cx="3124200" cy="610376"/>
          </a:xfrm>
          <a:prstGeom prst="wedgeRoundRectCallout">
            <a:avLst>
              <a:gd name="adj1" fmla="val -60852"/>
              <a:gd name="adj2" fmla="val 51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11000" y="3564000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09000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400" dirty="0"/>
              <a:t> is an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Elements can be also </a:t>
            </a:r>
            <a:r>
              <a:rPr lang="en-US" sz="3400" b="1" dirty="0">
                <a:solidFill>
                  <a:schemeClr val="bg1"/>
                </a:solidFill>
              </a:rPr>
              <a:t>inline-block</a:t>
            </a:r>
            <a:endParaRPr lang="en-US" sz="3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sz="3600" dirty="0"/>
              <a:t>HTML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describes</a:t>
            </a:r>
            <a:r>
              <a:rPr lang="fr-FR" sz="3600" dirty="0"/>
              <a:t> structures content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Text</a:t>
            </a:r>
            <a:r>
              <a:rPr lang="fr-FR" sz="3400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sz="3600" dirty="0"/>
              <a:t>CSS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describes</a:t>
            </a:r>
            <a:r>
              <a:rPr lang="en-US" sz="3600" dirty="0"/>
              <a:t> how HTML elements should be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displayed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Styles may be: 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external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internal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inline</a:t>
            </a:r>
            <a:endParaRPr lang="fr-FR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31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4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56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What is HTML?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4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/>
              <a:t>The HTML language describes Web content (Web pages)</a:t>
            </a:r>
          </a:p>
          <a:p>
            <a:pPr lvl="1"/>
            <a:r>
              <a:rPr lang="en-US" sz="3200" dirty="0"/>
              <a:t>Text with formatting, images, lists, hyperlinks, tables, forms, etc.</a:t>
            </a:r>
          </a:p>
          <a:p>
            <a:pPr lvl="1"/>
            <a:r>
              <a:rPr lang="en-US" sz="3200" dirty="0"/>
              <a:t>Uses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sz="3200" dirty="0"/>
              <a:t> to define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sz="3200" dirty="0"/>
              <a:t> </a:t>
            </a:r>
            <a:r>
              <a:rPr lang="en-US" sz="3200" dirty="0"/>
              <a:t>in the Web </a:t>
            </a:r>
            <a:r>
              <a:rPr lang="en-US" sz="3200" dirty="0" smtClean="0"/>
              <a:t>page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9576" y="4059000"/>
            <a:ext cx="76200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/>
              <a:t>&lt;p&gt;</a:t>
            </a:r>
          </a:p>
          <a:p>
            <a:r>
              <a:rPr lang="en-US" sz="2600" dirty="0"/>
              <a:t>  &lt;b&gt;Document&lt;/b&gt; content goes here…</a:t>
            </a:r>
          </a:p>
          <a:p>
            <a:r>
              <a:rPr lang="en-US" sz="2600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53172" y="3754200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853172" y="5634204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5" y="588357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941000" y="3960645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 Code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bg-BG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Good free tools for HTML5, cross-platform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399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600" b="1" dirty="0">
                <a:latin typeface="Consolas" panose="020B0609020204030204" pitchFamily="49" charset="0"/>
              </a:rPr>
              <a:t>"UTF-8"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File name: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Title: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Paragraph of text: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400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Modify the code from the previous slide, use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&lt;strong&gt;</a:t>
            </a:r>
            <a:r>
              <a:rPr lang="en-US" sz="32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8990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3717</TotalTime>
  <Words>1657</Words>
  <Application>Microsoft Office PowerPoint</Application>
  <PresentationFormat>Widescreen</PresentationFormat>
  <Paragraphs>347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– Developer Environments</vt:lpstr>
      <vt:lpstr>HTML Page – Example</vt:lpstr>
      <vt:lpstr>Problem: Welcome to HTML</vt:lpstr>
      <vt:lpstr>Developer Tools: [F12] in the Browser</vt:lpstr>
      <vt:lpstr>Headings</vt:lpstr>
      <vt:lpstr>Paragraphs</vt:lpstr>
      <vt:lpstr>Hyperlinks</vt:lpstr>
      <vt:lpstr>Images</vt:lpstr>
      <vt:lpstr>Problem: Fruits</vt:lpstr>
      <vt:lpstr>Ordered Lists</vt:lpstr>
      <vt:lpstr>Unordered Lists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What is CSS?</vt:lpstr>
      <vt:lpstr>What is CSS?</vt:lpstr>
      <vt:lpstr>Combining HTML and CSS Files (External Style)</vt:lpstr>
      <vt:lpstr>Element Selector</vt:lpstr>
      <vt:lpstr>Class Selector</vt:lpstr>
      <vt:lpstr>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28</cp:revision>
  <dcterms:created xsi:type="dcterms:W3CDTF">2018-05-23T13:08:44Z</dcterms:created>
  <dcterms:modified xsi:type="dcterms:W3CDTF">2021-05-18T08:36:30Z</dcterms:modified>
  <cp:category>programming;computer programming;software development;web development</cp:category>
</cp:coreProperties>
</file>