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1139" r:id="rId2"/>
    <p:sldId id="1140" r:id="rId3"/>
    <p:sldId id="1138" r:id="rId4"/>
    <p:sldId id="509" r:id="rId5"/>
    <p:sldId id="1134" r:id="rId6"/>
    <p:sldId id="1142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1135" r:id="rId19"/>
    <p:sldId id="510" r:id="rId20"/>
    <p:sldId id="511" r:id="rId21"/>
    <p:sldId id="513" r:id="rId22"/>
    <p:sldId id="512" r:id="rId23"/>
    <p:sldId id="514" r:id="rId24"/>
    <p:sldId id="1143" r:id="rId25"/>
    <p:sldId id="516" r:id="rId26"/>
    <p:sldId id="517" r:id="rId27"/>
    <p:sldId id="522" r:id="rId28"/>
    <p:sldId id="518" r:id="rId29"/>
    <p:sldId id="520" r:id="rId30"/>
    <p:sldId id="1141" r:id="rId31"/>
    <p:sldId id="538" r:id="rId32"/>
    <p:sldId id="521" r:id="rId33"/>
    <p:sldId id="1148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1147" r:id="rId44"/>
    <p:sldId id="349" r:id="rId45"/>
    <p:sldId id="401" r:id="rId46"/>
    <p:sldId id="1144" r:id="rId47"/>
    <p:sldId id="1145" r:id="rId48"/>
    <p:sldId id="114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62FFC6B-2556-4AC4-B7EA-2EDA21769EFA}">
          <p14:sldIdLst>
            <p14:sldId id="1139"/>
            <p14:sldId id="1140"/>
            <p14:sldId id="1138"/>
          </p14:sldIdLst>
        </p14:section>
        <p14:section name="Databases: Introduction" id="{2EE9AD1C-0DB8-45BB-A032-BDC9585D0BA1}">
          <p14:sldIdLst>
            <p14:sldId id="509"/>
            <p14:sldId id="1134"/>
            <p14:sldId id="1142"/>
            <p14:sldId id="1132"/>
            <p14:sldId id="1133"/>
            <p14:sldId id="467"/>
          </p14:sldIdLst>
        </p14:section>
        <p14:section name="SQL vs. NoSQL Databases" id="{292134FC-12AB-4D35-938D-324577B0B2D5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BMS Systems" id="{A802124C-84DB-4AE1-B949-040F9F7A94AE}">
          <p14:sldIdLst>
            <p14:sldId id="414"/>
            <p14:sldId id="1135"/>
            <p14:sldId id="510"/>
            <p14:sldId id="511"/>
          </p14:sldIdLst>
        </p14:section>
        <p14:section name="Relational Databases and SQL" id="{A216CB0C-DD72-4DCD-B49B-E13416EDDAAC}">
          <p14:sldIdLst>
            <p14:sldId id="513"/>
            <p14:sldId id="512"/>
            <p14:sldId id="514"/>
            <p14:sldId id="1143"/>
            <p14:sldId id="516"/>
            <p14:sldId id="517"/>
            <p14:sldId id="522"/>
            <p14:sldId id="518"/>
            <p14:sldId id="520"/>
            <p14:sldId id="1141"/>
            <p14:sldId id="538"/>
            <p14:sldId id="521"/>
            <p14:sldId id="1148"/>
          </p14:sldIdLst>
        </p14:section>
        <p14:section name="NoSQL and MongoDB" id="{FC8C401B-C122-4CBD-AF0E-26F9938C4DE6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1147"/>
          </p14:sldIdLst>
        </p14:section>
        <p14:section name="Conclusion" id="{76D2B900-2C14-4CA8-86F5-215E8C98B425}">
          <p14:sldIdLst>
            <p14:sldId id="349"/>
            <p14:sldId id="401"/>
            <p14:sldId id="1144"/>
            <p14:sldId id="1145"/>
            <p14:sldId id="11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61093" autoAdjust="0"/>
  </p:normalViewPr>
  <p:slideViewPr>
    <p:cSldViewPr showGuides="1">
      <p:cViewPr varScale="1">
        <p:scale>
          <a:sx n="49" d="100"/>
          <a:sy n="49" d="100"/>
        </p:scale>
        <p:origin x="177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23.11.2020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23-Nov-20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everybody to the</a:t>
            </a:r>
            <a:r>
              <a:rPr lang="en-US" b="1" dirty="0"/>
              <a:t> "Database Basics" lesson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am doctor </a:t>
            </a:r>
            <a:r>
              <a:rPr lang="en-US" b="1" dirty="0"/>
              <a:t>Svetlin Nakov </a:t>
            </a:r>
            <a:r>
              <a:rPr lang="en-US" b="0" dirty="0"/>
              <a:t>from </a:t>
            </a:r>
            <a:r>
              <a:rPr lang="en-US" b="1" dirty="0"/>
              <a:t>SoftUni</a:t>
            </a:r>
            <a:r>
              <a:rPr lang="en-US" b="0" dirty="0"/>
              <a:t> </a:t>
            </a:r>
            <a:r>
              <a:rPr lang="en-US" dirty="0"/>
              <a:t>and I will be your trainer for this lesson.</a:t>
            </a:r>
          </a:p>
          <a:p>
            <a:r>
              <a:rPr lang="en-US" dirty="0"/>
              <a:t>I will explain the concepts of modern </a:t>
            </a:r>
            <a:r>
              <a:rPr lang="en-US" b="1" dirty="0"/>
              <a:t>database management</a:t>
            </a:r>
            <a:r>
              <a:rPr lang="en-US" b="1" baseline="0" dirty="0"/>
              <a:t> systems</a:t>
            </a:r>
            <a:r>
              <a:rPr lang="en-US" b="0" baseline="0" dirty="0"/>
              <a:t>: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</a:t>
            </a:r>
            <a:r>
              <a:rPr lang="en-US" b="1" dirty="0"/>
              <a:t>database</a:t>
            </a:r>
            <a:r>
              <a:rPr lang="en-US" dirty="0"/>
              <a:t> and what is </a:t>
            </a:r>
            <a:r>
              <a:rPr lang="en-US" b="1" dirty="0"/>
              <a:t>database management system</a:t>
            </a:r>
            <a:r>
              <a:rPr lang="en-US" dirty="0"/>
              <a:t> (DBMS).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concepts of </a:t>
            </a:r>
            <a:r>
              <a:rPr lang="en-US" b="1" baseline="0" dirty="0"/>
              <a:t>relational </a:t>
            </a:r>
            <a:r>
              <a:rPr lang="en-US" baseline="0" dirty="0"/>
              <a:t>and </a:t>
            </a:r>
            <a:r>
              <a:rPr lang="en-US" b="1" baseline="0" dirty="0"/>
              <a:t>non-relational</a:t>
            </a:r>
            <a:r>
              <a:rPr lang="en-US" baseline="0" dirty="0"/>
              <a:t> databases.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discuss the relational DBMS systems, such as </a:t>
            </a:r>
            <a:r>
              <a:rPr lang="en-US" b="1" dirty="0"/>
              <a:t>MySQL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 to organize data in </a:t>
            </a:r>
            <a:r>
              <a:rPr lang="en-US" b="1" dirty="0"/>
              <a:t>tables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="1" baseline="0" dirty="0"/>
              <a:t>SQL</a:t>
            </a:r>
            <a:r>
              <a:rPr lang="en-US" baseline="0" dirty="0"/>
              <a:t> language, used in </a:t>
            </a:r>
            <a:r>
              <a:rPr lang="en-US" b="1" baseline="0" dirty="0"/>
              <a:t>relational databases</a:t>
            </a:r>
            <a:r>
              <a:rPr lang="en-US" b="0" baseline="0" dirty="0"/>
              <a:t>,</a:t>
            </a:r>
            <a:endParaRPr lang="en-US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how to write simple </a:t>
            </a:r>
            <a:r>
              <a:rPr lang="en-US" b="1" baseline="0" dirty="0"/>
              <a:t>SQL queries </a:t>
            </a:r>
            <a:r>
              <a:rPr lang="en-US" baseline="0" dirty="0"/>
              <a:t>to retrieve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SQL commands </a:t>
            </a:r>
            <a:r>
              <a:rPr lang="en-US" baseline="0" dirty="0"/>
              <a:t>to modify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shall demonstrate how to work with </a:t>
            </a:r>
            <a:r>
              <a:rPr lang="en-US" b="1" baseline="0" dirty="0"/>
              <a:t>NoSQL</a:t>
            </a:r>
            <a:r>
              <a:rPr lang="en-US" baseline="0" dirty="0"/>
              <a:t> database systems,</a:t>
            </a:r>
            <a:r>
              <a:rPr lang="en-US" dirty="0"/>
              <a:t> such as </a:t>
            </a:r>
            <a:r>
              <a:rPr lang="en-US" b="1" dirty="0"/>
              <a:t>MongoDB</a:t>
            </a:r>
            <a:r>
              <a:rPr lang="en-US" dirty="0"/>
              <a:t>,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to organize data in </a:t>
            </a:r>
            <a:r>
              <a:rPr lang="en-US" b="1" baseline="0" dirty="0"/>
              <a:t>document collections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how to </a:t>
            </a:r>
            <a:r>
              <a:rPr lang="en-US" b="1" baseline="0" dirty="0"/>
              <a:t>query</a:t>
            </a:r>
            <a:r>
              <a:rPr lang="en-US" baseline="0" dirty="0"/>
              <a:t> data collections and </a:t>
            </a:r>
            <a:r>
              <a:rPr lang="en-US" b="1" baseline="0" dirty="0"/>
              <a:t>modify</a:t>
            </a:r>
            <a:r>
              <a:rPr lang="en-US" baseline="0" dirty="0"/>
              <a:t> data.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07E6C5-50A4-4056-9D13-24219FBD7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221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on to the two most popular </a:t>
            </a:r>
            <a:r>
              <a:rPr lang="en-US" b="1" dirty="0"/>
              <a:t>types of databases</a:t>
            </a:r>
            <a:r>
              <a:rPr lang="en-US" dirty="0"/>
              <a:t> in modern software engineering.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will talk about the </a:t>
            </a:r>
            <a:r>
              <a:rPr lang="en-US" b="1" baseline="0" dirty="0"/>
              <a:t>relational </a:t>
            </a:r>
            <a:r>
              <a:rPr lang="en-US" baseline="0" dirty="0"/>
              <a:t>(also known as SQL) databases and the </a:t>
            </a:r>
            <a:r>
              <a:rPr lang="en-US" b="1" baseline="0" dirty="0"/>
              <a:t>non-relational </a:t>
            </a:r>
            <a:r>
              <a:rPr lang="en-US" baseline="0" dirty="0"/>
              <a:t>(NoSQL)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I’ll explain the basics of both of them, then I will compare them.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Let’s get to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7BE201-7767-4272-A6CD-AB9A7F36DA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two major types of databases: </a:t>
            </a:r>
            <a:r>
              <a:rPr lang="en-US" b="1" baseline="0" dirty="0"/>
              <a:t>relational</a:t>
            </a:r>
            <a:r>
              <a:rPr lang="en-US" baseline="0" dirty="0"/>
              <a:t> and </a:t>
            </a:r>
            <a:r>
              <a:rPr lang="en-US" b="1" baseline="0" dirty="0"/>
              <a:t>non-relational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Now, let’s explain what a </a:t>
            </a:r>
            <a:r>
              <a:rPr lang="en-US" b="1" baseline="0" dirty="0"/>
              <a:t>relational</a:t>
            </a:r>
            <a:r>
              <a:rPr lang="en-US" baseline="0" dirty="0"/>
              <a:t>, also known as </a:t>
            </a:r>
            <a:r>
              <a:rPr lang="en-US" b="1" baseline="0" dirty="0"/>
              <a:t>SQL</a:t>
            </a:r>
            <a:r>
              <a:rPr lang="en-US" baseline="0" dirty="0"/>
              <a:t>, database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Earlier we learned that </a:t>
            </a:r>
            <a:r>
              <a:rPr lang="en-US" b="1" baseline="0" dirty="0"/>
              <a:t>databases define a structure of the data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structure</a:t>
            </a:r>
            <a:r>
              <a:rPr lang="en-US" baseline="0" dirty="0"/>
              <a:t> of relational databases is very strict, while of the non-relational isn’t so strict.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SQL databases </a:t>
            </a:r>
            <a:r>
              <a:rPr lang="en-US" baseline="0" dirty="0"/>
              <a:t>regulate the input data, what their format is, how different types of data are connected,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RDBMS systems </a:t>
            </a:r>
            <a:r>
              <a:rPr lang="en-US" sz="1200" b="0" dirty="0">
                <a:solidFill>
                  <a:schemeClr val="bg1"/>
                </a:solidFill>
              </a:rPr>
              <a:t>manage relational databases and expose a universal interface for developers: the </a:t>
            </a:r>
            <a:r>
              <a:rPr lang="en-US" sz="1200" b="1" dirty="0">
                <a:solidFill>
                  <a:schemeClr val="bg1"/>
                </a:solidFill>
              </a:rPr>
              <a:t>SQL language</a:t>
            </a:r>
            <a:r>
              <a:rPr lang="en-US" sz="1200" b="0" dirty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Relational databases organize data in </a:t>
            </a:r>
            <a:r>
              <a:rPr lang="en-US" sz="1200" b="1" dirty="0">
                <a:solidFill>
                  <a:schemeClr val="bg1"/>
                </a:solidFill>
              </a:rPr>
              <a:t>tables</a:t>
            </a:r>
            <a:r>
              <a:rPr lang="en-US" sz="1200" b="0" dirty="0">
                <a:solidFill>
                  <a:schemeClr val="bg1"/>
                </a:solidFill>
              </a:rPr>
              <a:t>, which hold </a:t>
            </a:r>
            <a:r>
              <a:rPr lang="en-US" sz="1200" b="1" dirty="0">
                <a:solidFill>
                  <a:schemeClr val="bg1"/>
                </a:solidFill>
              </a:rPr>
              <a:t>data rows</a:t>
            </a:r>
            <a:r>
              <a:rPr lang="en-US" sz="1200" b="0" dirty="0">
                <a:solidFill>
                  <a:schemeClr val="bg1"/>
                </a:solidFill>
              </a:rPr>
              <a:t> and each row holds </a:t>
            </a:r>
            <a:r>
              <a:rPr lang="en-US" sz="1200" b="1" dirty="0">
                <a:solidFill>
                  <a:schemeClr val="bg1"/>
                </a:solidFill>
              </a:rPr>
              <a:t>columns</a:t>
            </a:r>
            <a:r>
              <a:rPr lang="en-US" sz="1200" b="0" dirty="0">
                <a:solidFill>
                  <a:schemeClr val="bg1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Tables </a:t>
            </a:r>
            <a:r>
              <a:rPr lang="en-US" sz="1200" dirty="0"/>
              <a:t>in SQL databases have strict structure (</a:t>
            </a:r>
            <a:r>
              <a:rPr lang="en-US" sz="1200" b="1" dirty="0">
                <a:solidFill>
                  <a:schemeClr val="bg1"/>
                </a:solidFill>
              </a:rPr>
              <a:t>columns</a:t>
            </a:r>
            <a:r>
              <a:rPr lang="en-US" sz="1200" dirty="0"/>
              <a:t> with certain </a:t>
            </a:r>
            <a:r>
              <a:rPr lang="en-US" sz="1200" b="1" dirty="0">
                <a:solidFill>
                  <a:schemeClr val="bg1"/>
                </a:solidFill>
              </a:rPr>
              <a:t>data types</a:t>
            </a:r>
            <a:r>
              <a:rPr lang="en-US" sz="120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example, </a:t>
            </a:r>
            <a:r>
              <a:rPr lang="en-US" sz="1200" b="1" dirty="0"/>
              <a:t>customers </a:t>
            </a:r>
            <a:r>
              <a:rPr lang="en-US" sz="1200" dirty="0"/>
              <a:t>have first name, last name and email, which are </a:t>
            </a:r>
            <a:r>
              <a:rPr lang="en-US" sz="1200" b="1" i="1" dirty="0"/>
              <a:t>text </a:t>
            </a:r>
            <a:r>
              <a:rPr lang="en-US" sz="1200" b="0" i="0" dirty="0"/>
              <a:t>columns</a:t>
            </a:r>
            <a:r>
              <a:rPr lang="en-US" sz="120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and date of first registration, which is of type "</a:t>
            </a:r>
            <a:r>
              <a:rPr lang="en-US" sz="1200" b="1" i="1" dirty="0"/>
              <a:t>date and time</a:t>
            </a:r>
            <a:r>
              <a:rPr lang="en-US" sz="120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Tables can have </a:t>
            </a:r>
            <a:r>
              <a:rPr lang="en-US" sz="1200" b="1" dirty="0">
                <a:solidFill>
                  <a:schemeClr val="bg1"/>
                </a:solidFill>
              </a:rPr>
              <a:t>relationships</a:t>
            </a:r>
            <a:r>
              <a:rPr lang="en-US" sz="1200" dirty="0"/>
              <a:t> to other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For example, </a:t>
            </a:r>
            <a:r>
              <a:rPr lang="en-US" sz="1200" b="1" dirty="0"/>
              <a:t>one customer can have many orders </a:t>
            </a:r>
            <a:r>
              <a:rPr lang="en-US" sz="1200" dirty="0"/>
              <a:t>and each order can have a customer.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Relational databases use the </a:t>
            </a:r>
            <a:r>
              <a:rPr lang="en-US" sz="1200" b="1" dirty="0">
                <a:solidFill>
                  <a:schemeClr val="bg1"/>
                </a:solidFill>
              </a:rPr>
              <a:t>structured query language</a:t>
            </a:r>
            <a:r>
              <a:rPr lang="en-US" sz="1200" dirty="0"/>
              <a:t> (SQL) for defining and manipulating data.</a:t>
            </a:r>
            <a:endParaRPr lang="en-US" sz="1200" b="0" baseline="0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SQL</a:t>
            </a:r>
            <a:r>
              <a:rPr lang="en-US" sz="1200" dirty="0"/>
              <a:t> is one of the most versatile and widely-used approaches to database query and manipulation.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This makes it a safe choice for most developers and especially great for performing complex queries.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 will give you </a:t>
            </a:r>
            <a:r>
              <a:rPr lang="en-US" sz="1200" b="1" dirty="0"/>
              <a:t>examples of SQL </a:t>
            </a:r>
            <a:r>
              <a:rPr lang="en-US" sz="1200" dirty="0"/>
              <a:t>commands and queries later.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Relational databases </a:t>
            </a:r>
            <a:r>
              <a:rPr lang="en-US" sz="1200" b="0" dirty="0">
                <a:solidFill>
                  <a:schemeClr val="bg1"/>
                </a:solidFill>
              </a:rPr>
              <a:t>(RDBMS systems) </a:t>
            </a:r>
            <a:r>
              <a:rPr lang="en-US" sz="1200" dirty="0"/>
              <a:t>are the most widely used data management technology today.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baseline="0" dirty="0"/>
              <a:t>This makes them </a:t>
            </a:r>
            <a:r>
              <a:rPr lang="en-US" baseline="0" dirty="0"/>
              <a:t>a </a:t>
            </a:r>
            <a:r>
              <a:rPr lang="en-US" b="1" baseline="0" dirty="0"/>
              <a:t>good choice for beginners</a:t>
            </a:r>
            <a:r>
              <a:rPr lang="en-US" baseline="0" dirty="0"/>
              <a:t> in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Relational databases are old and </a:t>
            </a:r>
            <a:r>
              <a:rPr lang="en-US" b="1" baseline="0" dirty="0"/>
              <a:t>proven technology</a:t>
            </a:r>
            <a:r>
              <a:rPr lang="en-US" baseline="0" dirty="0"/>
              <a:t>, used for decades.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have a clear, but </a:t>
            </a:r>
            <a:r>
              <a:rPr lang="en-US" b="1" baseline="0" dirty="0"/>
              <a:t>restrictive structure</a:t>
            </a:r>
            <a:r>
              <a:rPr lang="en-US" baseline="0" dirty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this is good in many situations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is less flexible in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3A79A-F38E-4287-BC93-D0BDEC9AA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9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Relational</a:t>
            </a:r>
            <a:r>
              <a:rPr lang="en-US" b="1" baseline="0" dirty="0"/>
              <a:t> databases </a:t>
            </a:r>
            <a:r>
              <a:rPr lang="en-US" baseline="0" dirty="0"/>
              <a:t>organize data into </a:t>
            </a:r>
            <a:r>
              <a:rPr lang="en-US" b="1" baseline="0" dirty="0"/>
              <a:t>tables</a:t>
            </a:r>
            <a:r>
              <a:rPr lang="en-US" baseline="0" dirty="0"/>
              <a:t> of </a:t>
            </a:r>
            <a:r>
              <a:rPr lang="en-US" b="1" baseline="0" dirty="0"/>
              <a:t>columns</a:t>
            </a:r>
            <a:r>
              <a:rPr lang="en-US" baseline="0" dirty="0"/>
              <a:t> and </a:t>
            </a:r>
            <a:r>
              <a:rPr lang="en-US" b="1" baseline="0" dirty="0"/>
              <a:t>rows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table</a:t>
            </a:r>
            <a:r>
              <a:rPr lang="en-US" baseline="0" dirty="0"/>
              <a:t> defines an </a:t>
            </a:r>
            <a:r>
              <a:rPr lang="en-US" b="1" baseline="0" dirty="0"/>
              <a:t>entity</a:t>
            </a:r>
            <a:r>
              <a:rPr lang="en-US" b="0" baseline="0" dirty="0"/>
              <a:t> (with some exceptions),</a:t>
            </a:r>
            <a:endParaRPr lang="en-US" b="1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the </a:t>
            </a:r>
            <a:r>
              <a:rPr lang="en-US" b="1" baseline="0" dirty="0"/>
              <a:t>entity "order" </a:t>
            </a:r>
            <a:r>
              <a:rPr lang="en-US" baseline="0" dirty="0"/>
              <a:t>from the real world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could be stored as </a:t>
            </a:r>
            <a:r>
              <a:rPr lang="en-US" b="1" baseline="0" dirty="0"/>
              <a:t>table "orders"</a:t>
            </a:r>
            <a:r>
              <a:rPr lang="en-US" baseline="0" dirty="0"/>
              <a:t>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column </a:t>
            </a:r>
            <a:r>
              <a:rPr lang="en-US" baseline="0" dirty="0"/>
              <a:t>defines a piece of information about the entity,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the </a:t>
            </a:r>
            <a:r>
              <a:rPr lang="en-US" b="1" baseline="0" dirty="0"/>
              <a:t>price</a:t>
            </a:r>
            <a:r>
              <a:rPr lang="en-US" baseline="0" dirty="0"/>
              <a:t> of an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</a:t>
            </a:r>
            <a:r>
              <a:rPr lang="bg-BG" baseline="0" dirty="0"/>
              <a:t> </a:t>
            </a:r>
            <a:r>
              <a:rPr lang="en-US" baseline="0" dirty="0"/>
              <a:t>table </a:t>
            </a:r>
            <a:r>
              <a:rPr lang="en-US" b="1" baseline="0" dirty="0"/>
              <a:t>row </a:t>
            </a:r>
            <a:r>
              <a:rPr lang="en-US" baseline="0" dirty="0"/>
              <a:t>is a data object or better said – </a:t>
            </a:r>
            <a:r>
              <a:rPr lang="en-US" b="1" baseline="0" dirty="0"/>
              <a:t>entity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Entities </a:t>
            </a:r>
            <a:r>
              <a:rPr lang="en-US" baseline="0" dirty="0"/>
              <a:t>have a </a:t>
            </a:r>
            <a:r>
              <a:rPr lang="en-US" b="1" baseline="0" dirty="0"/>
              <a:t>unique key</a:t>
            </a:r>
            <a:r>
              <a:rPr lang="en-US" b="0" baseline="0" dirty="0"/>
              <a:t> (or </a:t>
            </a:r>
            <a:r>
              <a:rPr lang="en-US" b="1" baseline="0" dirty="0"/>
              <a:t>primary key</a:t>
            </a:r>
            <a:r>
              <a:rPr lang="en-US" b="0" baseline="0" dirty="0"/>
              <a:t>) </a:t>
            </a:r>
            <a:r>
              <a:rPr lang="en-US" baseline="0" dirty="0"/>
              <a:t>that identifies them, often called </a:t>
            </a:r>
            <a:r>
              <a:rPr lang="en-US" b="1" baseline="0" dirty="0"/>
              <a:t>ID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makes it possible </a:t>
            </a:r>
            <a:r>
              <a:rPr lang="en-US" b="1" baseline="0" dirty="0"/>
              <a:t>to refer an entity </a:t>
            </a:r>
            <a:r>
              <a:rPr lang="en-US" baseline="0" dirty="0"/>
              <a:t>in a column of another entity.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the reason why this type of database is called </a:t>
            </a:r>
            <a:r>
              <a:rPr lang="en-US" b="1" baseline="0" dirty="0"/>
              <a:t>relational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Entities can be </a:t>
            </a:r>
            <a:r>
              <a:rPr lang="en-US" b="1" baseline="0" dirty="0"/>
              <a:t>related </a:t>
            </a:r>
            <a:r>
              <a:rPr lang="en-US" baseline="0" dirty="0"/>
              <a:t>to each other.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Let’s see an </a:t>
            </a:r>
            <a:r>
              <a:rPr lang="en-US" b="1" baseline="0" dirty="0"/>
              <a:t>example</a:t>
            </a:r>
            <a:r>
              <a:rPr lang="en-US" baseline="0" dirty="0"/>
              <a:t> and explain this in more detail.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Suppose we have a simple </a:t>
            </a:r>
            <a:r>
              <a:rPr lang="en-US" b="1" baseline="0" dirty="0"/>
              <a:t>e-commerce system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holds </a:t>
            </a:r>
            <a:r>
              <a:rPr lang="en-US" b="1" baseline="0" dirty="0"/>
              <a:t>customers</a:t>
            </a:r>
            <a:r>
              <a:rPr lang="en-US" baseline="0" dirty="0"/>
              <a:t> and their </a:t>
            </a:r>
            <a:r>
              <a:rPr lang="en-US" b="1" baseline="0" dirty="0"/>
              <a:t>orders</a:t>
            </a:r>
            <a:r>
              <a:rPr lang="en-US" baseline="0" dirty="0"/>
              <a:t>, consisting of ordered </a:t>
            </a:r>
            <a:r>
              <a:rPr lang="en-US" b="1" baseline="0" dirty="0"/>
              <a:t>items</a:t>
            </a:r>
            <a:r>
              <a:rPr lang="en-US" b="0" baseline="0" dirty="0"/>
              <a:t> in certain quantities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This is how these entities could be modeled in a </a:t>
            </a:r>
            <a:r>
              <a:rPr lang="en-US" b="1" baseline="0" dirty="0"/>
              <a:t>relational database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first table </a:t>
            </a:r>
            <a:r>
              <a:rPr lang="en-US" b="0" baseline="0" dirty="0"/>
              <a:t>holds </a:t>
            </a:r>
            <a:r>
              <a:rPr lang="en-US" baseline="0" dirty="0"/>
              <a:t>the </a:t>
            </a:r>
            <a:r>
              <a:rPr lang="en-US" b="1" baseline="0" dirty="0"/>
              <a:t>customers</a:t>
            </a:r>
            <a:r>
              <a:rPr lang="en-US" baseline="0" dirty="0"/>
              <a:t> in the e-commerce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customer</a:t>
            </a:r>
            <a:r>
              <a:rPr lang="en-US" baseline="0" dirty="0"/>
              <a:t> has an </a:t>
            </a:r>
            <a:r>
              <a:rPr lang="en-US" b="1" baseline="0" dirty="0"/>
              <a:t>ID</a:t>
            </a:r>
            <a:r>
              <a:rPr lang="en-US" baseline="0" dirty="0"/>
              <a:t>, </a:t>
            </a:r>
            <a:r>
              <a:rPr lang="en-US" b="1" baseline="0" dirty="0"/>
              <a:t>name</a:t>
            </a:r>
            <a:r>
              <a:rPr lang="en-US" baseline="0" dirty="0"/>
              <a:t>, and </a:t>
            </a:r>
            <a:r>
              <a:rPr lang="en-US" b="1" baseline="0" dirty="0"/>
              <a:t>email </a:t>
            </a:r>
            <a:r>
              <a:rPr lang="en-US" b="0" baseline="0" dirty="0"/>
              <a:t>address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dirty="0"/>
              <a:t>customer ID </a:t>
            </a:r>
            <a:r>
              <a:rPr lang="en-US" b="0" baseline="0" dirty="0"/>
              <a:t>column </a:t>
            </a:r>
            <a:r>
              <a:rPr lang="en-US" baseline="0" dirty="0"/>
              <a:t>is called "</a:t>
            </a:r>
            <a:r>
              <a:rPr lang="en-US" b="1" baseline="0" dirty="0"/>
              <a:t>primary key</a:t>
            </a:r>
            <a:r>
              <a:rPr lang="en-US" baseline="0" dirty="0"/>
              <a:t>", because it uniquely identifies each entity.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second table </a:t>
            </a:r>
            <a:r>
              <a:rPr lang="en-US" baseline="0" dirty="0"/>
              <a:t>holds the </a:t>
            </a:r>
            <a:r>
              <a:rPr lang="en-US" b="1" baseline="0" dirty="0"/>
              <a:t>orders</a:t>
            </a:r>
            <a:r>
              <a:rPr lang="en-US" baseline="0" dirty="0"/>
              <a:t> made.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order</a:t>
            </a:r>
            <a:r>
              <a:rPr lang="en-US" baseline="0" dirty="0"/>
              <a:t> has an </a:t>
            </a:r>
            <a:r>
              <a:rPr lang="en-US" b="1" baseline="0" dirty="0"/>
              <a:t>ID</a:t>
            </a:r>
            <a:r>
              <a:rPr lang="en-US" baseline="0" dirty="0"/>
              <a:t>, </a:t>
            </a:r>
            <a:r>
              <a:rPr lang="en-US" b="1" baseline="0" dirty="0"/>
              <a:t>customer ID</a:t>
            </a:r>
            <a:r>
              <a:rPr lang="en-US" baseline="0" dirty="0"/>
              <a:t>, </a:t>
            </a:r>
            <a:r>
              <a:rPr lang="en-US" b="1" baseline="0" dirty="0"/>
              <a:t>date</a:t>
            </a:r>
            <a:r>
              <a:rPr lang="en-US" baseline="0" dirty="0"/>
              <a:t>, and </a:t>
            </a:r>
            <a:r>
              <a:rPr lang="en-US" b="1" baseline="0" dirty="0"/>
              <a:t>total price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IDs weren’t used, there would have been many more columns to keep the data needed.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would lead to </a:t>
            </a:r>
            <a:r>
              <a:rPr lang="en-US" b="1" baseline="0" dirty="0"/>
              <a:t>redundant and repetitive </a:t>
            </a:r>
            <a:r>
              <a:rPr lang="en-US" baseline="0" dirty="0"/>
              <a:t>data kept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By </a:t>
            </a:r>
            <a:r>
              <a:rPr lang="en-US" b="1" baseline="0" dirty="0"/>
              <a:t>referring to the ID </a:t>
            </a:r>
            <a:r>
              <a:rPr lang="en-US" baseline="0" dirty="0"/>
              <a:t>of an entity in a column, we can access related tables easily.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a table references another table by ID, this reference is called "</a:t>
            </a:r>
            <a:r>
              <a:rPr lang="en-US" b="1" baseline="0" dirty="0"/>
              <a:t>foreign key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 we have "</a:t>
            </a:r>
            <a:r>
              <a:rPr lang="en-US" b="1" i="1" baseline="0" dirty="0"/>
              <a:t>many-to-one relationship</a:t>
            </a:r>
            <a:r>
              <a:rPr lang="en-US" baseline="0" dirty="0"/>
              <a:t>": many orders are made by one customer.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The </a:t>
            </a:r>
            <a:r>
              <a:rPr lang="en-US" b="1" baseline="0" dirty="0"/>
              <a:t>third table </a:t>
            </a:r>
            <a:r>
              <a:rPr lang="en-US" baseline="0" dirty="0"/>
              <a:t>is about the </a:t>
            </a:r>
            <a:r>
              <a:rPr lang="en-US" b="1" baseline="0" dirty="0"/>
              <a:t>ordered items</a:t>
            </a:r>
            <a:r>
              <a:rPr lang="en-US" baseline="0" dirty="0"/>
              <a:t>, which are sold in certain </a:t>
            </a:r>
            <a:r>
              <a:rPr lang="en-US" b="1" baseline="0" dirty="0"/>
              <a:t>order</a:t>
            </a:r>
            <a:r>
              <a:rPr lang="en-US" baseline="0" dirty="0"/>
              <a:t> in the e-commerce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item </a:t>
            </a:r>
            <a:r>
              <a:rPr lang="en-US" baseline="0" dirty="0"/>
              <a:t>has an </a:t>
            </a:r>
            <a:r>
              <a:rPr lang="en-US" b="1" baseline="0" dirty="0"/>
              <a:t>ID</a:t>
            </a:r>
            <a:r>
              <a:rPr lang="en-US" baseline="0" dirty="0"/>
              <a:t>, an </a:t>
            </a:r>
            <a:r>
              <a:rPr lang="en-US" b="1" baseline="0" dirty="0"/>
              <a:t>order ID</a:t>
            </a:r>
            <a:r>
              <a:rPr lang="en-US" baseline="0" dirty="0"/>
              <a:t>, which refers to the "</a:t>
            </a:r>
            <a:r>
              <a:rPr lang="en-US" b="1" baseline="0" dirty="0"/>
              <a:t>Orders</a:t>
            </a:r>
            <a:r>
              <a:rPr lang="en-US" baseline="0" dirty="0"/>
              <a:t>" table, </a:t>
            </a:r>
            <a:r>
              <a:rPr lang="en-US" b="1" baseline="0" dirty="0"/>
              <a:t>name </a:t>
            </a:r>
            <a:r>
              <a:rPr lang="en-US" baseline="0" dirty="0"/>
              <a:t>of the item, </a:t>
            </a:r>
            <a:r>
              <a:rPr lang="en-US" b="1" baseline="0" dirty="0"/>
              <a:t>quantity</a:t>
            </a:r>
            <a:r>
              <a:rPr lang="en-US" baseline="0" dirty="0"/>
              <a:t> ordered, and </a:t>
            </a:r>
            <a:r>
              <a:rPr lang="en-US" b="1" baseline="0" dirty="0"/>
              <a:t>price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example </a:t>
            </a:r>
            <a:r>
              <a:rPr lang="en-US" b="1" baseline="0" dirty="0"/>
              <a:t>each item </a:t>
            </a:r>
            <a:r>
              <a:rPr lang="en-US" baseline="0" dirty="0"/>
              <a:t>sold has a column referring to the </a:t>
            </a:r>
            <a:r>
              <a:rPr lang="en-US" b="1" baseline="0" dirty="0"/>
              <a:t>order ID</a:t>
            </a:r>
            <a:r>
              <a:rPr lang="en-US" baseline="0" dirty="0"/>
              <a:t> (a foreign key)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each order</a:t>
            </a:r>
            <a:r>
              <a:rPr lang="en-US" baseline="0" dirty="0"/>
              <a:t> has a column referring to the </a:t>
            </a:r>
            <a:r>
              <a:rPr lang="en-US" b="1" baseline="0" dirty="0"/>
              <a:t>customer ID </a:t>
            </a:r>
            <a:r>
              <a:rPr lang="en-US" baseline="0" dirty="0"/>
              <a:t>who placed the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notice that there are </a:t>
            </a:r>
            <a:r>
              <a:rPr lang="en-US" b="1" baseline="0" dirty="0"/>
              <a:t>2 items sold with the same order ID </a:t>
            </a:r>
            <a:r>
              <a:rPr lang="en-US" baseline="0" dirty="0"/>
              <a:t>equal to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 total price in the order with ID equal to 1 is the sum of the items’ prices.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BF0484-A9FC-41F5-B45B-E621FC227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40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, or also </a:t>
            </a:r>
            <a:r>
              <a:rPr lang="en-US" b="1" dirty="0"/>
              <a:t>non-relational</a:t>
            </a:r>
            <a:r>
              <a:rPr lang="en-US" b="0" dirty="0"/>
              <a:t>,</a:t>
            </a:r>
            <a:r>
              <a:rPr lang="en-US" b="0" baseline="0" dirty="0"/>
              <a:t> databases </a:t>
            </a:r>
            <a:r>
              <a:rPr lang="en-US" baseline="0" dirty="0"/>
              <a:t>have a </a:t>
            </a:r>
            <a:r>
              <a:rPr lang="en-US" b="1" baseline="0" dirty="0"/>
              <a:t>dynamic schema</a:t>
            </a:r>
            <a:r>
              <a:rPr lang="en-US" baseline="0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baseline="0" dirty="0"/>
              <a:t> is the </a:t>
            </a:r>
            <a:r>
              <a:rPr lang="en-US" b="1" baseline="0" dirty="0"/>
              <a:t>structure</a:t>
            </a:r>
            <a:r>
              <a:rPr lang="en-US" baseline="0" dirty="0"/>
              <a:t> of the database,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describes all its </a:t>
            </a:r>
            <a:r>
              <a:rPr lang="en-US" b="1" baseline="0" dirty="0"/>
              <a:t>objects </a:t>
            </a:r>
            <a:r>
              <a:rPr lang="en-US" baseline="0" dirty="0"/>
              <a:t>(tables, collections, views and others) and their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data stored in NoSQL databases is </a:t>
            </a:r>
            <a:r>
              <a:rPr lang="en-US" b="1" dirty="0"/>
              <a:t>not strictly structured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Sometimes these databases are called "schema-free databases".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Properties </a:t>
            </a:r>
            <a:r>
              <a:rPr lang="en-US" dirty="0"/>
              <a:t>of an entity (the columns</a:t>
            </a:r>
            <a:r>
              <a:rPr lang="en-US" baseline="0" dirty="0"/>
              <a:t> in the SQL database) can be added dynamically.</a:t>
            </a:r>
          </a:p>
          <a:p>
            <a:endParaRPr lang="bg-BG" b="1" baseline="0" dirty="0"/>
          </a:p>
          <a:p>
            <a:r>
              <a:rPr lang="en-US" b="1" baseline="0" dirty="0"/>
              <a:t>NoSQL databases </a:t>
            </a:r>
            <a:r>
              <a:rPr lang="en-US" baseline="0" dirty="0"/>
              <a:t>can be based on several </a:t>
            </a:r>
            <a:r>
              <a:rPr lang="en-US" b="1" baseline="0" dirty="0"/>
              <a:t>data models</a:t>
            </a:r>
            <a:r>
              <a:rPr lang="bg-BG" b="1" baseline="0" dirty="0"/>
              <a:t> </a:t>
            </a:r>
            <a:r>
              <a:rPr lang="en-US" b="0" baseline="0" dirty="0"/>
              <a:t>(several ways to structure data).</a:t>
            </a:r>
          </a:p>
          <a:p>
            <a:endParaRPr lang="en-US" baseline="0" dirty="0"/>
          </a:p>
          <a:p>
            <a:r>
              <a:rPr lang="en-US" b="1" dirty="0"/>
              <a:t>Document-oriented databases </a:t>
            </a:r>
            <a:r>
              <a:rPr lang="en-US" dirty="0"/>
              <a:t>are designed</a:t>
            </a:r>
            <a:r>
              <a:rPr lang="en-US" baseline="0" dirty="0"/>
              <a:t> to keep data as </a:t>
            </a:r>
            <a:r>
              <a:rPr lang="en-US" b="1" baseline="0" dirty="0"/>
              <a:t>collections of documents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most used </a:t>
            </a:r>
            <a:r>
              <a:rPr lang="en-US" b="1" baseline="0" dirty="0"/>
              <a:t>formats </a:t>
            </a:r>
            <a:r>
              <a:rPr lang="en-US" baseline="0" dirty="0"/>
              <a:t>for representing the documents are </a:t>
            </a:r>
            <a:r>
              <a:rPr lang="en-US" b="1" baseline="0" dirty="0"/>
              <a:t>JSON</a:t>
            </a:r>
            <a:r>
              <a:rPr lang="en-US" baseline="0" dirty="0"/>
              <a:t> and </a:t>
            </a:r>
            <a:r>
              <a:rPr lang="en-US" b="1" baseline="0" dirty="0"/>
              <a:t>XML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Document-based databases allow the developers to evolve the database with the application’s needs.</a:t>
            </a:r>
            <a:endParaRPr lang="bg-BG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Storing </a:t>
            </a:r>
            <a:r>
              <a:rPr lang="en-US" b="1" baseline="0" dirty="0"/>
              <a:t>documents </a:t>
            </a:r>
            <a:r>
              <a:rPr lang="en-US" baseline="0" dirty="0"/>
              <a:t>with all their characteristics and properties is very popular </a:t>
            </a:r>
            <a:r>
              <a:rPr lang="en-US" b="1" baseline="0" dirty="0"/>
              <a:t>data model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data stored in the NoSQL databases can be </a:t>
            </a:r>
            <a:r>
              <a:rPr lang="en-US" b="1" baseline="0" dirty="0"/>
              <a:t>column-oriented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are already familiar with that structure, so we aren’t going to repeat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difference here is that </a:t>
            </a:r>
            <a:r>
              <a:rPr lang="en-US" b="1" baseline="0" dirty="0"/>
              <a:t>new columns can be added</a:t>
            </a:r>
            <a:r>
              <a:rPr lang="en-US" baseline="0" dirty="0"/>
              <a:t> to the table dynamically, over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data model is known also as "</a:t>
            </a:r>
            <a:r>
              <a:rPr lang="en-US" b="1" baseline="0" dirty="0"/>
              <a:t>wide-column store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="1" baseline="0" dirty="0"/>
              <a:t>Graph-based databases </a:t>
            </a:r>
            <a:r>
              <a:rPr lang="en-US" baseline="0" dirty="0"/>
              <a:t>use graph structure with </a:t>
            </a:r>
            <a:r>
              <a:rPr lang="en-US" b="1" baseline="0" dirty="0"/>
              <a:t>nodes, connected with edges</a:t>
            </a:r>
            <a:r>
              <a:rPr lang="en-US" baseline="0" dirty="0"/>
              <a:t> as their data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 concept of graph databases is the "</a:t>
            </a:r>
            <a:r>
              <a:rPr lang="en-US" b="1" baseline="0" dirty="0"/>
              <a:t>graph</a:t>
            </a:r>
            <a:r>
              <a:rPr lang="en-US" baseline="0" dirty="0"/>
              <a:t>"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graph relates the data items in the store to a </a:t>
            </a:r>
            <a:r>
              <a:rPr lang="en-US" b="1" baseline="0" dirty="0"/>
              <a:t>collection of nodes and edges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Nodes </a:t>
            </a:r>
            <a:r>
              <a:rPr lang="en-US" baseline="0" dirty="0"/>
              <a:t>hold data (objects with properties) and can have many connections to other nodes (edges).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edges </a:t>
            </a:r>
            <a:r>
              <a:rPr lang="en-US" baseline="0" dirty="0"/>
              <a:t>represent the relationship between the nodes and can also hold properties.</a:t>
            </a:r>
          </a:p>
          <a:p>
            <a:endParaRPr lang="en-US" baseline="0" dirty="0"/>
          </a:p>
          <a:p>
            <a:r>
              <a:rPr lang="en-US" b="1" baseline="0" dirty="0"/>
              <a:t>Key-value databases </a:t>
            </a:r>
            <a:r>
              <a:rPr lang="en-US" baseline="0" dirty="0"/>
              <a:t>are designed for storing and querying </a:t>
            </a:r>
            <a:r>
              <a:rPr lang="en-US" b="1" baseline="0" dirty="0"/>
              <a:t>associative arrays</a:t>
            </a:r>
            <a:r>
              <a:rPr lang="en-US" baseline="0" dirty="0"/>
              <a:t>, mapping keys to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contain </a:t>
            </a:r>
            <a:r>
              <a:rPr lang="en-US" b="1" baseline="0" dirty="0"/>
              <a:t>collections of objects </a:t>
            </a:r>
            <a:r>
              <a:rPr lang="en-US" baseline="0" dirty="0"/>
              <a:t>which consist of different fields (keys), each containing data (values).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objects are very similar to the JavaScript objects, with which some of you might be familiar.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Searching by key</a:t>
            </a:r>
            <a:r>
              <a:rPr lang="en-US" baseline="0" dirty="0"/>
              <a:t> is extremely fast,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representing collections of entities is challenging.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A083F5-9E68-4834-BD32-87D6B1D619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70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Scalability</a:t>
            </a:r>
            <a:r>
              <a:rPr lang="en-US" dirty="0"/>
              <a:t> is a very important characteristic</a:t>
            </a:r>
            <a:r>
              <a:rPr lang="en-US" baseline="0" dirty="0"/>
              <a:t> of an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Scalability </a:t>
            </a:r>
            <a:r>
              <a:rPr lang="en-US" baseline="0" dirty="0"/>
              <a:t>means "</a:t>
            </a:r>
            <a:r>
              <a:rPr lang="en-US" b="1" i="1" baseline="0" dirty="0"/>
              <a:t>the ability to handle as many data objects and requests as needed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sometimes millions, even billions of data objects and operations over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Enterprise applications need to be </a:t>
            </a:r>
            <a:r>
              <a:rPr lang="en-US" b="1" baseline="0" dirty="0"/>
              <a:t>scalable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Relational</a:t>
            </a:r>
            <a:r>
              <a:rPr lang="en-US" baseline="0" dirty="0"/>
              <a:t> databases </a:t>
            </a:r>
            <a:r>
              <a:rPr lang="en-US" b="1" baseline="0" dirty="0"/>
              <a:t>scale vertically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means that if you want to increase the volume of data, handled in the database, you should </a:t>
            </a:r>
            <a:r>
              <a:rPr lang="en-US" b="1" baseline="0" dirty="0"/>
              <a:t>upgrade the server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You can increase the load capacity on a single server by </a:t>
            </a:r>
            <a:r>
              <a:rPr lang="en-US" sz="1200" b="1" dirty="0"/>
              <a:t>increasing its resources</a:t>
            </a:r>
            <a:r>
              <a:rPr lang="en-US" sz="1200" dirty="0"/>
              <a:t> (CPU, RAM, SSD storage, etc.).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Or you can </a:t>
            </a:r>
            <a:r>
              <a:rPr lang="en-US" sz="1200" b="1" dirty="0"/>
              <a:t>replicate the data </a:t>
            </a:r>
            <a:r>
              <a:rPr lang="en-US" sz="1200" dirty="0"/>
              <a:t>to a cluster of several servers,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which work together and hold the same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/>
              <a:t>This increases the number of requests, which can be handled in the same time.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Non-relational databases </a:t>
            </a:r>
            <a:r>
              <a:rPr lang="en-US" b="1" baseline="0" dirty="0"/>
              <a:t>scale horizontally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that you can upgrade the database to handle more traffic by </a:t>
            </a:r>
            <a:r>
              <a:rPr lang="en-US" b="1" baseline="0" dirty="0"/>
              <a:t>sharding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Sharding </a:t>
            </a:r>
            <a:r>
              <a:rPr lang="en-US" baseline="0" dirty="0"/>
              <a:t>means to split the stored data into several physical databases, on different servers.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You can handle more traffic by </a:t>
            </a:r>
            <a:r>
              <a:rPr lang="en-US" sz="1400" b="1" dirty="0"/>
              <a:t>sharding</a:t>
            </a:r>
            <a:r>
              <a:rPr lang="en-US" sz="1400" dirty="0"/>
              <a:t> and </a:t>
            </a:r>
            <a:r>
              <a:rPr lang="en-US" sz="1200" dirty="0"/>
              <a:t>adding more servers in your NoSQL database cluster.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NoSQL databases </a:t>
            </a:r>
            <a:r>
              <a:rPr lang="en-US" sz="1200" b="1" dirty="0"/>
              <a:t>scale more naturally </a:t>
            </a:r>
            <a:r>
              <a:rPr lang="en-US" sz="1200" b="0" dirty="0"/>
              <a:t>than relational databases</a:t>
            </a:r>
            <a:r>
              <a:rPr lang="en-US" sz="1200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because they don't have much relationships between database objects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and this allows these objects to be stored in different locations (in different shards).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AA2BAA-5BD8-4AA1-82D6-6D1672752B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590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already</a:t>
            </a:r>
            <a:r>
              <a:rPr lang="en-US" baseline="0" dirty="0"/>
              <a:t> explained, SQL databases are </a:t>
            </a:r>
            <a:r>
              <a:rPr lang="en-US" b="1" baseline="0" dirty="0"/>
              <a:t>table-based</a:t>
            </a:r>
            <a:r>
              <a:rPr lang="en-US" baseline="0" dirty="0"/>
              <a:t>, and tables have </a:t>
            </a:r>
            <a:r>
              <a:rPr lang="en-US" b="1" baseline="0" dirty="0"/>
              <a:t>columns </a:t>
            </a:r>
            <a:r>
              <a:rPr lang="en-US" baseline="0" dirty="0"/>
              <a:t>and </a:t>
            </a:r>
            <a:r>
              <a:rPr lang="en-US" b="1" baseline="0" dirty="0"/>
              <a:t>rows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="1" baseline="0" dirty="0"/>
              <a:t>SQL databases </a:t>
            </a:r>
            <a:r>
              <a:rPr lang="en-US" baseline="0" dirty="0"/>
              <a:t>are </a:t>
            </a:r>
            <a:r>
              <a:rPr lang="en-US" b="1" baseline="0" dirty="0"/>
              <a:t>stable</a:t>
            </a:r>
            <a:r>
              <a:rPr lang="en-US" baseline="0" dirty="0"/>
              <a:t>, </a:t>
            </a:r>
            <a:r>
              <a:rPr lang="en-US" b="1" baseline="0" dirty="0"/>
              <a:t>proven </a:t>
            </a:r>
            <a:r>
              <a:rPr lang="en-US" b="0" baseline="0" dirty="0"/>
              <a:t>and </a:t>
            </a:r>
            <a:r>
              <a:rPr lang="en-US" b="1" baseline="0" dirty="0"/>
              <a:t>reliable</a:t>
            </a:r>
            <a:r>
              <a:rPr lang="en-US" b="0" baseline="0" dirty="0"/>
              <a:t>, </a:t>
            </a:r>
            <a:r>
              <a:rPr lang="en-US" baseline="0" dirty="0"/>
              <a:t>used for decades.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Financial applications and complex transaction processing systems are usually built using relational databases.</a:t>
            </a:r>
          </a:p>
          <a:p>
            <a:r>
              <a:rPr lang="en-US" baseline="0" dirty="0"/>
              <a:t>It is better to use an </a:t>
            </a:r>
            <a:r>
              <a:rPr lang="en-US" b="1" baseline="0" dirty="0"/>
              <a:t>SQL database </a:t>
            </a:r>
            <a:r>
              <a:rPr lang="en-US" baseline="0" dirty="0"/>
              <a:t>when you are developing an application that requires multi-row transactions.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a </a:t>
            </a:r>
            <a:r>
              <a:rPr lang="en-US" b="1" baseline="0" dirty="0"/>
              <a:t>bank system </a:t>
            </a:r>
            <a:r>
              <a:rPr lang="en-US" baseline="0" dirty="0"/>
              <a:t>would be better built with an SQL database, because everything is strictly structured there.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Imagine </a:t>
            </a:r>
            <a:r>
              <a:rPr lang="en-US" b="1" baseline="0" dirty="0"/>
              <a:t>transferring money </a:t>
            </a:r>
            <a:r>
              <a:rPr lang="en-US" baseline="0" dirty="0"/>
              <a:t>from </a:t>
            </a:r>
            <a:r>
              <a:rPr lang="en-US" b="1" baseline="0" dirty="0"/>
              <a:t>account A</a:t>
            </a:r>
            <a:r>
              <a:rPr lang="en-US" baseline="0" dirty="0"/>
              <a:t> to </a:t>
            </a:r>
            <a:r>
              <a:rPr lang="en-US" b="1" baseline="0" dirty="0"/>
              <a:t>account B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of the database operations would be to subtract money from account A and the other one – to add money to account 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would happen if something in between </a:t>
            </a:r>
            <a:r>
              <a:rPr lang="en-US" b="1" baseline="0" dirty="0"/>
              <a:t>crashes</a:t>
            </a:r>
            <a:r>
              <a:rPr lang="en-US" baseline="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Account A would have lost the money and account B wouldn’t have received anything.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why there are the so-called "</a:t>
            </a:r>
            <a:r>
              <a:rPr lang="en-US" b="1" baseline="0" dirty="0"/>
              <a:t>transactions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guarantee that, in this case, if both operations are successful,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changes would be </a:t>
            </a:r>
            <a:r>
              <a:rPr lang="en-US" b="1" baseline="0" dirty="0"/>
              <a:t>applied together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otherwise – anything would be </a:t>
            </a:r>
            <a:r>
              <a:rPr lang="en-US" b="1" baseline="0" dirty="0"/>
              <a:t>rolled back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the reason why you’d prefer to use an SQL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gives you better transaction control, data consistency, security and restrictions aimed to fulfill that.</a:t>
            </a:r>
          </a:p>
          <a:p>
            <a:endParaRPr lang="en-US" baseline="0" dirty="0"/>
          </a:p>
          <a:p>
            <a:pPr lvl="0"/>
            <a:r>
              <a:rPr lang="en-US" sz="1200" dirty="0"/>
              <a:t>SQL databases are good for </a:t>
            </a:r>
            <a:r>
              <a:rPr lang="en-US" sz="1200" b="1" dirty="0"/>
              <a:t>complex transaction processing systems</a:t>
            </a:r>
            <a:r>
              <a:rPr lang="en-US" sz="1200" b="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where the data is accessed by multiple users concurrently,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dirty="0"/>
              <a:t>and the processing logic is non-trivial.</a:t>
            </a:r>
            <a:endParaRPr lang="en-US" sz="1200" b="1" dirty="0"/>
          </a:p>
          <a:p>
            <a:endParaRPr lang="en-US" baseline="0" dirty="0"/>
          </a:p>
          <a:p>
            <a:r>
              <a:rPr lang="en-US" baseline="0" dirty="0"/>
              <a:t>In case it isn’t clear what data you’d be working with,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</a:t>
            </a:r>
            <a:r>
              <a:rPr lang="en-US" b="1" baseline="0" dirty="0"/>
              <a:t>the structure of data is variable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could choose a </a:t>
            </a:r>
            <a:r>
              <a:rPr lang="en-US" b="1" baseline="0" dirty="0"/>
              <a:t>NoSQL database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NoSQL databases </a:t>
            </a:r>
            <a:r>
              <a:rPr lang="en-US" baseline="0" dirty="0"/>
              <a:t>are also good choice for </a:t>
            </a:r>
            <a:r>
              <a:rPr lang="en-US" b="1" baseline="0" dirty="0"/>
              <a:t>small and simple systems</a:t>
            </a:r>
            <a:r>
              <a:rPr lang="en-US" baseline="0" dirty="0"/>
              <a:t>, such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blog system, or content management system, or mobile app backend.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There are </a:t>
            </a:r>
            <a:r>
              <a:rPr lang="en-US" b="1" baseline="0" dirty="0"/>
              <a:t>four main types of data models</a:t>
            </a:r>
            <a:r>
              <a:rPr lang="en-US" b="0" baseline="0" dirty="0"/>
              <a:t> </a:t>
            </a:r>
            <a:r>
              <a:rPr lang="en-US" baseline="0" dirty="0"/>
              <a:t>in NoSQL databases that we already explained: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Document store</a:t>
            </a:r>
            <a:r>
              <a:rPr lang="en-US" baseline="0" dirty="0"/>
              <a:t>, which keeps collections of documents.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Wide-column store</a:t>
            </a:r>
            <a:r>
              <a:rPr lang="en-US" baseline="0" dirty="0"/>
              <a:t>, which keeps tables with dynamic columns.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Key-value data store</a:t>
            </a:r>
            <a:r>
              <a:rPr lang="en-US" baseline="0" dirty="0"/>
              <a:t>, which keeps key-value pairs.</a:t>
            </a:r>
          </a:p>
          <a:p>
            <a:endParaRPr lang="en-US" baseline="0" dirty="0"/>
          </a:p>
          <a:p>
            <a:r>
              <a:rPr lang="en-US" b="1" baseline="0" dirty="0"/>
              <a:t>Graph store</a:t>
            </a:r>
            <a:r>
              <a:rPr lang="en-US" baseline="0" dirty="0"/>
              <a:t>, which keeps nodes with relationships to other nodes.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4C35C5B-D665-43BE-9651-0433BAF21B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09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some </a:t>
            </a:r>
            <a:r>
              <a:rPr lang="en-US" b="1" dirty="0"/>
              <a:t>examples</a:t>
            </a:r>
            <a:r>
              <a:rPr lang="en-US" dirty="0"/>
              <a:t> of both</a:t>
            </a:r>
            <a:r>
              <a:rPr lang="en-US" baseline="0" dirty="0"/>
              <a:t> types of databases: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relational and non-relational.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There are tens of </a:t>
            </a:r>
            <a:r>
              <a:rPr lang="en-US" b="1" baseline="0" dirty="0"/>
              <a:t>relational database management systems</a:t>
            </a:r>
            <a:r>
              <a:rPr lang="en-US" b="0" baseline="0" dirty="0"/>
              <a:t> (RDBMS)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the most widely used ones.</a:t>
            </a:r>
          </a:p>
          <a:p>
            <a:endParaRPr lang="bg-BG" baseline="0" dirty="0"/>
          </a:p>
          <a:p>
            <a:r>
              <a:rPr lang="en-US" b="1" baseline="0" dirty="0"/>
              <a:t>MySQL</a:t>
            </a:r>
            <a:r>
              <a:rPr lang="bg-BG" b="1" baseline="0" dirty="0"/>
              <a:t> </a:t>
            </a:r>
            <a:r>
              <a:rPr lang="bg-BG" baseline="0" dirty="0"/>
              <a:t>– </a:t>
            </a:r>
            <a:r>
              <a:rPr lang="en-US" baseline="0" dirty="0"/>
              <a:t>a popular, simple, open-source relational database, for simple projects, such as Web sites.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PostgreSQL </a:t>
            </a:r>
            <a:r>
              <a:rPr lang="bg-BG" baseline="0" dirty="0"/>
              <a:t>–</a:t>
            </a:r>
            <a:r>
              <a:rPr lang="en-US" baseline="0" dirty="0"/>
              <a:t> very powerful, popular, open-source relational database, for more complex projects.</a:t>
            </a:r>
          </a:p>
          <a:p>
            <a:endParaRPr lang="en-US" baseline="0" dirty="0"/>
          </a:p>
          <a:p>
            <a:r>
              <a:rPr lang="en-US" b="1" baseline="0" dirty="0"/>
              <a:t>Oracle </a:t>
            </a:r>
            <a:r>
              <a:rPr lang="en-US" baseline="0" dirty="0"/>
              <a:t>– commercial relational database, used by the financial industry and in big corporations.</a:t>
            </a:r>
          </a:p>
          <a:p>
            <a:endParaRPr lang="en-US" baseline="0" dirty="0"/>
          </a:p>
          <a:p>
            <a:r>
              <a:rPr lang="en-US" b="1" baseline="0" dirty="0"/>
              <a:t>MS SQL Server</a:t>
            </a:r>
            <a:r>
              <a:rPr lang="en-US" baseline="0" dirty="0"/>
              <a:t> – powerful relational database from Microsoft, popular in the .NET development ecosystem.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SQLite </a:t>
            </a:r>
            <a:r>
              <a:rPr lang="en-US" sz="1200" dirty="0"/>
              <a:t>and </a:t>
            </a:r>
            <a:r>
              <a:rPr lang="en-US" sz="1200" b="1" dirty="0"/>
              <a:t>Web SQL</a:t>
            </a:r>
            <a:r>
              <a:rPr lang="en-US" sz="1100" baseline="0" dirty="0"/>
              <a:t> – small, simple, embedded relational databases, used in mobile apps and client-side Web apps.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Now let’s see some </a:t>
            </a:r>
            <a:r>
              <a:rPr lang="en-US" b="1" baseline="0" dirty="0"/>
              <a:t>NoSQL databases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="1" baseline="0" dirty="0"/>
              <a:t>MongoDB</a:t>
            </a:r>
            <a:r>
              <a:rPr lang="en-US" baseline="0" dirty="0"/>
              <a:t> –</a:t>
            </a:r>
            <a:r>
              <a:rPr lang="bg-BG" baseline="0" dirty="0"/>
              <a:t> </a:t>
            </a:r>
            <a:r>
              <a:rPr lang="en-US" baseline="0" dirty="0"/>
              <a:t>one of the most famous</a:t>
            </a:r>
            <a:r>
              <a:rPr lang="en-US" b="0" baseline="0" dirty="0"/>
              <a:t> document-based </a:t>
            </a:r>
            <a:r>
              <a:rPr lang="en-US" baseline="0" dirty="0"/>
              <a:t>NoSQL databases.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Redis</a:t>
            </a:r>
            <a:r>
              <a:rPr lang="en-US" baseline="0" dirty="0"/>
              <a:t> – </a:t>
            </a:r>
            <a:r>
              <a:rPr lang="en-US" b="0" baseline="0" dirty="0"/>
              <a:t>fast key-value store,</a:t>
            </a:r>
            <a:r>
              <a:rPr lang="en-US" baseline="0" dirty="0"/>
              <a:t> used for simple projects and for data caching.</a:t>
            </a:r>
          </a:p>
          <a:p>
            <a:endParaRPr lang="en-US" b="1" baseline="0" dirty="0"/>
          </a:p>
          <a:p>
            <a:r>
              <a:rPr lang="en-US" b="1" baseline="0" dirty="0"/>
              <a:t>Google BigTable </a:t>
            </a:r>
            <a:r>
              <a:rPr lang="en-US" baseline="0" dirty="0"/>
              <a:t>– </a:t>
            </a:r>
            <a:r>
              <a:rPr lang="en-US" b="0" baseline="0" dirty="0"/>
              <a:t>high-performance, </a:t>
            </a:r>
            <a:r>
              <a:rPr lang="en-US" baseline="0" dirty="0"/>
              <a:t>extremely scalable, </a:t>
            </a:r>
            <a:r>
              <a:rPr lang="en-US" b="0" baseline="0" dirty="0"/>
              <a:t>cloud-based key-value store from Google,</a:t>
            </a:r>
            <a:r>
              <a:rPr lang="en-US" baseline="0" dirty="0"/>
              <a:t> for very large databases.</a:t>
            </a:r>
          </a:p>
          <a:p>
            <a:endParaRPr lang="en-US" baseline="0" dirty="0"/>
          </a:p>
          <a:p>
            <a:r>
              <a:rPr lang="en-US" b="1" baseline="0" dirty="0"/>
              <a:t>Amazon DynamoDB </a:t>
            </a:r>
            <a:r>
              <a:rPr lang="en-US" baseline="0" dirty="0"/>
              <a:t>– high-performance, highly scalable, cloud-based, document-oriented and key-value database, from Amazon.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Azure Cosmos DB </a:t>
            </a:r>
            <a:r>
              <a:rPr lang="en-US" baseline="0" dirty="0"/>
              <a:t>– high-performance, extremely scalable, cloud-based, schema-agnostic, document-oriented database, from Microsoft.</a:t>
            </a:r>
          </a:p>
          <a:p>
            <a:endParaRPr lang="en-US" baseline="0" dirty="0"/>
          </a:p>
          <a:p>
            <a:r>
              <a:rPr lang="en-US" b="1" baseline="0" dirty="0"/>
              <a:t>Cassandra</a:t>
            </a:r>
            <a:r>
              <a:rPr lang="en-US" baseline="0" dirty="0"/>
              <a:t> – popular, high-performance, highly available, wide-column database, optimized to get the most recent data faster.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ABF08FE-F80E-4BC1-8EC1-6731322D9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09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I</a:t>
            </a:r>
            <a:r>
              <a:rPr lang="en-US" baseline="0" dirty="0"/>
              <a:t> will talk about the </a:t>
            </a:r>
            <a:r>
              <a:rPr lang="en-US" b="1" dirty="0"/>
              <a:t>Database Management Systems (DBMS)</a:t>
            </a:r>
            <a:r>
              <a:rPr lang="en-US" dirty="0"/>
              <a:t> and </a:t>
            </a:r>
            <a:r>
              <a:rPr lang="en-US" baseline="0" dirty="0"/>
              <a:t>the </a:t>
            </a:r>
            <a:r>
              <a:rPr lang="en-US" b="1" baseline="0" dirty="0"/>
              <a:t>database engines</a:t>
            </a:r>
            <a:r>
              <a:rPr lang="en-US" baseline="0" dirty="0"/>
              <a:t> behind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get to know how developers communicate with the </a:t>
            </a:r>
            <a:r>
              <a:rPr lang="en-US" b="1" baseline="0" dirty="0"/>
              <a:t>DBMS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Also, we’ll have a look at the </a:t>
            </a:r>
            <a:r>
              <a:rPr lang="en-US" b="1" baseline="0" dirty="0"/>
              <a:t>database server architecture </a:t>
            </a:r>
            <a:r>
              <a:rPr lang="en-US" baseline="0" dirty="0"/>
              <a:t>and its elements.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424E65-FEFF-4367-A046-E770C02B3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295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r>
              <a:rPr lang="en-US" b="1" baseline="0" dirty="0"/>
              <a:t> Management System (DBMS)</a:t>
            </a:r>
            <a:r>
              <a:rPr lang="en-US" baseline="0" dirty="0"/>
              <a:t>, also referred just as "</a:t>
            </a:r>
            <a:r>
              <a:rPr lang="en-US" b="1" baseline="0" dirty="0"/>
              <a:t>database</a:t>
            </a:r>
            <a:r>
              <a:rPr lang="en-US" baseline="0" dirty="0"/>
              <a:t>"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software that defines, manipulates, retrieves, and manages data in a database.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While a database could be just a collection of data files,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dirty="0"/>
              <a:t>DBMS </a:t>
            </a:r>
            <a:r>
              <a:rPr lang="en-US" baseline="0" dirty="0"/>
              <a:t>is what makes it so powerful with its structure, algorithms, optimizations and APIs.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comparison, in a text file you will be able to save whatever information you like,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while in a database, managed by a DBMS, you can set rules on the incoming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DBMS systems implement a </a:t>
            </a:r>
            <a:r>
              <a:rPr lang="en-US" b="1" baseline="0" dirty="0"/>
              <a:t>programming API</a:t>
            </a:r>
            <a:r>
              <a:rPr lang="en-US" baseline="0" dirty="0"/>
              <a:t> or specialized language, such as </a:t>
            </a:r>
            <a:r>
              <a:rPr lang="en-US" b="1" baseline="0" dirty="0"/>
              <a:t>SQL</a:t>
            </a:r>
            <a:r>
              <a:rPr lang="en-US" baseline="0" dirty="0"/>
              <a:t>, to manage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These APIs and database-level languages provide: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definition</a:t>
            </a:r>
            <a:r>
              <a:rPr lang="en-US" b="0" baseline="0" dirty="0"/>
              <a:t>: </a:t>
            </a:r>
            <a:r>
              <a:rPr lang="en-US" baseline="0" dirty="0"/>
              <a:t>create, modify and delete tables, collections and other database objects.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manipulation</a:t>
            </a:r>
            <a:r>
              <a:rPr lang="en-US" b="0" baseline="0" dirty="0"/>
              <a:t>: </a:t>
            </a:r>
            <a:r>
              <a:rPr lang="en-US" b="1" baseline="0" dirty="0"/>
              <a:t>add</a:t>
            </a:r>
            <a:r>
              <a:rPr lang="en-US" baseline="0" dirty="0"/>
              <a:t>, </a:t>
            </a:r>
            <a:r>
              <a:rPr lang="en-US" b="1" baseline="0" dirty="0"/>
              <a:t>retrieve</a:t>
            </a:r>
            <a:r>
              <a:rPr lang="en-US" baseline="0" dirty="0"/>
              <a:t>, </a:t>
            </a:r>
            <a:r>
              <a:rPr lang="en-US" b="1" baseline="0" dirty="0"/>
              <a:t>search</a:t>
            </a:r>
            <a:r>
              <a:rPr lang="en-US" baseline="0" dirty="0"/>
              <a:t>, </a:t>
            </a:r>
            <a:r>
              <a:rPr lang="en-US" b="1" baseline="0" dirty="0"/>
              <a:t>modify </a:t>
            </a:r>
            <a:r>
              <a:rPr lang="en-US" baseline="0" dirty="0"/>
              <a:t>and </a:t>
            </a:r>
            <a:r>
              <a:rPr lang="en-US" b="1" baseline="0" dirty="0"/>
              <a:t>delete</a:t>
            </a:r>
            <a:r>
              <a:rPr lang="en-US" baseline="0" dirty="0"/>
              <a:t> data from database collections and tables (</a:t>
            </a:r>
            <a:r>
              <a:rPr lang="en-US" b="1" baseline="0" dirty="0"/>
              <a:t>CRUD </a:t>
            </a:r>
            <a:r>
              <a:rPr lang="en-US" baseline="0" dirty="0"/>
              <a:t>operations)</a:t>
            </a:r>
            <a:r>
              <a:rPr lang="bg-BG" baseline="0" dirty="0"/>
              <a:t>.</a:t>
            </a:r>
            <a:endParaRPr lang="en-US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Data administration</a:t>
            </a:r>
            <a:r>
              <a:rPr lang="en-US" baseline="0" dirty="0"/>
              <a:t>: optimize and maintain the internal data structures, define and maintain the access control, backup and recovery, concurrency control and transaction management and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the </a:t>
            </a:r>
            <a:r>
              <a:rPr lang="en-US" b="1" baseline="0" dirty="0"/>
              <a:t>physical level</a:t>
            </a:r>
            <a:r>
              <a:rPr lang="en-US" baseline="0" dirty="0"/>
              <a:t>, each </a:t>
            </a:r>
            <a:r>
              <a:rPr lang="en-US" b="1" baseline="0" dirty="0"/>
              <a:t>DBMS</a:t>
            </a:r>
            <a:r>
              <a:rPr lang="en-US" baseline="0" dirty="0"/>
              <a:t> defines its type of data files with which it operates internally, the structure of records, indexes and others.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database software then works with those data files, executing the commands you give it for manipulating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At the </a:t>
            </a:r>
            <a:r>
              <a:rPr lang="en-US" b="1" baseline="0" dirty="0"/>
              <a:t>logical level</a:t>
            </a:r>
            <a:r>
              <a:rPr lang="en-US" baseline="0" dirty="0"/>
              <a:t>, DBMS systems allow defining the </a:t>
            </a:r>
            <a:r>
              <a:rPr lang="en-US" b="1" baseline="0" dirty="0"/>
              <a:t>data format </a:t>
            </a:r>
            <a:r>
              <a:rPr lang="en-US" baseline="0" dirty="0"/>
              <a:t>for the collections and tables (the so-called </a:t>
            </a:r>
            <a:r>
              <a:rPr lang="en-US" b="1" baseline="0" dirty="0"/>
              <a:t>schema</a:t>
            </a:r>
            <a:r>
              <a:rPr lang="en-US" baseline="0" dirty="0"/>
              <a:t>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 field names and their data types, data constraints and indexes.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Some </a:t>
            </a:r>
            <a:r>
              <a:rPr lang="en-US" b="1" baseline="0" dirty="0"/>
              <a:t>examples of DBMS systems</a:t>
            </a:r>
            <a:r>
              <a:rPr lang="en-US" baseline="0" dirty="0"/>
              <a:t> you may have heard of are: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Relational </a:t>
            </a:r>
            <a:r>
              <a:rPr lang="en-US" baseline="0" dirty="0"/>
              <a:t>database systems (RDBMS) like: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MySQL</a:t>
            </a:r>
            <a:r>
              <a:rPr lang="en-US" baseline="0" dirty="0"/>
              <a:t>, which is free to use RDBMS, for simple projects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MS SQL Server</a:t>
            </a:r>
            <a:r>
              <a:rPr lang="en-US" baseline="0" dirty="0"/>
              <a:t>, which is a product of Microsoft (needs a paid license)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Oracle</a:t>
            </a:r>
            <a:r>
              <a:rPr lang="en-US" baseline="0" dirty="0"/>
              <a:t>, also paid, heavily used in the finance industry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PostgreSQL </a:t>
            </a:r>
            <a:r>
              <a:rPr lang="en-US" baseline="0" dirty="0"/>
              <a:t>(open-source enterprise level RDBMS)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Non-relational</a:t>
            </a:r>
            <a:r>
              <a:rPr lang="en-US" baseline="0" dirty="0"/>
              <a:t> database systems (NoSQL DBMS):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MongoDB</a:t>
            </a:r>
            <a:r>
              <a:rPr lang="en-US" baseline="0" dirty="0"/>
              <a:t>, which is popular document database,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Cassandra</a:t>
            </a:r>
            <a:r>
              <a:rPr lang="en-US" baseline="0" dirty="0"/>
              <a:t>, a scalable wide-column database,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Redis</a:t>
            </a:r>
            <a:r>
              <a:rPr lang="en-US" baseline="0" dirty="0"/>
              <a:t>, simple key-value store,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HBase</a:t>
            </a:r>
            <a:r>
              <a:rPr lang="en-US" baseline="0" dirty="0"/>
              <a:t>, distributed DBMS for for very large databases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Cloud-based </a:t>
            </a:r>
            <a:r>
              <a:rPr lang="en-US" baseline="0" dirty="0"/>
              <a:t>database systems (cloud DBMS), which could be both relational and non-relational: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Examples are </a:t>
            </a:r>
            <a:r>
              <a:rPr lang="en-US" sz="1200" b="1" dirty="0"/>
              <a:t>Amazon DynamoDB </a:t>
            </a:r>
            <a:r>
              <a:rPr lang="en-US" sz="1200" dirty="0"/>
              <a:t>and </a:t>
            </a:r>
            <a:r>
              <a:rPr lang="en-US" sz="1200" b="1" dirty="0"/>
              <a:t>Azure Cosmos DB</a:t>
            </a:r>
            <a:r>
              <a:rPr lang="en-US" sz="120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which are high-performance and highly-scalable,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managed database systems, provided </a:t>
            </a:r>
            <a:r>
              <a:rPr lang="en-US" sz="1200" b="1" dirty="0"/>
              <a:t>as a service</a:t>
            </a:r>
            <a:r>
              <a:rPr lang="en-US" sz="1200" dirty="0"/>
              <a:t>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Most database systems are </a:t>
            </a:r>
            <a:r>
              <a:rPr lang="en-US" b="1" baseline="0" dirty="0"/>
              <a:t>similar</a:t>
            </a:r>
            <a:r>
              <a:rPr lang="en-US" baseline="0" dirty="0"/>
              <a:t> to each other: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They provide data definition, CRUD operations and administration.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Differences are more noticeable on large-scale projects.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Developer communities </a:t>
            </a:r>
            <a:r>
              <a:rPr lang="en-US" baseline="0" dirty="0"/>
              <a:t>usually stick to a </a:t>
            </a:r>
            <a:r>
              <a:rPr lang="en-US" b="1" baseline="0" dirty="0"/>
              <a:t>specific DBMS</a:t>
            </a:r>
            <a:r>
              <a:rPr lang="en-US" baseline="0" dirty="0"/>
              <a:t>, although it isn’t set in stone,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programming languages aren’t coupled with DBMS systems.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For example, </a:t>
            </a:r>
            <a:r>
              <a:rPr lang="en-US" b="1" baseline="0" dirty="0"/>
              <a:t>C#</a:t>
            </a:r>
            <a:r>
              <a:rPr lang="en-US" baseline="0" dirty="0"/>
              <a:t> developers typically use </a:t>
            </a:r>
            <a:r>
              <a:rPr lang="en-US" b="1" baseline="0" dirty="0"/>
              <a:t>MS SQL Server </a:t>
            </a:r>
            <a:r>
              <a:rPr lang="en-US" baseline="0" dirty="0"/>
              <a:t>or Azure cloud databases,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while </a:t>
            </a:r>
            <a:r>
              <a:rPr lang="en-US" b="1" baseline="0" dirty="0"/>
              <a:t>Java </a:t>
            </a:r>
            <a:r>
              <a:rPr lang="en-US" baseline="0" dirty="0"/>
              <a:t>developers use </a:t>
            </a:r>
            <a:r>
              <a:rPr lang="en-US" b="1" baseline="0" dirty="0"/>
              <a:t>PostgreSQL </a:t>
            </a:r>
            <a:r>
              <a:rPr lang="en-US" baseline="0" dirty="0"/>
              <a:t>or Oracle or cloud databases.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PHP </a:t>
            </a:r>
            <a:r>
              <a:rPr lang="en-US" baseline="0" dirty="0"/>
              <a:t>developers typically use </a:t>
            </a:r>
            <a:r>
              <a:rPr lang="en-US" b="1" baseline="0" dirty="0"/>
              <a:t>MySQL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0299B57-44F3-467F-8551-05A9FA77F5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17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DBMS systems </a:t>
            </a:r>
            <a:r>
              <a:rPr lang="en-US" baseline="0" dirty="0"/>
              <a:t>follow the </a:t>
            </a:r>
            <a:r>
              <a:rPr lang="en-US" b="1" baseline="0" dirty="0"/>
              <a:t>client-server model</a:t>
            </a:r>
            <a:r>
              <a:rPr lang="en-US" baseline="0" dirty="0"/>
              <a:t> of 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DBMS system is the </a:t>
            </a:r>
            <a:r>
              <a:rPr lang="en-US" b="1" baseline="0" dirty="0"/>
              <a:t>server </a:t>
            </a:r>
            <a:r>
              <a:rPr lang="en-US" baseline="0" dirty="0"/>
              <a:t>and the software, which developers create, is the </a:t>
            </a:r>
            <a:r>
              <a:rPr lang="en-US" b="1" baseline="0" dirty="0"/>
              <a:t>client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DBMS servers consist of </a:t>
            </a:r>
            <a:r>
              <a:rPr lang="en-US" b="1" baseline="0" dirty="0"/>
              <a:t>database engine</a:t>
            </a:r>
            <a:r>
              <a:rPr lang="en-US" baseline="0" dirty="0"/>
              <a:t> and </a:t>
            </a:r>
            <a:r>
              <a:rPr lang="en-US" b="1" baseline="0" dirty="0"/>
              <a:t>data storage engine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database engine</a:t>
            </a:r>
            <a:r>
              <a:rPr lang="en-US" baseline="0" dirty="0"/>
              <a:t> is responsible for the implementation, execution and optimization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of data access, structure of data, and data manipulation.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data </a:t>
            </a:r>
            <a:r>
              <a:rPr lang="en-US" b="1" baseline="0" dirty="0"/>
              <a:t>storage engine</a:t>
            </a:r>
            <a:r>
              <a:rPr lang="en-US" baseline="0" dirty="0"/>
              <a:t> is responsible for handling data files, transaction log files and index files,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their structure, execution of operations and maintenance.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</a:t>
            </a:r>
            <a:r>
              <a:rPr lang="en-US" b="1" baseline="0" dirty="0"/>
              <a:t>client </a:t>
            </a:r>
            <a:r>
              <a:rPr lang="en-US" baseline="0" dirty="0"/>
              <a:t>is software used to connect to a database and access the data,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through the </a:t>
            </a:r>
            <a:r>
              <a:rPr lang="en-US" b="1" baseline="0" dirty="0"/>
              <a:t>API</a:t>
            </a:r>
            <a:r>
              <a:rPr lang="en-US" baseline="0" dirty="0"/>
              <a:t>, provided by the database engine.</a:t>
            </a:r>
          </a:p>
          <a:p>
            <a:r>
              <a:rPr lang="en-US" baseline="0" dirty="0"/>
              <a:t>Let’s see what the workflow is.</a:t>
            </a:r>
          </a:p>
          <a:p>
            <a:endParaRPr lang="en-US" baseline="0" dirty="0"/>
          </a:p>
          <a:p>
            <a:r>
              <a:rPr lang="en-US" baseline="0" dirty="0"/>
              <a:t>First, you create a </a:t>
            </a:r>
            <a:r>
              <a:rPr lang="en-US" b="1" baseline="0" dirty="0"/>
              <a:t>query</a:t>
            </a:r>
            <a:r>
              <a:rPr lang="en-US" baseline="0" dirty="0"/>
              <a:t> (or command) through the client which is passed to the engine through its API.</a:t>
            </a:r>
          </a:p>
          <a:p>
            <a:endParaRPr lang="en-US" baseline="0" dirty="0"/>
          </a:p>
          <a:p>
            <a:r>
              <a:rPr lang="en-US" baseline="0" dirty="0"/>
              <a:t>The engine </a:t>
            </a:r>
            <a:r>
              <a:rPr lang="en-US" b="1" baseline="0" dirty="0"/>
              <a:t>processes the query </a:t>
            </a:r>
            <a:r>
              <a:rPr lang="en-US" baseline="0" dirty="0"/>
              <a:t>and accesses the data files.</a:t>
            </a:r>
          </a:p>
          <a:p>
            <a:endParaRPr lang="en-US" baseline="0" dirty="0"/>
          </a:p>
          <a:p>
            <a:r>
              <a:rPr lang="en-US" baseline="0" dirty="0"/>
              <a:t>Then, the </a:t>
            </a:r>
            <a:r>
              <a:rPr lang="en-US" b="1" baseline="0" dirty="0"/>
              <a:t>database storage returns the desired data </a:t>
            </a:r>
            <a:r>
              <a:rPr lang="en-US" b="0" baseline="0" dirty="0"/>
              <a:t>from the data files </a:t>
            </a:r>
            <a:r>
              <a:rPr lang="en-US" baseline="0" dirty="0"/>
              <a:t>to the engine.</a:t>
            </a:r>
          </a:p>
          <a:p>
            <a:endParaRPr lang="en-US" baseline="0" dirty="0"/>
          </a:p>
          <a:p>
            <a:r>
              <a:rPr lang="en-US" baseline="0" dirty="0"/>
              <a:t>Finally, the engine </a:t>
            </a:r>
            <a:r>
              <a:rPr lang="en-US" b="1" baseline="0" dirty="0"/>
              <a:t>processes the returned data </a:t>
            </a:r>
            <a:r>
              <a:rPr lang="en-US" baseline="0" dirty="0"/>
              <a:t>and passes it to the client for visualizing in a human-readable format.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2DCDB8A-AFD1-491E-8583-D654EC1A0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266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</a:t>
            </a:r>
            <a:r>
              <a:rPr lang="en-US" dirty="0"/>
              <a:t> for this lesson is as follows: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start with an explanation of </a:t>
            </a:r>
            <a:r>
              <a:rPr lang="en-US" b="1" dirty="0"/>
              <a:t>what is a database </a:t>
            </a:r>
            <a:r>
              <a:rPr lang="en-US" dirty="0"/>
              <a:t>and when do we need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Then, I will continue by comparing the different </a:t>
            </a:r>
            <a:r>
              <a:rPr lang="en-US" b="1" dirty="0"/>
              <a:t>types of databases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relational</a:t>
            </a:r>
            <a:r>
              <a:rPr lang="en-US" dirty="0"/>
              <a:t> databases and </a:t>
            </a:r>
            <a:r>
              <a:rPr lang="en-US" b="1" dirty="0"/>
              <a:t>NoSQL</a:t>
            </a:r>
            <a:r>
              <a:rPr lang="en-US" b="0" dirty="0"/>
              <a:t> databases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explain the concept of </a:t>
            </a:r>
            <a:r>
              <a:rPr lang="en-US" b="1" dirty="0"/>
              <a:t>DBMS systems </a:t>
            </a:r>
            <a:r>
              <a:rPr lang="en-US" dirty="0"/>
              <a:t>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database engines</a:t>
            </a:r>
            <a:r>
              <a:rPr lang="en-US" dirty="0"/>
              <a:t>, which developers use to manage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We’ll have a look at the </a:t>
            </a:r>
            <a:r>
              <a:rPr lang="en-US" b="1" dirty="0"/>
              <a:t>relational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/>
              <a:t>data model </a:t>
            </a:r>
            <a:r>
              <a:rPr lang="en-US" dirty="0"/>
              <a:t>based on </a:t>
            </a:r>
            <a:r>
              <a:rPr lang="en-US" b="1" dirty="0"/>
              <a:t>tables</a:t>
            </a:r>
            <a:r>
              <a:rPr lang="en-US" dirty="0"/>
              <a:t> and </a:t>
            </a:r>
            <a:r>
              <a:rPr lang="en-US" b="1" dirty="0"/>
              <a:t>relationships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SQL language </a:t>
            </a:r>
            <a:r>
              <a:rPr lang="en-US" dirty="0"/>
              <a:t>used to communicate with </a:t>
            </a:r>
            <a:r>
              <a:rPr lang="en-US" b="1" dirty="0"/>
              <a:t>relational databases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we’ll also have some basic </a:t>
            </a:r>
            <a:r>
              <a:rPr lang="en-US" b="1" dirty="0"/>
              <a:t>SQL examples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will finish with basic knowledge and examples of </a:t>
            </a:r>
            <a:r>
              <a:rPr lang="en-US" b="1" dirty="0"/>
              <a:t>non-relation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their </a:t>
            </a:r>
            <a:r>
              <a:rPr lang="en-US" b="1" dirty="0"/>
              <a:t>data model</a:t>
            </a:r>
            <a:r>
              <a:rPr lang="en-US" b="0" dirty="0"/>
              <a:t>, based on </a:t>
            </a:r>
            <a:r>
              <a:rPr lang="en-US" b="1" dirty="0"/>
              <a:t>collections of documents</a:t>
            </a:r>
            <a:r>
              <a:rPr lang="en-US" b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basic </a:t>
            </a:r>
            <a:r>
              <a:rPr lang="en-US" b="1" dirty="0"/>
              <a:t>commands</a:t>
            </a:r>
            <a:r>
              <a:rPr lang="en-US" dirty="0"/>
              <a:t> for managing document collections.</a:t>
            </a:r>
          </a:p>
          <a:p>
            <a:r>
              <a:rPr lang="en-US" dirty="0"/>
              <a:t>Let’s start.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76DF44-7D71-4BCB-9E6F-DB5177B42F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789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</a:t>
            </a:r>
            <a:r>
              <a:rPr lang="en-US" baseline="0" dirty="0"/>
              <a:t> let’s talk about a typical </a:t>
            </a:r>
            <a:r>
              <a:rPr lang="en-US" b="1" baseline="0" dirty="0"/>
              <a:t>database server architecture</a:t>
            </a:r>
            <a:r>
              <a:rPr lang="en-US" b="0" baseline="0" dirty="0"/>
              <a:t>, </a:t>
            </a:r>
            <a:r>
              <a:rPr lang="en-US" baseline="0" dirty="0"/>
              <a:t>very briefly.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</a:t>
            </a:r>
            <a:r>
              <a:rPr lang="en-US" b="1" baseline="0" dirty="0"/>
              <a:t>instance</a:t>
            </a:r>
            <a:r>
              <a:rPr lang="en-US" baseline="0" dirty="0"/>
              <a:t> of a server is like installation of a software.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you can have 3 instances of Visual Studio (the IDE used to write C#).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way, you can have </a:t>
            </a:r>
            <a:r>
              <a:rPr lang="en-US" b="1" baseline="0" dirty="0"/>
              <a:t>more than one DBMS server instance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can be of different types or just different instances of the same type.</a:t>
            </a:r>
          </a:p>
          <a:p>
            <a:endParaRPr lang="en-US" baseline="0" dirty="0"/>
          </a:p>
          <a:p>
            <a:r>
              <a:rPr lang="en-US" baseline="0" dirty="0"/>
              <a:t>In a DBMS </a:t>
            </a:r>
            <a:r>
              <a:rPr lang="en-US" b="1" baseline="0" dirty="0"/>
              <a:t>instance</a:t>
            </a:r>
            <a:r>
              <a:rPr lang="en-US" baseline="0" dirty="0"/>
              <a:t>, we have a distribution of the </a:t>
            </a:r>
            <a:r>
              <a:rPr lang="en-US" b="1" baseline="0" dirty="0"/>
              <a:t>database</a:t>
            </a:r>
            <a:r>
              <a:rPr lang="en-US" baseline="0" dirty="0"/>
              <a:t> (the schema) and all of the structure of the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DBMS server</a:t>
            </a:r>
            <a:r>
              <a:rPr lang="en-US" b="1" baseline="0" dirty="0"/>
              <a:t> instance </a:t>
            </a:r>
            <a:r>
              <a:rPr lang="en-US" baseline="0" dirty="0"/>
              <a:t>can hold </a:t>
            </a:r>
            <a:r>
              <a:rPr lang="en-US" b="1" baseline="0" dirty="0"/>
              <a:t>multiple databases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holding data about different software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</a:t>
            </a:r>
            <a:r>
              <a:rPr lang="en-US" b="1" baseline="0" dirty="0"/>
              <a:t>example</a:t>
            </a:r>
            <a:r>
              <a:rPr lang="en-US" baseline="0" dirty="0"/>
              <a:t>, if the same hardware machine runs a </a:t>
            </a:r>
            <a:r>
              <a:rPr lang="en-US" b="1" baseline="0" dirty="0"/>
              <a:t>blog </a:t>
            </a:r>
            <a:r>
              <a:rPr lang="en-US" baseline="0" dirty="0"/>
              <a:t>and an </a:t>
            </a:r>
            <a:r>
              <a:rPr lang="en-US" b="1" baseline="0" dirty="0"/>
              <a:t>e-commerce system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systems will use </a:t>
            </a:r>
            <a:r>
              <a:rPr lang="en-US" b="1" baseline="0" dirty="0"/>
              <a:t>separate databases</a:t>
            </a:r>
            <a:r>
              <a:rPr lang="en-US" baseline="0" dirty="0"/>
              <a:t>.</a:t>
            </a:r>
          </a:p>
          <a:p>
            <a:endParaRPr lang="en-US" dirty="0"/>
          </a:p>
          <a:p>
            <a:r>
              <a:rPr lang="en-US" dirty="0"/>
              <a:t>Of course,</a:t>
            </a:r>
            <a:r>
              <a:rPr lang="en-US" baseline="0" dirty="0"/>
              <a:t> the </a:t>
            </a:r>
            <a:r>
              <a:rPr lang="en-US" b="1" baseline="0" dirty="0"/>
              <a:t>tables</a:t>
            </a:r>
            <a:r>
              <a:rPr lang="en-US" baseline="0" dirty="0"/>
              <a:t> (or document </a:t>
            </a:r>
            <a:r>
              <a:rPr lang="en-US" b="1" baseline="0" dirty="0"/>
              <a:t>collections</a:t>
            </a:r>
            <a:r>
              <a:rPr lang="en-US" baseline="0" dirty="0"/>
              <a:t>) are also part of the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One database (or schema) holds </a:t>
            </a:r>
            <a:r>
              <a:rPr lang="en-US" b="1" baseline="0" dirty="0"/>
              <a:t>many tables</a:t>
            </a:r>
            <a:r>
              <a:rPr lang="en-US" baseline="0" dirty="0"/>
              <a:t> with relationships between some of them.</a:t>
            </a:r>
          </a:p>
          <a:p>
            <a:endParaRPr lang="en-US" dirty="0"/>
          </a:p>
          <a:p>
            <a:r>
              <a:rPr lang="en-US" dirty="0"/>
              <a:t>This all is called "</a:t>
            </a:r>
            <a:r>
              <a:rPr lang="en-US" b="1" dirty="0"/>
              <a:t>logical storage</a:t>
            </a:r>
            <a:r>
              <a:rPr lang="en-US" dirty="0"/>
              <a:t>" – the logical structure of data in DBMS systems.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also another</a:t>
            </a:r>
            <a:r>
              <a:rPr lang="en-US" baseline="0" dirty="0"/>
              <a:t> layer, the</a:t>
            </a:r>
            <a:r>
              <a:rPr lang="en-US" dirty="0"/>
              <a:t> </a:t>
            </a:r>
            <a:r>
              <a:rPr lang="en-US" b="1" dirty="0"/>
              <a:t>physical storage</a:t>
            </a:r>
            <a:r>
              <a:rPr lang="en-US" b="0" baseline="0" dirty="0"/>
              <a:t>, responsible for the files on the disk.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consists of </a:t>
            </a:r>
            <a:r>
              <a:rPr lang="en-US" b="1" dirty="0"/>
              <a:t>data </a:t>
            </a:r>
            <a:r>
              <a:rPr lang="en-US" b="1" baseline="0" dirty="0"/>
              <a:t>files</a:t>
            </a:r>
            <a:r>
              <a:rPr lang="en-US" baseline="0" dirty="0"/>
              <a:t> – the </a:t>
            </a:r>
            <a:r>
              <a:rPr lang="en-US" b="0" baseline="0" dirty="0"/>
              <a:t>raw database data</a:t>
            </a:r>
            <a:r>
              <a:rPr lang="en-US" b="1" baseline="0" dirty="0"/>
              <a:t> </a:t>
            </a:r>
            <a:r>
              <a:rPr lang="en-US" baseline="0" dirty="0"/>
              <a:t>on our hard disk.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</a:t>
            </a:r>
            <a:r>
              <a:rPr lang="en-US" baseline="0" dirty="0"/>
              <a:t> there are </a:t>
            </a:r>
            <a:r>
              <a:rPr lang="en-US" b="1" baseline="0" dirty="0"/>
              <a:t>transaction log files</a:t>
            </a:r>
            <a:r>
              <a:rPr lang="en-US" baseline="0" dirty="0"/>
              <a:t>, holding the history of all changes.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E0B684-BB81-45EB-B7B1-265B814965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29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SQL</a:t>
            </a:r>
            <a:r>
              <a:rPr lang="en-US" dirty="0"/>
              <a:t> is designed for a specific task: to </a:t>
            </a:r>
            <a:r>
              <a:rPr lang="en-US" b="1" dirty="0"/>
              <a:t>manage</a:t>
            </a:r>
            <a:r>
              <a:rPr lang="en-US" dirty="0"/>
              <a:t> a relational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let's give you a quick introduction to the </a:t>
            </a:r>
            <a:r>
              <a:rPr lang="en-US" b="1" dirty="0"/>
              <a:t>basics of SQL</a:t>
            </a:r>
            <a:r>
              <a:rPr lang="en-US" dirty="0"/>
              <a:t> and relational databases.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start with the </a:t>
            </a:r>
            <a:r>
              <a:rPr lang="en-US" b="1" dirty="0"/>
              <a:t>relational data model</a:t>
            </a:r>
            <a:r>
              <a:rPr lang="en-US" dirty="0"/>
              <a:t>: tables, relationships, primary key and foreign key.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Next, I shall explain the concepts behind the </a:t>
            </a:r>
            <a:r>
              <a:rPr lang="en-US" b="1" dirty="0"/>
              <a:t>SQL language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introduce you </a:t>
            </a:r>
            <a:r>
              <a:rPr lang="en-US" b="1" dirty="0"/>
              <a:t>MySQL </a:t>
            </a:r>
            <a:r>
              <a:rPr lang="en-US" dirty="0"/>
              <a:t>– a popular relational database management system, which supports the relational data model and SQL.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shall explain how to connect to MySQL using client tools like </a:t>
            </a:r>
            <a:r>
              <a:rPr lang="en-US" b="1" dirty="0"/>
              <a:t>phpMyAdmin</a:t>
            </a:r>
            <a:r>
              <a:rPr lang="en-US" dirty="0"/>
              <a:t> and </a:t>
            </a:r>
            <a:r>
              <a:rPr lang="en-US" b="1" dirty="0"/>
              <a:t>HeidiSQL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Finally, I shall explain and demonstrate several </a:t>
            </a:r>
            <a:r>
              <a:rPr lang="en-US" b="1" dirty="0"/>
              <a:t>SQL commands</a:t>
            </a:r>
            <a:r>
              <a:rPr lang="en-US" dirty="0"/>
              <a:t>: creating a database, creating a table, inserting data into a table, retrieving data from a table, filtering data, modifying data and deleting data from database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introduction are </a:t>
            </a:r>
            <a:r>
              <a:rPr lang="en-US" b="1" dirty="0"/>
              <a:t>not exhaustive </a:t>
            </a:r>
            <a:r>
              <a:rPr lang="en-US" dirty="0"/>
              <a:t>and will skip over many essential details.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Those details will be covered in later courses at </a:t>
            </a:r>
            <a:r>
              <a:rPr lang="en-US" b="1" dirty="0"/>
              <a:t>SoftUni</a:t>
            </a:r>
            <a:r>
              <a:rPr lang="en-US" dirty="0"/>
              <a:t>, in the end-to-end software engineering learning program.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DC2E516-3405-4DB2-8788-226BB22104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9907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better look at the </a:t>
            </a:r>
            <a:r>
              <a:rPr lang="en-US" b="1" dirty="0"/>
              <a:t>structure</a:t>
            </a:r>
            <a:r>
              <a:rPr lang="en-US" b="1" baseline="0" dirty="0"/>
              <a:t> of a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table</a:t>
            </a:r>
            <a:r>
              <a:rPr lang="en-US" baseline="0" dirty="0"/>
              <a:t> is the primary building block in the relational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an example of a table, holding data about </a:t>
            </a:r>
            <a:r>
              <a:rPr lang="en-US" b="1" baseline="0" dirty="0"/>
              <a:t>customers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Each table </a:t>
            </a:r>
            <a:r>
              <a:rPr lang="en-US" b="1" dirty="0"/>
              <a:t>row</a:t>
            </a:r>
            <a:r>
              <a:rPr lang="en-US" dirty="0"/>
              <a:t> is called a </a:t>
            </a:r>
            <a:r>
              <a:rPr lang="en-US" b="1" dirty="0"/>
              <a:t>record</a:t>
            </a:r>
            <a:r>
              <a:rPr lang="en-US" dirty="0"/>
              <a:t>, or </a:t>
            </a:r>
            <a:r>
              <a:rPr lang="en-US" b="1" dirty="0"/>
              <a:t>entity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US" baseline="0" dirty="0"/>
              <a:t> defines a single object of that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example, each row refers to a single </a:t>
            </a:r>
            <a:r>
              <a:rPr lang="en-US" b="1" baseline="0" dirty="0"/>
              <a:t>customer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dirty="0"/>
              <a:t>Each </a:t>
            </a:r>
            <a:r>
              <a:rPr lang="en-US" b="1" dirty="0"/>
              <a:t>column</a:t>
            </a:r>
            <a:r>
              <a:rPr lang="en-US" dirty="0"/>
              <a:t> (also called a </a:t>
            </a:r>
            <a:r>
              <a:rPr lang="en-US" b="1" dirty="0"/>
              <a:t>field</a:t>
            </a:r>
            <a:r>
              <a:rPr lang="en-US" dirty="0"/>
              <a:t>) defines </a:t>
            </a:r>
            <a:r>
              <a:rPr lang="en-US" baseline="0" dirty="0"/>
              <a:t>a piece of information about the entity: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its</a:t>
            </a:r>
            <a:r>
              <a:rPr lang="bg-BG" baseline="0" dirty="0"/>
              <a:t> </a:t>
            </a:r>
            <a:r>
              <a:rPr lang="en-US" b="1" baseline="0" dirty="0"/>
              <a:t>name</a:t>
            </a:r>
            <a:r>
              <a:rPr lang="en-US" baseline="0" dirty="0"/>
              <a:t> and </a:t>
            </a:r>
            <a:r>
              <a:rPr lang="en-US" b="1" baseline="0" dirty="0"/>
              <a:t>data type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case, there are 4 columns, and each contains information about the customers: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ID </a:t>
            </a:r>
            <a:r>
              <a:rPr lang="en-US" baseline="0" dirty="0"/>
              <a:t>is a unique number, which identifies each customer.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FirstName</a:t>
            </a:r>
            <a:r>
              <a:rPr lang="en-US" baseline="0" dirty="0"/>
              <a:t> is a text column holding the customer first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US" b="1" baseline="0" noProof="1"/>
              <a:t>BirthDate</a:t>
            </a:r>
            <a:r>
              <a:rPr lang="en-US" baseline="0" dirty="0"/>
              <a:t> column holds the customer date of birth. It is of type "</a:t>
            </a:r>
            <a:r>
              <a:rPr lang="en-US" b="1" i="1" baseline="0" dirty="0"/>
              <a:t>date</a:t>
            </a:r>
            <a:r>
              <a:rPr lang="en-US" baseline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noProof="1"/>
              <a:t>CityId</a:t>
            </a:r>
            <a:r>
              <a:rPr lang="en-US" baseline="0" dirty="0"/>
              <a:t> column keeps a number – the ID that refers to another entity in the "</a:t>
            </a:r>
            <a:r>
              <a:rPr lang="en-US" b="1" baseline="0" dirty="0"/>
              <a:t>Cities</a:t>
            </a:r>
            <a:r>
              <a:rPr lang="en-US" baseline="0" dirty="0"/>
              <a:t>" table,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where more information about the city with the given ID can be found.</a:t>
            </a:r>
          </a:p>
          <a:p>
            <a:endParaRPr lang="en-US" dirty="0"/>
          </a:p>
          <a:p>
            <a:r>
              <a:rPr lang="en-US" dirty="0"/>
              <a:t>Every intersection of a row and column is called a</a:t>
            </a:r>
            <a:r>
              <a:rPr lang="en-US" baseline="0" dirty="0"/>
              <a:t> "</a:t>
            </a:r>
            <a:r>
              <a:rPr lang="en-US" b="1" baseline="0" dirty="0"/>
              <a:t>cell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holds a </a:t>
            </a:r>
            <a:r>
              <a:rPr lang="en-US" b="1" baseline="0" dirty="0"/>
              <a:t>value </a:t>
            </a:r>
            <a:r>
              <a:rPr lang="en-US" b="0" baseline="0" dirty="0"/>
              <a:t>for certain column and certain row,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a value </a:t>
            </a:r>
            <a:r>
              <a:rPr lang="en-US" baseline="0" dirty="0"/>
              <a:t>about certain</a:t>
            </a:r>
            <a:r>
              <a:rPr lang="bg-BG" baseline="0" dirty="0"/>
              <a:t> </a:t>
            </a:r>
            <a:r>
              <a:rPr lang="en-US" baseline="0" dirty="0"/>
              <a:t>entity</a:t>
            </a:r>
            <a:r>
              <a:rPr lang="bg-BG" baseline="0" dirty="0"/>
              <a:t>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B84F5B-296D-4F70-ADA3-26A8A7656D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324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SQL </a:t>
            </a:r>
            <a:r>
              <a:rPr lang="en-GB" dirty="0"/>
              <a:t>(Structured Query Language)</a:t>
            </a:r>
            <a:r>
              <a:rPr lang="en-GB" baseline="0" dirty="0"/>
              <a:t> is a language designed for </a:t>
            </a:r>
            <a:r>
              <a:rPr lang="en-GB" b="1" baseline="0" dirty="0"/>
              <a:t>managing data in relational databases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It defines a </a:t>
            </a:r>
            <a:r>
              <a:rPr lang="en-GB" b="1" baseline="0" dirty="0"/>
              <a:t>standard syntax </a:t>
            </a:r>
            <a:r>
              <a:rPr lang="en-GB" baseline="0" dirty="0"/>
              <a:t>to write commands that define, retrieve and manipulate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SQL </a:t>
            </a:r>
            <a:r>
              <a:rPr lang="en-GB" baseline="0" dirty="0"/>
              <a:t>is supported by virtually all modern RDBMS systems.</a:t>
            </a:r>
          </a:p>
          <a:p>
            <a:endParaRPr lang="en-GB" baseline="0" dirty="0"/>
          </a:p>
          <a:p>
            <a:r>
              <a:rPr lang="en-GB" baseline="0" dirty="0"/>
              <a:t>To communicate with the database engine, we use </a:t>
            </a:r>
            <a:r>
              <a:rPr lang="en-GB" b="1" baseline="0" dirty="0"/>
              <a:t>SQL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With SQL, we write </a:t>
            </a:r>
            <a:r>
              <a:rPr lang="en-GB" b="1" baseline="0" dirty="0"/>
              <a:t>commands</a:t>
            </a:r>
            <a:r>
              <a:rPr lang="en-GB" baseline="0" dirty="0"/>
              <a:t> and </a:t>
            </a:r>
            <a:r>
              <a:rPr lang="en-GB" b="1" baseline="0" dirty="0"/>
              <a:t>queries</a:t>
            </a:r>
            <a:r>
              <a:rPr lang="en-GB" baseline="0" dirty="0"/>
              <a:t> that are then executed by the database engine.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SQL </a:t>
            </a:r>
            <a:r>
              <a:rPr lang="en-GB" dirty="0"/>
              <a:t>language is logically divided</a:t>
            </a:r>
            <a:r>
              <a:rPr lang="en-GB" baseline="0" dirty="0"/>
              <a:t> into four sections.</a:t>
            </a:r>
          </a:p>
          <a:p>
            <a:endParaRPr lang="en-GB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baseline="0" dirty="0"/>
              <a:t>Data definition </a:t>
            </a:r>
            <a:r>
              <a:rPr lang="en-GB" b="0" baseline="0" dirty="0"/>
              <a:t>commands define </a:t>
            </a:r>
            <a:r>
              <a:rPr lang="en-GB" baseline="0" dirty="0"/>
              <a:t>the structure of the data: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/>
              <a:t>tables, columns, indexes, constraints and others.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SQL commands, such as "</a:t>
            </a:r>
            <a:r>
              <a:rPr lang="en-GB" b="1" baseline="0" dirty="0"/>
              <a:t>CREATE TABLE</a:t>
            </a:r>
            <a:r>
              <a:rPr lang="en-GB" baseline="0" dirty="0"/>
              <a:t>" and "</a:t>
            </a:r>
            <a:r>
              <a:rPr lang="en-GB" b="1" baseline="0" dirty="0"/>
              <a:t>ALTER TABLE</a:t>
            </a:r>
            <a:r>
              <a:rPr lang="en-GB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belong to the "</a:t>
            </a:r>
            <a:r>
              <a:rPr lang="en-GB" b="1" baseline="0" dirty="0"/>
              <a:t>data definition language</a:t>
            </a:r>
            <a:r>
              <a:rPr lang="en-GB" baseline="0" dirty="0"/>
              <a:t>" (DDL),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which is a subset of SQL.</a:t>
            </a:r>
          </a:p>
          <a:p>
            <a:endParaRPr lang="en-GB" baseline="0" dirty="0"/>
          </a:p>
          <a:p>
            <a:r>
              <a:rPr lang="en-GB" b="1" baseline="0" dirty="0"/>
              <a:t>Data manipulation </a:t>
            </a:r>
            <a:r>
              <a:rPr lang="en-GB" b="0" baseline="0" dirty="0"/>
              <a:t>commands</a:t>
            </a:r>
            <a:r>
              <a:rPr lang="en-GB" baseline="0" dirty="0"/>
              <a:t> are used for storing, updating, deleting, and retrieving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</a:t>
            </a:r>
            <a:r>
              <a:rPr lang="en-GB" baseline="0" dirty="0"/>
              <a:t>SQL commands "</a:t>
            </a:r>
            <a:r>
              <a:rPr lang="en-GB" b="1" baseline="0" dirty="0"/>
              <a:t>SELECT</a:t>
            </a:r>
            <a:r>
              <a:rPr lang="en-GB" baseline="0" dirty="0"/>
              <a:t>", "</a:t>
            </a:r>
            <a:r>
              <a:rPr lang="en-GB" b="1" baseline="0" dirty="0"/>
              <a:t>INSERT</a:t>
            </a:r>
            <a:r>
              <a:rPr lang="en-GB" baseline="0" dirty="0"/>
              <a:t>", "</a:t>
            </a:r>
            <a:r>
              <a:rPr lang="en-GB" b="1" baseline="0" dirty="0"/>
              <a:t>UPDATE</a:t>
            </a:r>
            <a:r>
              <a:rPr lang="en-GB" baseline="0" dirty="0"/>
              <a:t>" and "</a:t>
            </a:r>
            <a:r>
              <a:rPr lang="en-GB" b="1" baseline="0" dirty="0"/>
              <a:t>DELETE</a:t>
            </a:r>
            <a:r>
              <a:rPr lang="en-GB" baseline="0" dirty="0"/>
              <a:t>"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belong to the "</a:t>
            </a:r>
            <a:r>
              <a:rPr lang="en-GB" b="1" baseline="0" dirty="0"/>
              <a:t>data manipulation language</a:t>
            </a:r>
            <a:r>
              <a:rPr lang="en-GB" baseline="0" dirty="0"/>
              <a:t>" (DML),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which is another subset of 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r>
              <a:rPr lang="en-GB" b="1" baseline="0" dirty="0"/>
              <a:t>Data control commands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define users and roles, assign access permissions,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define who can access the data for reading and modifying.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Data control commands in SQL, such as "</a:t>
            </a:r>
            <a:r>
              <a:rPr lang="en-GB" b="1" baseline="0" dirty="0"/>
              <a:t>GRANT</a:t>
            </a:r>
            <a:r>
              <a:rPr lang="en-GB" baseline="0" dirty="0"/>
              <a:t>" and "</a:t>
            </a:r>
            <a:r>
              <a:rPr lang="en-GB" b="1" baseline="0" dirty="0"/>
              <a:t>REVOKE</a:t>
            </a:r>
            <a:r>
              <a:rPr lang="en-GB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are part of the </a:t>
            </a:r>
            <a:r>
              <a:rPr lang="en-GB" b="1" baseline="0" dirty="0"/>
              <a:t>DCL</a:t>
            </a:r>
            <a:r>
              <a:rPr lang="en-GB" baseline="0" dirty="0"/>
              <a:t> (data control language), which is another subset of SQL.</a:t>
            </a:r>
          </a:p>
          <a:p>
            <a:endParaRPr lang="en-GB" baseline="0" dirty="0"/>
          </a:p>
          <a:p>
            <a:r>
              <a:rPr lang="en-GB" b="1" baseline="0" dirty="0"/>
              <a:t>Transaction control</a:t>
            </a:r>
            <a:r>
              <a:rPr lang="en-GB" b="0" baseline="0" dirty="0"/>
              <a:t> commands,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such as "</a:t>
            </a:r>
            <a:r>
              <a:rPr lang="en-GB" b="1" baseline="0" dirty="0"/>
              <a:t>BEGIN TRANSACTION</a:t>
            </a:r>
            <a:r>
              <a:rPr lang="en-GB" b="0" baseline="0" dirty="0"/>
              <a:t>", "</a:t>
            </a:r>
            <a:r>
              <a:rPr lang="en-GB" b="1" baseline="0" dirty="0"/>
              <a:t>COMMIT</a:t>
            </a:r>
            <a:r>
              <a:rPr lang="en-GB" b="0" baseline="0" dirty="0"/>
              <a:t>" and "</a:t>
            </a:r>
            <a:r>
              <a:rPr lang="en-GB" b="1" baseline="0" dirty="0"/>
              <a:t>ROLLBACK</a:t>
            </a:r>
            <a:r>
              <a:rPr lang="en-GB" b="0" baseline="0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bundle operations that have to be executed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and control the concurrency when multiple users access the database in the same time.</a:t>
            </a:r>
          </a:p>
          <a:p>
            <a:r>
              <a:rPr lang="en-GB" baseline="0" dirty="0"/>
              <a:t>I have given an </a:t>
            </a:r>
            <a:r>
              <a:rPr lang="en-GB" b="1" baseline="0" dirty="0"/>
              <a:t>example of transactions</a:t>
            </a:r>
            <a:r>
              <a:rPr lang="en-GB" baseline="0" dirty="0"/>
              <a:t> before, with the bank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Database </a:t>
            </a:r>
            <a:r>
              <a:rPr lang="en-GB" b="1" baseline="0" dirty="0"/>
              <a:t>transactions </a:t>
            </a:r>
            <a:r>
              <a:rPr lang="en-GB" baseline="0" dirty="0"/>
              <a:t>are </a:t>
            </a:r>
            <a:r>
              <a:rPr lang="en-GB" b="1" baseline="0" dirty="0"/>
              <a:t>sequences of operations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If all of them are </a:t>
            </a:r>
            <a:r>
              <a:rPr lang="en-GB" b="1" baseline="0" dirty="0"/>
              <a:t>executed successfully</a:t>
            </a:r>
            <a:r>
              <a:rPr lang="en-GB" baseline="0" dirty="0"/>
              <a:t>, the changes are applied (or </a:t>
            </a:r>
            <a:r>
              <a:rPr lang="en-GB" b="1" baseline="0" dirty="0"/>
              <a:t>committed</a:t>
            </a:r>
            <a:r>
              <a:rPr lang="en-GB" baseline="0" dirty="0"/>
              <a:t>)</a:t>
            </a:r>
            <a:r>
              <a:rPr lang="bg-BG" baseline="0" dirty="0"/>
              <a:t> </a:t>
            </a:r>
            <a:r>
              <a:rPr lang="en-US" baseline="0" dirty="0"/>
              <a:t>together</a:t>
            </a:r>
            <a:r>
              <a:rPr lang="en-GB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Otherwise, a </a:t>
            </a:r>
            <a:r>
              <a:rPr lang="en-GB" b="1" baseline="0" dirty="0"/>
              <a:t>rollback</a:t>
            </a:r>
            <a:r>
              <a:rPr lang="en-GB" baseline="0" dirty="0"/>
              <a:t> happens, and all changes are </a:t>
            </a:r>
            <a:r>
              <a:rPr lang="en-GB" b="1" baseline="0" dirty="0"/>
              <a:t>reverted</a:t>
            </a:r>
            <a:r>
              <a:rPr lang="en-GB" baseline="0" dirty="0"/>
              <a:t> together.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23C7B1D-E2D9-4D93-B391-30E457E89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667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b="1" dirty="0"/>
              <a:t>example of SQL query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bg1"/>
                </a:solidFill>
              </a:rPr>
              <a:t>SELECT * FROM </a:t>
            </a:r>
            <a:r>
              <a:rPr lang="en-GB" sz="1200" dirty="0">
                <a:solidFill>
                  <a:schemeClr val="tx1"/>
                </a:solidFill>
              </a:rPr>
              <a:t>people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query </a:t>
            </a:r>
            <a:r>
              <a:rPr lang="en-US" dirty="0"/>
              <a:t>is an SQL command,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is sent from the </a:t>
            </a:r>
            <a:r>
              <a:rPr lang="en-US" b="1" dirty="0"/>
              <a:t>client</a:t>
            </a:r>
            <a:r>
              <a:rPr lang="en-US" dirty="0"/>
              <a:t> to the database engine through its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is executed by the </a:t>
            </a:r>
            <a:r>
              <a:rPr lang="en-US" b="1" dirty="0"/>
              <a:t>DBMS</a:t>
            </a:r>
            <a:r>
              <a:rPr lang="en-US" dirty="0"/>
              <a:t> system,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returns data </a:t>
            </a:r>
            <a:r>
              <a:rPr lang="en-US" dirty="0"/>
              <a:t>back to the client.</a:t>
            </a:r>
          </a:p>
          <a:p>
            <a:endParaRPr lang="en-US" dirty="0"/>
          </a:p>
          <a:p>
            <a:r>
              <a:rPr lang="en-US" dirty="0"/>
              <a:t>This sample query returns a sequence of </a:t>
            </a:r>
            <a:r>
              <a:rPr lang="en-US" b="1" dirty="0"/>
              <a:t>data rows</a:t>
            </a:r>
            <a:r>
              <a:rPr lang="en-US" dirty="0"/>
              <a:t>, like it is shown at the table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SQL commands return </a:t>
            </a:r>
            <a:r>
              <a:rPr lang="en-US" b="1" dirty="0"/>
              <a:t>rows of data</a:t>
            </a:r>
            <a:r>
              <a:rPr lang="en-US" dirty="0"/>
              <a:t>, others return a </a:t>
            </a:r>
            <a:r>
              <a:rPr lang="en-US" b="1" dirty="0"/>
              <a:t>single value</a:t>
            </a:r>
            <a:r>
              <a:rPr lang="en-US" dirty="0"/>
              <a:t>, others return </a:t>
            </a:r>
            <a:r>
              <a:rPr lang="en-US" b="1" dirty="0"/>
              <a:t>nothing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depends on the command.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Commands, which return data are called </a:t>
            </a:r>
            <a:r>
              <a:rPr lang="en-US" b="1" dirty="0"/>
              <a:t>"queries</a:t>
            </a:r>
            <a:r>
              <a:rPr lang="en-US" dirty="0"/>
              <a:t>".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6879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MySQL</a:t>
            </a:r>
            <a:r>
              <a:rPr lang="en-US" baseline="0" dirty="0"/>
              <a:t> is popular, open-source relational database management system (</a:t>
            </a:r>
            <a:r>
              <a:rPr lang="en-US" b="1" baseline="0" dirty="0"/>
              <a:t>RDBMS</a:t>
            </a:r>
            <a:r>
              <a:rPr lang="en-US" baseline="0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It manages databases, which hold </a:t>
            </a:r>
            <a:r>
              <a:rPr lang="en-US" b="1" baseline="0" dirty="0"/>
              <a:t>relational data </a:t>
            </a:r>
            <a:r>
              <a:rPr lang="en-US" baseline="0" dirty="0"/>
              <a:t>(tables with relationships between them).</a:t>
            </a:r>
            <a:endParaRPr lang="bg-BG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MySQL support the </a:t>
            </a:r>
            <a:r>
              <a:rPr lang="en-US" b="1" baseline="0" dirty="0"/>
              <a:t>SQL language </a:t>
            </a:r>
            <a:r>
              <a:rPr lang="en-US" baseline="0" dirty="0"/>
              <a:t>for data definition, retrieval, manipulation and administration.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MySQL is </a:t>
            </a:r>
            <a:r>
              <a:rPr lang="en-US" b="1" baseline="0" dirty="0"/>
              <a:t>free </a:t>
            </a:r>
            <a:r>
              <a:rPr lang="en-US" baseline="0" dirty="0"/>
              <a:t>and thus you don’t need to pay as you would do for MS SQL Server or Oracle.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equivalent name to</a:t>
            </a:r>
            <a:r>
              <a:rPr lang="en-US" baseline="0" dirty="0"/>
              <a:t> MySQL is </a:t>
            </a:r>
            <a:r>
              <a:rPr lang="en-US" b="1" baseline="0" dirty="0"/>
              <a:t>MariaDB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fact </a:t>
            </a:r>
            <a:r>
              <a:rPr lang="en-US" b="1" baseline="0" dirty="0"/>
              <a:t>MariaDB</a:t>
            </a:r>
            <a:r>
              <a:rPr lang="en-US" baseline="0" dirty="0"/>
              <a:t> is a free version of MySQL, created when Oracle acquired MySQL.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MySQL has </a:t>
            </a:r>
            <a:r>
              <a:rPr lang="en-US" b="1" baseline="0" dirty="0"/>
              <a:t>free </a:t>
            </a:r>
            <a:r>
              <a:rPr lang="en-US" baseline="0" dirty="0"/>
              <a:t>and </a:t>
            </a:r>
            <a:r>
              <a:rPr lang="en-US" b="1" baseline="0" dirty="0"/>
              <a:t>commercial</a:t>
            </a:r>
            <a:r>
              <a:rPr lang="en-US" baseline="0" dirty="0"/>
              <a:t> versions. And MariaDB is an open and free MySQL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MySQL </a:t>
            </a:r>
            <a:r>
              <a:rPr lang="en-US" b="0" baseline="0" dirty="0"/>
              <a:t>is very, very </a:t>
            </a:r>
            <a:r>
              <a:rPr lang="en-US" b="1" baseline="0" dirty="0"/>
              <a:t>popular</a:t>
            </a:r>
            <a:r>
              <a:rPr lang="en-US" b="0" baseline="0" dirty="0"/>
              <a:t>, one of the most used databases in the IT industry.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This is because it is free, easy to install, use and maintain, with large developer community.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MySQL </a:t>
            </a:r>
            <a:r>
              <a:rPr lang="en-US" baseline="0" dirty="0"/>
              <a:t>is a good choice of DBMS for </a:t>
            </a:r>
            <a:r>
              <a:rPr lang="en-US" b="1" baseline="0" dirty="0"/>
              <a:t>small applications</a:t>
            </a:r>
            <a:r>
              <a:rPr lang="en-US" baseline="0" dirty="0"/>
              <a:t>, such as Web sites or blogs.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MySQL </a:t>
            </a:r>
            <a:r>
              <a:rPr lang="en-US" baseline="0" dirty="0"/>
              <a:t>is a </a:t>
            </a:r>
            <a:r>
              <a:rPr lang="en-US" b="1" baseline="0" dirty="0"/>
              <a:t>cross-platform</a:t>
            </a:r>
            <a:r>
              <a:rPr lang="en-US" baseline="0" dirty="0"/>
              <a:t> software, so it works on many system platforms,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such as Linux, Windows</a:t>
            </a:r>
            <a:r>
              <a:rPr lang="bg-BG" baseline="0" dirty="0"/>
              <a:t> </a:t>
            </a:r>
            <a:r>
              <a:rPr lang="en-US" baseline="0" dirty="0"/>
              <a:t>and MacOS, also on Docker, containers and in cloud environments.</a:t>
            </a:r>
          </a:p>
          <a:p>
            <a:endParaRPr lang="en-US" baseline="0" dirty="0"/>
          </a:p>
          <a:p>
            <a:r>
              <a:rPr lang="en-US" b="1" baseline="0" dirty="0"/>
              <a:t>MySQL</a:t>
            </a:r>
            <a:r>
              <a:rPr lang="en-US" baseline="0" dirty="0"/>
              <a:t> is used also in many </a:t>
            </a:r>
            <a:r>
              <a:rPr lang="en-US" b="1" baseline="0" dirty="0"/>
              <a:t>large-scale software projects </a:t>
            </a:r>
            <a:r>
              <a:rPr lang="en-US" b="0" baseline="0" dirty="0"/>
              <a:t>and businesses.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Most likely it isn’t used for all the data they store</a:t>
            </a:r>
            <a:r>
              <a:rPr lang="bg-BG" baseline="0" dirty="0"/>
              <a:t>, </a:t>
            </a:r>
            <a:r>
              <a:rPr lang="en-US" baseline="0" dirty="0"/>
              <a:t>but just some of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That’s mostly for historical reasons, because it is very good when a small project starts.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examples are Amazon, Apple and Facebook.</a:t>
            </a:r>
          </a:p>
          <a:p>
            <a:endParaRPr lang="en-US" baseline="0" dirty="0"/>
          </a:p>
          <a:p>
            <a:pPr>
              <a:lnSpc>
                <a:spcPct val="100000"/>
              </a:lnSpc>
            </a:pPr>
            <a:r>
              <a:rPr lang="en-US" sz="3600" dirty="0"/>
              <a:t>In MySQL data is stored in </a:t>
            </a:r>
            <a:r>
              <a:rPr lang="en-US" sz="3600" b="1" dirty="0"/>
              <a:t>tables </a:t>
            </a:r>
            <a:r>
              <a:rPr lang="en-US" sz="3600" dirty="0"/>
              <a:t>with </a:t>
            </a:r>
            <a:r>
              <a:rPr lang="en-US" sz="3600" b="1" dirty="0"/>
              <a:t>relationships</a:t>
            </a:r>
            <a:r>
              <a:rPr lang="en-US" sz="3600" dirty="0"/>
              <a:t> between them.</a:t>
            </a:r>
          </a:p>
          <a:p>
            <a:pPr marL="180000" indent="-1800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Tables</a:t>
            </a:r>
            <a:r>
              <a:rPr lang="en-US" sz="3600" b="0" dirty="0"/>
              <a:t> hold structured data and can reference other tables.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 is implemented to query and manipulate data.</a:t>
            </a:r>
          </a:p>
          <a:p>
            <a:pPr marL="171450" indent="-17145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demonstrate you how to execute SQL commands in MySQL.</a:t>
            </a:r>
            <a:endParaRPr lang="en-GB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CFEF36A-E8CF-4F99-940B-9241977661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477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phpMyAdmin</a:t>
            </a:r>
            <a:r>
              <a:rPr lang="en-US" sz="1200" dirty="0"/>
              <a:t> is Web-based MySQL administration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simple way to install and work with</a:t>
            </a:r>
            <a:r>
              <a:rPr lang="en-US" baseline="0" dirty="0"/>
              <a:t> </a:t>
            </a:r>
            <a:r>
              <a:rPr lang="en-US" b="1" baseline="0" dirty="0"/>
              <a:t>MySQL</a:t>
            </a:r>
            <a:r>
              <a:rPr lang="en-US" baseline="0" dirty="0"/>
              <a:t> and </a:t>
            </a:r>
            <a:r>
              <a:rPr lang="en-US" b="1" baseline="0" dirty="0"/>
              <a:t>phpMyAdmin</a:t>
            </a:r>
            <a:r>
              <a:rPr lang="en-US" baseline="0" dirty="0"/>
              <a:t> would be to install </a:t>
            </a:r>
            <a:r>
              <a:rPr lang="en-US" b="1" baseline="0" dirty="0"/>
              <a:t>XAMPP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XAMPP is a </a:t>
            </a:r>
            <a:r>
              <a:rPr lang="en-US" b="1" baseline="0" dirty="0"/>
              <a:t>web server stack</a:t>
            </a:r>
            <a:r>
              <a:rPr lang="en-US" baseline="0" dirty="0"/>
              <a:t>, designed for PHP and MySQL developer.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 "</a:t>
            </a:r>
            <a:r>
              <a:rPr lang="en-US" b="1" baseline="0" dirty="0"/>
              <a:t>stack</a:t>
            </a:r>
            <a:r>
              <a:rPr lang="en-US" baseline="0" dirty="0"/>
              <a:t>" means a bunch of technologies that are used together.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case, it is the </a:t>
            </a:r>
            <a:r>
              <a:rPr lang="en-US" b="1" baseline="0" dirty="0"/>
              <a:t>Apache</a:t>
            </a:r>
            <a:r>
              <a:rPr lang="en-US" baseline="0" dirty="0"/>
              <a:t> web server, </a:t>
            </a:r>
            <a:r>
              <a:rPr lang="en-US" b="1" baseline="0" dirty="0"/>
              <a:t>MariaDB</a:t>
            </a:r>
            <a:r>
              <a:rPr lang="en-US" baseline="0" dirty="0"/>
              <a:t> (MySQL), the </a:t>
            </a:r>
            <a:r>
              <a:rPr lang="en-US" b="1" baseline="0" dirty="0"/>
              <a:t>PHP</a:t>
            </a:r>
            <a:r>
              <a:rPr lang="en-US" baseline="0" dirty="0"/>
              <a:t> programming language, and </a:t>
            </a:r>
            <a:r>
              <a:rPr lang="en-US" b="1" baseline="0" dirty="0"/>
              <a:t>phpMyAdmin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phpMyAdmin </a:t>
            </a:r>
            <a:r>
              <a:rPr lang="en-US" baseline="0" dirty="0"/>
              <a:t>allows to browse the databases, tables and other database objects,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add / edit / delete data,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modify database structure, create / edit / delete tables,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import and export data,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execute SQL commands,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many others.</a:t>
            </a:r>
          </a:p>
          <a:p>
            <a:endParaRPr lang="en-US" dirty="0"/>
          </a:p>
          <a:p>
            <a:r>
              <a:rPr lang="en-US" b="1" dirty="0"/>
              <a:t>HeidiSQL </a:t>
            </a:r>
            <a:r>
              <a:rPr lang="en-US" dirty="0"/>
              <a:t>is a free, open-source GUI client tool used to connect to the MySQL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used for managing MySQL, MS SQL Server, PostgreSQL and SQLite.</a:t>
            </a:r>
          </a:p>
          <a:p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HeidiSQL, we’ll be writing </a:t>
            </a:r>
            <a:r>
              <a:rPr lang="en-US" b="1" baseline="0" dirty="0"/>
              <a:t>SQL queries</a:t>
            </a:r>
            <a:r>
              <a:rPr lang="en-US" baseline="0" dirty="0"/>
              <a:t> to retrieve or modify data in the database.</a:t>
            </a:r>
          </a:p>
          <a:p>
            <a:endParaRPr lang="en-US" dirty="0"/>
          </a:p>
          <a:p>
            <a:r>
              <a:rPr lang="en-US" dirty="0"/>
              <a:t>With it,</a:t>
            </a:r>
            <a:r>
              <a:rPr lang="en-US" baseline="0" dirty="0"/>
              <a:t> we can also </a:t>
            </a:r>
            <a:r>
              <a:rPr lang="en-US" b="1" baseline="0" dirty="0"/>
              <a:t>explore the database structure </a:t>
            </a:r>
            <a:r>
              <a:rPr lang="en-US" baseline="0" dirty="0"/>
              <a:t>and objects, using a visual GUI interface.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D22B5C-CC74-4B72-8780-7603561B6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61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SQL commands</a:t>
            </a:r>
            <a:r>
              <a:rPr lang="en-US" dirty="0"/>
              <a:t>, </a:t>
            </a:r>
            <a:r>
              <a:rPr lang="en-US" baseline="0" dirty="0"/>
              <a:t>developer can communicate with the database engine.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Clients send </a:t>
            </a:r>
            <a:r>
              <a:rPr lang="en-US" b="1" baseline="0" dirty="0"/>
              <a:t>SQL commands </a:t>
            </a:r>
            <a:r>
              <a:rPr lang="en-US" baseline="0" dirty="0"/>
              <a:t>and they are processed and executed by the </a:t>
            </a:r>
            <a:r>
              <a:rPr lang="en-US" b="1" baseline="0" dirty="0"/>
              <a:t>database server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result</a:t>
            </a:r>
            <a:r>
              <a:rPr lang="en-US" baseline="0" dirty="0"/>
              <a:t> (if any) is returned from the database server back to the </a:t>
            </a:r>
            <a:r>
              <a:rPr lang="en-US" b="1" baseline="0" dirty="0"/>
              <a:t>client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Via </a:t>
            </a:r>
            <a:r>
              <a:rPr lang="en-US" b="1" baseline="0" dirty="0"/>
              <a:t>SQL commands and queries</a:t>
            </a:r>
            <a:r>
              <a:rPr lang="en-US" baseline="0" dirty="0"/>
              <a:t>, we can access and control the data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Queries and commands can be simple, but also much more complex.</a:t>
            </a:r>
          </a:p>
          <a:p>
            <a:endParaRPr lang="en-US" baseline="0" dirty="0"/>
          </a:p>
          <a:p>
            <a:r>
              <a:rPr lang="en-US" baseline="0" dirty="0"/>
              <a:t>First, let’s </a:t>
            </a:r>
            <a:r>
              <a:rPr lang="en-US" b="1" baseline="0" dirty="0"/>
              <a:t>create a database</a:t>
            </a:r>
            <a:r>
              <a:rPr lang="en-US" baseline="0" dirty="0"/>
              <a:t> in MySQL.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done with the command: "</a:t>
            </a:r>
            <a:r>
              <a:rPr lang="en-US" b="1" baseline="0" dirty="0"/>
              <a:t>CREATE DATABASE employees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you see, the command-like </a:t>
            </a:r>
            <a:r>
              <a:rPr lang="en-US" b="1" baseline="0" dirty="0"/>
              <a:t>keywords</a:t>
            </a:r>
            <a:r>
              <a:rPr lang="en-US" baseline="0" dirty="0"/>
              <a:t> are written with </a:t>
            </a:r>
            <a:r>
              <a:rPr lang="en-US" b="1" baseline="0" dirty="0"/>
              <a:t>uppercase letters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a writing convention.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work if you write them with lowercase letters too, but it is always better to follow the established conventions.</a:t>
            </a:r>
          </a:p>
          <a:p>
            <a:endParaRPr lang="en-US" baseline="0" dirty="0"/>
          </a:p>
          <a:p>
            <a:r>
              <a:rPr lang="en-US" baseline="0" dirty="0"/>
              <a:t>In MySQL </a:t>
            </a:r>
            <a:r>
              <a:rPr lang="en-US" b="1" baseline="0" dirty="0"/>
              <a:t>names of databases, tables</a:t>
            </a:r>
            <a:r>
              <a:rPr lang="en-US" baseline="0" dirty="0"/>
              <a:t> and other database objects, are written with </a:t>
            </a:r>
            <a:r>
              <a:rPr lang="en-US" b="1" baseline="0" dirty="0"/>
              <a:t>lowercase </a:t>
            </a:r>
            <a:r>
              <a:rPr lang="en-US" baseline="0" dirty="0"/>
              <a:t>letters.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Our database will be named  "employees", in lowercase.</a:t>
            </a:r>
          </a:p>
          <a:p>
            <a:endParaRPr lang="en-US" baseline="0" dirty="0"/>
          </a:p>
          <a:p>
            <a:r>
              <a:rPr lang="en-US" baseline="0" dirty="0"/>
              <a:t>To </a:t>
            </a:r>
            <a:r>
              <a:rPr lang="en-US" b="1" dirty="0"/>
              <a:t>display all databases </a:t>
            </a:r>
            <a:r>
              <a:rPr lang="en-US" dirty="0"/>
              <a:t>in the current MySQL instance, we can send the command: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SHOW</a:t>
            </a:r>
            <a:r>
              <a:rPr lang="en-GB" sz="12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DATABASES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will return the names of the databases in the current MySQL server.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0F6C2EC-9F58-4C80-9CCD-6D139A24CE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532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</a:t>
            </a:r>
            <a:r>
              <a:rPr lang="en-US" baseline="0" dirty="0"/>
              <a:t> take a look at a </a:t>
            </a:r>
            <a:r>
              <a:rPr lang="en-US" b="1" baseline="0" dirty="0"/>
              <a:t>SQL query </a:t>
            </a:r>
            <a:r>
              <a:rPr lang="en-US" baseline="0" dirty="0"/>
              <a:t>that is supposed to </a:t>
            </a:r>
            <a:r>
              <a:rPr lang="en-US" b="1" baseline="0" dirty="0"/>
              <a:t>create a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the previous command, it starts with the keyword "</a:t>
            </a:r>
            <a:r>
              <a:rPr lang="en-US" b="1" baseline="0" dirty="0"/>
              <a:t>CREATE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then it is followed by the keyword "</a:t>
            </a:r>
            <a:r>
              <a:rPr lang="en-US" b="1" baseline="0" dirty="0"/>
              <a:t>TABLE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we want to create a table, not a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we open brackets and start defining the </a:t>
            </a:r>
            <a:r>
              <a:rPr lang="en-US" b="1" baseline="0" dirty="0"/>
              <a:t>columns </a:t>
            </a:r>
            <a:r>
              <a:rPr lang="en-US" baseline="0" dirty="0"/>
              <a:t>the table will have.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</a:t>
            </a:r>
            <a:r>
              <a:rPr lang="en-US" b="1" baseline="0" dirty="0"/>
              <a:t> column </a:t>
            </a:r>
            <a:r>
              <a:rPr lang="en-US" baseline="0" dirty="0"/>
              <a:t>definition should be on a new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one is </a:t>
            </a:r>
            <a:r>
              <a:rPr lang="en-US" b="1" baseline="0" dirty="0"/>
              <a:t>ID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 "</a:t>
            </a:r>
            <a:r>
              <a:rPr lang="en-US" b="1" baseline="0" dirty="0"/>
              <a:t>INT</a:t>
            </a:r>
            <a:r>
              <a:rPr lang="en-US" baseline="0" dirty="0"/>
              <a:t>" tells that in this column only integer numbers will be stored.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try to add an entity with a string </a:t>
            </a:r>
            <a:r>
              <a:rPr lang="en-US" b="1" baseline="0" dirty="0"/>
              <a:t>ID</a:t>
            </a:r>
            <a:r>
              <a:rPr lang="en-US" baseline="0" dirty="0"/>
              <a:t>, an error will be raised.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keywords "</a:t>
            </a:r>
            <a:r>
              <a:rPr lang="en-US" b="1" baseline="0" dirty="0"/>
              <a:t>NOT NULL</a:t>
            </a:r>
            <a:r>
              <a:rPr lang="en-US" baseline="0" dirty="0"/>
              <a:t>" tell the engine that the value of this field can never be null, it always has to have a value.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keywords "</a:t>
            </a:r>
            <a:r>
              <a:rPr lang="en-US" b="1" baseline="0" dirty="0"/>
              <a:t>PRIMARY KEY</a:t>
            </a:r>
            <a:r>
              <a:rPr lang="en-US" baseline="0" dirty="0"/>
              <a:t>" tell the engine that this is the key, uniquely identifying each row in the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keyword "</a:t>
            </a:r>
            <a:r>
              <a:rPr lang="en-US" b="1" baseline="0" dirty="0"/>
              <a:t>AUTO_INCREMENT</a:t>
            </a:r>
            <a:r>
              <a:rPr lang="en-US" baseline="0" dirty="0"/>
              <a:t>" makes it so that whenever a new entity is added to the "people" table, its ID will be automatically set to the ID of the last entity plus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next columns </a:t>
            </a:r>
            <a:r>
              <a:rPr lang="en-US" baseline="0" dirty="0"/>
              <a:t>are pretty much the same, except for their names.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VARCHAR(40)</a:t>
            </a:r>
            <a:r>
              <a:rPr lang="en-US" baseline="0" dirty="0"/>
              <a:t>" keyword tell that values in this column can never be anything but a string with a maximum length of 40 characters.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up to you what maximum length you’ll define.</a:t>
            </a:r>
          </a:p>
          <a:p>
            <a:endParaRPr lang="en-US" baseline="0" dirty="0"/>
          </a:p>
          <a:p>
            <a:r>
              <a:rPr lang="en-US" baseline="0" dirty="0"/>
              <a:t>"people" is the </a:t>
            </a:r>
            <a:r>
              <a:rPr lang="en-US" b="1" baseline="0" dirty="0"/>
              <a:t>name of the table </a:t>
            </a:r>
            <a:r>
              <a:rPr lang="en-US" baseline="0" dirty="0"/>
              <a:t>this query is going to create.</a:t>
            </a:r>
          </a:p>
          <a:p>
            <a:endParaRPr lang="en-US" baseline="0" dirty="0"/>
          </a:p>
          <a:p>
            <a:r>
              <a:rPr lang="en-US" b="1" baseline="0" dirty="0"/>
              <a:t>Columns </a:t>
            </a:r>
            <a:r>
              <a:rPr lang="en-US" baseline="0" dirty="0"/>
              <a:t>consists of </a:t>
            </a:r>
            <a:r>
              <a:rPr lang="en-US" b="1" baseline="0" dirty="0"/>
              <a:t>name</a:t>
            </a:r>
            <a:r>
              <a:rPr lang="en-US" baseline="0" dirty="0"/>
              <a:t> + </a:t>
            </a:r>
            <a:r>
              <a:rPr lang="en-US" b="1" baseline="0" dirty="0"/>
              <a:t>data type </a:t>
            </a:r>
            <a:r>
              <a:rPr lang="en-US" baseline="0" dirty="0"/>
              <a:t>+ other </a:t>
            </a:r>
            <a:r>
              <a:rPr lang="en-US" b="1" baseline="0" dirty="0"/>
              <a:t>attributes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column name </a:t>
            </a:r>
            <a:r>
              <a:rPr lang="en-US" baseline="0" dirty="0"/>
              <a:t>stays at the start of each column definition.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table will have 4 columns: "</a:t>
            </a:r>
            <a:r>
              <a:rPr lang="en-US" b="1" baseline="0" dirty="0"/>
              <a:t>id</a:t>
            </a:r>
            <a:r>
              <a:rPr lang="en-US" baseline="0" dirty="0"/>
              <a:t>", "</a:t>
            </a:r>
            <a:r>
              <a:rPr lang="en-US" b="1" baseline="0" dirty="0"/>
              <a:t>email</a:t>
            </a:r>
            <a:r>
              <a:rPr lang="en-US" baseline="0" dirty="0"/>
              <a:t>", "</a:t>
            </a:r>
            <a:r>
              <a:rPr lang="en-US" b="1" baseline="0" noProof="1"/>
              <a:t>first_name</a:t>
            </a:r>
            <a:r>
              <a:rPr lang="en-US" baseline="0" dirty="0"/>
              <a:t>", and "</a:t>
            </a:r>
            <a:r>
              <a:rPr lang="en-US" b="1" baseline="0" noProof="1"/>
              <a:t>last_name</a:t>
            </a:r>
            <a:r>
              <a:rPr lang="en-US" baseline="0" dirty="0"/>
              <a:t>".</a:t>
            </a:r>
          </a:p>
          <a:p>
            <a:endParaRPr lang="en-US" dirty="0"/>
          </a:p>
          <a:p>
            <a:r>
              <a:rPr lang="en-US" dirty="0"/>
              <a:t>As you may have guessed</a:t>
            </a:r>
            <a:r>
              <a:rPr lang="en-US" baseline="0" dirty="0"/>
              <a:t> it, "</a:t>
            </a:r>
            <a:r>
              <a:rPr lang="en-US" b="1" baseline="0" dirty="0"/>
              <a:t>INT</a:t>
            </a:r>
            <a:r>
              <a:rPr lang="en-US" baseline="0" dirty="0"/>
              <a:t>" and "</a:t>
            </a:r>
            <a:r>
              <a:rPr lang="en-US" b="1" baseline="0" dirty="0"/>
              <a:t>VARCHAR(*)</a:t>
            </a:r>
            <a:r>
              <a:rPr lang="en-US" baseline="0" dirty="0"/>
              <a:t>" are defining the </a:t>
            </a:r>
            <a:r>
              <a:rPr lang="en-US" b="1" baseline="0" dirty="0"/>
              <a:t>data type </a:t>
            </a:r>
            <a:r>
              <a:rPr lang="en-US" baseline="0" dirty="0"/>
              <a:t>to be stored in the column.</a:t>
            </a:r>
          </a:p>
          <a:p>
            <a:endParaRPr lang="en-US" baseline="0" dirty="0"/>
          </a:p>
          <a:p>
            <a:r>
              <a:rPr lang="en-US" dirty="0"/>
              <a:t>The keywords we are using to specify the</a:t>
            </a:r>
            <a:r>
              <a:rPr lang="en-US" baseline="0" dirty="0"/>
              <a:t> structure of the column are called </a:t>
            </a:r>
            <a:r>
              <a:rPr lang="en-US" b="1" baseline="0" dirty="0"/>
              <a:t>attributes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case, these attributes define the first column as </a:t>
            </a:r>
            <a:r>
              <a:rPr lang="en-US" b="1" baseline="0" dirty="0"/>
              <a:t>mandatory</a:t>
            </a:r>
            <a:r>
              <a:rPr lang="en-US" b="0" baseline="0" dirty="0"/>
              <a:t> (NOT NULL)</a:t>
            </a:r>
            <a:r>
              <a:rPr lang="en-US" baseline="0" dirty="0"/>
              <a:t>, </a:t>
            </a:r>
            <a:r>
              <a:rPr lang="en-US" b="1" baseline="0" dirty="0"/>
              <a:t>primary key</a:t>
            </a:r>
            <a:r>
              <a:rPr lang="en-US" baseline="0" dirty="0"/>
              <a:t> and </a:t>
            </a:r>
            <a:r>
              <a:rPr lang="en-US" b="1" baseline="0" dirty="0"/>
              <a:t>auto-increment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Now, let’s see how we can </a:t>
            </a:r>
            <a:r>
              <a:rPr lang="en-US" b="1" baseline="0" dirty="0"/>
              <a:t>insert rows </a:t>
            </a:r>
            <a:r>
              <a:rPr lang="en-US" baseline="0" dirty="0"/>
              <a:t>into a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First, you need to write the command "</a:t>
            </a:r>
            <a:r>
              <a:rPr lang="en-US" b="1" baseline="0" dirty="0"/>
              <a:t>INSERT INTO</a:t>
            </a:r>
            <a:r>
              <a:rPr lang="en-US" baseline="0" dirty="0"/>
              <a:t>" which tells the engine that we want to insert a record.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Afterward, you specify into which </a:t>
            </a:r>
            <a:r>
              <a:rPr lang="en-US" b="1" baseline="0" dirty="0"/>
              <a:t>table</a:t>
            </a:r>
            <a:r>
              <a:rPr lang="en-US" baseline="0" dirty="0"/>
              <a:t> you want to insert.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in brackets, you specify the </a:t>
            </a:r>
            <a:r>
              <a:rPr lang="en-US" b="1" baseline="0" dirty="0"/>
              <a:t>columns </a:t>
            </a:r>
            <a:r>
              <a:rPr lang="en-US" baseline="0" dirty="0"/>
              <a:t>you want to add values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On the next line, you write the keyword "</a:t>
            </a:r>
            <a:r>
              <a:rPr lang="en-US" b="1" baseline="0" dirty="0"/>
              <a:t>VALUES</a:t>
            </a:r>
            <a:r>
              <a:rPr lang="en-US" baseline="0" dirty="0"/>
              <a:t>" which is followed by brackets and values separated by a comma and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you have to keep the order of columns you listed in the "</a:t>
            </a:r>
            <a:r>
              <a:rPr lang="en-US" b="1" baseline="0" dirty="0"/>
              <a:t>INSERT INTO</a:t>
            </a:r>
            <a:r>
              <a:rPr lang="en-US" baseline="0" dirty="0"/>
              <a:t>" command line.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22ED776-DFAC-4FCC-85FE-B4602FE674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7171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some examples that</a:t>
            </a:r>
            <a:r>
              <a:rPr lang="en-US" baseline="0" dirty="0"/>
              <a:t> retrieve data from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one is "</a:t>
            </a:r>
            <a:r>
              <a:rPr lang="en-US" b="1" baseline="0" dirty="0"/>
              <a:t>SELECT * FROM people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SELECT</a:t>
            </a:r>
            <a:r>
              <a:rPr lang="en-US" baseline="0" dirty="0"/>
              <a:t>" keyword tells the engine which columns to </a:t>
            </a:r>
            <a:r>
              <a:rPr lang="en-US" b="1" baseline="0" dirty="0"/>
              <a:t>retrieve</a:t>
            </a:r>
            <a:r>
              <a:rPr lang="en-US" baseline="0" dirty="0"/>
              <a:t> from a table.</a:t>
            </a:r>
          </a:p>
          <a:p>
            <a:endParaRPr lang="en-US" baseline="0" dirty="0"/>
          </a:p>
          <a:p>
            <a:r>
              <a:rPr lang="en-US" baseline="0" dirty="0"/>
              <a:t>The "</a:t>
            </a:r>
            <a:r>
              <a:rPr lang="en-US" b="1" baseline="0" dirty="0"/>
              <a:t>*</a:t>
            </a:r>
            <a:r>
              <a:rPr lang="en-US" baseline="0" dirty="0"/>
              <a:t>" (star) means "</a:t>
            </a:r>
            <a:r>
              <a:rPr lang="en-US" b="1" baseline="0" dirty="0"/>
              <a:t>everything</a:t>
            </a:r>
            <a:r>
              <a:rPr lang="en-US" baseline="0" dirty="0"/>
              <a:t>", "</a:t>
            </a:r>
            <a:r>
              <a:rPr lang="en-US" b="1" baseline="0" dirty="0"/>
              <a:t>all the columns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So, in that example, </a:t>
            </a:r>
            <a:r>
              <a:rPr lang="en-US" b="1" baseline="0" dirty="0"/>
              <a:t>all the columns </a:t>
            </a:r>
            <a:r>
              <a:rPr lang="en-US" baseline="0" dirty="0"/>
              <a:t>are selected for retrieval.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"</a:t>
            </a:r>
            <a:r>
              <a:rPr lang="en-US" b="1" baseline="0" dirty="0"/>
              <a:t>FROM</a:t>
            </a:r>
            <a:r>
              <a:rPr lang="en-US" baseline="0" dirty="0"/>
              <a:t>" keyword tells the engine from </a:t>
            </a:r>
            <a:r>
              <a:rPr lang="en-US" b="1" baseline="0" dirty="0"/>
              <a:t>which table </a:t>
            </a:r>
            <a:r>
              <a:rPr lang="en-US" baseline="0" dirty="0"/>
              <a:t>to retrieve records.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we have the name of a table, in our case – "</a:t>
            </a:r>
            <a:r>
              <a:rPr lang="en-US" b="1" baseline="0" dirty="0"/>
              <a:t>people</a:t>
            </a:r>
            <a:r>
              <a:rPr lang="en-US" baseline="0" dirty="0"/>
              <a:t>", as it is the only table we have created.</a:t>
            </a:r>
          </a:p>
          <a:p>
            <a:endParaRPr lang="en-US" baseline="0" dirty="0"/>
          </a:p>
          <a:p>
            <a:r>
              <a:rPr lang="en-US" baseline="0" dirty="0"/>
              <a:t>You don’t always have to retrieve all the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</a:t>
            </a:r>
            <a:r>
              <a:rPr lang="en-US" b="1" baseline="0" dirty="0"/>
              <a:t>specify the names of the columns </a:t>
            </a:r>
            <a:r>
              <a:rPr lang="en-US" baseline="0" dirty="0"/>
              <a:t>you want to retrieve.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the SQL world this is called "</a:t>
            </a:r>
            <a:r>
              <a:rPr lang="en-US" b="1" baseline="0" dirty="0"/>
              <a:t>projection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example, we can have the following query:</a:t>
            </a:r>
            <a:endParaRPr lang="bg-BG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SELECT </a:t>
            </a:r>
            <a:r>
              <a:rPr lang="en-US" b="1" baseline="0" noProof="1"/>
              <a:t>first_name, last_name </a:t>
            </a:r>
            <a:r>
              <a:rPr lang="en-US" b="1" baseline="0" dirty="0"/>
              <a:t>FROM people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query will retrieve only the first and last names of the people from the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Notice that you </a:t>
            </a:r>
            <a:r>
              <a:rPr lang="en-US" b="1" baseline="0" dirty="0"/>
              <a:t>list the column names </a:t>
            </a:r>
            <a:r>
              <a:rPr lang="en-US" baseline="0" dirty="0"/>
              <a:t>separated by a comma and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don’t need some of the columns, don’t select everything.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fewer things selected, the faster the query is executed.</a:t>
            </a:r>
          </a:p>
          <a:p>
            <a:endParaRPr lang="en-US" baseline="0" dirty="0"/>
          </a:p>
          <a:p>
            <a:r>
              <a:rPr lang="en-US" baseline="0" dirty="0"/>
              <a:t>You can also </a:t>
            </a:r>
            <a:r>
              <a:rPr lang="en-US" b="1" baseline="0" dirty="0"/>
              <a:t>limit the number of rows </a:t>
            </a:r>
            <a:r>
              <a:rPr lang="en-US" baseline="0" dirty="0"/>
              <a:t>to be retrieved.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have the following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SELECT </a:t>
            </a:r>
            <a:r>
              <a:rPr lang="en-US" b="1" baseline="0" noProof="1"/>
              <a:t>first_name, last_name </a:t>
            </a:r>
            <a:r>
              <a:rPr lang="en-US" b="1" baseline="0" dirty="0"/>
              <a:t>FROM people LIMIT 5</a:t>
            </a:r>
            <a:r>
              <a:rPr lang="en-US" baseline="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It is the same as the previous example, but with the addition of the "</a:t>
            </a:r>
            <a:r>
              <a:rPr lang="en-US" b="1" baseline="0" dirty="0"/>
              <a:t>LIMIT</a:t>
            </a:r>
            <a:r>
              <a:rPr lang="en-US" baseline="0" dirty="0"/>
              <a:t>" keyword, followed by a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tells the engine to retrieve only the </a:t>
            </a:r>
            <a:r>
              <a:rPr lang="en-US" b="1" baseline="0" dirty="0"/>
              <a:t>first X rows</a:t>
            </a:r>
            <a:r>
              <a:rPr lang="en-US" baseline="0" dirty="0"/>
              <a:t>, where </a:t>
            </a:r>
            <a:r>
              <a:rPr lang="en-US" b="1" baseline="0" dirty="0"/>
              <a:t>X</a:t>
            </a:r>
            <a:r>
              <a:rPr lang="en-US" baseline="0" dirty="0"/>
              <a:t> is equal to the number after the keyword.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can be 5 or 10 or 1000.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all available rows are </a:t>
            </a:r>
            <a:r>
              <a:rPr lang="en-US" b="1" baseline="0" dirty="0"/>
              <a:t>less than the limit</a:t>
            </a:r>
            <a:r>
              <a:rPr lang="en-US" baseline="0" dirty="0"/>
              <a:t>, then the limit will be </a:t>
            </a:r>
            <a:r>
              <a:rPr lang="en-US" b="1" baseline="0" dirty="0"/>
              <a:t>disregarded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 query will return less rows.</a:t>
            </a:r>
          </a:p>
          <a:p>
            <a:endParaRPr lang="en-US" baseline="0" dirty="0"/>
          </a:p>
          <a:p>
            <a:endParaRPr lang="bg-BG" baseline="0" dirty="0"/>
          </a:p>
          <a:p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600F5-CB19-4E5E-87D0-F259DC55B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156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have any </a:t>
            </a:r>
            <a:r>
              <a:rPr lang="en-US" b="1" dirty="0"/>
              <a:t>question</a:t>
            </a:r>
            <a:r>
              <a:rPr lang="en-US" dirty="0"/>
              <a:t>, feel free to </a:t>
            </a:r>
            <a:r>
              <a:rPr lang="en-US" b="1" dirty="0"/>
              <a:t>ask in the sli.do </a:t>
            </a:r>
            <a:r>
              <a:rPr lang="en-US" dirty="0"/>
              <a:t>platform using the code on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trainers will be happy to answer you very soon.</a:t>
            </a:r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F852FE-9006-40AC-AFDC-C14773A99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749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retrieving records, you can </a:t>
            </a:r>
            <a:r>
              <a:rPr lang="en-US" b="1" dirty="0"/>
              <a:t>filter rows </a:t>
            </a:r>
            <a:r>
              <a:rPr lang="en-US" dirty="0"/>
              <a:t>by specific conditions with</a:t>
            </a:r>
            <a:r>
              <a:rPr lang="en-US" baseline="0" dirty="0"/>
              <a:t> the "</a:t>
            </a:r>
            <a:r>
              <a:rPr lang="en-US" b="1" baseline="0" dirty="0"/>
              <a:t>WHERE</a:t>
            </a:r>
            <a:r>
              <a:rPr lang="en-US" baseline="0" dirty="0"/>
              <a:t>" keyword.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look at the example on the slide:</a:t>
            </a:r>
          </a:p>
          <a:p>
            <a:pPr lvl="1"/>
            <a:r>
              <a:rPr lang="en-GB" sz="1200" b="1" dirty="0">
                <a:solidFill>
                  <a:schemeClr val="bg1"/>
                </a:solidFill>
              </a:rPr>
              <a:t>SELECT * FROM </a:t>
            </a:r>
            <a:r>
              <a:rPr lang="en-GB" sz="1200" b="1" dirty="0">
                <a:solidFill>
                  <a:schemeClr val="tx1"/>
                </a:solidFill>
              </a:rPr>
              <a:t>people</a:t>
            </a:r>
          </a:p>
          <a:p>
            <a:pPr lvl="1"/>
            <a:r>
              <a:rPr lang="en-GB" sz="1200" b="1" dirty="0">
                <a:solidFill>
                  <a:schemeClr val="bg1"/>
                </a:solidFill>
              </a:rPr>
              <a:t>WHERE</a:t>
            </a:r>
            <a:r>
              <a:rPr lang="en-GB" sz="1200" b="1" dirty="0">
                <a:solidFill>
                  <a:schemeClr val="tx1"/>
                </a:solidFill>
              </a:rPr>
              <a:t> email = 'peter@gmail.com'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This query will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returned rows by a condition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will retrieve all records that have the </a:t>
            </a:r>
            <a:r>
              <a:rPr lang="en-US" b="1" baseline="0" dirty="0"/>
              <a:t>email</a:t>
            </a:r>
            <a:r>
              <a:rPr lang="en-US" baseline="0" dirty="0"/>
              <a:t> equal to </a:t>
            </a:r>
            <a:r>
              <a:rPr lang="en-GB" sz="1200" b="0" dirty="0">
                <a:solidFill>
                  <a:schemeClr val="tx1"/>
                </a:solidFill>
              </a:rPr>
              <a:t>'</a:t>
            </a:r>
            <a:r>
              <a:rPr lang="en-GB" sz="1200" b="1" dirty="0">
                <a:solidFill>
                  <a:schemeClr val="tx1"/>
                </a:solidFill>
              </a:rPr>
              <a:t>peter@gmail.com</a:t>
            </a:r>
            <a:r>
              <a:rPr lang="en-GB" sz="1200" dirty="0">
                <a:solidFill>
                  <a:schemeClr val="tx1"/>
                </a:solidFill>
              </a:rPr>
              <a:t>'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baseline="0" dirty="0"/>
              <a:t>Filtering the rows </a:t>
            </a:r>
            <a:r>
              <a:rPr lang="en-US" b="0" baseline="0" dirty="0"/>
              <a:t>to be returned </a:t>
            </a:r>
            <a:r>
              <a:rPr lang="en-US" baseline="0" dirty="0"/>
              <a:t>is called "</a:t>
            </a:r>
            <a:r>
              <a:rPr lang="en-US" b="1" baseline="0" dirty="0"/>
              <a:t>selection</a:t>
            </a:r>
            <a:r>
              <a:rPr lang="en-US" baseline="0" dirty="0"/>
              <a:t>" in the SQL world.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This example demonstrates how we can </a:t>
            </a:r>
            <a:r>
              <a:rPr lang="en-GB" b="1" dirty="0"/>
              <a:t>filter</a:t>
            </a:r>
            <a:r>
              <a:rPr lang="en-GB" dirty="0"/>
              <a:t> and </a:t>
            </a:r>
            <a:r>
              <a:rPr lang="en-GB" b="1" dirty="0"/>
              <a:t>sort</a:t>
            </a:r>
            <a:r>
              <a:rPr lang="en-GB" dirty="0"/>
              <a:t> data in SQL: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SELECT * FROM </a:t>
            </a:r>
            <a:r>
              <a:rPr lang="en-GB" sz="1200" b="1" dirty="0">
                <a:solidFill>
                  <a:schemeClr val="tx1"/>
                </a:solidFill>
              </a:rPr>
              <a:t>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WHERE</a:t>
            </a:r>
            <a:r>
              <a:rPr lang="en-GB" sz="1200" b="1" dirty="0">
                <a:solidFill>
                  <a:schemeClr val="tx1"/>
                </a:solidFill>
              </a:rPr>
              <a:t> id &gt; 10 </a:t>
            </a:r>
            <a:r>
              <a:rPr lang="en-GB" sz="1200" b="1" dirty="0">
                <a:solidFill>
                  <a:schemeClr val="bg1"/>
                </a:solidFill>
              </a:rPr>
              <a:t>AND </a:t>
            </a:r>
            <a:r>
              <a:rPr lang="en-GB" sz="1200" b="1" dirty="0">
                <a:solidFill>
                  <a:schemeClr val="tx1"/>
                </a:solidFill>
              </a:rPr>
              <a:t>id &lt; 20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200" b="1" dirty="0">
                <a:solidFill>
                  <a:schemeClr val="bg1"/>
                </a:solidFill>
              </a:rPr>
              <a:t>ORDER BY</a:t>
            </a:r>
            <a:r>
              <a:rPr lang="en-GB" sz="1200" b="1" dirty="0">
                <a:solidFill>
                  <a:schemeClr val="tx1"/>
                </a:solidFill>
              </a:rPr>
              <a:t> id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"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clause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filters data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multiple conditions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the retrieved data rows are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given column or expression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"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keyword.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It can </a:t>
            </a:r>
            <a:r>
              <a:rPr lang="en-US" sz="1200" b="1" dirty="0">
                <a:solidFill>
                  <a:schemeClr val="tx1"/>
                </a:solidFill>
              </a:rPr>
              <a:t>sort </a:t>
            </a:r>
            <a:r>
              <a:rPr lang="en-US" sz="1200" dirty="0">
                <a:solidFill>
                  <a:schemeClr val="tx1"/>
                </a:solidFill>
              </a:rPr>
              <a:t>(or arrange) data in increasing or decreasing order, according to their natural ordering.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Sorting works for comparable types, such as numbers, text and dates.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46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aseline="0" dirty="0"/>
              <a:t>To </a:t>
            </a:r>
            <a:r>
              <a:rPr lang="en-US" b="1" baseline="0" dirty="0"/>
              <a:t>modify</a:t>
            </a:r>
            <a:r>
              <a:rPr lang="en-US" baseline="0" dirty="0"/>
              <a:t> existing (already added) table rows, start the use the "</a:t>
            </a:r>
            <a:r>
              <a:rPr lang="en-US" b="1" baseline="0" dirty="0"/>
              <a:t>UPDATE</a:t>
            </a:r>
            <a:r>
              <a:rPr lang="en-US" baseline="0" dirty="0"/>
              <a:t>" command in SQL.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have a look at this example, line by 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UPDATE people</a:t>
            </a:r>
            <a:r>
              <a:rPr lang="en-US" baseline="0" dirty="0"/>
              <a:t>" tells the engine that we will be updating the "</a:t>
            </a:r>
            <a:r>
              <a:rPr lang="en-US" b="1" baseline="0" dirty="0"/>
              <a:t>people</a:t>
            </a:r>
            <a:r>
              <a:rPr lang="en-US" baseline="0" dirty="0"/>
              <a:t>" table.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SET </a:t>
            </a:r>
            <a:r>
              <a:rPr lang="en-US" b="1" baseline="0" noProof="1"/>
              <a:t>last_name </a:t>
            </a:r>
            <a:r>
              <a:rPr lang="en-US" b="1" baseline="0" dirty="0"/>
              <a:t>= 'Adams'</a:t>
            </a:r>
            <a:r>
              <a:rPr lang="en-US" baseline="0" dirty="0"/>
              <a:t>" will modify the last name of the matched records to "</a:t>
            </a:r>
            <a:r>
              <a:rPr lang="en-US" b="1" baseline="0" dirty="0"/>
              <a:t>Adams</a:t>
            </a:r>
            <a:r>
              <a:rPr lang="en-US" baseline="0" dirty="0"/>
              <a:t>".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much like assigning or changing the value of a variable in programming languages.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WHERE </a:t>
            </a:r>
            <a:r>
              <a:rPr lang="en-US" b="1" baseline="0" noProof="1"/>
              <a:t>first_name </a:t>
            </a:r>
            <a:r>
              <a:rPr lang="en-US" b="1" baseline="0" dirty="0"/>
              <a:t>= 'John'</a:t>
            </a:r>
            <a:r>
              <a:rPr lang="en-US" baseline="0" dirty="0"/>
              <a:t>" tells the engine to make the change only to records with first name equal to "</a:t>
            </a:r>
            <a:r>
              <a:rPr lang="en-US" b="1" baseline="0" dirty="0"/>
              <a:t>John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we executed the query without the "</a:t>
            </a:r>
            <a:r>
              <a:rPr lang="en-US" b="1" baseline="0" dirty="0"/>
              <a:t>WHERE</a:t>
            </a:r>
            <a:r>
              <a:rPr lang="en-US" baseline="0" dirty="0"/>
              <a:t>" clause,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update the last name of </a:t>
            </a:r>
            <a:r>
              <a:rPr lang="en-US" b="1" baseline="0" dirty="0"/>
              <a:t>all records </a:t>
            </a:r>
            <a:r>
              <a:rPr lang="en-US" baseline="0" dirty="0"/>
              <a:t>of the "people"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 careful!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Usually, we don’t want to update all rows in a table, so </a:t>
            </a:r>
            <a:r>
              <a:rPr lang="en-US" b="1" baseline="0" dirty="0"/>
              <a:t>don’t skip the "WHERE" clause</a:t>
            </a:r>
            <a:r>
              <a:rPr lang="en-US" baseline="0" dirty="0"/>
              <a:t>!</a:t>
            </a:r>
          </a:p>
          <a:p>
            <a:endParaRPr lang="en-US" baseline="0" dirty="0"/>
          </a:p>
          <a:p>
            <a:r>
              <a:rPr lang="en-US" baseline="0" dirty="0"/>
              <a:t>To summarize, the example </a:t>
            </a:r>
            <a:r>
              <a:rPr lang="en-US" b="1" baseline="0" dirty="0"/>
              <a:t>updates the last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of all records in the "people" table,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which the specified "</a:t>
            </a:r>
            <a:r>
              <a:rPr lang="en-US" b="1" baseline="0" dirty="0"/>
              <a:t>WHERE</a:t>
            </a:r>
            <a:r>
              <a:rPr lang="en-US" baseline="0" dirty="0"/>
              <a:t>" condition is true.</a:t>
            </a:r>
          </a:p>
          <a:p>
            <a:endParaRPr lang="en-US" baseline="0" dirty="0"/>
          </a:p>
          <a:p>
            <a:r>
              <a:rPr lang="en-US" baseline="0" dirty="0"/>
              <a:t>Let's discuss </a:t>
            </a:r>
            <a:r>
              <a:rPr lang="en-US" b="1" baseline="0" dirty="0"/>
              <a:t>another example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quite similar, but now we update 3 fields of certain table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fields to be modified</a:t>
            </a:r>
            <a:r>
              <a:rPr lang="bg-BG" baseline="0" dirty="0"/>
              <a:t> </a:t>
            </a:r>
            <a:r>
              <a:rPr lang="en-US" baseline="0" dirty="0"/>
              <a:t>are </a:t>
            </a:r>
            <a:r>
              <a:rPr lang="en-US" b="1" baseline="0" noProof="1"/>
              <a:t>first_name</a:t>
            </a:r>
            <a:r>
              <a:rPr lang="en-US" baseline="0" dirty="0"/>
              <a:t>, </a:t>
            </a:r>
            <a:r>
              <a:rPr lang="en-US" b="1" baseline="0" noProof="1"/>
              <a:t>last_name</a:t>
            </a:r>
            <a:r>
              <a:rPr lang="en-US" baseline="0" dirty="0"/>
              <a:t> and </a:t>
            </a:r>
            <a:r>
              <a:rPr lang="en-US" b="1" baseline="0" noProof="1"/>
              <a:t>email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their new values are "</a:t>
            </a:r>
            <a:r>
              <a:rPr lang="en-US" b="1" baseline="0" dirty="0"/>
              <a:t>Peter</a:t>
            </a:r>
            <a:r>
              <a:rPr lang="en-US" baseline="0" dirty="0"/>
              <a:t>", "</a:t>
            </a:r>
            <a:r>
              <a:rPr lang="en-US" b="1" baseline="0" dirty="0"/>
              <a:t>White</a:t>
            </a:r>
            <a:r>
              <a:rPr lang="en-US" baseline="0" dirty="0"/>
              <a:t>" and "</a:t>
            </a:r>
            <a:r>
              <a:rPr lang="en-US" b="1" baseline="0" dirty="0"/>
              <a:t>pw@email.com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row to be updates is identified by its </a:t>
            </a:r>
            <a:r>
              <a:rPr lang="en-US" b="1" baseline="0" dirty="0"/>
              <a:t>unique ID</a:t>
            </a:r>
            <a:r>
              <a:rPr lang="en-US" baseline="0" dirty="0"/>
              <a:t>, by its primary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command will only update the row with </a:t>
            </a:r>
            <a:r>
              <a:rPr lang="en-US" b="1" baseline="0" dirty="0"/>
              <a:t>ID = 42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This is how we can update multiple fields together in SQL "</a:t>
            </a:r>
            <a:r>
              <a:rPr lang="en-US" b="1" baseline="0" dirty="0"/>
              <a:t>UPDATE</a:t>
            </a:r>
            <a:r>
              <a:rPr lang="en-US" baseline="0" dirty="0"/>
              <a:t>" commands.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5F1B8-4427-4B79-B711-B6F4A388EC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248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Deleting table rows is done by the </a:t>
            </a:r>
            <a:r>
              <a:rPr lang="en-GB" b="1" dirty="0"/>
              <a:t>"DELETE" SQL command</a:t>
            </a:r>
            <a:r>
              <a:rPr lang="en-GB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You specify the table you want to delete from,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and which rows to delete, using the </a:t>
            </a:r>
            <a:r>
              <a:rPr lang="en-GB" b="1" dirty="0"/>
              <a:t>"WHERE" keyword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Be careful and specify a row filtering "</a:t>
            </a:r>
            <a:r>
              <a:rPr lang="en-GB" b="1" dirty="0"/>
              <a:t>WHERE</a:t>
            </a:r>
            <a:r>
              <a:rPr lang="en-GB" dirty="0"/>
              <a:t>" condition,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unless you want to delete all the rows from your table.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Deleting database objects is called "</a:t>
            </a:r>
            <a:r>
              <a:rPr lang="en-US" b="1" i="1" dirty="0"/>
              <a:t>dropping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Emptying</a:t>
            </a:r>
            <a:r>
              <a:rPr lang="en-US" baseline="0" dirty="0"/>
              <a:t> the content of database object is called "</a:t>
            </a:r>
            <a:r>
              <a:rPr lang="en-US" b="1" i="1" baseline="0" dirty="0"/>
              <a:t>truncating</a:t>
            </a:r>
            <a:r>
              <a:rPr lang="en-US" baseline="0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Take a look at the first example: "</a:t>
            </a:r>
            <a:r>
              <a:rPr lang="en-US" b="1" baseline="0" dirty="0"/>
              <a:t>TRUNCATE TABLE people</a:t>
            </a:r>
            <a:r>
              <a:rPr lang="en-US" baseline="0" dirty="0"/>
              <a:t>".</a:t>
            </a:r>
          </a:p>
          <a:p>
            <a:r>
              <a:rPr lang="en-US" baseline="0" dirty="0"/>
              <a:t>What this query will do is that it will </a:t>
            </a:r>
            <a:r>
              <a:rPr lang="en-US" b="1" baseline="0" dirty="0"/>
              <a:t>delete all records in the "people" table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Notice that it will delete only the records, it will empty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the table itself won’t be deleted. It will stay in the database.</a:t>
            </a:r>
          </a:p>
          <a:p>
            <a:endParaRPr lang="en-US" baseline="0" dirty="0"/>
          </a:p>
          <a:p>
            <a:r>
              <a:rPr lang="en-US" baseline="0" dirty="0"/>
              <a:t>If you want to delete the entire table, together with its definition,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to use the </a:t>
            </a:r>
            <a:r>
              <a:rPr lang="en-US" b="1" baseline="0" dirty="0"/>
              <a:t>"DROP" keyword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in this example: "</a:t>
            </a:r>
            <a:r>
              <a:rPr lang="en-US" b="1" baseline="0" dirty="0"/>
              <a:t>DROP TABLE people</a:t>
            </a:r>
            <a:r>
              <a:rPr lang="en-US" baseline="0" dirty="0"/>
              <a:t>".</a:t>
            </a:r>
          </a:p>
          <a:p>
            <a:r>
              <a:rPr lang="en-US" baseline="0" dirty="0"/>
              <a:t>It will delete all the records in this table and </a:t>
            </a:r>
            <a:r>
              <a:rPr lang="en-US" b="1" baseline="0" dirty="0"/>
              <a:t>will destroy the table </a:t>
            </a:r>
            <a:r>
              <a:rPr lang="en-US" baseline="0" dirty="0"/>
              <a:t>itself too.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delete the entire database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can be done as shown in the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"</a:t>
            </a:r>
            <a:r>
              <a:rPr lang="en-US" b="1" baseline="0" dirty="0"/>
              <a:t>DROP DATABASE employees</a:t>
            </a:r>
            <a:r>
              <a:rPr lang="en-US" baseline="0" dirty="0"/>
              <a:t>".</a:t>
            </a:r>
          </a:p>
          <a:p>
            <a:r>
              <a:rPr lang="en-US" baseline="0" dirty="0"/>
              <a:t>It will </a:t>
            </a:r>
            <a:r>
              <a:rPr lang="en-US" b="1" baseline="0" dirty="0"/>
              <a:t>delete the entire database</a:t>
            </a:r>
            <a:r>
              <a:rPr lang="en-US" baseline="0" dirty="0"/>
              <a:t>, all the tables, and the records in them too.</a:t>
            </a:r>
          </a:p>
          <a:p>
            <a:endParaRPr lang="en-US" baseline="0" dirty="0"/>
          </a:p>
          <a:p>
            <a:r>
              <a:rPr lang="en-US" baseline="0" dirty="0"/>
              <a:t>What you should know is that the above actions (</a:t>
            </a:r>
            <a:r>
              <a:rPr lang="en-US" b="1" baseline="0" dirty="0"/>
              <a:t>truncate </a:t>
            </a:r>
            <a:r>
              <a:rPr lang="en-US" baseline="0" dirty="0"/>
              <a:t>and </a:t>
            </a:r>
            <a:r>
              <a:rPr lang="en-US" b="1" baseline="0" dirty="0"/>
              <a:t>drop</a:t>
            </a:r>
            <a:r>
              <a:rPr lang="en-US" baseline="0" dirty="0"/>
              <a:t>), cannot be undone.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Knowing this, you have to </a:t>
            </a:r>
            <a:r>
              <a:rPr lang="en-US" b="1" baseline="0" dirty="0"/>
              <a:t>be careful</a:t>
            </a:r>
            <a:r>
              <a:rPr lang="en-US" baseline="0" dirty="0"/>
              <a:t> when and whether you should execute them at all.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B9D6D66-44B4-402D-BEEF-2B48A842E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167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it's time to </a:t>
            </a:r>
            <a:r>
              <a:rPr lang="en-US" b="1" dirty="0"/>
              <a:t>demonstrate with live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SQL </a:t>
            </a:r>
            <a:r>
              <a:rPr lang="en-US" dirty="0"/>
              <a:t>language, the </a:t>
            </a:r>
            <a:r>
              <a:rPr lang="en-US" b="1" dirty="0"/>
              <a:t>SQL commands</a:t>
            </a:r>
            <a:r>
              <a:rPr lang="en-US" dirty="0"/>
              <a:t> we discussed.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use </a:t>
            </a:r>
            <a:r>
              <a:rPr lang="en-US" b="1" dirty="0"/>
              <a:t>MySQL</a:t>
            </a:r>
            <a:r>
              <a:rPr lang="en-US" dirty="0"/>
              <a:t> as relational database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noProof="1"/>
              <a:t>HeidiSQL</a:t>
            </a:r>
            <a:r>
              <a:rPr lang="en-US" b="1" dirty="0"/>
              <a:t> </a:t>
            </a:r>
            <a:r>
              <a:rPr lang="en-US" dirty="0"/>
              <a:t>as client admin tool for accessing MySQL.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first start the </a:t>
            </a:r>
            <a:r>
              <a:rPr lang="en-US" b="1" dirty="0"/>
              <a:t>XAMPP Control Panel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runs on my Windows machine and controls the services from my PHP + MySQL development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</a:t>
            </a:r>
            <a:r>
              <a:rPr lang="en-US" b="1" dirty="0"/>
              <a:t>start my MySQL </a:t>
            </a:r>
            <a:r>
              <a:rPr lang="en-US" dirty="0"/>
              <a:t>database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up and running, listening for client connections on TCP port 3306.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Next, I will start the </a:t>
            </a:r>
            <a:r>
              <a:rPr lang="en-US" b="1" dirty="0"/>
              <a:t>HeidiSQL</a:t>
            </a:r>
            <a:r>
              <a:rPr lang="en-US" dirty="0"/>
              <a:t> client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default connection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will use the </a:t>
            </a:r>
            <a:r>
              <a:rPr lang="en-US" b="1" dirty="0"/>
              <a:t>default settings </a:t>
            </a:r>
            <a:r>
              <a:rPr lang="en-US" dirty="0"/>
              <a:t>for local MySQL connections.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Let's </a:t>
            </a:r>
            <a:r>
              <a:rPr lang="en-US" b="1" dirty="0"/>
              <a:t>connect to the MySQL </a:t>
            </a:r>
            <a:r>
              <a:rPr lang="en-US" dirty="0"/>
              <a:t>database server.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 the left side of the screen we see the </a:t>
            </a:r>
            <a:r>
              <a:rPr lang="en-US" b="1" dirty="0"/>
              <a:t>databases</a:t>
            </a:r>
            <a:r>
              <a:rPr lang="en-US" dirty="0"/>
              <a:t> in my MySQL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many databases, used by various projects I have worked 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open the </a:t>
            </a:r>
            <a:r>
              <a:rPr lang="en-US" b="1" dirty="0"/>
              <a:t>"</a:t>
            </a:r>
            <a:r>
              <a:rPr lang="en-US" b="1" noProof="1"/>
              <a:t>softuni</a:t>
            </a:r>
            <a:r>
              <a:rPr lang="en-US" b="1" dirty="0"/>
              <a:t>" database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can view the </a:t>
            </a:r>
            <a:r>
              <a:rPr lang="en-US" b="1" dirty="0"/>
              <a:t>definition </a:t>
            </a:r>
            <a:r>
              <a:rPr lang="en-US" dirty="0"/>
              <a:t>of the </a:t>
            </a:r>
            <a:r>
              <a:rPr lang="en-US" b="1" dirty="0"/>
              <a:t>table "students"</a:t>
            </a:r>
            <a:r>
              <a:rPr lang="en-US" dirty="0"/>
              <a:t>. It has 3 columns, like it is shown at the screen.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can also view the </a:t>
            </a:r>
            <a:r>
              <a:rPr lang="en-US" b="1" dirty="0"/>
              <a:t>table data</a:t>
            </a:r>
            <a:r>
              <a:rPr lang="en-US" dirty="0"/>
              <a:t>. I have several data </a:t>
            </a:r>
            <a:r>
              <a:rPr lang="en-US" b="1" dirty="0"/>
              <a:t>rows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write some SQL</a:t>
            </a:r>
            <a:r>
              <a:rPr lang="en-US" dirty="0"/>
              <a:t>.</a:t>
            </a:r>
            <a:endParaRPr lang="bg-B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open the </a:t>
            </a:r>
            <a:r>
              <a:rPr lang="en-US" b="1" dirty="0"/>
              <a:t>"Query" window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will create a new database. I type the following command: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CREATE DATABASE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 I run it, using the keyboard shortcut </a:t>
            </a:r>
            <a:r>
              <a:rPr lang="en-US" b="1" dirty="0"/>
              <a:t>[F9]</a:t>
            </a:r>
            <a:r>
              <a:rPr lang="en-US" dirty="0"/>
              <a:t> or the </a:t>
            </a:r>
            <a:r>
              <a:rPr lang="en-US" b="1" dirty="0"/>
              <a:t>[Execute SQL] button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now created. We can see it on the left. Refresh. It's here.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see all the databases in the server: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SHOW DATABASES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I have many databases.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</a:t>
            </a:r>
            <a:r>
              <a:rPr lang="en-US" b="1" dirty="0"/>
              <a:t>activate </a:t>
            </a:r>
            <a:r>
              <a:rPr lang="en-US" dirty="0"/>
              <a:t>the database "employees".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USE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It became green (active) on the left.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We can now execute commands for this database.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create a table to hold some people: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CREATE TABLE people (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id INT NOT NULL PRIMARY KEY AUTO_INCREMENT,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email VARCHAR(40) NOT NULL,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</a:t>
            </a:r>
            <a:r>
              <a:rPr lang="en-US" b="1" noProof="1"/>
              <a:t>first_name</a:t>
            </a:r>
            <a:r>
              <a:rPr lang="en-US" b="1" dirty="0"/>
              <a:t> VARCHAR(40) NOT NULL,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   </a:t>
            </a:r>
            <a:r>
              <a:rPr lang="en-US" b="1" noProof="1"/>
              <a:t>last_name</a:t>
            </a:r>
            <a:r>
              <a:rPr lang="en-US" b="1" dirty="0"/>
              <a:t> VARCHAR(40) NOT NULL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table is created. We can refresh the tree on the left.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insert a person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VALUES ('john.smith@gmail.com', 'John', 'Smith');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there. Let's </a:t>
            </a:r>
            <a:r>
              <a:rPr lang="en-US" b="1" dirty="0"/>
              <a:t>view the table data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person we just inserted.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</a:t>
            </a:r>
            <a:r>
              <a:rPr lang="en-US" b="1" dirty="0"/>
              <a:t>automatically generated ID = 1</a:t>
            </a:r>
            <a:r>
              <a:rPr lang="en-US" dirty="0"/>
              <a:t> (its primary key).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</a:t>
            </a:r>
            <a:r>
              <a:rPr lang="en-US" b="1" dirty="0"/>
              <a:t>insert a few more data rows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('peter.w@gmail.com', 'Peter', 'White');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('samara@yahoo.com', 'Samara', 'Green');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('mm90@gmail.com', 'Maria', 'Steward');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noProof="1"/>
              <a:t>INSERT INTO people(email, first_name, last_name) VALUES ('george03@gmail.com', 'George', 'Young');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('woo@mail.com', 'Harry', 'Woods');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('jessy@hotmail.com', 'Jessica', 'William');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INSERT INTO people(email, first_name, last_name) VALUES ('susu3@yahoo.co.uk', 'Susan', 'Parker');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Commands were executed successfully. Let's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table data</a:t>
            </a:r>
            <a:r>
              <a:rPr lang="en-US" dirty="0"/>
              <a:t> holds the new rows.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review the </a:t>
            </a:r>
            <a:r>
              <a:rPr lang="en-US" b="1" dirty="0"/>
              <a:t>"SELECT" command</a:t>
            </a:r>
            <a:r>
              <a:rPr lang="en-US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rows</a:t>
            </a:r>
            <a:r>
              <a:rPr lang="en-US" dirty="0"/>
              <a:t> from the "people"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select a </a:t>
            </a:r>
            <a:r>
              <a:rPr lang="en-US" b="1" dirty="0"/>
              <a:t>subset of the columns </a:t>
            </a:r>
            <a:r>
              <a:rPr lang="en-US" dirty="0"/>
              <a:t>(this is called a projection):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</a:t>
            </a:r>
            <a:r>
              <a:rPr lang="en-US" b="1" noProof="1"/>
              <a:t>first_name, last_name </a:t>
            </a:r>
            <a:r>
              <a:rPr lang="en-US" b="1" dirty="0"/>
              <a:t>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retrieve the </a:t>
            </a:r>
            <a:r>
              <a:rPr lang="en-US" b="1" dirty="0"/>
              <a:t>first 3 rows </a:t>
            </a:r>
            <a:r>
              <a:rPr lang="en-US" dirty="0"/>
              <a:t>only: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</a:t>
            </a:r>
            <a:r>
              <a:rPr lang="en-US" b="1" noProof="1"/>
              <a:t>first_name, last_name </a:t>
            </a:r>
            <a:r>
              <a:rPr lang="en-US" b="1" dirty="0"/>
              <a:t>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LIMIT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Works as expected.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how we can </a:t>
            </a:r>
            <a:r>
              <a:rPr lang="en-US" b="1" dirty="0"/>
              <a:t>filter</a:t>
            </a:r>
            <a:r>
              <a:rPr lang="en-US" dirty="0"/>
              <a:t> the retrieved rows using the "</a:t>
            </a:r>
            <a:r>
              <a:rPr lang="en-US" b="1" dirty="0"/>
              <a:t>WHERE</a:t>
            </a:r>
            <a:r>
              <a:rPr lang="en-US" dirty="0"/>
              <a:t>" clause: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email = 'peter.w@gmail.com'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Only one record matches the filter: Peter White.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how we can select, filter and order rows from a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id &gt;= 3 AND id &lt;= 7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ORDER BY </a:t>
            </a:r>
            <a:r>
              <a:rPr lang="en-US" b="1" noProof="1"/>
              <a:t>first_name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see again the entire table content: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modify the row "John Smith":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UPDATE people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SET </a:t>
            </a:r>
            <a:r>
              <a:rPr lang="en-US" b="1" noProof="1"/>
              <a:t>last_name </a:t>
            </a:r>
            <a:r>
              <a:rPr lang="en-US" b="1" dirty="0"/>
              <a:t>= 'Adams'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WHERE </a:t>
            </a:r>
            <a:r>
              <a:rPr lang="en-US" b="1" noProof="1"/>
              <a:t>first_name </a:t>
            </a:r>
            <a:r>
              <a:rPr lang="en-US" b="1" dirty="0"/>
              <a:t>= 'John'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was completed successfully and </a:t>
            </a:r>
            <a:r>
              <a:rPr lang="en-US" b="1" dirty="0"/>
              <a:t>affected 1 row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does not return any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look at the table after the update: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John Smith is now John Adams.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</a:t>
            </a:r>
            <a:r>
              <a:rPr lang="en-US" b="1" dirty="0"/>
              <a:t>delete a row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DELETE FROM people WHERE id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returns nothing but reports that </a:t>
            </a:r>
            <a:r>
              <a:rPr lang="en-US" b="1" dirty="0"/>
              <a:t>1 row was affected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Look at the table again: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Peter White has gone. </a:t>
            </a:r>
            <a:r>
              <a:rPr lang="en-US" b="1" dirty="0"/>
              <a:t>ID 2</a:t>
            </a:r>
            <a:r>
              <a:rPr lang="en-US" dirty="0"/>
              <a:t> is missing.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delete all the rows from the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TRUNCATE TABLE people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Look at the table: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It's </a:t>
            </a:r>
            <a:r>
              <a:rPr lang="en-US" b="1" dirty="0"/>
              <a:t>empty</a:t>
            </a:r>
            <a:r>
              <a:rPr lang="en-US" dirty="0"/>
              <a:t> now.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 we can </a:t>
            </a:r>
            <a:r>
              <a:rPr lang="en-US" b="1" dirty="0"/>
              <a:t>delete the table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DROP TABLE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returns now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Let's see the table rows again: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SELECT * FROM people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command now returns an </a:t>
            </a:r>
            <a:r>
              <a:rPr lang="en-US" b="1" dirty="0"/>
              <a:t>error message</a:t>
            </a:r>
            <a:r>
              <a:rPr lang="en-US" dirty="0"/>
              <a:t>: table "people" doesn't exist.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</a:t>
            </a:r>
            <a:r>
              <a:rPr lang="en-US" b="1" dirty="0"/>
              <a:t>delete the entire database</a:t>
            </a:r>
            <a:r>
              <a:rPr lang="en-US" dirty="0"/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DROP DATABASE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Refresh the databases on the left. It's gone.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is how </a:t>
            </a:r>
            <a:r>
              <a:rPr lang="en-US" b="1" dirty="0"/>
              <a:t>SQL commands</a:t>
            </a:r>
            <a:r>
              <a:rPr lang="en-US" b="0" dirty="0"/>
              <a:t> work in relational databases.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SQL language is simple, but powerful.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shall learn it in detail in the "Database" module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449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already know the</a:t>
            </a:r>
            <a:r>
              <a:rPr lang="en-US" baseline="0" dirty="0"/>
              <a:t> definition of the </a:t>
            </a:r>
            <a:r>
              <a:rPr lang="en-US" b="1" baseline="0" dirty="0"/>
              <a:t>NoSQL databases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section, we will get familiar with </a:t>
            </a:r>
            <a:r>
              <a:rPr lang="en-US" b="1" baseline="0" dirty="0"/>
              <a:t>MongoDB </a:t>
            </a:r>
            <a:r>
              <a:rPr lang="en-US" b="0" baseline="0" dirty="0"/>
              <a:t>– a popular document-based database management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in the previous section, we will show some basic </a:t>
            </a:r>
            <a:r>
              <a:rPr lang="en-US" b="1" baseline="0" dirty="0"/>
              <a:t>CRUD examples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8A9333-8D1C-41DE-B8EB-0FE4C481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878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</a:t>
            </a:r>
            <a:r>
              <a:rPr lang="en-US" baseline="0" dirty="0"/>
              <a:t> name suggests, SQL commands are not used in NoSQL databases.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NoSQL databases </a:t>
            </a:r>
            <a:r>
              <a:rPr lang="en-US" b="1" dirty="0"/>
              <a:t>don't use tables</a:t>
            </a:r>
            <a:r>
              <a:rPr lang="en-US" dirty="0"/>
              <a:t> with rows and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Instead, they use </a:t>
            </a:r>
            <a:r>
              <a:rPr lang="en-US" b="1" dirty="0">
                <a:solidFill>
                  <a:schemeClr val="bg1"/>
                </a:solidFill>
              </a:rPr>
              <a:t>document collections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b="0" dirty="0">
                <a:solidFill>
                  <a:schemeClr val="bg1"/>
                </a:solidFill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chemeClr val="bg1"/>
                </a:solidFill>
              </a:rPr>
              <a:t>Instead of SQL commands, non-relational databases use </a:t>
            </a:r>
            <a:r>
              <a:rPr lang="en-US" b="1" dirty="0">
                <a:solidFill>
                  <a:schemeClr val="bg1"/>
                </a:solidFill>
              </a:rPr>
              <a:t>commands of their own</a:t>
            </a:r>
            <a:r>
              <a:rPr lang="en-US" b="0" dirty="0">
                <a:solidFill>
                  <a:schemeClr val="bg1"/>
                </a:solidFill>
              </a:rPr>
              <a:t>, executed through an API or a client administration tool.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aseline="0" dirty="0"/>
          </a:p>
          <a:p>
            <a:r>
              <a:rPr lang="en-US" b="1" baseline="0" dirty="0"/>
              <a:t>NoSQL databases </a:t>
            </a:r>
            <a:r>
              <a:rPr lang="en-US" baseline="0" dirty="0"/>
              <a:t>are more </a:t>
            </a:r>
            <a:r>
              <a:rPr lang="en-US" b="1" baseline="0" dirty="0"/>
              <a:t>scalable</a:t>
            </a:r>
            <a:r>
              <a:rPr lang="en-US" baseline="0" dirty="0"/>
              <a:t> because of their unstructured nature and they provide superior </a:t>
            </a:r>
            <a:r>
              <a:rPr lang="en-US" b="1" baseline="0" dirty="0"/>
              <a:t>performance</a:t>
            </a:r>
            <a:r>
              <a:rPr lang="en-US" baseline="0" dirty="0"/>
              <a:t> for most operations.</a:t>
            </a:r>
          </a:p>
          <a:p>
            <a:endParaRPr lang="en-US" baseline="0" dirty="0"/>
          </a:p>
          <a:p>
            <a:r>
              <a:rPr lang="en-US" baseline="0" dirty="0"/>
              <a:t>We previously listed some </a:t>
            </a:r>
            <a:r>
              <a:rPr lang="en-US" b="1" baseline="0" dirty="0"/>
              <a:t>NoSQL examples</a:t>
            </a:r>
            <a:r>
              <a:rPr lang="en-US" baseline="0" dirty="0"/>
              <a:t>, but let’s repeat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Examples of non-relational (NoSQL) databases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MongoDB</a:t>
            </a:r>
            <a:r>
              <a:rPr lang="en-US" b="0" baseline="0" dirty="0"/>
              <a:t> (popular document database),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Cassandra</a:t>
            </a:r>
            <a:r>
              <a:rPr lang="en-US" baseline="0" dirty="0"/>
              <a:t> (wide-column database),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Redis</a:t>
            </a:r>
            <a:r>
              <a:rPr lang="en-US" baseline="0" dirty="0"/>
              <a:t> (key-value store),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others.</a:t>
            </a:r>
          </a:p>
          <a:p>
            <a:endParaRPr lang="en-US" baseline="0" dirty="0"/>
          </a:p>
          <a:p>
            <a:r>
              <a:rPr lang="en-US" baseline="0" dirty="0"/>
              <a:t>This </a:t>
            </a:r>
            <a:r>
              <a:rPr lang="en-US" b="1" baseline="0" dirty="0"/>
              <a:t>example</a:t>
            </a:r>
            <a:r>
              <a:rPr lang="en-US" baseline="0" dirty="0"/>
              <a:t> shows how in NoSQL databases documents can be </a:t>
            </a:r>
            <a:r>
              <a:rPr lang="en-US" b="1" baseline="0" dirty="0"/>
              <a:t>stored as objects</a:t>
            </a:r>
            <a:r>
              <a:rPr lang="en-US" baseline="0" dirty="0"/>
              <a:t>, consisting of key-value pairs.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very similar to </a:t>
            </a:r>
            <a:r>
              <a:rPr lang="en-US" b="1" baseline="0" dirty="0"/>
              <a:t>JavaScript objects</a:t>
            </a:r>
            <a:r>
              <a:rPr lang="en-US" baseline="0" dirty="0"/>
              <a:t> or associative arrays: they have </a:t>
            </a:r>
            <a:r>
              <a:rPr lang="en-US" b="1" baseline="0" dirty="0"/>
              <a:t>properties </a:t>
            </a:r>
            <a:r>
              <a:rPr lang="en-US" baseline="0" dirty="0"/>
              <a:t>and </a:t>
            </a:r>
            <a:r>
              <a:rPr lang="en-US" b="1" baseline="0" dirty="0"/>
              <a:t>values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the example we have 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JSON document from MongoDB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ID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ID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special unique hex number, generated internally by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"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used to uniquely identify the document in the database.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8F9F76-5634-4A0D-8D68-83DD9AF59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576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several types of </a:t>
            </a:r>
            <a:r>
              <a:rPr lang="en-US" b="1" baseline="0" dirty="0"/>
              <a:t>NoSQL database </a:t>
            </a:r>
            <a:r>
              <a:rPr lang="en-US" b="0" baseline="0" dirty="0"/>
              <a:t>implementations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one we are going to cover in this lesson is </a:t>
            </a:r>
            <a:r>
              <a:rPr lang="en-US" b="1" baseline="0" dirty="0"/>
              <a:t>MongoDB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open-source and also a cross-platform database that follows the </a:t>
            </a:r>
            <a:r>
              <a:rPr lang="en-US" b="1" baseline="0" dirty="0"/>
              <a:t>document-oriented data model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</a:t>
            </a:r>
            <a:r>
              <a:rPr lang="en-US" b="1" baseline="0" dirty="0"/>
              <a:t>MongoDB database </a:t>
            </a:r>
            <a:r>
              <a:rPr lang="en-US" baseline="0" dirty="0"/>
              <a:t>consists of set of </a:t>
            </a:r>
            <a:r>
              <a:rPr lang="en-US" b="1" baseline="0" dirty="0"/>
              <a:t>document collections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collection</a:t>
            </a:r>
            <a:r>
              <a:rPr lang="en-US" baseline="0" dirty="0"/>
              <a:t> holds a set of </a:t>
            </a:r>
            <a:r>
              <a:rPr lang="en-US" b="1" baseline="0" dirty="0"/>
              <a:t>documents</a:t>
            </a:r>
            <a:r>
              <a:rPr lang="en-US" b="0" baseline="0" dirty="0"/>
              <a:t>.</a:t>
            </a:r>
          </a:p>
          <a:p>
            <a:endParaRPr lang="en-US" baseline="0" dirty="0"/>
          </a:p>
          <a:p>
            <a:r>
              <a:rPr lang="en-US" b="1" dirty="0"/>
              <a:t>MongoDB</a:t>
            </a:r>
            <a:r>
              <a:rPr lang="en-US" baseline="0" dirty="0"/>
              <a:t> uses </a:t>
            </a:r>
            <a:r>
              <a:rPr lang="en-US" b="1" baseline="0" dirty="0"/>
              <a:t>JSON</a:t>
            </a:r>
            <a:r>
              <a:rPr lang="en-US" b="0" baseline="0" dirty="0"/>
              <a:t>-like documents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Their structure is the same as </a:t>
            </a:r>
            <a:r>
              <a:rPr lang="en-US" b="1" baseline="0" dirty="0"/>
              <a:t>JavaScript objects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JSON</a:t>
            </a:r>
            <a:r>
              <a:rPr lang="en-US" baseline="0" dirty="0"/>
              <a:t> means "JavaScript Object Notation".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Nowadays, it is </a:t>
            </a:r>
            <a:r>
              <a:rPr lang="en-US" b="1" baseline="0" dirty="0"/>
              <a:t>the most used format </a:t>
            </a:r>
            <a:r>
              <a:rPr lang="en-US" baseline="0" dirty="0"/>
              <a:t>for transferring data in the programming world.</a:t>
            </a:r>
          </a:p>
          <a:p>
            <a:endParaRPr lang="en-US" baseline="0" dirty="0"/>
          </a:p>
          <a:p>
            <a:pPr>
              <a:buClr>
                <a:schemeClr val="tx1"/>
              </a:buClr>
            </a:pPr>
            <a:r>
              <a:rPr lang="en-US" dirty="0"/>
              <a:t>Sample usages of document databases and MongoDB are: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mobile app </a:t>
            </a:r>
            <a:r>
              <a:rPr lang="en-US" dirty="0"/>
              <a:t>backend, storing users and their profiles,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b="1" dirty="0"/>
              <a:t>product catalog</a:t>
            </a:r>
            <a:r>
              <a:rPr lang="en-US" dirty="0"/>
              <a:t>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poll system </a:t>
            </a:r>
            <a:r>
              <a:rPr lang="en-US" dirty="0"/>
              <a:t>with user votes,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blog</a:t>
            </a:r>
            <a:r>
              <a:rPr lang="en-US" dirty="0"/>
              <a:t> system,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and Web content management system (</a:t>
            </a:r>
            <a:r>
              <a:rPr lang="en-US" b="1" dirty="0">
                <a:solidFill>
                  <a:schemeClr val="bg1"/>
                </a:solidFill>
              </a:rPr>
              <a:t>CMS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above-mentioned software systems often have evolving data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it is much easier when you are using a NoSQL database.</a:t>
            </a:r>
          </a:p>
          <a:p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applications with ever-evolving data requirements,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DB structure </a:t>
            </a:r>
            <a:r>
              <a:rPr lang="en-US" b="1" dirty="0">
                <a:solidFill>
                  <a:schemeClr val="bg1"/>
                </a:solidFill>
              </a:rPr>
              <a:t>may change </a:t>
            </a:r>
            <a:r>
              <a:rPr lang="en-US" dirty="0"/>
              <a:t>over the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The objects in NoSQL databases are loosely coupled, and this allows easy scaling.</a:t>
            </a:r>
            <a:endParaRPr lang="en-US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MongoDB supports </a:t>
            </a:r>
            <a:r>
              <a:rPr lang="en-US" b="1" dirty="0">
                <a:solidFill>
                  <a:schemeClr val="bg1"/>
                </a:solidFill>
              </a:rPr>
              <a:t>indexing </a:t>
            </a:r>
            <a:r>
              <a:rPr lang="en-US" dirty="0"/>
              <a:t>for increased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Searching by indexed columns is fast.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Indexes</a:t>
            </a:r>
            <a:r>
              <a:rPr lang="en-US" baseline="0" dirty="0"/>
              <a:t> take time to build</a:t>
            </a:r>
            <a:r>
              <a:rPr lang="bg-BG" baseline="0" dirty="0"/>
              <a:t> </a:t>
            </a:r>
            <a:r>
              <a:rPr lang="en-US" baseline="0" dirty="0"/>
              <a:t>and use additional disk space,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when used correctly, they significantly speed up data query and retrieval.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2CA593-7DFA-4F17-9862-58F56C862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7645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client tool</a:t>
            </a:r>
            <a:r>
              <a:rPr lang="en-US" dirty="0"/>
              <a:t> I’d recommend</a:t>
            </a:r>
            <a:r>
              <a:rPr lang="en-US" baseline="0" dirty="0"/>
              <a:t> you to use with MongoDB is </a:t>
            </a:r>
            <a:r>
              <a:rPr lang="en-US" b="1" baseline="0" dirty="0"/>
              <a:t>Robo 3T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Robo 3T</a:t>
            </a:r>
            <a:r>
              <a:rPr lang="en-US" baseline="0" dirty="0"/>
              <a:t> is a fully-featured </a:t>
            </a:r>
            <a:r>
              <a:rPr lang="en-US" b="1" baseline="0" dirty="0"/>
              <a:t>GUI admin tool</a:t>
            </a:r>
            <a:r>
              <a:rPr lang="en-US" baseline="0" dirty="0"/>
              <a:t> with an embedded shell for executing MongoDB commands directly.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Robo 3T </a:t>
            </a:r>
            <a:r>
              <a:rPr lang="en-US" baseline="0" dirty="0"/>
              <a:t>will make your work with the MongoDB database much easier.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is </a:t>
            </a:r>
            <a:r>
              <a:rPr lang="en-US" dirty="0"/>
              <a:t>fully-featured </a:t>
            </a:r>
            <a:r>
              <a:rPr lang="en-US" b="1" dirty="0"/>
              <a:t>development environment for MongoDB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embedded shell for executing commands.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features a </a:t>
            </a:r>
            <a:r>
              <a:rPr lang="en-US" b="1" dirty="0"/>
              <a:t>visual query builder</a:t>
            </a:r>
            <a:r>
              <a:rPr lang="en-US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helps you a lot,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especially if you are a newbie to MongoDB.</a:t>
            </a:r>
          </a:p>
          <a:p>
            <a:endParaRPr lang="en-US" baseline="0" dirty="0"/>
          </a:p>
          <a:p>
            <a:r>
              <a:rPr lang="en-US" baseline="0" dirty="0"/>
              <a:t>Moreover, it provides you a feature you all love.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 am talking about the smart </a:t>
            </a:r>
            <a:r>
              <a:rPr lang="en-US" b="1" baseline="0" dirty="0"/>
              <a:t>auto-completion</a:t>
            </a:r>
            <a:r>
              <a:rPr lang="en-US" baseline="0" dirty="0"/>
              <a:t> called "IntelliShell".</a:t>
            </a:r>
          </a:p>
          <a:p>
            <a:endParaRPr lang="en-US" baseline="0" dirty="0"/>
          </a:p>
          <a:p>
            <a:r>
              <a:rPr lang="en-US" baseline="0" dirty="0"/>
              <a:t>An alternative client for MongoDB would be </a:t>
            </a:r>
            <a:r>
              <a:rPr lang="en-US" b="1" baseline="0" dirty="0"/>
              <a:t>NoSQLBooster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 shell-centric and cross-platform </a:t>
            </a:r>
            <a:r>
              <a:rPr lang="en-US" b="1" baseline="0" dirty="0"/>
              <a:t>MongoDB client tool</a:t>
            </a:r>
            <a:r>
              <a:rPr lang="en-US" baseline="0" dirty="0"/>
              <a:t> with a graphical user interface.</a:t>
            </a:r>
          </a:p>
          <a:p>
            <a:endParaRPr lang="en-US" baseline="0" dirty="0"/>
          </a:p>
          <a:p>
            <a:r>
              <a:rPr lang="en-US" baseline="0" dirty="0"/>
              <a:t>It features database </a:t>
            </a:r>
            <a:r>
              <a:rPr lang="en-US" b="1" baseline="0" dirty="0"/>
              <a:t>object explorer</a:t>
            </a:r>
            <a:r>
              <a:rPr lang="en-US" baseline="0" dirty="0"/>
              <a:t> and </a:t>
            </a:r>
            <a:r>
              <a:rPr lang="en-US" b="1" baseline="0" dirty="0"/>
              <a:t>query builder </a:t>
            </a:r>
            <a:r>
              <a:rPr lang="en-US" baseline="0" dirty="0"/>
              <a:t>that allow you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browse the database objects, collection and documents</a:t>
            </a:r>
            <a:r>
              <a:rPr lang="bg-BG" baseline="0" dirty="0"/>
              <a:t>,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to</a:t>
            </a:r>
            <a:r>
              <a:rPr lang="bg-BG" baseline="0" dirty="0"/>
              <a:t> </a:t>
            </a:r>
            <a:r>
              <a:rPr lang="en-US" baseline="0" dirty="0"/>
              <a:t>write and execute commands.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DE0D4CC-29CF-4CAE-ADE3-3D4A6039D4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2914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Creating a database </a:t>
            </a:r>
            <a:r>
              <a:rPr lang="en-US" dirty="0"/>
              <a:t>with the </a:t>
            </a:r>
            <a:r>
              <a:rPr lang="en-US" b="1" dirty="0"/>
              <a:t>Robo 3T </a:t>
            </a:r>
            <a:r>
              <a:rPr lang="en-US" dirty="0"/>
              <a:t>client is done simply by using the graphical</a:t>
            </a:r>
            <a:r>
              <a:rPr lang="en-US" baseline="0" dirty="0"/>
              <a:t> interface it provides.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don’t need a query for that.</a:t>
            </a:r>
          </a:p>
          <a:p>
            <a:endParaRPr lang="en-US" baseline="0" dirty="0"/>
          </a:p>
          <a:p>
            <a:r>
              <a:rPr lang="en-US" baseline="0" dirty="0"/>
              <a:t>Easily right click on the database connection and select </a:t>
            </a:r>
            <a:r>
              <a:rPr lang="en-US" b="1" baseline="0" dirty="0"/>
              <a:t>[Create Database]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you’ll have to enter the desired </a:t>
            </a:r>
            <a:r>
              <a:rPr lang="en-US" b="1" baseline="0" dirty="0"/>
              <a:t>database name</a:t>
            </a:r>
            <a:r>
              <a:rPr lang="en-US" baseline="0" dirty="0"/>
              <a:t> and click the </a:t>
            </a:r>
            <a:r>
              <a:rPr lang="en-US" b="1" baseline="0" dirty="0"/>
              <a:t>[Create]</a:t>
            </a:r>
            <a:r>
              <a:rPr lang="en-US" baseline="0" dirty="0"/>
              <a:t> button.</a:t>
            </a:r>
          </a:p>
          <a:p>
            <a:endParaRPr lang="en-US" baseline="0" dirty="0"/>
          </a:p>
          <a:p>
            <a:r>
              <a:rPr lang="en-US" baseline="0" dirty="0"/>
              <a:t>The new database will be shown in the object explorer.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1E7AC9F-A3D2-46FA-BC2D-49FCD35A75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848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tables in MongoDB.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structures the data in </a:t>
            </a:r>
            <a:r>
              <a:rPr lang="en-US" b="1" dirty="0"/>
              <a:t>collections</a:t>
            </a:r>
            <a:r>
              <a:rPr lang="en-US" dirty="0"/>
              <a:t> of documents instead.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</a:t>
            </a:r>
            <a:r>
              <a:rPr lang="en-US" baseline="0" dirty="0"/>
              <a:t> </a:t>
            </a:r>
            <a:r>
              <a:rPr lang="en-US" b="1" baseline="0" dirty="0"/>
              <a:t>create a collection</a:t>
            </a:r>
            <a:r>
              <a:rPr lang="en-US" baseline="0" dirty="0"/>
              <a:t>, you have to call "</a:t>
            </a:r>
            <a:r>
              <a:rPr lang="en-US" b="1" baseline="0" dirty="0"/>
              <a:t>db.createCollection()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aseline="0" dirty="0"/>
              <a:t>The </a:t>
            </a:r>
            <a:r>
              <a:rPr lang="en-US" b="1" baseline="0" dirty="0"/>
              <a:t>collection name </a:t>
            </a:r>
            <a:r>
              <a:rPr lang="en-US" baseline="0" dirty="0"/>
              <a:t>is passed as parameter in the brackets.</a:t>
            </a:r>
          </a:p>
          <a:p>
            <a:endParaRPr lang="en-US" baseline="0" dirty="0"/>
          </a:p>
          <a:p>
            <a:r>
              <a:rPr lang="en-US" baseline="0" dirty="0"/>
              <a:t>To </a:t>
            </a:r>
            <a:r>
              <a:rPr lang="en-US" b="1" baseline="0" dirty="0"/>
              <a:t>insert a document</a:t>
            </a:r>
            <a:r>
              <a:rPr lang="en-US" baseline="0" dirty="0"/>
              <a:t> in a collection, you have to retrieve the collection first, using "</a:t>
            </a:r>
            <a:r>
              <a:rPr lang="en-US" b="1" baseline="0" dirty="0"/>
              <a:t>db.getCollection()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the previous method – you have to pass the </a:t>
            </a:r>
            <a:r>
              <a:rPr lang="en-US" b="1" baseline="0" dirty="0"/>
              <a:t>collection name </a:t>
            </a:r>
            <a:r>
              <a:rPr lang="en-US" baseline="0" dirty="0"/>
              <a:t>as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you have to invoke the "</a:t>
            </a:r>
            <a:r>
              <a:rPr lang="en-US" b="1" baseline="0" dirty="0"/>
              <a:t>.insert()</a:t>
            </a:r>
            <a:r>
              <a:rPr lang="en-US" baseline="0" dirty="0"/>
              <a:t>" method which accepts a JSON object for inserting.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Instead of using SQL commands, </a:t>
            </a:r>
            <a:r>
              <a:rPr lang="en-US" b="1" baseline="0" dirty="0"/>
              <a:t>MongoDB uses JavaScript API </a:t>
            </a:r>
            <a:r>
              <a:rPr lang="en-US" baseline="0" dirty="0"/>
              <a:t>(programming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access and manipulate the database and objects in the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Commands </a:t>
            </a:r>
            <a:r>
              <a:rPr lang="en-US" baseline="0" dirty="0"/>
              <a:t>in MongoDB follow the JavaScript syntax: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have </a:t>
            </a:r>
            <a:r>
              <a:rPr lang="en-US" b="1" baseline="0" dirty="0"/>
              <a:t>objects</a:t>
            </a:r>
            <a:r>
              <a:rPr lang="en-US" baseline="0" dirty="0"/>
              <a:t>, like the global API object "</a:t>
            </a:r>
            <a:r>
              <a:rPr lang="en-US" b="1" baseline="0" noProof="1"/>
              <a:t>db</a:t>
            </a:r>
            <a:r>
              <a:rPr lang="en-US" baseline="0" dirty="0"/>
              <a:t>"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the object returned from </a:t>
            </a:r>
            <a:r>
              <a:rPr lang="en-US" sz="1200" b="1" noProof="1">
                <a:solidFill>
                  <a:schemeClr val="tx1"/>
                </a:solidFill>
              </a:rPr>
              <a:t>db.getCollection('people')</a:t>
            </a:r>
            <a:r>
              <a:rPr lang="en-US" sz="1200" noProof="1">
                <a:solidFill>
                  <a:schemeClr val="tx1"/>
                </a:solidFill>
              </a:rPr>
              <a:t>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Objects </a:t>
            </a:r>
            <a:r>
              <a:rPr lang="en-US" baseline="0" dirty="0"/>
              <a:t>have </a:t>
            </a:r>
            <a:r>
              <a:rPr lang="en-US" b="1" baseline="0" dirty="0"/>
              <a:t>methods</a:t>
            </a:r>
            <a:r>
              <a:rPr lang="en-US" baseline="0" dirty="0"/>
              <a:t> and </a:t>
            </a:r>
            <a:r>
              <a:rPr lang="en-US" b="1" baseline="0" dirty="0"/>
              <a:t>properties</a:t>
            </a:r>
            <a:r>
              <a:rPr lang="en-US" baseline="0" dirty="0"/>
              <a:t>, like we see at the above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Methods </a:t>
            </a:r>
            <a:r>
              <a:rPr lang="en-US" baseline="0" dirty="0"/>
              <a:t>accept </a:t>
            </a:r>
            <a:r>
              <a:rPr lang="en-US" b="1" baseline="0" dirty="0"/>
              <a:t>parameters </a:t>
            </a:r>
            <a:r>
              <a:rPr lang="en-US" baseline="0" dirty="0"/>
              <a:t>and </a:t>
            </a:r>
            <a:r>
              <a:rPr lang="en-US" b="1" baseline="0" dirty="0"/>
              <a:t>return values</a:t>
            </a:r>
            <a:r>
              <a:rPr lang="en-US" baseline="0" dirty="0"/>
              <a:t> (objects, lists or others).</a:t>
            </a:r>
            <a:endParaRPr lang="bg-BG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US" sz="1200" b="0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aseline="0" dirty="0"/>
          </a:p>
          <a:p>
            <a:r>
              <a:rPr lang="en-US" b="1" baseline="0" dirty="0"/>
              <a:t>JSON objects </a:t>
            </a:r>
            <a:r>
              <a:rPr lang="en-US" b="0" baseline="0" dirty="0"/>
              <a:t>describe documents in JavaScript style.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They </a:t>
            </a:r>
            <a:r>
              <a:rPr lang="en-US" baseline="0" dirty="0"/>
              <a:t>start with an </a:t>
            </a:r>
            <a:r>
              <a:rPr lang="en-US" b="1" baseline="0" dirty="0"/>
              <a:t>opening curly brace</a:t>
            </a:r>
            <a:r>
              <a:rPr lang="en-US" baseline="0" dirty="0"/>
              <a:t> and finish with a </a:t>
            </a:r>
            <a:r>
              <a:rPr lang="en-US" b="1" baseline="0" dirty="0"/>
              <a:t>closing curly brace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Between the curly braces,</a:t>
            </a:r>
            <a:r>
              <a:rPr lang="en-US" b="1" baseline="0" dirty="0"/>
              <a:t> key-value pairs </a:t>
            </a:r>
            <a:r>
              <a:rPr lang="en-US" baseline="0" dirty="0"/>
              <a:t>are listed, separated by a comma.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632E3AF-3330-444D-B8B4-19299BF14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49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our</a:t>
            </a:r>
            <a:r>
              <a:rPr lang="en-US" baseline="0" dirty="0"/>
              <a:t> lesson about </a:t>
            </a:r>
            <a:r>
              <a:rPr lang="en-US" b="1" baseline="0" dirty="0"/>
              <a:t>databases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section we shall learn some definitions and concepts: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databases</a:t>
            </a:r>
            <a:r>
              <a:rPr lang="en-US" b="0" baseline="0" dirty="0"/>
              <a:t>, the typical </a:t>
            </a:r>
            <a:r>
              <a:rPr lang="en-US" b="1" baseline="0" dirty="0"/>
              <a:t>CRUD </a:t>
            </a:r>
            <a:r>
              <a:rPr lang="en-US" b="0" baseline="0" dirty="0"/>
              <a:t>operations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relational databases </a:t>
            </a:r>
            <a:r>
              <a:rPr lang="en-US" baseline="0" dirty="0"/>
              <a:t>and </a:t>
            </a:r>
            <a:r>
              <a:rPr lang="en-US" b="1" baseline="0" dirty="0"/>
              <a:t>NoSQL databases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 management systems (DBMS)</a:t>
            </a:r>
            <a:r>
              <a:rPr lang="en-US" b="0" baseline="0" dirty="0"/>
              <a:t>.</a:t>
            </a:r>
            <a:endParaRPr lang="en-US" b="1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I will explain also the concepts of </a:t>
            </a:r>
            <a:r>
              <a:rPr lang="en-US" b="1" baseline="0" dirty="0"/>
              <a:t>data storage</a:t>
            </a:r>
            <a:r>
              <a:rPr lang="en-US" baseline="0" dirty="0"/>
              <a:t> and </a:t>
            </a:r>
            <a:r>
              <a:rPr lang="en-US" b="1" baseline="0" dirty="0"/>
              <a:t>data management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is the difference and when we need to use databases.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696459E-5A65-4E13-86B8-C7AED3902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9444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take a look at </a:t>
            </a:r>
            <a:r>
              <a:rPr lang="en-US" b="1" dirty="0"/>
              <a:t>retrieving data</a:t>
            </a:r>
            <a:r>
              <a:rPr lang="en-US" b="1" baseline="0" dirty="0"/>
              <a:t> </a:t>
            </a:r>
            <a:r>
              <a:rPr lang="en-US" baseline="0" dirty="0"/>
              <a:t>from MongoDB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</a:t>
            </a:r>
            <a:r>
              <a:rPr lang="en-US" baseline="0" dirty="0"/>
              <a:t> you have to retrieve the desired collection with the method we already explained: "</a:t>
            </a:r>
            <a:r>
              <a:rPr lang="en-US" b="1" baseline="0" dirty="0"/>
              <a:t>.getCollection()</a:t>
            </a:r>
            <a:r>
              <a:rPr lang="en-US" baseline="0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Then, you use the method "</a:t>
            </a:r>
            <a:r>
              <a:rPr lang="en-US" b="1" baseline="0" dirty="0"/>
              <a:t>find()</a:t>
            </a:r>
            <a:r>
              <a:rPr lang="en-US" baseline="0" dirty="0"/>
              <a:t>" which accepts a </a:t>
            </a:r>
            <a:r>
              <a:rPr lang="en-US" b="1" baseline="0" dirty="0"/>
              <a:t>JSON object as parameter</a:t>
            </a:r>
            <a:r>
              <a:rPr lang="en-US" baseline="0" dirty="0"/>
              <a:t> and tries to find and return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as you see in the example on the slide, passing an </a:t>
            </a:r>
            <a:r>
              <a:rPr lang="en-US" b="1" baseline="0" dirty="0"/>
              <a:t>empty object </a:t>
            </a:r>
            <a:r>
              <a:rPr lang="en-US" baseline="0" dirty="0"/>
              <a:t>will return you </a:t>
            </a:r>
            <a:r>
              <a:rPr lang="en-US" b="1" baseline="0" dirty="0"/>
              <a:t>all the objects </a:t>
            </a:r>
            <a:r>
              <a:rPr lang="en-US" baseline="0" dirty="0"/>
              <a:t>in that collection.</a:t>
            </a:r>
          </a:p>
          <a:p>
            <a:endParaRPr lang="en-US" baseline="0" dirty="0"/>
          </a:p>
          <a:p>
            <a:r>
              <a:rPr lang="en-US" dirty="0"/>
              <a:t>If you want to filter the </a:t>
            </a:r>
            <a:r>
              <a:rPr lang="en-US" b="1" dirty="0"/>
              <a:t>retrieved objects by</a:t>
            </a:r>
            <a:r>
              <a:rPr lang="en-US" b="1" baseline="0" dirty="0"/>
              <a:t> </a:t>
            </a:r>
            <a:r>
              <a:rPr lang="en-US" b="1" dirty="0"/>
              <a:t>given criteria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</a:t>
            </a:r>
            <a:r>
              <a:rPr lang="en-US" b="1" dirty="0"/>
              <a:t>pass</a:t>
            </a:r>
            <a:r>
              <a:rPr lang="en-US" b="1" baseline="0" dirty="0"/>
              <a:t> a filter object</a:t>
            </a:r>
            <a:r>
              <a:rPr lang="en-US" baseline="0" dirty="0"/>
              <a:t> with the </a:t>
            </a:r>
            <a:r>
              <a:rPr lang="en-US" b="1" baseline="0" dirty="0"/>
              <a:t>key-value pairs </a:t>
            </a:r>
            <a:r>
              <a:rPr lang="en-US" baseline="0" dirty="0"/>
              <a:t>you are looking for.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You can see how this happens in the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method line will retrieve all people who have a key "</a:t>
            </a:r>
            <a:r>
              <a:rPr lang="en-US" b="1" baseline="0" noProof="1"/>
              <a:t>firstName</a:t>
            </a:r>
            <a:r>
              <a:rPr lang="en-US" baseline="0" dirty="0"/>
              <a:t>", holding a  value "</a:t>
            </a:r>
            <a:r>
              <a:rPr lang="en-US" b="1" baseline="0" dirty="0"/>
              <a:t>Michael</a:t>
            </a:r>
            <a:r>
              <a:rPr lang="en-US" baseline="0" dirty="0"/>
              <a:t>".</a:t>
            </a:r>
          </a:p>
          <a:p>
            <a:endParaRPr lang="en-US" dirty="0"/>
          </a:p>
          <a:p>
            <a:r>
              <a:rPr lang="en-US" dirty="0"/>
              <a:t>To retrieve a </a:t>
            </a:r>
            <a:r>
              <a:rPr lang="en-US" b="1" dirty="0"/>
              <a:t>specific field</a:t>
            </a:r>
            <a:r>
              <a:rPr lang="en-US" dirty="0"/>
              <a:t>, you need to pass one more parameter to the "</a:t>
            </a:r>
            <a:r>
              <a:rPr lang="en-US" b="1" dirty="0"/>
              <a:t>.find()</a:t>
            </a:r>
            <a:r>
              <a:rPr lang="en-US" dirty="0"/>
              <a:t>" </a:t>
            </a:r>
            <a:r>
              <a:rPr lang="en-US" baseline="0" dirty="0"/>
              <a:t>method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object serves</a:t>
            </a:r>
            <a:r>
              <a:rPr lang="en-US" baseline="0" dirty="0"/>
              <a:t> as a </a:t>
            </a:r>
            <a:r>
              <a:rPr lang="en-US" b="1" baseline="0" dirty="0"/>
              <a:t>filter</a:t>
            </a:r>
            <a:r>
              <a:rPr lang="en-US" baseline="0" dirty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while the second one specifies </a:t>
            </a:r>
            <a:r>
              <a:rPr lang="en-US" b="1" baseline="0" dirty="0"/>
              <a:t>which fields </a:t>
            </a:r>
            <a:r>
              <a:rPr lang="en-US" baseline="0" dirty="0"/>
              <a:t>you want to be returned.</a:t>
            </a:r>
          </a:p>
          <a:p>
            <a:endParaRPr lang="en-US" baseline="0" dirty="0"/>
          </a:p>
          <a:p>
            <a:r>
              <a:rPr lang="en-US" baseline="0" dirty="0"/>
              <a:t>This example will match every document,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has "</a:t>
            </a:r>
            <a:r>
              <a:rPr lang="en-US" b="1" baseline="0" noProof="1"/>
              <a:t>firstName</a:t>
            </a:r>
            <a:r>
              <a:rPr lang="en-US" baseline="0" dirty="0"/>
              <a:t>" equal to "</a:t>
            </a:r>
            <a:r>
              <a:rPr lang="en-US" b="1" baseline="0" dirty="0"/>
              <a:t>Michael</a:t>
            </a:r>
            <a:r>
              <a:rPr lang="en-US" baseline="0" dirty="0"/>
              <a:t>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will </a:t>
            </a:r>
            <a:r>
              <a:rPr lang="en-US" b="1" baseline="0" dirty="0"/>
              <a:t>return</a:t>
            </a:r>
            <a:r>
              <a:rPr lang="en-US" baseline="0" dirty="0"/>
              <a:t> only its "</a:t>
            </a:r>
            <a:r>
              <a:rPr lang="en-US" b="1" baseline="0" noProof="1"/>
              <a:t>lastName</a:t>
            </a:r>
            <a:r>
              <a:rPr lang="en-US" baseline="0" dirty="0"/>
              <a:t>" key with its value.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3F6BC9D-5395-4A6B-B3DE-C26D01E02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9165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also </a:t>
            </a:r>
            <a:r>
              <a:rPr lang="en-US" b="1" baseline="0" dirty="0"/>
              <a:t>update entries</a:t>
            </a:r>
            <a:r>
              <a:rPr lang="en-US" baseline="0" dirty="0"/>
              <a:t> from the document collections.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update the first matched entry, just use the "</a:t>
            </a:r>
            <a:r>
              <a:rPr lang="en-US" b="1" baseline="0" dirty="0"/>
              <a:t>.update()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pass 2 objects: </a:t>
            </a:r>
            <a:r>
              <a:rPr lang="bg-BG" baseline="0" dirty="0"/>
              <a:t>"</a:t>
            </a:r>
            <a:r>
              <a:rPr lang="en-US" b="1" baseline="0" dirty="0"/>
              <a:t>filter</a:t>
            </a:r>
            <a:r>
              <a:rPr lang="bg-BG" baseline="0" dirty="0"/>
              <a:t>"</a:t>
            </a:r>
            <a:r>
              <a:rPr lang="en-US" baseline="0" dirty="0"/>
              <a:t> and </a:t>
            </a:r>
            <a:r>
              <a:rPr lang="bg-BG" baseline="0" dirty="0"/>
              <a:t>"</a:t>
            </a:r>
            <a:r>
              <a:rPr lang="en-US" b="1" baseline="0" dirty="0"/>
              <a:t>new value</a:t>
            </a:r>
            <a:r>
              <a:rPr lang="bg-BG" baseline="0" dirty="0"/>
              <a:t>"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first parameter in the </a:t>
            </a:r>
            <a:r>
              <a:rPr lang="en-US" b="1" baseline="0" dirty="0"/>
              <a:t>filter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with the "</a:t>
            </a:r>
            <a:r>
              <a:rPr lang="en-US" b="1" baseline="0" dirty="0"/>
              <a:t>.find()</a:t>
            </a:r>
            <a:r>
              <a:rPr lang="en-US" baseline="0" dirty="0"/>
              <a:t>" method,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searches for entries matching the specified </a:t>
            </a:r>
            <a:r>
              <a:rPr lang="en-US" b="1" baseline="0" dirty="0"/>
              <a:t>criteria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second parameter holds the </a:t>
            </a:r>
            <a:r>
              <a:rPr lang="en-US" b="1" baseline="0" dirty="0"/>
              <a:t>new object</a:t>
            </a:r>
            <a:r>
              <a:rPr lang="en-US" b="0" baseline="0" dirty="0"/>
              <a:t>, that </a:t>
            </a:r>
            <a:r>
              <a:rPr lang="en-US" b="1" baseline="0" dirty="0"/>
              <a:t>will replace </a:t>
            </a:r>
            <a:r>
              <a:rPr lang="en-US" b="0" baseline="0" dirty="0"/>
              <a:t>the old one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example, the "</a:t>
            </a:r>
            <a:r>
              <a:rPr lang="en-US" b="1" baseline="0" dirty="0"/>
              <a:t>.update()</a:t>
            </a:r>
            <a:r>
              <a:rPr lang="en-US" baseline="0" dirty="0"/>
              <a:t>" method will look for records with "</a:t>
            </a:r>
            <a:r>
              <a:rPr lang="en-US" b="1" baseline="0" noProof="1"/>
              <a:t>firstName</a:t>
            </a:r>
            <a:r>
              <a:rPr lang="en-US" baseline="0" dirty="0"/>
              <a:t>" equal to "</a:t>
            </a:r>
            <a:r>
              <a:rPr lang="en-US" b="1" baseline="0" dirty="0"/>
              <a:t>Kate</a:t>
            </a:r>
            <a:r>
              <a:rPr lang="en-US" baseline="0" dirty="0"/>
              <a:t>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will </a:t>
            </a:r>
            <a:r>
              <a:rPr lang="en-US" b="1" baseline="0" dirty="0"/>
              <a:t>replace the first matching document</a:t>
            </a:r>
            <a:r>
              <a:rPr lang="en-US" baseline="0" dirty="0"/>
              <a:t> with a new object,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</a:t>
            </a:r>
            <a:r>
              <a:rPr lang="en-US" b="1" baseline="0" dirty="0"/>
              <a:t>first name</a:t>
            </a:r>
            <a:r>
              <a:rPr lang="en-US" baseline="0" dirty="0"/>
              <a:t> "</a:t>
            </a:r>
            <a:r>
              <a:rPr lang="en-US" b="1" baseline="0" dirty="0"/>
              <a:t>George</a:t>
            </a:r>
            <a:r>
              <a:rPr lang="en-US" baseline="0" dirty="0"/>
              <a:t>" and </a:t>
            </a:r>
            <a:r>
              <a:rPr lang="en-US" b="1" baseline="0" dirty="0"/>
              <a:t>age</a:t>
            </a:r>
            <a:r>
              <a:rPr lang="en-US" baseline="0" dirty="0"/>
              <a:t> </a:t>
            </a:r>
            <a:r>
              <a:rPr lang="en-US" b="1" baseline="0" dirty="0"/>
              <a:t>25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 want to </a:t>
            </a:r>
            <a:r>
              <a:rPr lang="en-US" b="1" baseline="0" dirty="0"/>
              <a:t>update fields</a:t>
            </a:r>
            <a:r>
              <a:rPr lang="en-US" baseline="0" dirty="0"/>
              <a:t> of the existing document, instead of replacing it,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should use the </a:t>
            </a:r>
            <a:r>
              <a:rPr lang="en-US" b="1" baseline="0" dirty="0"/>
              <a:t>$set syntax</a:t>
            </a:r>
            <a:r>
              <a:rPr lang="en-US" baseline="0" dirty="0"/>
              <a:t>, which I will show you later.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Note that the update operation will be executed only on the </a:t>
            </a:r>
            <a:r>
              <a:rPr lang="en-US" b="1" baseline="0" dirty="0"/>
              <a:t>first matching entry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update all </a:t>
            </a:r>
            <a:r>
              <a:rPr lang="en-US" baseline="0" dirty="0"/>
              <a:t>entries that match the criteria in the first object,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to pass one more object with key-value pair "</a:t>
            </a:r>
            <a:r>
              <a:rPr lang="en-US" b="1" baseline="0" dirty="0"/>
              <a:t>multi: true</a:t>
            </a:r>
            <a:r>
              <a:rPr lang="en-US" baseline="0" dirty="0"/>
              <a:t>".</a:t>
            </a:r>
          </a:p>
          <a:p>
            <a:endParaRPr lang="en-US" baseline="0" dirty="0"/>
          </a:p>
          <a:p>
            <a:r>
              <a:rPr lang="en-US" baseline="0" dirty="0"/>
              <a:t>It will tell the "</a:t>
            </a:r>
            <a:r>
              <a:rPr lang="en-US" b="1" baseline="0" dirty="0"/>
              <a:t>.update()</a:t>
            </a:r>
            <a:r>
              <a:rPr lang="en-US" baseline="0" dirty="0"/>
              <a:t>" method to modify all entries found.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AEFB9A-0AB9-455B-99CE-95C7C870E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42329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</a:t>
            </a:r>
            <a:r>
              <a:rPr lang="en-US" b="1" baseline="0" dirty="0"/>
              <a:t>delete a single entry</a:t>
            </a:r>
            <a:r>
              <a:rPr lang="en-US" baseline="0" dirty="0"/>
              <a:t>, you have to use the "</a:t>
            </a:r>
            <a:r>
              <a:rPr lang="en-US" b="1" baseline="0" dirty="0"/>
              <a:t>.</a:t>
            </a:r>
            <a:r>
              <a:rPr lang="en-US" b="1" baseline="0" noProof="1"/>
              <a:t>deleteOne</a:t>
            </a:r>
            <a:r>
              <a:rPr lang="en-US" b="1" baseline="0" dirty="0"/>
              <a:t>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like the previous methods, it accepts a </a:t>
            </a:r>
            <a:r>
              <a:rPr lang="en-US" b="1" baseline="0" dirty="0"/>
              <a:t>filter</a:t>
            </a:r>
            <a:r>
              <a:rPr lang="en-US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 object that serves as criteria to search the collection.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the name suggests, this method </a:t>
            </a:r>
            <a:r>
              <a:rPr lang="en-US" b="1" baseline="0" dirty="0"/>
              <a:t>deletes one entry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that matches the criteria given.</a:t>
            </a:r>
          </a:p>
          <a:p>
            <a:endParaRPr lang="en-US" baseline="0" dirty="0"/>
          </a:p>
          <a:p>
            <a:r>
              <a:rPr lang="en-US" baseline="0" dirty="0"/>
              <a:t>If you want to </a:t>
            </a:r>
            <a:r>
              <a:rPr lang="en-US" b="1" baseline="0" dirty="0"/>
              <a:t>delete all entries</a:t>
            </a:r>
            <a:r>
              <a:rPr lang="en-US" baseline="0" dirty="0"/>
              <a:t> that match given criteria, you simply have to use the "</a:t>
            </a:r>
            <a:r>
              <a:rPr lang="en-US" b="1" baseline="0" dirty="0"/>
              <a:t>.</a:t>
            </a:r>
            <a:r>
              <a:rPr lang="en-US" b="1" baseline="0" noProof="1"/>
              <a:t>deleteMany</a:t>
            </a:r>
            <a:r>
              <a:rPr lang="en-US" b="1" baseline="0" dirty="0"/>
              <a:t>()</a:t>
            </a:r>
            <a:r>
              <a:rPr lang="en-US" baseline="0" dirty="0"/>
              <a:t>"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does the same job with the only difference that it will </a:t>
            </a:r>
            <a:r>
              <a:rPr lang="en-US" b="1" baseline="0" dirty="0"/>
              <a:t>delete all entries </a:t>
            </a:r>
            <a:r>
              <a:rPr lang="en-US" baseline="0" dirty="0"/>
              <a:t>that match the criteria, instead of only the first one.</a:t>
            </a:r>
          </a:p>
          <a:p>
            <a:endParaRPr lang="en-US" baseline="0" dirty="0"/>
          </a:p>
          <a:p>
            <a:endParaRPr lang="bg-BG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90AAD2C-0D9A-4484-BB30-965379607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0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it's time to </a:t>
            </a:r>
            <a:r>
              <a:rPr lang="en-US" b="1" dirty="0"/>
              <a:t>demonstrate MongoDB in action</a:t>
            </a:r>
            <a:r>
              <a:rPr lang="en-US" dirty="0"/>
              <a:t> with live examples.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use a </a:t>
            </a:r>
            <a:r>
              <a:rPr lang="en-US" b="1" dirty="0"/>
              <a:t>local MongoDB server </a:t>
            </a:r>
            <a:r>
              <a:rPr lang="en-US" dirty="0"/>
              <a:t>and </a:t>
            </a:r>
            <a:r>
              <a:rPr lang="en-US" b="1" dirty="0"/>
              <a:t>Robo 3T</a:t>
            </a:r>
            <a:r>
              <a:rPr lang="en-US" dirty="0"/>
              <a:t> as client.</a:t>
            </a: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First, we start the </a:t>
            </a:r>
            <a:r>
              <a:rPr lang="en-US" b="1" dirty="0"/>
              <a:t>MongoDB database server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have a batch file, which runs "</a:t>
            </a:r>
            <a:r>
              <a:rPr lang="en-US" b="1" noProof="1"/>
              <a:t>mongod</a:t>
            </a:r>
            <a:r>
              <a:rPr lang="en-US" dirty="0"/>
              <a:t>" with a local database path.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it is up and running.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Next, we start </a:t>
            </a:r>
            <a:r>
              <a:rPr lang="en-US" b="1" dirty="0"/>
              <a:t>Robo 3T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At startup, it shows the local MongoDB servers.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click </a:t>
            </a:r>
            <a:r>
              <a:rPr lang="en-US" b="1" dirty="0"/>
              <a:t>[Connect]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we see the </a:t>
            </a:r>
            <a:r>
              <a:rPr lang="en-US" b="1" dirty="0"/>
              <a:t>databases </a:t>
            </a:r>
            <a:r>
              <a:rPr lang="en-US" dirty="0"/>
              <a:t>in the object explorer on the left.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shall create a </a:t>
            </a:r>
            <a:r>
              <a:rPr lang="en-US" b="1" dirty="0"/>
              <a:t>new database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Right click on the server connection and choose </a:t>
            </a:r>
            <a:r>
              <a:rPr lang="en-US" b="1" dirty="0"/>
              <a:t>[Create Database]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choose a name "</a:t>
            </a:r>
            <a:r>
              <a:rPr lang="en-US" b="1" dirty="0"/>
              <a:t>Demo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have the new database "Demo".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open it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double-click on the </a:t>
            </a:r>
            <a:r>
              <a:rPr lang="en-US" b="1" dirty="0"/>
              <a:t>[Collections]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There are no collections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</a:t>
            </a:r>
            <a:r>
              <a:rPr lang="en-US" b="1" dirty="0"/>
              <a:t>create a collection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name it "</a:t>
            </a:r>
            <a:r>
              <a:rPr lang="en-US" b="1" dirty="0"/>
              <a:t>people</a:t>
            </a:r>
            <a:r>
              <a:rPr lang="en-US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It's now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open it</a:t>
            </a:r>
            <a:r>
              <a:rPr lang="en-US" b="0" dirty="0"/>
              <a:t>. Just </a:t>
            </a:r>
            <a:r>
              <a:rPr lang="en-US" b="1" dirty="0"/>
              <a:t>double-click</a:t>
            </a:r>
            <a:r>
              <a:rPr lang="en-US" b="0" dirty="0"/>
              <a:t> on the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 3T automatically executes the following query: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db.getCollection('people').find({})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returns an </a:t>
            </a:r>
            <a:r>
              <a:rPr lang="en-US" b="1" dirty="0"/>
              <a:t>empty record set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collection is empty, so the query result is also empty.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add a few documents</a:t>
            </a:r>
            <a:r>
              <a:rPr lang="en-US" dirty="0"/>
              <a:t> in the "people"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Right click on the collection and choose </a:t>
            </a:r>
            <a:r>
              <a:rPr lang="en-US" b="1" dirty="0"/>
              <a:t>[Insert Document]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enter the following JSON: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'Michael',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'Smith',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'michael@gmail.com'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can </a:t>
            </a:r>
            <a:r>
              <a:rPr lang="en-US" b="1" dirty="0"/>
              <a:t>view the documents </a:t>
            </a:r>
            <a:r>
              <a:rPr lang="en-US" dirty="0"/>
              <a:t>in the collection again.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the returned result set holds one document.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Let's look inside.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our object, holding Michael Smith.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one additional field: </a:t>
            </a:r>
            <a:r>
              <a:rPr lang="en-US" b="1" dirty="0"/>
              <a:t>_id</a:t>
            </a:r>
            <a:r>
              <a:rPr lang="en-US" dirty="0"/>
              <a:t>, which holds a </a:t>
            </a:r>
            <a:r>
              <a:rPr lang="en-US" b="1" dirty="0"/>
              <a:t>unique object ID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is </a:t>
            </a:r>
            <a:r>
              <a:rPr lang="en-US" b="1" dirty="0"/>
              <a:t>automatically generated </a:t>
            </a:r>
            <a:r>
              <a:rPr lang="en-US" dirty="0"/>
              <a:t>by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</a:t>
            </a:r>
            <a:r>
              <a:rPr lang="en-US" b="1" dirty="0"/>
              <a:t>the ID of the document</a:t>
            </a:r>
            <a:r>
              <a:rPr lang="en-US" dirty="0"/>
              <a:t>, which can be used to identify it</a:t>
            </a:r>
            <a:r>
              <a:rPr lang="bg-BG" dirty="0"/>
              <a:t> </a:t>
            </a:r>
            <a:r>
              <a:rPr lang="en-US" dirty="0"/>
              <a:t>or reference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Now, let's </a:t>
            </a:r>
            <a:r>
              <a:rPr lang="en-US" b="1" dirty="0"/>
              <a:t>add a few more objects </a:t>
            </a:r>
            <a:r>
              <a:rPr lang="en-US" dirty="0"/>
              <a:t>in the "people" collection: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'Jessica',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'Woods',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'jessy.w@gmail.com'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'Kate',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'Green',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'kgr@yahoo.com'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'Michael',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'Peterson',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'm.pet11@gmail.com'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1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{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firstName: 'Steve',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lastName: 'Smith',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email: 'ssm@hotmail.com'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we have 5 documents in our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can see them as </a:t>
            </a:r>
            <a:r>
              <a:rPr lang="en-US" b="1" dirty="0"/>
              <a:t>tree</a:t>
            </a:r>
            <a:r>
              <a:rPr lang="en-US" dirty="0"/>
              <a:t>, as </a:t>
            </a:r>
            <a:r>
              <a:rPr lang="en-US" b="1" dirty="0"/>
              <a:t>table</a:t>
            </a:r>
            <a:r>
              <a:rPr lang="en-US" dirty="0"/>
              <a:t> or as </a:t>
            </a:r>
            <a:r>
              <a:rPr lang="en-US" b="1" dirty="0"/>
              <a:t>JSON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It's time to create a </a:t>
            </a:r>
            <a:r>
              <a:rPr lang="en-US" b="1" dirty="0"/>
              <a:t>custom query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find all persons, who have first name "</a:t>
            </a:r>
            <a:r>
              <a:rPr lang="en-US" b="1" dirty="0"/>
              <a:t>Michael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query: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db.getCollection('people').find({ firstName: 'Michael'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</a:t>
            </a:r>
            <a:r>
              <a:rPr lang="en-US" b="1" dirty="0"/>
              <a:t>run it</a:t>
            </a:r>
            <a:r>
              <a:rPr lang="bg-BG" dirty="0"/>
              <a:t>, </a:t>
            </a:r>
            <a:r>
              <a:rPr lang="en-US" dirty="0"/>
              <a:t>using the </a:t>
            </a:r>
            <a:r>
              <a:rPr lang="en-US" b="1" dirty="0"/>
              <a:t>[F5]</a:t>
            </a:r>
            <a:r>
              <a:rPr lang="en-US" dirty="0"/>
              <a:t> keyboard shortcut</a:t>
            </a:r>
            <a:r>
              <a:rPr lang="bg-BG" dirty="0"/>
              <a:t>, </a:t>
            </a:r>
            <a:r>
              <a:rPr lang="en-US" dirty="0"/>
              <a:t>or the </a:t>
            </a:r>
            <a:r>
              <a:rPr lang="en-US" b="1" dirty="0"/>
              <a:t>green button [Execute query]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result holds 2 objects: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Michael Smith,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Michael Peterson.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find the last name of all persons, who have first name "Michael". I run the following query: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db.getCollection('people').find(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'Michael' },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lastName: 1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result set holds 2 objects, which hold the last names of the selected entries from the collection.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</a:t>
            </a:r>
            <a:r>
              <a:rPr lang="en-US" b="1" dirty="0"/>
              <a:t>update an object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change the first document, who has "</a:t>
            </a:r>
            <a:r>
              <a:rPr lang="en-US" b="1" dirty="0"/>
              <a:t>Kate</a:t>
            </a:r>
            <a:r>
              <a:rPr lang="en-US" dirty="0"/>
              <a:t>" as first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want to change the first name to "</a:t>
            </a:r>
            <a:r>
              <a:rPr lang="en-US" b="1" dirty="0"/>
              <a:t>George</a:t>
            </a:r>
            <a:r>
              <a:rPr lang="en-US" dirty="0"/>
              <a:t>" and add a new property: </a:t>
            </a:r>
            <a:r>
              <a:rPr lang="en-US" b="1" dirty="0"/>
              <a:t>age=25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command: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'Kate'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'George', age: 25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run it. The server says: "</a:t>
            </a:r>
            <a:r>
              <a:rPr lang="en-US" b="1" dirty="0"/>
              <a:t>Updated 1 existing record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view </a:t>
            </a:r>
            <a:r>
              <a:rPr lang="en-US" b="1" dirty="0"/>
              <a:t>what has changed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Instead of </a:t>
            </a:r>
            <a:r>
              <a:rPr lang="en-US" b="1" dirty="0"/>
              <a:t>Kate Green</a:t>
            </a:r>
            <a:r>
              <a:rPr lang="en-US" dirty="0"/>
              <a:t>, we have a new object: </a:t>
            </a:r>
            <a:r>
              <a:rPr lang="en-US" b="1" dirty="0"/>
              <a:t>George, with age 22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last name </a:t>
            </a:r>
            <a:r>
              <a:rPr lang="en-US" dirty="0"/>
              <a:t>and </a:t>
            </a:r>
            <a:r>
              <a:rPr lang="en-US" b="1" dirty="0"/>
              <a:t>email</a:t>
            </a:r>
            <a:r>
              <a:rPr lang="en-US" dirty="0"/>
              <a:t> of Kate </a:t>
            </a:r>
            <a:r>
              <a:rPr lang="en-US" b="1" dirty="0"/>
              <a:t>are lost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If we want to change objects and keep the existing values, we can do like this: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firstName: 'George'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$set: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  { email: 'gogo@gmx.de', age: 30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command was successfully executed.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can see </a:t>
            </a:r>
            <a:r>
              <a:rPr lang="en-US" b="1" dirty="0"/>
              <a:t>what has changed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George has email and his age is 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Now I want to </a:t>
            </a:r>
            <a:r>
              <a:rPr lang="en-US" b="1" dirty="0"/>
              <a:t>update all the objects </a:t>
            </a:r>
            <a:r>
              <a:rPr lang="en-US" dirty="0"/>
              <a:t>and </a:t>
            </a:r>
            <a:r>
              <a:rPr lang="en-US" b="1" dirty="0"/>
              <a:t>add a town "London" </a:t>
            </a:r>
            <a:r>
              <a:rPr lang="en-US" dirty="0"/>
              <a:t>for each of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command to do that: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db.getCollection('people').update(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},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$set: { town: 'London'} },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{ multi: true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update was successfully. The server says: "</a:t>
            </a:r>
            <a:r>
              <a:rPr lang="en-US" b="1" dirty="0"/>
              <a:t>Updated 5 existing record</a:t>
            </a:r>
            <a:r>
              <a:rPr lang="en-US" dirty="0"/>
              <a:t>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see the changes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Now all documents have a property </a:t>
            </a:r>
            <a:r>
              <a:rPr lang="en-US" b="1" dirty="0"/>
              <a:t>town="London"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delete "George":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db.getCollection('people').deleteOne(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   { firstName: 'George'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noProof="1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Let's </a:t>
            </a:r>
            <a:r>
              <a:rPr lang="en-US" b="1" dirty="0"/>
              <a:t>see the changes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George is missing.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is how commands work in MongoDB.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By concept the MongoDB API and the SQL language are quite similar.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There are even tools to translate between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MongoDB is </a:t>
            </a:r>
            <a:r>
              <a:rPr lang="en-US" b="1" dirty="0"/>
              <a:t>great for JavaScript developers</a:t>
            </a:r>
            <a:r>
              <a:rPr lang="en-US" b="0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because its commands work as JavaScript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and directly integrate in the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8A9333-8D1C-41DE-B8EB-0FE4C481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878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the lesson about </a:t>
            </a:r>
            <a:r>
              <a:rPr lang="en-US" b="1" dirty="0"/>
              <a:t>databases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</a:t>
            </a:r>
            <a:r>
              <a:rPr lang="en-US" b="1" dirty="0"/>
              <a:t>summarize</a:t>
            </a:r>
            <a:r>
              <a:rPr lang="en-US" dirty="0"/>
              <a:t> what we learned from this lesson.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Database</a:t>
            </a:r>
            <a:r>
              <a:rPr lang="en-US" baseline="0" dirty="0"/>
              <a:t> management systems (</a:t>
            </a:r>
            <a:r>
              <a:rPr lang="en-US" b="1" baseline="0" dirty="0"/>
              <a:t>DBMS</a:t>
            </a:r>
            <a:r>
              <a:rPr lang="en-US" baseline="0" dirty="0"/>
              <a:t>) are software, designed to</a:t>
            </a:r>
            <a:r>
              <a:rPr lang="en-US" dirty="0"/>
              <a:t> store, manage and manipulate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Without DBMS, software developers wouldn’t have an</a:t>
            </a:r>
            <a:r>
              <a:rPr lang="en-US" baseline="0" dirty="0"/>
              <a:t> optimized way of </a:t>
            </a:r>
            <a:r>
              <a:rPr lang="en-US" b="1" baseline="0" dirty="0"/>
              <a:t>storing and retrieving persistent data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Developers</a:t>
            </a:r>
            <a:r>
              <a:rPr lang="en-US" baseline="0" dirty="0"/>
              <a:t> communicate with the database engine with </a:t>
            </a:r>
            <a:r>
              <a:rPr lang="en-US" b="1" baseline="0" dirty="0"/>
              <a:t>commands</a:t>
            </a:r>
            <a:r>
              <a:rPr lang="en-US" baseline="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written in the </a:t>
            </a:r>
            <a:r>
              <a:rPr lang="en-US" b="1" baseline="0" dirty="0"/>
              <a:t>SQL language</a:t>
            </a:r>
            <a:r>
              <a:rPr lang="en-US" baseline="0" dirty="0"/>
              <a:t> or invoked through an </a:t>
            </a:r>
            <a:r>
              <a:rPr lang="en-US" b="1" baseline="0" dirty="0"/>
              <a:t>API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 demonstrated these two approaches with the </a:t>
            </a:r>
            <a:r>
              <a:rPr lang="en-US" b="1" baseline="0" dirty="0"/>
              <a:t>MySQL</a:t>
            </a:r>
            <a:r>
              <a:rPr lang="en-US" baseline="0" dirty="0"/>
              <a:t> and </a:t>
            </a:r>
            <a:r>
              <a:rPr lang="en-US" b="1" baseline="0" dirty="0"/>
              <a:t>MongoDB</a:t>
            </a:r>
            <a:r>
              <a:rPr lang="en-US" baseline="0" dirty="0"/>
              <a:t> databases.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r>
              <a:rPr lang="en-US" baseline="0" dirty="0"/>
              <a:t>We introduced the </a:t>
            </a:r>
            <a:r>
              <a:rPr lang="en-US" b="1" baseline="0" dirty="0"/>
              <a:t>MySQL relational database</a:t>
            </a:r>
            <a:r>
              <a:rPr lang="en-US" baseline="0" dirty="0"/>
              <a:t>, also known as MariaDB.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a free cross-platform </a:t>
            </a:r>
            <a:r>
              <a:rPr lang="en-US" b="1" baseline="0" dirty="0"/>
              <a:t>relational database</a:t>
            </a:r>
            <a:r>
              <a:rPr lang="en-US" baseline="0" dirty="0"/>
              <a:t> management system (RDBMS).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2"/>
                </a:solidFill>
              </a:rPr>
              <a:t>The data in MySQL is </a:t>
            </a:r>
            <a:r>
              <a:rPr lang="en-US" sz="1200" b="0" dirty="0">
                <a:solidFill>
                  <a:schemeClr val="bg2"/>
                </a:solidFill>
              </a:rPr>
              <a:t>stored </a:t>
            </a:r>
            <a:r>
              <a:rPr lang="en-GB" sz="1200" b="0" dirty="0">
                <a:solidFill>
                  <a:schemeClr val="bg2"/>
                </a:solidFill>
              </a:rPr>
              <a:t>in </a:t>
            </a:r>
            <a:r>
              <a:rPr lang="en-GB" sz="1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 </a:t>
            </a:r>
            <a:r>
              <a:rPr lang="en-GB" sz="1200" b="0" dirty="0">
                <a:solidFill>
                  <a:schemeClr val="bg2"/>
                </a:solidFill>
              </a:rPr>
              <a:t>and </a:t>
            </a:r>
            <a:r>
              <a:rPr lang="en-US" sz="1200" b="0" dirty="0">
                <a:solidFill>
                  <a:schemeClr val="bg2"/>
                </a:solidFill>
              </a:rPr>
              <a:t>is </a:t>
            </a:r>
            <a:r>
              <a:rPr lang="en-GB" sz="1200" b="0" dirty="0">
                <a:solidFill>
                  <a:schemeClr val="bg2"/>
                </a:solidFill>
              </a:rPr>
              <a:t>accessed via </a:t>
            </a:r>
            <a:r>
              <a:rPr lang="en-GB" sz="1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GB" sz="1200" b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commands.</a:t>
            </a:r>
            <a:endParaRPr lang="en-US" b="0" baseline="0" dirty="0"/>
          </a:p>
          <a:p>
            <a:endParaRPr lang="en-US" baseline="0" dirty="0"/>
          </a:p>
          <a:p>
            <a:r>
              <a:rPr lang="en-US" baseline="0" dirty="0"/>
              <a:t>We learned about the </a:t>
            </a:r>
            <a:r>
              <a:rPr lang="en-US" b="1" baseline="0" dirty="0"/>
              <a:t>NoSQL databases </a:t>
            </a:r>
            <a:r>
              <a:rPr lang="en-US" baseline="0" dirty="0"/>
              <a:t>too and in more detail about the </a:t>
            </a:r>
            <a:r>
              <a:rPr lang="en-US" b="1" baseline="0" dirty="0"/>
              <a:t>document-based data model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 we know that this type of database is </a:t>
            </a:r>
            <a:r>
              <a:rPr lang="en-US" b="1" baseline="0" dirty="0"/>
              <a:t>flexible </a:t>
            </a:r>
            <a:r>
              <a:rPr lang="en-US" baseline="0" dirty="0"/>
              <a:t>and </a:t>
            </a:r>
            <a:r>
              <a:rPr lang="en-US" b="1" baseline="0" dirty="0"/>
              <a:t>scalable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is good choice for small projects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or projects where a lot of changes are expected.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got to know the </a:t>
            </a:r>
            <a:r>
              <a:rPr lang="en-US" b="1" baseline="0" dirty="0"/>
              <a:t>MongoDB </a:t>
            </a:r>
            <a:r>
              <a:rPr lang="en-US" baseline="0" dirty="0"/>
              <a:t>database system and that it stores collections of JSON documents,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provides a powerful </a:t>
            </a:r>
            <a:r>
              <a:rPr lang="en-US" b="1" baseline="0" dirty="0"/>
              <a:t>API</a:t>
            </a:r>
            <a:r>
              <a:rPr lang="en-US" baseline="0" dirty="0"/>
              <a:t> for data management and query.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E6D34D-6EAF-4F05-A171-16EBE27BA7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6135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have any </a:t>
            </a:r>
            <a:r>
              <a:rPr lang="en-US" b="1" dirty="0"/>
              <a:t>questions</a:t>
            </a:r>
            <a:r>
              <a:rPr lang="en-US" dirty="0"/>
              <a:t>, please feel free to ask.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49AE9-E117-4F34-A571-65FF9658C6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34647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FEF5-E51F-41B3-AF15-304B4993C5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66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358303-9FE8-456A-93B9-CAF29FF8F8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6441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B348DB-8500-4CF2-9991-ABD566BC41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631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 collection of</a:t>
            </a:r>
            <a:r>
              <a:rPr lang="en-US" baseline="0" dirty="0"/>
              <a:t> data that is organized so that it can be easily </a:t>
            </a:r>
            <a:r>
              <a:rPr lang="en-US" b="1" baseline="0" dirty="0"/>
              <a:t>accessed</a:t>
            </a:r>
            <a:r>
              <a:rPr lang="en-US" baseline="0" dirty="0"/>
              <a:t>, </a:t>
            </a:r>
            <a:r>
              <a:rPr lang="en-US" b="1" baseline="0" dirty="0"/>
              <a:t>managed</a:t>
            </a:r>
            <a:r>
              <a:rPr lang="en-US" baseline="0" dirty="0"/>
              <a:t>, and </a:t>
            </a:r>
            <a:r>
              <a:rPr lang="en-US" b="1" baseline="0" dirty="0"/>
              <a:t>updated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Usually, you need to store data that will be accessible even after you end the program execution.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way to do that</a:t>
            </a:r>
            <a:r>
              <a:rPr lang="en-US" baseline="0" dirty="0"/>
              <a:t> is by using a </a:t>
            </a:r>
            <a:r>
              <a:rPr lang="en-US" b="1" baseline="0" dirty="0"/>
              <a:t>text file </a:t>
            </a:r>
            <a:r>
              <a:rPr lang="en-US" baseline="0" dirty="0"/>
              <a:t>but this is </a:t>
            </a:r>
            <a:r>
              <a:rPr lang="en-US" b="1" baseline="0" dirty="0"/>
              <a:t>not scalable </a:t>
            </a:r>
            <a:r>
              <a:rPr lang="en-US" baseline="0" dirty="0"/>
              <a:t>and doesn’t provide any structure.</a:t>
            </a:r>
          </a:p>
          <a:p>
            <a:endParaRPr lang="en-US" baseline="0" dirty="0"/>
          </a:p>
          <a:p>
            <a:r>
              <a:rPr lang="en-US" baseline="0" dirty="0"/>
              <a:t>This is where </a:t>
            </a:r>
            <a:r>
              <a:rPr lang="en-US" b="1" baseline="0" dirty="0"/>
              <a:t>databases</a:t>
            </a:r>
            <a:r>
              <a:rPr lang="en-US" baseline="0" dirty="0"/>
              <a:t> kick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Modern databases are managed by a </a:t>
            </a:r>
            <a:r>
              <a:rPr lang="en-US" b="1" baseline="0" dirty="0"/>
              <a:t>Database Management System (DBMS)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makes it much easier for the developers to </a:t>
            </a:r>
            <a:r>
              <a:rPr lang="en-US" b="1" baseline="0" dirty="0"/>
              <a:t>store</a:t>
            </a:r>
            <a:r>
              <a:rPr lang="en-US" baseline="0" dirty="0"/>
              <a:t>, </a:t>
            </a:r>
            <a:r>
              <a:rPr lang="en-US" b="1" baseline="0" dirty="0"/>
              <a:t>retrieve</a:t>
            </a:r>
            <a:r>
              <a:rPr lang="en-US" baseline="0" dirty="0"/>
              <a:t> and </a:t>
            </a:r>
            <a:r>
              <a:rPr lang="en-US" b="1" baseline="0" dirty="0"/>
              <a:t>manage</a:t>
            </a:r>
            <a:r>
              <a:rPr lang="en-US" baseline="0" dirty="0"/>
              <a:t>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DBMS systems </a:t>
            </a:r>
            <a:r>
              <a:rPr lang="en-US" baseline="0" dirty="0"/>
              <a:t>are also called "</a:t>
            </a:r>
            <a:r>
              <a:rPr lang="en-US" b="1" baseline="0" dirty="0"/>
              <a:t>databases servers</a:t>
            </a:r>
            <a:r>
              <a:rPr lang="en-US" baseline="0" dirty="0"/>
              <a:t>",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because they manage data and serve developers through an </a:t>
            </a:r>
            <a:r>
              <a:rPr lang="en-US" b="1" baseline="0" dirty="0"/>
              <a:t>API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"</a:t>
            </a:r>
            <a:r>
              <a:rPr lang="en-US" b="1" baseline="0" dirty="0"/>
              <a:t>client-server</a:t>
            </a:r>
            <a:r>
              <a:rPr lang="en-US" baseline="0" dirty="0"/>
              <a:t>" model of communication.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comparison with the "text file" option, database systems provide </a:t>
            </a:r>
            <a:r>
              <a:rPr lang="en-US" b="1" baseline="0" dirty="0"/>
              <a:t>structure</a:t>
            </a:r>
            <a:r>
              <a:rPr lang="en-US" b="0" baseline="0" dirty="0"/>
              <a:t> for the stored data</a:t>
            </a:r>
            <a:r>
              <a:rPr lang="en-US" baseline="0" dirty="0"/>
              <a:t>.</a:t>
            </a:r>
            <a:endParaRPr lang="bg-BG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makes databases </a:t>
            </a:r>
            <a:r>
              <a:rPr lang="en-US" b="1" baseline="0" dirty="0"/>
              <a:t>flexible</a:t>
            </a:r>
            <a:r>
              <a:rPr lang="en-US" baseline="0" dirty="0"/>
              <a:t> and optimized for </a:t>
            </a:r>
            <a:r>
              <a:rPr lang="en-US" b="1" baseline="0" dirty="0"/>
              <a:t>data management</a:t>
            </a:r>
            <a:r>
              <a:rPr lang="en-US" baseline="0" dirty="0"/>
              <a:t>, </a:t>
            </a:r>
            <a:r>
              <a:rPr lang="en-US" b="1" baseline="0" dirty="0"/>
              <a:t>storage</a:t>
            </a:r>
            <a:r>
              <a:rPr lang="en-US" baseline="0" dirty="0"/>
              <a:t> and </a:t>
            </a:r>
            <a:r>
              <a:rPr lang="en-US" b="1" baseline="0" dirty="0"/>
              <a:t>retrieval</a:t>
            </a:r>
            <a:r>
              <a:rPr lang="en-US" baseline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Data is stored in </a:t>
            </a:r>
            <a:r>
              <a:rPr lang="en-US" b="1" baseline="0" dirty="0"/>
              <a:t>tables</a:t>
            </a:r>
            <a:r>
              <a:rPr lang="en-US" baseline="0" dirty="0"/>
              <a:t> (or </a:t>
            </a:r>
            <a:r>
              <a:rPr lang="en-US" b="1" baseline="0" dirty="0"/>
              <a:t>collections</a:t>
            </a:r>
            <a:r>
              <a:rPr lang="en-US" baseline="0" dirty="0"/>
              <a:t>), which hold entities (represented as </a:t>
            </a:r>
            <a:r>
              <a:rPr lang="en-US" b="1" baseline="0" dirty="0"/>
              <a:t>table rows </a:t>
            </a:r>
            <a:r>
              <a:rPr lang="en-US" baseline="0" dirty="0"/>
              <a:t>or </a:t>
            </a:r>
            <a:r>
              <a:rPr lang="en-US" b="1" baseline="0" dirty="0"/>
              <a:t>documents</a:t>
            </a:r>
            <a:r>
              <a:rPr lang="en-US" baseline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Entities</a:t>
            </a:r>
            <a:r>
              <a:rPr lang="en-US" baseline="0" dirty="0"/>
              <a:t> have properties (or data </a:t>
            </a:r>
            <a:r>
              <a:rPr lang="en-US" b="1" baseline="0" dirty="0"/>
              <a:t>columns</a:t>
            </a:r>
            <a:r>
              <a:rPr lang="en-US" baseline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Entities can have </a:t>
            </a:r>
            <a:r>
              <a:rPr lang="en-US" b="1" baseline="0" dirty="0"/>
              <a:t>relationships</a:t>
            </a:r>
            <a:r>
              <a:rPr lang="en-US" baseline="0" dirty="0"/>
              <a:t> between.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example one </a:t>
            </a:r>
            <a:r>
              <a:rPr lang="en-US" b="1" baseline="0" dirty="0"/>
              <a:t>purchase order</a:t>
            </a:r>
            <a:r>
              <a:rPr lang="en-US" baseline="0" dirty="0"/>
              <a:t> could hold many </a:t>
            </a:r>
            <a:r>
              <a:rPr lang="en-US" b="1" baseline="0" dirty="0"/>
              <a:t>products</a:t>
            </a:r>
            <a:r>
              <a:rPr lang="en-US" b="0" baseline="0" dirty="0"/>
              <a:t> ordered in certain quantities</a:t>
            </a:r>
            <a:r>
              <a:rPr lang="en-US" baseline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better performance, data tables may be </a:t>
            </a:r>
            <a:r>
              <a:rPr lang="en-US" b="1" baseline="0" dirty="0"/>
              <a:t>indexed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which means "internally ordered and optimized for faster search by key".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Databases implement the classical </a:t>
            </a:r>
            <a:r>
              <a:rPr lang="en-US" b="1" baseline="0" dirty="0"/>
              <a:t>CRUD operations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CRUD </a:t>
            </a:r>
            <a:r>
              <a:rPr lang="en-US" baseline="0" dirty="0"/>
              <a:t>is an abbreviation.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letter stands for a single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are the basic </a:t>
            </a:r>
            <a:r>
              <a:rPr lang="en-US" b="1" baseline="0" dirty="0"/>
              <a:t>operations</a:t>
            </a:r>
            <a:r>
              <a:rPr lang="en-US" baseline="0" dirty="0"/>
              <a:t> you will be performing on a database: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C</a:t>
            </a:r>
            <a:r>
              <a:rPr lang="en-US" baseline="0" dirty="0"/>
              <a:t> – Create (or add or insert) new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R</a:t>
            </a:r>
            <a:r>
              <a:rPr lang="en-US" baseline="0" dirty="0"/>
              <a:t> – Read (or retrieve or query)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U</a:t>
            </a:r>
            <a:r>
              <a:rPr lang="en-US" baseline="0" dirty="0"/>
              <a:t> – Update existing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</a:t>
            </a:r>
            <a:r>
              <a:rPr lang="en-US" baseline="0" dirty="0"/>
              <a:t> – Delete existing data.</a:t>
            </a:r>
          </a:p>
          <a:p>
            <a:endParaRPr lang="en-US" baseline="0" dirty="0"/>
          </a:p>
          <a:p>
            <a:r>
              <a:rPr lang="en-US" b="1" baseline="0" dirty="0"/>
              <a:t>Databases </a:t>
            </a:r>
            <a:r>
              <a:rPr lang="en-US" baseline="0" dirty="0"/>
              <a:t>also give you the possibility to execute more complex data retrieval operations with data </a:t>
            </a:r>
            <a:r>
              <a:rPr lang="en-US" b="1" baseline="0" dirty="0"/>
              <a:t>queries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can be for </a:t>
            </a:r>
            <a:r>
              <a:rPr lang="en-US" b="1" baseline="0" dirty="0"/>
              <a:t>searching</a:t>
            </a:r>
            <a:r>
              <a:rPr lang="en-US" baseline="0" dirty="0"/>
              <a:t>, </a:t>
            </a:r>
            <a:r>
              <a:rPr lang="en-US" b="1" baseline="0" dirty="0"/>
              <a:t>sorting</a:t>
            </a:r>
            <a:r>
              <a:rPr lang="en-US" baseline="0" dirty="0"/>
              <a:t>, </a:t>
            </a:r>
            <a:r>
              <a:rPr lang="en-US" b="1" baseline="0" dirty="0"/>
              <a:t>filtering</a:t>
            </a:r>
            <a:r>
              <a:rPr lang="en-US" baseline="0" dirty="0"/>
              <a:t>, </a:t>
            </a:r>
            <a:r>
              <a:rPr lang="en-US" b="1" baseline="0" dirty="0"/>
              <a:t>grouping</a:t>
            </a:r>
            <a:r>
              <a:rPr lang="en-US" baseline="0" dirty="0"/>
              <a:t>, </a:t>
            </a:r>
            <a:r>
              <a:rPr lang="en-US" b="1" baseline="0" dirty="0"/>
              <a:t>aggregating</a:t>
            </a:r>
            <a:r>
              <a:rPr lang="en-US" baseline="0" dirty="0"/>
              <a:t>, and many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Database queries </a:t>
            </a:r>
            <a:r>
              <a:rPr lang="en-US" baseline="0" dirty="0"/>
              <a:t>are executed using a specialized </a:t>
            </a:r>
            <a:r>
              <a:rPr lang="en-US" b="1" baseline="0" dirty="0"/>
              <a:t>query language</a:t>
            </a:r>
            <a:r>
              <a:rPr lang="en-US" baseline="0" dirty="0"/>
              <a:t> (such as </a:t>
            </a:r>
            <a:r>
              <a:rPr lang="en-US" b="1" baseline="0" dirty="0"/>
              <a:t>SQL</a:t>
            </a:r>
            <a:r>
              <a:rPr lang="en-US" baseline="0" dirty="0"/>
              <a:t>) or specialized data access </a:t>
            </a:r>
            <a:r>
              <a:rPr lang="en-US" b="1" baseline="0" dirty="0"/>
              <a:t>API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A72D61-2480-4153-8CE9-ADAA715D25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35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Databases</a:t>
            </a:r>
            <a:r>
              <a:rPr lang="en-US" dirty="0"/>
              <a:t> hold and manage data in the back-end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Almost all modern software systems use a </a:t>
            </a:r>
            <a:r>
              <a:rPr lang="en-US" b="1" dirty="0"/>
              <a:t>database</a:t>
            </a:r>
            <a:r>
              <a:rPr lang="en-US" dirty="0"/>
              <a:t> in some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data </a:t>
            </a:r>
            <a:r>
              <a:rPr lang="en-US" dirty="0"/>
              <a:t>in database systems is organized in </a:t>
            </a:r>
            <a:r>
              <a:rPr lang="en-US" b="1" dirty="0"/>
              <a:t>tables</a:t>
            </a:r>
            <a:r>
              <a:rPr lang="en-US" dirty="0"/>
              <a:t> (holding rows), </a:t>
            </a:r>
            <a:r>
              <a:rPr lang="en-US" b="1" dirty="0"/>
              <a:t>collections</a:t>
            </a:r>
            <a:r>
              <a:rPr lang="en-US" dirty="0"/>
              <a:t> (holding objects), </a:t>
            </a:r>
            <a:r>
              <a:rPr lang="en-US" b="1" dirty="0"/>
              <a:t>key-value pairs </a:t>
            </a:r>
            <a:r>
              <a:rPr lang="en-US" dirty="0"/>
              <a:t>or other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software, which manages, retrieves and manipulates data in a database, is called </a:t>
            </a:r>
            <a:r>
              <a:rPr lang="en-US" b="1" dirty="0"/>
              <a:t>DBMS</a:t>
            </a:r>
            <a:r>
              <a:rPr lang="en-US" dirty="0"/>
              <a:t> (</a:t>
            </a:r>
            <a:r>
              <a:rPr lang="en-US" b="1" dirty="0"/>
              <a:t>database management system</a:t>
            </a:r>
            <a:r>
              <a:rPr lang="en-US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Examples of </a:t>
            </a:r>
            <a:r>
              <a:rPr lang="en-US" b="1" dirty="0"/>
              <a:t>DBMS systems </a:t>
            </a:r>
            <a:r>
              <a:rPr lang="en-US" dirty="0"/>
              <a:t>are MySQL, MongoDB, Redis, Azure Cosmos DB,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PostgreSQL, MS SQL Server, SQLite, Elasticsearch and thousands more.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DBMS systems 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are responsible for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definition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retrieval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manipulation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and data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administration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definition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is about creating and deleting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databases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creating and modifying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collections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tables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or other sets of data records or documents and defining their structure, fields and data format;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retrieval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means retrieving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querying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data, searching data, filtering data, extracting data, combining data, aggregating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manipulation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: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inserting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new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modifying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data,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deleting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existing data;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Data administration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 deals with users, roles and access control, concurrency control, monitoring, replication, backup and recovery and others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Modern software systems </a:t>
            </a:r>
            <a:r>
              <a:rPr lang="en-US" b="1" dirty="0">
                <a:solidFill>
                  <a:srgbClr val="000000"/>
                </a:solidFill>
                <a:effectLst/>
                <a:latin typeface="Proxima Nova"/>
              </a:rPr>
              <a:t>use a DBMS system to manage data</a:t>
            </a:r>
            <a:r>
              <a:rPr lang="en-US" b="0" dirty="0">
                <a:solidFill>
                  <a:srgbClr val="000000"/>
                </a:solidFill>
                <a:effectLst/>
                <a:latin typeface="Proxima Nova"/>
              </a:rPr>
              <a:t>, instead of implementing the data management internally.</a:t>
            </a:r>
          </a:p>
          <a:p>
            <a:endParaRPr lang="en-US" b="1" dirty="0"/>
          </a:p>
          <a:p>
            <a:r>
              <a:rPr lang="en-US" b="1" dirty="0"/>
              <a:t>Relational databases</a:t>
            </a:r>
            <a:r>
              <a:rPr lang="en-US" dirty="0"/>
              <a:t> organize data in </a:t>
            </a:r>
            <a:r>
              <a:rPr lang="en-US" b="1" dirty="0"/>
              <a:t>tables and data rows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For </a:t>
            </a:r>
            <a:r>
              <a:rPr lang="en-US" b="1" dirty="0"/>
              <a:t>example</a:t>
            </a:r>
            <a:r>
              <a:rPr lang="en-US" b="0" dirty="0"/>
              <a:t>, an e-commerce software could have a </a:t>
            </a:r>
            <a:r>
              <a:rPr lang="en-US" b="1" dirty="0"/>
              <a:t>table </a:t>
            </a:r>
            <a:r>
              <a:rPr lang="en-US" b="0" dirty="0"/>
              <a:t>holding the </a:t>
            </a:r>
            <a:r>
              <a:rPr lang="en-US" b="1" dirty="0"/>
              <a:t>products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Each </a:t>
            </a:r>
            <a:r>
              <a:rPr lang="en-US" b="1" dirty="0"/>
              <a:t>table row</a:t>
            </a:r>
            <a:r>
              <a:rPr lang="en-US" b="0" dirty="0"/>
              <a:t> could hold product id, product name, description, supplier, and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Some tables in the RDBMS system maintain </a:t>
            </a:r>
            <a:r>
              <a:rPr lang="en-US" b="1" dirty="0"/>
              <a:t>relationships </a:t>
            </a:r>
            <a:r>
              <a:rPr lang="en-US" b="0" dirty="0"/>
              <a:t>between them.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For example, </a:t>
            </a:r>
            <a:r>
              <a:rPr lang="en-US" b="1" dirty="0"/>
              <a:t>one </a:t>
            </a:r>
            <a:r>
              <a:rPr lang="en-US" b="1" i="1" dirty="0"/>
              <a:t>supplier </a:t>
            </a:r>
            <a:r>
              <a:rPr lang="en-US" b="1" dirty="0"/>
              <a:t>has many related </a:t>
            </a:r>
            <a:r>
              <a:rPr lang="en-US" b="1" i="1" dirty="0"/>
              <a:t>products</a:t>
            </a:r>
            <a:r>
              <a:rPr lang="en-US" b="0" dirty="0"/>
              <a:t> and each </a:t>
            </a:r>
            <a:r>
              <a:rPr lang="en-US" b="1" i="1" dirty="0"/>
              <a:t>product </a:t>
            </a:r>
            <a:r>
              <a:rPr lang="en-US" b="1" dirty="0"/>
              <a:t>has a </a:t>
            </a:r>
            <a:r>
              <a:rPr lang="en-US" b="1" i="1" dirty="0"/>
              <a:t>supplier</a:t>
            </a:r>
            <a:r>
              <a:rPr lang="en-US" b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is called "</a:t>
            </a:r>
            <a:r>
              <a:rPr lang="en-US" b="1" i="1" dirty="0"/>
              <a:t>one-to-many relationship</a:t>
            </a:r>
            <a:r>
              <a:rPr lang="en-US" b="0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relational database the </a:t>
            </a:r>
            <a:r>
              <a:rPr lang="en-US" b="1" i="1" dirty="0"/>
              <a:t>SQL </a:t>
            </a:r>
            <a:r>
              <a:rPr lang="en-US" b="1" dirty="0"/>
              <a:t>language </a:t>
            </a:r>
            <a:r>
              <a:rPr lang="en-US" b="0" dirty="0"/>
              <a:t>is used to</a:t>
            </a:r>
            <a:r>
              <a:rPr lang="en-US" dirty="0"/>
              <a:t> query and modify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SQL </a:t>
            </a:r>
            <a:r>
              <a:rPr lang="en-US" dirty="0"/>
              <a:t>(structured query language) is standard database query and manipulation language.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support simple and more complex </a:t>
            </a:r>
            <a:r>
              <a:rPr lang="en-US" b="1" dirty="0"/>
              <a:t>commands</a:t>
            </a:r>
            <a:r>
              <a:rPr lang="en-US" dirty="0"/>
              <a:t>, such as "</a:t>
            </a:r>
            <a:r>
              <a:rPr lang="en-US" b="1" dirty="0"/>
              <a:t>SELECT name, price FROM products</a:t>
            </a:r>
            <a:r>
              <a:rPr lang="en-US" dirty="0"/>
              <a:t>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software packages, which manage relational databases, are called "RDBMS – relational database management systems".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RDBMS system are </a:t>
            </a:r>
            <a:r>
              <a:rPr lang="en-US" b="1" dirty="0"/>
              <a:t>MySQL</a:t>
            </a:r>
            <a:r>
              <a:rPr lang="en-US" dirty="0"/>
              <a:t>, </a:t>
            </a:r>
            <a:r>
              <a:rPr lang="en-US" b="1" dirty="0"/>
              <a:t>PostgreSQL</a:t>
            </a:r>
            <a:r>
              <a:rPr lang="en-US" dirty="0"/>
              <a:t>, </a:t>
            </a:r>
            <a:r>
              <a:rPr lang="en-US" b="1" dirty="0"/>
              <a:t>MS SQL Server</a:t>
            </a:r>
            <a:r>
              <a:rPr lang="en-US" dirty="0"/>
              <a:t>, </a:t>
            </a:r>
            <a:r>
              <a:rPr lang="en-US" b="1" dirty="0"/>
              <a:t>Oracle Database </a:t>
            </a:r>
            <a:r>
              <a:rPr lang="en-US" dirty="0"/>
              <a:t>and </a:t>
            </a:r>
            <a:r>
              <a:rPr lang="en-US" b="1" dirty="0"/>
              <a:t>Web SQL </a:t>
            </a:r>
            <a:r>
              <a:rPr lang="en-US" b="0" dirty="0"/>
              <a:t>(in the HTML5 platform).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shall </a:t>
            </a:r>
            <a:r>
              <a:rPr lang="en-US" b="1" dirty="0"/>
              <a:t>learn more about databases and SQL </a:t>
            </a:r>
            <a:r>
              <a:rPr lang="en-US" dirty="0"/>
              <a:t>in the database modules and courses in the end-to-end software engineering training program </a:t>
            </a:r>
            <a:r>
              <a:rPr lang="en-US" b="1" dirty="0"/>
              <a:t>at SoftUni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NoSQL databases </a:t>
            </a:r>
            <a:r>
              <a:rPr lang="en-US" dirty="0"/>
              <a:t>hold </a:t>
            </a:r>
            <a:r>
              <a:rPr lang="en-US" b="1" dirty="0"/>
              <a:t>collections of documents</a:t>
            </a:r>
            <a:r>
              <a:rPr lang="en-US" dirty="0"/>
              <a:t> or </a:t>
            </a:r>
            <a:r>
              <a:rPr lang="en-US" b="1" dirty="0"/>
              <a:t>key-value pairs</a:t>
            </a:r>
            <a:r>
              <a:rPr lang="bg-BG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(like MongoDB) manage collections of documents (</a:t>
            </a:r>
            <a:r>
              <a:rPr lang="en-US" b="0" i="0" dirty="0"/>
              <a:t>such as </a:t>
            </a:r>
            <a:r>
              <a:rPr lang="en-US" b="1" i="1" dirty="0"/>
              <a:t>products</a:t>
            </a:r>
            <a:r>
              <a:rPr lang="en-US" b="0" dirty="0"/>
              <a:t> or </a:t>
            </a:r>
            <a:r>
              <a:rPr lang="en-US" b="1" i="1" dirty="0"/>
              <a:t>vendors</a:t>
            </a:r>
            <a:r>
              <a:rPr lang="en-US" b="0" dirty="0"/>
              <a:t>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where each document has a set of </a:t>
            </a:r>
            <a:r>
              <a:rPr lang="en-US" b="1" dirty="0"/>
              <a:t>properties</a:t>
            </a:r>
            <a:r>
              <a:rPr lang="en-US" b="0" dirty="0"/>
              <a:t> (like name, price and description</a:t>
            </a:r>
            <a:r>
              <a:rPr lang="bg-BG" b="0" dirty="0"/>
              <a:t>)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Document databases </a:t>
            </a:r>
            <a:r>
              <a:rPr lang="en-US" b="0" dirty="0"/>
              <a:t>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retrieving </a:t>
            </a:r>
            <a:r>
              <a:rPr lang="en-US" b="0" dirty="0"/>
              <a:t>and </a:t>
            </a:r>
            <a:r>
              <a:rPr lang="en-US" b="1" dirty="0"/>
              <a:t>querying</a:t>
            </a:r>
            <a:r>
              <a:rPr lang="en-US" b="0" dirty="0"/>
              <a:t> document collections,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</a:t>
            </a:r>
            <a:r>
              <a:rPr lang="en-US" b="1" dirty="0"/>
              <a:t>creating</a:t>
            </a:r>
            <a:r>
              <a:rPr lang="en-US" b="0" dirty="0"/>
              <a:t>, </a:t>
            </a:r>
            <a:r>
              <a:rPr lang="en-US" b="1" dirty="0"/>
              <a:t>modifying</a:t>
            </a:r>
            <a:r>
              <a:rPr lang="en-US" b="0" dirty="0"/>
              <a:t> and </a:t>
            </a:r>
            <a:r>
              <a:rPr lang="en-US" b="1" dirty="0"/>
              <a:t>deleting</a:t>
            </a:r>
            <a:r>
              <a:rPr lang="en-US" b="0" dirty="0"/>
              <a:t> documents.</a:t>
            </a:r>
            <a:endParaRPr lang="bg-BG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 of </a:t>
            </a:r>
            <a:r>
              <a:rPr lang="en-US" b="1" dirty="0"/>
              <a:t>document-based NoSQL databases</a:t>
            </a:r>
            <a:r>
              <a:rPr lang="en-US" b="0" dirty="0"/>
              <a:t> are</a:t>
            </a:r>
            <a:r>
              <a:rPr lang="en-US" dirty="0"/>
              <a:t> </a:t>
            </a:r>
            <a:r>
              <a:rPr lang="en-US" b="1" dirty="0"/>
              <a:t>MongoDB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b="1" noProof="1"/>
              <a:t>IndexedDB</a:t>
            </a:r>
            <a:r>
              <a:rPr lang="en-US" noProof="1"/>
              <a:t> </a:t>
            </a:r>
            <a:r>
              <a:rPr lang="en-US" dirty="0"/>
              <a:t>in the HTML5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Key-value pair databases</a:t>
            </a:r>
            <a:r>
              <a:rPr lang="en-US" dirty="0"/>
              <a:t>, such as </a:t>
            </a:r>
            <a:r>
              <a:rPr lang="en-US" b="1" dirty="0"/>
              <a:t>Redis</a:t>
            </a:r>
            <a:r>
              <a:rPr lang="en-US" dirty="0"/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Amazon DynamoDB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store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keys mapped to values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These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pair structures </a:t>
            </a:r>
            <a:r>
              <a:rPr lang="en-US" b="0" i="0" dirty="0">
                <a:effectLst/>
                <a:latin typeface="arial" panose="020B0604020202020204" pitchFamily="34" charset="0"/>
              </a:rPr>
              <a:t>are also known as 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1" i="1" dirty="0">
                <a:effectLst/>
                <a:latin typeface="arial" panose="020B0604020202020204" pitchFamily="34" charset="0"/>
              </a:rPr>
              <a:t>dictionaries</a:t>
            </a:r>
            <a:r>
              <a:rPr lang="bg-BG" b="0" i="0" dirty="0">
                <a:effectLst/>
                <a:latin typeface="arial" panose="020B0604020202020204" pitchFamily="34" charset="0"/>
              </a:rPr>
              <a:t>"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They support </a:t>
            </a:r>
            <a:r>
              <a:rPr lang="en-US" b="1" i="0" dirty="0">
                <a:effectLst/>
                <a:latin typeface="arial" panose="020B0604020202020204" pitchFamily="34" charset="0"/>
              </a:rPr>
              <a:t>fast "search by key</a:t>
            </a:r>
            <a:r>
              <a:rPr lang="en-US" b="0" i="0" dirty="0">
                <a:effectLst/>
                <a:latin typeface="arial" panose="020B0604020202020204" pitchFamily="34" charset="0"/>
              </a:rPr>
              <a:t>" operation,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but storing collections of data is less flexible.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Key-value data storage </a:t>
            </a:r>
            <a:r>
              <a:rPr lang="en-US" b="0" i="0" dirty="0">
                <a:effectLst/>
                <a:latin typeface="arial" panose="020B0604020202020204" pitchFamily="34" charset="0"/>
              </a:rPr>
              <a:t>systems are good for organizing simple data</a:t>
            </a:r>
            <a:r>
              <a:rPr lang="bg-BG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For example, a </a:t>
            </a:r>
            <a:r>
              <a:rPr lang="en-US" b="1" i="1" dirty="0">
                <a:effectLst/>
                <a:latin typeface="arial" panose="020B0604020202020204" pitchFamily="34" charset="0"/>
              </a:rPr>
              <a:t>phonebook </a:t>
            </a:r>
            <a:r>
              <a:rPr lang="en-US" b="0" i="0" dirty="0">
                <a:effectLst/>
                <a:latin typeface="arial" panose="020B0604020202020204" pitchFamily="34" charset="0"/>
              </a:rPr>
              <a:t>can be stored in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key-value store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Database systems </a:t>
            </a:r>
            <a:r>
              <a:rPr lang="en-US" dirty="0">
                <a:effectLst/>
              </a:rPr>
              <a:t>are an important component of most modern software systems,</a:t>
            </a:r>
          </a:p>
          <a:p>
            <a:pPr marL="171450" indent="-1714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and therefore software engineers must have at least </a:t>
            </a:r>
            <a:r>
              <a:rPr lang="en-US" b="1" dirty="0">
                <a:effectLst/>
              </a:rPr>
              <a:t>basic database skills</a:t>
            </a:r>
            <a:r>
              <a:rPr lang="en-US" dirty="0">
                <a:effectLst/>
              </a:rPr>
              <a:t>.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163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real-life example</a:t>
            </a:r>
            <a:r>
              <a:rPr lang="en-US" baseline="0" dirty="0"/>
              <a:t> of the need of </a:t>
            </a:r>
            <a:r>
              <a:rPr lang="en-US" b="1" baseline="0" dirty="0"/>
              <a:t>data storage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Suppose we want to build an </a:t>
            </a:r>
            <a:r>
              <a:rPr lang="en-US" b="1" baseline="0" dirty="0"/>
              <a:t>e-commerce system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data about each </a:t>
            </a:r>
            <a:r>
              <a:rPr lang="en-US" b="1" baseline="0" dirty="0"/>
              <a:t>purchase order </a:t>
            </a:r>
            <a:r>
              <a:rPr lang="en-US" baseline="0" dirty="0"/>
              <a:t>is printed on a </a:t>
            </a:r>
            <a:r>
              <a:rPr lang="en-US" b="1" baseline="0" dirty="0"/>
              <a:t>receipt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imagine you have thousands of sales per day.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cannot keep all receipts </a:t>
            </a:r>
            <a:r>
              <a:rPr lang="en-US" b="1" baseline="0" dirty="0"/>
              <a:t>physically</a:t>
            </a:r>
            <a:r>
              <a:rPr lang="en-US" baseline="0" dirty="0"/>
              <a:t>, that will take way </a:t>
            </a:r>
            <a:r>
              <a:rPr lang="en-US" b="1" baseline="0" dirty="0"/>
              <a:t>too much space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Moreover, managing that data will be hard too, searching through it, for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cannot keep the orders and receipts in a text file or multiple text files or a binary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will be too complicated to implement the CRUD operations and will work slowly.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need a better structure and system to manage these data.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4E6EA6-F937-410A-A5A7-4E8A17FC8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353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Databases</a:t>
            </a:r>
            <a:r>
              <a:rPr lang="en-US" baseline="0" dirty="0"/>
              <a:t> give you the possibility to keep different data about the same thing in </a:t>
            </a:r>
            <a:r>
              <a:rPr lang="en-US" b="1" baseline="0" dirty="0"/>
              <a:t>columns</a:t>
            </a:r>
            <a:r>
              <a:rPr lang="en-US" b="0" baseline="0" dirty="0"/>
              <a:t> or </a:t>
            </a:r>
            <a:r>
              <a:rPr lang="en-US" b="1" baseline="0" dirty="0"/>
              <a:t>properties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Multiple </a:t>
            </a:r>
            <a:r>
              <a:rPr lang="en-US" b="1" baseline="0" dirty="0"/>
              <a:t>data objects </a:t>
            </a:r>
            <a:r>
              <a:rPr lang="en-US" baseline="0" dirty="0"/>
              <a:t>of the same type can be stored in a </a:t>
            </a:r>
            <a:r>
              <a:rPr lang="en-US" b="1" baseline="0" dirty="0"/>
              <a:t>table</a:t>
            </a:r>
            <a:r>
              <a:rPr lang="en-US" baseline="0" dirty="0"/>
              <a:t> or </a:t>
            </a:r>
            <a:r>
              <a:rPr lang="en-US" b="1" baseline="0" dirty="0"/>
              <a:t>collection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Such data objects are also called "</a:t>
            </a:r>
            <a:r>
              <a:rPr lang="en-US" b="1" baseline="0" dirty="0"/>
              <a:t>entities</a:t>
            </a:r>
            <a:r>
              <a:rPr lang="en-US" baseline="0" dirty="0"/>
              <a:t>"</a:t>
            </a:r>
            <a:r>
              <a:rPr lang="bg-BG" baseline="0" dirty="0"/>
              <a:t>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our case we would have several </a:t>
            </a:r>
            <a:r>
              <a:rPr lang="en-US" b="1" baseline="0" dirty="0"/>
              <a:t>entities </a:t>
            </a:r>
            <a:r>
              <a:rPr lang="en-US" baseline="0" dirty="0"/>
              <a:t>in the database: </a:t>
            </a:r>
            <a:r>
              <a:rPr lang="en-US" b="1" baseline="0" dirty="0"/>
              <a:t>products</a:t>
            </a:r>
            <a:r>
              <a:rPr lang="en-US" baseline="0" dirty="0"/>
              <a:t>, </a:t>
            </a:r>
            <a:r>
              <a:rPr lang="en-US" b="1" baseline="0" dirty="0"/>
              <a:t>customers </a:t>
            </a:r>
            <a:r>
              <a:rPr lang="en-US" baseline="0" dirty="0"/>
              <a:t>and </a:t>
            </a:r>
            <a:r>
              <a:rPr lang="en-US" b="1" baseline="0" dirty="0"/>
              <a:t>orders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entity would have several </a:t>
            </a:r>
            <a:r>
              <a:rPr lang="en-US" b="1" baseline="0" dirty="0"/>
              <a:t>data characteristics</a:t>
            </a:r>
            <a:r>
              <a:rPr lang="en-US" baseline="0" dirty="0"/>
              <a:t>, which can be stored in data </a:t>
            </a:r>
            <a:r>
              <a:rPr lang="en-US" b="1" baseline="0" dirty="0"/>
              <a:t>columns </a:t>
            </a:r>
            <a:r>
              <a:rPr lang="en-US" baseline="0" dirty="0"/>
              <a:t>or object </a:t>
            </a:r>
            <a:r>
              <a:rPr lang="en-US" b="1" baseline="0" dirty="0"/>
              <a:t>properties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As you can see, </a:t>
            </a:r>
            <a:r>
              <a:rPr lang="en-US" b="1" baseline="0" dirty="0"/>
              <a:t>orders</a:t>
            </a:r>
            <a:r>
              <a:rPr lang="en-US" baseline="0" dirty="0"/>
              <a:t> keep data about the number of the order, when it has been made, who is the customer,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</a:t>
            </a:r>
            <a:r>
              <a:rPr lang="en-US" b="1" baseline="0" dirty="0"/>
              <a:t>database table </a:t>
            </a:r>
            <a:r>
              <a:rPr lang="en-US" baseline="0" dirty="0"/>
              <a:t>(or </a:t>
            </a:r>
            <a:r>
              <a:rPr lang="en-US" b="1" baseline="0" dirty="0"/>
              <a:t>collection</a:t>
            </a:r>
            <a:r>
              <a:rPr lang="en-US" baseline="0" dirty="0"/>
              <a:t>) for the </a:t>
            </a:r>
            <a:r>
              <a:rPr lang="en-US" b="1" baseline="0" dirty="0"/>
              <a:t>orders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piece of data about a certain order is stored in a separate </a:t>
            </a:r>
            <a:r>
              <a:rPr lang="en-US" b="1" baseline="0" dirty="0"/>
              <a:t>column</a:t>
            </a:r>
            <a:r>
              <a:rPr lang="en-US" b="0" baseline="0" dirty="0"/>
              <a:t> (or object property).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resembles a lot an </a:t>
            </a:r>
            <a:r>
              <a:rPr lang="en-US" b="1" baseline="0" dirty="0"/>
              <a:t>Excel table</a:t>
            </a:r>
            <a:r>
              <a:rPr lang="en-US" baseline="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way the data has </a:t>
            </a:r>
            <a:r>
              <a:rPr lang="bg-BG" baseline="0" dirty="0"/>
              <a:t>"</a:t>
            </a:r>
            <a:r>
              <a:rPr lang="en-US" b="1" baseline="0" dirty="0"/>
              <a:t>structure</a:t>
            </a:r>
            <a:r>
              <a:rPr lang="en-US" baseline="0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organized </a:t>
            </a:r>
            <a:r>
              <a:rPr lang="en-US" b="1" baseline="0" dirty="0"/>
              <a:t>consistently</a:t>
            </a:r>
            <a:r>
              <a:rPr lang="en-US" baseline="0" dirty="0"/>
              <a:t>, in a </a:t>
            </a:r>
            <a:r>
              <a:rPr lang="en-US" b="1" baseline="0" dirty="0"/>
              <a:t>manageable</a:t>
            </a:r>
            <a:r>
              <a:rPr lang="en-US" baseline="0" dirty="0"/>
              <a:t>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</a:t>
            </a:r>
            <a:r>
              <a:rPr lang="en-US" b="1" baseline="0" dirty="0"/>
              <a:t>row</a:t>
            </a:r>
            <a:r>
              <a:rPr lang="en-US" baseline="0" dirty="0"/>
              <a:t> holds a single </a:t>
            </a:r>
            <a:r>
              <a:rPr lang="en-US" b="1" baseline="0" dirty="0"/>
              <a:t>entity</a:t>
            </a:r>
            <a:r>
              <a:rPr lang="en-US" baseline="0" dirty="0"/>
              <a:t> (in this example – an order).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</a:t>
            </a:r>
            <a:r>
              <a:rPr lang="en-US" baseline="0" dirty="0"/>
              <a:t> you may have guessed, this is much </a:t>
            </a:r>
            <a:r>
              <a:rPr lang="en-US" b="1" baseline="0" dirty="0"/>
              <a:t>more optimized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 keeping physically thousands of receipts (on a paper or in text files).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/>
              <a:t>Database systems </a:t>
            </a:r>
            <a:r>
              <a:rPr lang="en-US" baseline="0" dirty="0"/>
              <a:t>are very powerful in keeping collections of entities,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implement efficiently the </a:t>
            </a:r>
            <a:r>
              <a:rPr lang="en-US" b="1" baseline="0" dirty="0"/>
              <a:t>CRUD operations</a:t>
            </a:r>
            <a:r>
              <a:rPr lang="en-US" baseline="0" dirty="0"/>
              <a:t>, </a:t>
            </a:r>
            <a:r>
              <a:rPr lang="en-US" b="1" baseline="0" dirty="0"/>
              <a:t>queries</a:t>
            </a:r>
            <a:r>
              <a:rPr lang="en-US" baseline="0" dirty="0"/>
              <a:t>, </a:t>
            </a:r>
            <a:r>
              <a:rPr lang="en-US" b="1" baseline="0" dirty="0"/>
              <a:t>searching</a:t>
            </a:r>
            <a:r>
              <a:rPr lang="en-US" baseline="0" dirty="0"/>
              <a:t> and many more.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A52DC8B-3EED-4554-979C-6BC9A9CE18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005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far more reasons to use a </a:t>
            </a:r>
            <a:r>
              <a:rPr lang="en-US" b="1" baseline="0" dirty="0"/>
              <a:t>database </a:t>
            </a:r>
            <a:r>
              <a:rPr lang="en-US" baseline="0" dirty="0"/>
              <a:t>rather than </a:t>
            </a:r>
            <a:r>
              <a:rPr lang="en-US" b="1" baseline="0" dirty="0"/>
              <a:t>physical storage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 storage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 system.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As we said earlier, imagine having </a:t>
            </a:r>
            <a:r>
              <a:rPr lang="en-US" b="1" baseline="0" dirty="0"/>
              <a:t>thousands of receipts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would be quite impractical to </a:t>
            </a:r>
            <a:r>
              <a:rPr lang="en-US" b="1" baseline="0" dirty="0"/>
              <a:t>search</a:t>
            </a:r>
            <a:r>
              <a:rPr lang="en-US" baseline="0" dirty="0"/>
              <a:t> these receipts, unless they are carefully structured and ordered.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easily solved with a </a:t>
            </a:r>
            <a:r>
              <a:rPr lang="en-US" b="1" baseline="0" dirty="0"/>
              <a:t>database</a:t>
            </a:r>
            <a:r>
              <a:rPr lang="en-US" baseline="0" dirty="0"/>
              <a:t> as it is stored on your computer, or even on a </a:t>
            </a:r>
            <a:r>
              <a:rPr lang="en-US" b="1" baseline="0" dirty="0"/>
              <a:t>cloud</a:t>
            </a:r>
            <a:r>
              <a:rPr lang="en-US" baseline="0" dirty="0"/>
              <a:t>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Database tables and collections can be </a:t>
            </a:r>
            <a:r>
              <a:rPr lang="en-US" b="1" baseline="0" dirty="0"/>
              <a:t>indexed</a:t>
            </a:r>
            <a:r>
              <a:rPr lang="en-US" baseline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this allows searching millions of documents in milliseconds.</a:t>
            </a:r>
          </a:p>
          <a:p>
            <a:endParaRPr lang="en-US" baseline="0" dirty="0"/>
          </a:p>
          <a:p>
            <a:r>
              <a:rPr lang="en-US" baseline="0" dirty="0"/>
              <a:t>While you have to cross the information on the paper and write over it, or even print a new receipt for the same order if something has been changed, with databases you can easily </a:t>
            </a:r>
            <a:r>
              <a:rPr lang="en-US" b="1" baseline="0" dirty="0"/>
              <a:t>update</a:t>
            </a:r>
            <a:r>
              <a:rPr lang="en-US" baseline="0" dirty="0"/>
              <a:t> the entity you need to, setting a new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much like setting a </a:t>
            </a:r>
            <a:r>
              <a:rPr lang="en-US" b="0" baseline="0" dirty="0"/>
              <a:t>new value </a:t>
            </a:r>
            <a:r>
              <a:rPr lang="en-US" baseline="0" dirty="0"/>
              <a:t>to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You’ve done this many times so far.</a:t>
            </a:r>
          </a:p>
          <a:p>
            <a:endParaRPr lang="en-US" baseline="0" dirty="0"/>
          </a:p>
          <a:p>
            <a:r>
              <a:rPr lang="en-US" baseline="0" dirty="0"/>
              <a:t>Imagine having to </a:t>
            </a:r>
            <a:r>
              <a:rPr lang="en-US" b="1" baseline="0" dirty="0"/>
              <a:t>search for all the orders</a:t>
            </a:r>
            <a:r>
              <a:rPr lang="en-US" baseline="0" dirty="0"/>
              <a:t> of given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would be </a:t>
            </a:r>
            <a:r>
              <a:rPr lang="en-US" b="1" baseline="0" dirty="0"/>
              <a:t>very hard</a:t>
            </a:r>
            <a:r>
              <a:rPr lang="en-US" baseline="0" dirty="0"/>
              <a:t> to do if they aren’t sorted, and most likely – they won’t 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databases solves this problem too.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 a simple </a:t>
            </a:r>
            <a:r>
              <a:rPr lang="en-US" b="1" baseline="0" dirty="0"/>
              <a:t>data query</a:t>
            </a:r>
            <a:r>
              <a:rPr lang="en-US" baseline="0" dirty="0"/>
              <a:t>, you can retrieve all of the orders of given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databases retrieve and filter data </a:t>
            </a:r>
            <a:r>
              <a:rPr lang="en-US" b="1" baseline="0" dirty="0"/>
              <a:t>very fast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Moreover, you can find many people with the same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 the database, every entity has its </a:t>
            </a:r>
            <a:r>
              <a:rPr lang="en-US" b="1" baseline="0" dirty="0"/>
              <a:t>ID</a:t>
            </a:r>
            <a:r>
              <a:rPr lang="en-US" baseline="0" dirty="0"/>
              <a:t> (unique identifier),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which helps the DBMS </a:t>
            </a:r>
            <a:r>
              <a:rPr lang="en-US" b="1" baseline="0" dirty="0"/>
              <a:t>distinguish entities</a:t>
            </a:r>
            <a:r>
              <a:rPr lang="en-US" baseline="0" dirty="0"/>
              <a:t> (customers in this case).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 database engine guarantees that </a:t>
            </a:r>
            <a:r>
              <a:rPr lang="en-US" b="1" baseline="0" dirty="0"/>
              <a:t>unique identifiers could not be duplicated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Databases can restrict data</a:t>
            </a:r>
            <a:r>
              <a:rPr lang="bg-BG" baseline="0" dirty="0"/>
              <a:t> </a:t>
            </a:r>
            <a:r>
              <a:rPr lang="en-US" baseline="0" dirty="0"/>
              <a:t>to follow a </a:t>
            </a:r>
            <a:r>
              <a:rPr lang="en-US" b="1" baseline="0" dirty="0"/>
              <a:t>certain format</a:t>
            </a:r>
            <a:r>
              <a:rPr lang="en-US" baseline="0" dirty="0"/>
              <a:t>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For </a:t>
            </a:r>
            <a:r>
              <a:rPr lang="en-US" b="1" baseline="0" dirty="0"/>
              <a:t>example</a:t>
            </a:r>
            <a:r>
              <a:rPr lang="en-US" baseline="0" dirty="0"/>
              <a:t>, orders may be required to have a </a:t>
            </a:r>
            <a:r>
              <a:rPr lang="en-US" b="1" baseline="0" dirty="0"/>
              <a:t>mandatory date</a:t>
            </a:r>
            <a:r>
              <a:rPr lang="en-US" baseline="0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the order date cannot be arbitrary text,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but should be a </a:t>
            </a:r>
            <a:r>
              <a:rPr lang="en-US" b="1" baseline="0" dirty="0"/>
              <a:t>date + time</a:t>
            </a:r>
            <a:r>
              <a:rPr lang="en-US" baseline="0" dirty="0"/>
              <a:t> in certain format,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restricted by certain time interval.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record of physical receipts will most likely be kept in drawers.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They are easy to access, which is a </a:t>
            </a:r>
            <a:r>
              <a:rPr lang="en-US" b="1" baseline="0" dirty="0"/>
              <a:t>security breach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Databases easily solve this by allowing developers to assign different </a:t>
            </a:r>
            <a:r>
              <a:rPr lang="en-US" b="1" baseline="0" dirty="0"/>
              <a:t>permissions </a:t>
            </a:r>
            <a:r>
              <a:rPr lang="en-US" baseline="0" dirty="0"/>
              <a:t>for the users.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Some users can have only </a:t>
            </a:r>
            <a:r>
              <a:rPr lang="en-US" b="1" baseline="0" dirty="0"/>
              <a:t>read rights</a:t>
            </a:r>
            <a:r>
              <a:rPr lang="en-US" baseline="0" dirty="0"/>
              <a:t>, others may have the rights to do all </a:t>
            </a:r>
            <a:r>
              <a:rPr lang="en-US" b="1" baseline="0" dirty="0"/>
              <a:t>CRUD operations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Some users can even have </a:t>
            </a:r>
            <a:r>
              <a:rPr lang="en-US" b="1" baseline="0" dirty="0"/>
              <a:t>more restricted access</a:t>
            </a:r>
            <a:r>
              <a:rPr lang="en-US" baseline="0" dirty="0"/>
              <a:t>, for example only to view orders and change their status.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Probably one customer will be buying from the store </a:t>
            </a:r>
            <a:r>
              <a:rPr lang="en-US" b="1" baseline="0" dirty="0"/>
              <a:t>many times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Every time you’ll have to print their names, address, etc. on the receipts.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will want to </a:t>
            </a:r>
            <a:r>
              <a:rPr lang="en-US" b="1" baseline="0" dirty="0"/>
              <a:t>avoid redundancy</a:t>
            </a:r>
            <a:r>
              <a:rPr lang="en-US" baseline="0" dirty="0"/>
              <a:t> of the customer data.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You don't want to keep the customer address in the database many times, but </a:t>
            </a:r>
            <a:r>
              <a:rPr lang="en-US" b="1" baseline="0" dirty="0"/>
              <a:t>only once</a:t>
            </a:r>
            <a:r>
              <a:rPr lang="en-US" baseline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This problem is solved in database systems through keeping data about certain entity only once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and </a:t>
            </a:r>
            <a:r>
              <a:rPr lang="en-US" b="1" baseline="0" dirty="0"/>
              <a:t>referencing the entity by its ID</a:t>
            </a:r>
            <a:r>
              <a:rPr lang="en-US" baseline="0" dirty="0"/>
              <a:t> from the other entities.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 our example, </a:t>
            </a:r>
            <a:r>
              <a:rPr lang="en-US" b="1" baseline="0" dirty="0"/>
              <a:t>customers </a:t>
            </a:r>
            <a:r>
              <a:rPr lang="en-US" baseline="0" dirty="0"/>
              <a:t>and </a:t>
            </a:r>
            <a:r>
              <a:rPr lang="en-US" b="1" baseline="0" dirty="0"/>
              <a:t>orders </a:t>
            </a:r>
            <a:r>
              <a:rPr lang="en-US" baseline="0" dirty="0"/>
              <a:t>can be stored in </a:t>
            </a:r>
            <a:r>
              <a:rPr lang="en-US" b="1" baseline="0" dirty="0"/>
              <a:t>separate collections </a:t>
            </a:r>
            <a:r>
              <a:rPr lang="en-US" baseline="0" dirty="0"/>
              <a:t>with </a:t>
            </a:r>
            <a:r>
              <a:rPr lang="en-US" b="1" baseline="0" dirty="0"/>
              <a:t>one-to-many relationship </a:t>
            </a:r>
            <a:r>
              <a:rPr lang="en-US" baseline="0" dirty="0"/>
              <a:t>between them.</a:t>
            </a:r>
            <a:endParaRPr lang="bg-BG" baseline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Each </a:t>
            </a:r>
            <a:r>
              <a:rPr lang="en-US" b="1" baseline="0" dirty="0"/>
              <a:t>order</a:t>
            </a:r>
            <a:r>
              <a:rPr lang="en-US" baseline="0" dirty="0"/>
              <a:t> will keep a "</a:t>
            </a:r>
            <a:r>
              <a:rPr lang="en-US" b="1" baseline="0" dirty="0"/>
              <a:t>customer ID</a:t>
            </a:r>
            <a:r>
              <a:rPr lang="en-US" baseline="0" dirty="0"/>
              <a:t>" number, instead of duplicating the entire data about the customer.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dirty="0"/>
              <a:t>Customers</a:t>
            </a:r>
            <a:r>
              <a:rPr lang="en-US" baseline="0" dirty="0"/>
              <a:t> will be stored separately, and each customer can be referenced by its </a:t>
            </a:r>
            <a:r>
              <a:rPr lang="en-US" b="1" baseline="0" dirty="0"/>
              <a:t>unique ID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BEC42C-61B9-4226-85A2-9F82C69FE8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85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47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67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60.png"/><Relationship Id="rId19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37229"/>
            <a:ext cx="11083636" cy="816963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Database Management Systems and SQL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82406"/>
            <a:ext cx="11083636" cy="970919"/>
          </a:xfrm>
        </p:spPr>
        <p:txBody>
          <a:bodyPr>
            <a:noAutofit/>
          </a:bodyPr>
          <a:lstStyle/>
          <a:p>
            <a:r>
              <a:rPr lang="en-GB" sz="6000" dirty="0"/>
              <a:t>Database Basics</a:t>
            </a:r>
            <a:endParaRPr lang="en-US" sz="6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6" y="2124000"/>
            <a:ext cx="2519008" cy="2519008"/>
          </a:xfrm>
          <a:prstGeom prst="rect">
            <a:avLst/>
          </a:prstGeom>
        </p:spPr>
      </p:pic>
      <p:pic>
        <p:nvPicPr>
          <p:cNvPr id="1026" name="Picture 2" descr="Batch, Databases, Process Icon - Batch Icons (400x400), Png Download">
            <a:extLst>
              <a:ext uri="{FF2B5EF4-FFF2-40B4-BE49-F238E27FC236}">
                <a16:creationId xmlns:a16="http://schemas.microsoft.com/office/drawing/2014/main" id="{4E9E9DE4-1FA2-4E22-A5A1-B6241A49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8575">
            <a:off x="4343480" y="2585431"/>
            <a:ext cx="3505040" cy="242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129CF2-09B9-4473-AF42-773E18A592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002180" y="4857222"/>
            <a:ext cx="6187641" cy="1496778"/>
          </a:xfrm>
        </p:spPr>
        <p:txBody>
          <a:bodyPr/>
          <a:lstStyle/>
          <a:p>
            <a:r>
              <a:rPr lang="en-US" dirty="0"/>
              <a:t>SQL vs. NoSQL</a:t>
            </a:r>
            <a:br>
              <a:rPr lang="en-US" dirty="0"/>
            </a:br>
            <a:r>
              <a:rPr lang="en-US" dirty="0"/>
              <a:t>Databases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1E1941-8225-416B-B2C9-E3931B25A2A8}"/>
              </a:ext>
            </a:extLst>
          </p:cNvPr>
          <p:cNvGrpSpPr/>
          <p:nvPr/>
        </p:nvGrpSpPr>
        <p:grpSpPr>
          <a:xfrm>
            <a:off x="1731000" y="1763395"/>
            <a:ext cx="1665605" cy="1665605"/>
            <a:chOff x="1731000" y="1763395"/>
            <a:chExt cx="1665605" cy="16656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EEBBF7-D5CB-44E1-8EE4-341615DFD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1000" y="1763395"/>
              <a:ext cx="1665605" cy="16656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CB5440-3D5E-45D0-8CE0-F9D69A39797A}"/>
                </a:ext>
              </a:extLst>
            </p:cNvPr>
            <p:cNvSpPr txBox="1"/>
            <p:nvPr/>
          </p:nvSpPr>
          <p:spPr>
            <a:xfrm>
              <a:off x="2174739" y="1784571"/>
              <a:ext cx="7781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SQL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FB7B75-31E5-4FFB-91C7-4731267D6C77}"/>
              </a:ext>
            </a:extLst>
          </p:cNvPr>
          <p:cNvGrpSpPr/>
          <p:nvPr/>
        </p:nvGrpSpPr>
        <p:grpSpPr>
          <a:xfrm>
            <a:off x="4618630" y="1179000"/>
            <a:ext cx="2954740" cy="2954740"/>
            <a:chOff x="4618630" y="1179000"/>
            <a:chExt cx="2954740" cy="29547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C938D5-B39E-48E1-8866-B205526CC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8630" y="1179000"/>
              <a:ext cx="2954740" cy="295474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3A5A7-3FFA-4FE4-9E4C-4B58B4D7C024}"/>
                </a:ext>
              </a:extLst>
            </p:cNvPr>
            <p:cNvSpPr txBox="1"/>
            <p:nvPr/>
          </p:nvSpPr>
          <p:spPr>
            <a:xfrm>
              <a:off x="5691000" y="1494000"/>
              <a:ext cx="779729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8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SQL Databases (Relational Databases)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8"/>
            <a:ext cx="10170000" cy="563610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Relational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 databases organize data in </a:t>
            </a:r>
            <a:r>
              <a:rPr lang="en-US" sz="3400" b="1" dirty="0">
                <a:solidFill>
                  <a:schemeClr val="bg1"/>
                </a:solidFill>
              </a:rPr>
              <a:t>tables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Tables have strict structure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  <a:r>
              <a:rPr lang="en-US" sz="3200" dirty="0"/>
              <a:t> with certain </a:t>
            </a:r>
            <a:r>
              <a:rPr lang="en-US" sz="3200" b="1" dirty="0">
                <a:solidFill>
                  <a:schemeClr val="bg1"/>
                </a:solidFill>
              </a:rPr>
              <a:t>data types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relationships</a:t>
            </a:r>
            <a:r>
              <a:rPr lang="en-US" sz="3200" dirty="0"/>
              <a:t> to other tables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Relational databases use the </a:t>
            </a:r>
            <a:r>
              <a:rPr lang="en-US" sz="3400" b="1" dirty="0">
                <a:solidFill>
                  <a:schemeClr val="bg1"/>
                </a:solidFill>
              </a:rPr>
              <a:t>structured query language</a:t>
            </a:r>
            <a:r>
              <a:rPr lang="en-US" sz="3400" dirty="0"/>
              <a:t> (SQL) for defining and manipulating data</a:t>
            </a:r>
          </a:p>
          <a:p>
            <a:pPr lvl="1"/>
            <a:r>
              <a:rPr lang="en-US" sz="3200" dirty="0"/>
              <a:t>Extremely powerful for complex queries</a:t>
            </a:r>
          </a:p>
          <a:p>
            <a:r>
              <a:rPr lang="en-US" sz="3400" b="1" dirty="0">
                <a:solidFill>
                  <a:schemeClr val="bg1"/>
                </a:solidFill>
              </a:rPr>
              <a:t>Relational databases </a:t>
            </a:r>
            <a:r>
              <a:rPr lang="en-US" sz="3400" dirty="0"/>
              <a:t>are the most widely</a:t>
            </a:r>
            <a:br>
              <a:rPr lang="en-US" sz="3400" dirty="0"/>
            </a:br>
            <a:r>
              <a:rPr lang="en-US" sz="3400" dirty="0"/>
              <a:t>used data management technology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EA8B-4426-4C00-B513-69657930F7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5998F9-67A1-483E-8C2E-59A314396039}"/>
              </a:ext>
            </a:extLst>
          </p:cNvPr>
          <p:cNvGrpSpPr/>
          <p:nvPr/>
        </p:nvGrpSpPr>
        <p:grpSpPr>
          <a:xfrm>
            <a:off x="9654216" y="1899000"/>
            <a:ext cx="2015383" cy="1665951"/>
            <a:chOff x="1731000" y="1763049"/>
            <a:chExt cx="1665605" cy="16659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125907-A806-447A-BE18-D54A5B68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1000" y="1763395"/>
              <a:ext cx="1665605" cy="16656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B9F90C-98D3-4B98-9B19-AE5F3D375C1A}"/>
                </a:ext>
              </a:extLst>
            </p:cNvPr>
            <p:cNvSpPr txBox="1"/>
            <p:nvPr/>
          </p:nvSpPr>
          <p:spPr>
            <a:xfrm>
              <a:off x="2234471" y="1763049"/>
              <a:ext cx="646040" cy="5523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SQL Databases (Relational Databases) (2)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/>
          <a:lstStyle/>
          <a:p>
            <a:r>
              <a:rPr lang="en-US" sz="3200" dirty="0"/>
              <a:t>Relational DB model organizes data into one or more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of columns and rows </a:t>
            </a:r>
            <a:r>
              <a:rPr lang="en-US" sz="3000" dirty="0"/>
              <a:t>with a </a:t>
            </a:r>
            <a:r>
              <a:rPr lang="en-US" sz="3000" b="1" dirty="0">
                <a:solidFill>
                  <a:schemeClr val="bg1"/>
                </a:solidFill>
              </a:rPr>
              <a:t>unique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b="1" dirty="0"/>
              <a:t> </a:t>
            </a:r>
            <a:r>
              <a:rPr lang="en-US" sz="3000" dirty="0"/>
              <a:t>identifying each row and </a:t>
            </a:r>
            <a:r>
              <a:rPr lang="en-US" sz="3000" b="1" dirty="0">
                <a:solidFill>
                  <a:schemeClr val="bg1"/>
                </a:solidFill>
              </a:rPr>
              <a:t>foreign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keys</a:t>
            </a:r>
            <a:r>
              <a:rPr lang="en-US" sz="3000" b="1" dirty="0"/>
              <a:t> </a:t>
            </a:r>
            <a:r>
              <a:rPr lang="en-US" sz="3000" dirty="0"/>
              <a:t>defining </a:t>
            </a:r>
            <a:r>
              <a:rPr lang="en-US" sz="3000" b="1" dirty="0">
                <a:solidFill>
                  <a:schemeClr val="bg1"/>
                </a:solidFill>
              </a:rPr>
              <a:t>relationships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DC0FE36-6C6B-4144-B327-9C3FDDCA05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9F5C6-1DAD-4261-BC4F-18E03C3CF455}"/>
              </a:ext>
            </a:extLst>
          </p:cNvPr>
          <p:cNvGrpSpPr/>
          <p:nvPr/>
        </p:nvGrpSpPr>
        <p:grpSpPr>
          <a:xfrm>
            <a:off x="2065857" y="2507980"/>
            <a:ext cx="4885143" cy="1845311"/>
            <a:chOff x="2065857" y="2507980"/>
            <a:chExt cx="4885143" cy="1845311"/>
          </a:xfrm>
        </p:grpSpPr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851289"/>
                </p:ext>
              </p:extLst>
            </p:nvPr>
          </p:nvGraphicFramePr>
          <p:xfrm>
            <a:off x="2096797" y="3071749"/>
            <a:ext cx="4854203" cy="1281542"/>
          </p:xfrm>
          <a:graphic>
            <a:graphicData uri="http://schemas.openxmlformats.org/drawingml/2006/table">
              <a:tbl>
                <a:tblPr/>
                <a:tblGrid>
                  <a:gridCol w="5426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67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402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72356">
                    <a:extLst>
                      <a:ext uri="{9D8B030D-6E8A-4147-A177-3AD203B41FA5}">
                        <a16:colId xmlns:a16="http://schemas.microsoft.com/office/drawing/2014/main" val="2784988612"/>
                      </a:ext>
                    </a:extLst>
                  </a:gridCol>
                  <a:gridCol w="1093148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Quantity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Price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4ACF9-4E43-4FDD-A637-C790CFECED9D}"/>
                </a:ext>
              </a:extLst>
            </p:cNvPr>
            <p:cNvSpPr txBox="1"/>
            <p:nvPr/>
          </p:nvSpPr>
          <p:spPr>
            <a:xfrm>
              <a:off x="2065857" y="2507980"/>
              <a:ext cx="100517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Items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4D1AED-AFD6-44A5-8851-61AF9C8D0C26}"/>
              </a:ext>
            </a:extLst>
          </p:cNvPr>
          <p:cNvGrpSpPr/>
          <p:nvPr/>
        </p:nvGrpSpPr>
        <p:grpSpPr>
          <a:xfrm>
            <a:off x="7512894" y="2507980"/>
            <a:ext cx="3962591" cy="1845310"/>
            <a:chOff x="7512894" y="2507980"/>
            <a:chExt cx="3962591" cy="1845310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0300458"/>
                </p:ext>
              </p:extLst>
            </p:nvPr>
          </p:nvGraphicFramePr>
          <p:xfrm>
            <a:off x="7581000" y="3071748"/>
            <a:ext cx="3894485" cy="1281542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49485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419B56-FFDA-4FAA-A36E-12F6FEDF243B}"/>
                </a:ext>
              </a:extLst>
            </p:cNvPr>
            <p:cNvSpPr txBox="1"/>
            <p:nvPr/>
          </p:nvSpPr>
          <p:spPr>
            <a:xfrm>
              <a:off x="7512894" y="2507980"/>
              <a:ext cx="164310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Customers</a:t>
              </a:r>
            </a:p>
          </p:txBody>
        </p:sp>
      </p:grp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552E1ECC-D113-4AD5-AA7B-DA990A852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02901"/>
              </p:ext>
            </p:extLst>
          </p:nvPr>
        </p:nvGraphicFramePr>
        <p:xfrm>
          <a:off x="3768790" y="5252458"/>
          <a:ext cx="5184148" cy="1281542"/>
        </p:xfrm>
        <a:graphic>
          <a:graphicData uri="http://schemas.openxmlformats.org/drawingml/2006/table">
            <a:tbl>
              <a:tblPr/>
              <a:tblGrid>
                <a:gridCol w="79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225">
                  <a:extLst>
                    <a:ext uri="{9D8B030D-6E8A-4147-A177-3AD203B41FA5}">
                      <a16:colId xmlns:a16="http://schemas.microsoft.com/office/drawing/2014/main" val="3813818064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2782977527"/>
                    </a:ext>
                  </a:extLst>
                </a:gridCol>
              </a:tblGrid>
              <a:tr h="480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ID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Price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11/1/17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323.12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11/15/17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13.99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40978D-599C-4544-9D23-4C6AD6202C3D}"/>
              </a:ext>
            </a:extLst>
          </p:cNvPr>
          <p:cNvSpPr txBox="1"/>
          <p:nvPr/>
        </p:nvSpPr>
        <p:spPr>
          <a:xfrm>
            <a:off x="4235234" y="4704766"/>
            <a:ext cx="115367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Orders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C4F7779-8354-4031-B52E-20D40E2B13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2245" y="3540612"/>
            <a:ext cx="855393" cy="24978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A80768-B139-4124-9F4E-00A269CC58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8875" y="4334376"/>
            <a:ext cx="850658" cy="9150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8" y="213292"/>
            <a:ext cx="8353480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Databases</a:t>
            </a:r>
            <a:br>
              <a:rPr lang="en-US" sz="3500" dirty="0"/>
            </a:br>
            <a:r>
              <a:rPr lang="en-US" sz="3500" dirty="0"/>
              <a:t>(Non-Relational Databases)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1" y="1429993"/>
            <a:ext cx="7106929" cy="5276048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NoSQL</a:t>
            </a:r>
            <a:r>
              <a:rPr lang="en-US" sz="3600" dirty="0"/>
              <a:t> databases have dynamic schema for </a:t>
            </a:r>
            <a:r>
              <a:rPr lang="en-US" sz="3600" b="1" dirty="0">
                <a:solidFill>
                  <a:schemeClr val="bg1"/>
                </a:solidFill>
              </a:rPr>
              <a:t>unstructured</a:t>
            </a:r>
            <a:r>
              <a:rPr lang="en-US" sz="3600" dirty="0"/>
              <a:t> data</a:t>
            </a:r>
          </a:p>
          <a:p>
            <a:r>
              <a:rPr lang="en-US" sz="3600" dirty="0"/>
              <a:t>Data is stored in many ways:</a:t>
            </a:r>
          </a:p>
          <a:p>
            <a:pPr lvl="1"/>
            <a:r>
              <a:rPr lang="en-US" sz="3200" dirty="0"/>
              <a:t>Document-oriented </a:t>
            </a:r>
          </a:p>
          <a:p>
            <a:pPr lvl="1"/>
            <a:r>
              <a:rPr lang="en-US" sz="3200" dirty="0"/>
              <a:t>Column-oriented</a:t>
            </a:r>
          </a:p>
          <a:p>
            <a:pPr lvl="1"/>
            <a:r>
              <a:rPr lang="en-US" sz="3200" dirty="0"/>
              <a:t>Graph-based</a:t>
            </a:r>
          </a:p>
          <a:p>
            <a:pPr lvl="1"/>
            <a:r>
              <a:rPr lang="en-US" sz="3200" dirty="0"/>
              <a:t>Key-value store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713E70-56A9-4EDE-B8FD-AF20ADAA69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8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NoSQL</a:t>
            </a:r>
            <a:r>
              <a:rPr lang="bg-BG" sz="3400" dirty="0"/>
              <a:t> </a:t>
            </a:r>
            <a:r>
              <a:rPr lang="en-US" sz="3400" dirty="0"/>
              <a:t>are </a:t>
            </a:r>
            <a:r>
              <a:rPr lang="en-US" sz="3400" b="1" dirty="0">
                <a:solidFill>
                  <a:schemeClr val="bg1"/>
                </a:solidFill>
              </a:rPr>
              <a:t>horizontally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scalable</a:t>
            </a:r>
            <a:endParaRPr lang="bg-BG" sz="3400" dirty="0"/>
          </a:p>
          <a:p>
            <a:pPr lvl="1"/>
            <a:r>
              <a:rPr lang="en-US" sz="3000" dirty="0"/>
              <a:t>You handle more traffic by </a:t>
            </a:r>
            <a:br>
              <a:rPr lang="en-US" sz="3000" dirty="0"/>
            </a:br>
            <a:r>
              <a:rPr lang="en-US" sz="3000" b="1" dirty="0"/>
              <a:t>sharding</a:t>
            </a:r>
            <a:r>
              <a:rPr lang="en-US" sz="3000" dirty="0"/>
              <a:t> and </a:t>
            </a:r>
            <a:r>
              <a:rPr lang="en-US" sz="2800" dirty="0"/>
              <a:t>adding more </a:t>
            </a:r>
            <a:br>
              <a:rPr lang="en-US" sz="2800" dirty="0"/>
            </a:br>
            <a:r>
              <a:rPr lang="en-US" sz="2800" dirty="0"/>
              <a:t>servers in your NoSQL </a:t>
            </a:r>
            <a:br>
              <a:rPr lang="en-US" sz="2800" dirty="0"/>
            </a:br>
            <a:r>
              <a:rPr lang="en-US" sz="2800" dirty="0"/>
              <a:t>database cluster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Relational databases are </a:t>
            </a:r>
            <a:r>
              <a:rPr lang="en-US" sz="3400" b="1" dirty="0">
                <a:solidFill>
                  <a:schemeClr val="bg1"/>
                </a:solidFill>
              </a:rPr>
              <a:t>vertically</a:t>
            </a:r>
            <a:r>
              <a:rPr lang="en-US" sz="3400" dirty="0"/>
              <a:t> scalable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You can increase the load on </a:t>
            </a:r>
            <a:br>
              <a:rPr lang="en-US" sz="2800" dirty="0"/>
            </a:br>
            <a:r>
              <a:rPr lang="en-US" sz="2800" dirty="0"/>
              <a:t>a single server by </a:t>
            </a:r>
            <a:r>
              <a:rPr lang="en-US" sz="2800" b="1" dirty="0"/>
              <a:t>increasing </a:t>
            </a:r>
            <a:br>
              <a:rPr lang="en-US" sz="2800" b="1" dirty="0"/>
            </a:br>
            <a:r>
              <a:rPr lang="en-US" sz="2800" b="1" dirty="0"/>
              <a:t>its resources</a:t>
            </a:r>
            <a:r>
              <a:rPr lang="en-US" sz="2800" dirty="0"/>
              <a:t> (CPU, RAM, SSD)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you can </a:t>
            </a:r>
            <a:r>
              <a:rPr lang="en-US" sz="2800" b="1" dirty="0"/>
              <a:t>replicate the data </a:t>
            </a:r>
            <a:r>
              <a:rPr lang="en-US" sz="2800" dirty="0"/>
              <a:t>to a cluster of several servers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Scalability: Relational vs. NoSQL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CC00F6-9221-4DDF-9D14-F5CA057BD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hold </a:t>
            </a:r>
            <a:r>
              <a:rPr lang="en-US" sz="3000" b="1" dirty="0">
                <a:solidFill>
                  <a:schemeClr val="bg1"/>
                </a:solidFill>
              </a:rPr>
              <a:t>dynamic data</a:t>
            </a:r>
          </a:p>
          <a:p>
            <a:r>
              <a:rPr lang="en-US" sz="3000" dirty="0"/>
              <a:t>NoSQL databases implement </a:t>
            </a:r>
            <a:r>
              <a:rPr lang="en-US" sz="3000" b="1" dirty="0">
                <a:solidFill>
                  <a:schemeClr val="bg1"/>
                </a:solidFill>
              </a:rPr>
              <a:t>four main data models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</a:t>
            </a:r>
            <a:r>
              <a:rPr lang="en-US" sz="3000" b="1" dirty="0">
                <a:solidFill>
                  <a:schemeClr val="bg1"/>
                </a:solidFill>
              </a:rPr>
              <a:t>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transactions,  such as an accounting system</a:t>
            </a:r>
          </a:p>
          <a:p>
            <a:pPr lvl="1"/>
            <a:r>
              <a:rPr lang="en-US" sz="2800" dirty="0"/>
              <a:t>Complex transaction processing systems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Relational vs. NoSQL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D0384-2950-472F-B5CF-413CB3824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NoSQL databases </a:t>
            </a:r>
            <a:r>
              <a:rPr lang="en-US" sz="3000" dirty="0"/>
              <a:t>examples:</a:t>
            </a:r>
          </a:p>
          <a:p>
            <a:pPr lvl="1"/>
            <a:r>
              <a:rPr lang="en-US" sz="2800" dirty="0"/>
              <a:t>MongoDB</a:t>
            </a:r>
          </a:p>
          <a:p>
            <a:pPr lvl="1"/>
            <a:r>
              <a:rPr lang="en-US" sz="2800" dirty="0"/>
              <a:t>Redis</a:t>
            </a:r>
          </a:p>
          <a:p>
            <a:pPr lvl="1"/>
            <a:r>
              <a:rPr lang="en-US" sz="2800" dirty="0"/>
              <a:t>Google BigTable</a:t>
            </a:r>
          </a:p>
          <a:p>
            <a:pPr lvl="1"/>
            <a:r>
              <a:rPr lang="en-US" sz="2800" dirty="0"/>
              <a:t>Amazon DynamoDB</a:t>
            </a:r>
          </a:p>
          <a:p>
            <a:pPr lvl="1"/>
            <a:r>
              <a:rPr lang="en-US" sz="2800" dirty="0"/>
              <a:t>Azure Cosmos DB</a:t>
            </a:r>
          </a:p>
          <a:p>
            <a:pPr lvl="1"/>
            <a:r>
              <a:rPr lang="en-US" sz="2800" dirty="0"/>
              <a:t>Cassandra</a:t>
            </a:r>
            <a:endParaRPr lang="en-US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SQL databases </a:t>
            </a:r>
            <a:r>
              <a:rPr lang="en-US" sz="3000" dirty="0"/>
              <a:t>examples: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Microsoft SQL Server</a:t>
            </a:r>
          </a:p>
          <a:p>
            <a:pPr lvl="1"/>
            <a:r>
              <a:rPr lang="en-US" sz="2800" dirty="0"/>
              <a:t>SQLite and Web SQL</a:t>
            </a:r>
            <a:endParaRPr lang="en-US" sz="2400" dirty="0"/>
          </a:p>
          <a:p>
            <a:pPr lvl="1"/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Systems: Examples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EE1246-D704-4E46-BFE4-0B0F01445D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9C3F3-B4B4-4FA0-BD7A-5A3094D71B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06271" y="1949234"/>
            <a:ext cx="7339729" cy="1929766"/>
          </a:xfrm>
        </p:spPr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98101" y="1519034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8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A Database Management System (</a:t>
            </a:r>
            <a:r>
              <a:rPr lang="en-US" sz="3400" b="1" dirty="0">
                <a:solidFill>
                  <a:schemeClr val="bg1"/>
                </a:solidFill>
              </a:rPr>
              <a:t>DBMS</a:t>
            </a:r>
            <a:r>
              <a:rPr lang="en-US" sz="3400" dirty="0"/>
              <a:t>) is a software, used to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manipulate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retrieve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manage</a:t>
            </a:r>
            <a:r>
              <a:rPr lang="en-US" sz="3400" dirty="0"/>
              <a:t> data in a database</a:t>
            </a:r>
          </a:p>
          <a:p>
            <a:r>
              <a:rPr lang="en-US" sz="3400" dirty="0"/>
              <a:t>DBMS generally </a:t>
            </a:r>
            <a:r>
              <a:rPr lang="en-US" sz="3400" b="1" dirty="0">
                <a:solidFill>
                  <a:schemeClr val="bg1"/>
                </a:solidFill>
              </a:rPr>
              <a:t>manipulates</a:t>
            </a:r>
            <a:r>
              <a:rPr lang="en-US" sz="3400" dirty="0"/>
              <a:t> the data itself, the data format, </a:t>
            </a:r>
            <a:br>
              <a:rPr lang="en-US" sz="3400" dirty="0"/>
            </a:br>
            <a:r>
              <a:rPr lang="en-US" sz="3400" dirty="0"/>
              <a:t>field names and data types, record structure and file structure</a:t>
            </a:r>
          </a:p>
          <a:p>
            <a:r>
              <a:rPr lang="en-US" sz="3400" dirty="0"/>
              <a:t>DBMS </a:t>
            </a:r>
            <a:r>
              <a:rPr lang="en-US" sz="3400" b="1" dirty="0"/>
              <a:t>examples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MySQL, MS SQL Server, Oracle, PostgreSQL</a:t>
            </a:r>
          </a:p>
          <a:p>
            <a:pPr lvl="1"/>
            <a:r>
              <a:rPr lang="en-US" sz="3200" dirty="0"/>
              <a:t>MongoDB</a:t>
            </a:r>
            <a:r>
              <a:rPr lang="bg-BG" sz="3200" dirty="0"/>
              <a:t>, </a:t>
            </a:r>
            <a:r>
              <a:rPr lang="en-US" sz="3200" dirty="0"/>
              <a:t>Cassandra, Redis, HBase</a:t>
            </a:r>
          </a:p>
          <a:p>
            <a:pPr lvl="1"/>
            <a:r>
              <a:rPr lang="en-US" sz="3200" dirty="0"/>
              <a:t>Amazon DynamoDB, Azure Cosmos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 (DBMS)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E18FC63-0315-45F5-9BAC-9D8AF998B3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8ED27266-7C07-4FA6-A253-7038E0235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en-US" b="1" dirty="0"/>
              <a:t>DBMS servers </a:t>
            </a: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client-server model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Systems and Data Flow</a:t>
            </a:r>
            <a:endParaRPr lang="en-GB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993922" y="2687330"/>
            <a:ext cx="2032127" cy="25506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381510" y="3151955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07104" y="2609910"/>
            <a:ext cx="133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343907" y="3174567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194422" y="2563248"/>
            <a:ext cx="138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343907" y="4202916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331781" y="4223034"/>
            <a:ext cx="1081694" cy="494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343907" y="4788257"/>
            <a:ext cx="108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331781" y="4808375"/>
            <a:ext cx="108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8774415" y="2654888"/>
            <a:ext cx="2059113" cy="2550611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Storage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924172" y="2687330"/>
            <a:ext cx="2082380" cy="25506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0237" y="3025712"/>
            <a:ext cx="2270250" cy="2270248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9020" y="2968038"/>
            <a:ext cx="2269902" cy="2269902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9363" y="2941329"/>
            <a:ext cx="1339490" cy="1339490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6999" y="4021752"/>
            <a:ext cx="1155890" cy="1155890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0072" y="4077343"/>
            <a:ext cx="1044710" cy="1044708"/>
          </a:xfrm>
          <a:prstGeom prst="rect">
            <a:avLst/>
          </a:prstGeom>
        </p:spPr>
      </p:pic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D0FAB5C9-168B-41A3-860E-F49928395266}"/>
              </a:ext>
            </a:extLst>
          </p:cNvPr>
          <p:cNvSpPr/>
          <p:nvPr/>
        </p:nvSpPr>
        <p:spPr>
          <a:xfrm>
            <a:off x="4731984" y="2034000"/>
            <a:ext cx="6314016" cy="342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DBMS server</a:t>
            </a:r>
          </a:p>
        </p:txBody>
      </p:sp>
    </p:spTree>
    <p:extLst>
      <p:ext uri="{BB962C8B-B14F-4D97-AF65-F5344CB8AC3E}">
        <p14:creationId xmlns:p14="http://schemas.microsoft.com/office/powerpoint/2010/main" val="18666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b="1" dirty="0"/>
              <a:t>Databases</a:t>
            </a:r>
            <a:r>
              <a:rPr lang="en-GB" sz="3600" dirty="0"/>
              <a:t>: Introduction</a:t>
            </a:r>
            <a:endParaRPr lang="bg-BG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b="1" dirty="0"/>
              <a:t>SQL</a:t>
            </a:r>
            <a:r>
              <a:rPr lang="en-US" sz="3600" dirty="0"/>
              <a:t> vs. </a:t>
            </a:r>
            <a:r>
              <a:rPr lang="en-US" sz="3600" b="1" dirty="0"/>
              <a:t>NoSQL</a:t>
            </a:r>
            <a:r>
              <a:rPr lang="en-US" sz="3600" dirty="0"/>
              <a:t> Databases</a:t>
            </a:r>
            <a:endParaRPr lang="en-GB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b="1" dirty="0"/>
              <a:t>DBMS </a:t>
            </a:r>
            <a:r>
              <a:rPr lang="en-US" sz="3600" dirty="0"/>
              <a:t>Systems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GB" sz="3600" dirty="0"/>
              <a:t>Database Engines)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b="1" dirty="0"/>
              <a:t>Relational</a:t>
            </a:r>
            <a:r>
              <a:rPr lang="en-GB" sz="3600" dirty="0"/>
              <a:t> Databases,</a:t>
            </a:r>
            <a:br>
              <a:rPr lang="en-GB" sz="3600" dirty="0"/>
            </a:br>
            <a:r>
              <a:rPr lang="en-GB" sz="3600" b="1" dirty="0"/>
              <a:t>SQL </a:t>
            </a:r>
            <a:r>
              <a:rPr lang="en-GB" sz="3600" dirty="0"/>
              <a:t>and </a:t>
            </a:r>
            <a:r>
              <a:rPr lang="en-GB" sz="3600" b="1" dirty="0"/>
              <a:t>MySQL</a:t>
            </a:r>
            <a:r>
              <a:rPr lang="en-GB" sz="3600" dirty="0"/>
              <a:t> Database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b="1" dirty="0"/>
              <a:t>NoSQL</a:t>
            </a:r>
            <a:r>
              <a:rPr lang="en-GB" sz="3600" dirty="0"/>
              <a:t> Databases and </a:t>
            </a:r>
            <a:r>
              <a:rPr lang="en-GB" sz="3600" b="1" dirty="0"/>
              <a:t>MongoDB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B4E20-ECE7-4CC9-B51C-AFA429A259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92" y="1408992"/>
            <a:ext cx="2290008" cy="229000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90E07F8-73BC-4B97-9D5C-DFE947C5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3" name="Picture SoftUni Mascot" descr="SoftUni mascot with laptop">
            <a:extLst>
              <a:ext uri="{FF2B5EF4-FFF2-40B4-BE49-F238E27FC236}">
                <a16:creationId xmlns:a16="http://schemas.microsoft.com/office/drawing/2014/main" id="{19CA3A6A-5FD0-4C39-AD0F-CEAF934DE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1000" y="2397941"/>
            <a:ext cx="1860377" cy="25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65AF6A96-F775-45B1-8D28-E3409D997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DBMS 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737214" y="1439398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883582" y="2048998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1466216" y="2736110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1472786" y="3493941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2931472" y="2745075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4828810" y="2048998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4828810" y="3239170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4" y="5299319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737214" y="5020798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2160960" y="5122960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3872554" y="4562190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4680723" y="5122960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2252585" y="5561213"/>
            <a:ext cx="2143119" cy="657787"/>
            <a:chOff x="6922288" y="5439761"/>
            <a:chExt cx="2143119" cy="65778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288" y="5439761"/>
              <a:ext cx="645054" cy="64505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831" y="5452494"/>
              <a:ext cx="645054" cy="64505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353" y="5440194"/>
              <a:ext cx="645054" cy="645054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4784400" y="5561213"/>
            <a:ext cx="2143119" cy="657787"/>
            <a:chOff x="6922288" y="5427028"/>
            <a:chExt cx="2143119" cy="65778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288" y="5427028"/>
              <a:ext cx="645054" cy="64505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831" y="5439761"/>
              <a:ext cx="645054" cy="64505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353" y="5427461"/>
              <a:ext cx="645054" cy="645054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2918703" y="3493941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1" y="1572036"/>
            <a:ext cx="1979999" cy="1215824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Storage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1" y="3637336"/>
            <a:ext cx="1979999" cy="1215825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Storage</a:t>
            </a:r>
          </a:p>
        </p:txBody>
      </p:sp>
    </p:spTree>
    <p:extLst>
      <p:ext uri="{BB962C8B-B14F-4D97-AF65-F5344CB8AC3E}">
        <p14:creationId xmlns:p14="http://schemas.microsoft.com/office/powerpoint/2010/main" val="922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E26211E-AE8A-4CC9-846C-912B5DC8A2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476000" y="2788293"/>
            <a:ext cx="7339729" cy="1360707"/>
          </a:xfrm>
        </p:spPr>
        <p:txBody>
          <a:bodyPr/>
          <a:lstStyle/>
          <a:p>
            <a:r>
              <a:rPr lang="en-GB" sz="4000" dirty="0"/>
              <a:t>RDBMS, the </a:t>
            </a:r>
            <a:r>
              <a:rPr lang="en-GB" sz="4000" b="1" dirty="0"/>
              <a:t>SQL Language</a:t>
            </a:r>
            <a:br>
              <a:rPr lang="en-GB" sz="4000" b="1" dirty="0"/>
            </a:br>
            <a:r>
              <a:rPr lang="en-GB" sz="4000" dirty="0"/>
              <a:t>and </a:t>
            </a:r>
            <a:r>
              <a:rPr lang="en-GB" sz="4000" b="1" dirty="0"/>
              <a:t>MySQL</a:t>
            </a:r>
            <a:r>
              <a:rPr lang="en-GB" sz="4000" dirty="0"/>
              <a:t> Database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E8BB1-F768-4CC3-840B-6CB3E8D428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476000" y="1629000"/>
            <a:ext cx="7339729" cy="13180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5400" b="1" dirty="0"/>
              <a:t>Relational</a:t>
            </a:r>
            <a:r>
              <a:rPr lang="en-GB" sz="5400" dirty="0"/>
              <a:t> Databases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4DA58D7-2EF9-4695-B998-7D0216A8E8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1326000" y="1971952"/>
            <a:ext cx="251703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4377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2903F43F-BAEE-44A7-AB40-40A4A55B8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The </a:t>
            </a:r>
            <a:r>
              <a:rPr lang="en-GB" sz="3200" b="1" dirty="0">
                <a:solidFill>
                  <a:schemeClr val="bg1"/>
                </a:solidFill>
              </a:rPr>
              <a:t>table</a:t>
            </a:r>
            <a:r>
              <a:rPr lang="en-GB" sz="3200" dirty="0"/>
              <a:t> is the main </a:t>
            </a:r>
            <a:r>
              <a:rPr lang="en-GB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in the </a:t>
            </a:r>
            <a:r>
              <a:rPr lang="en-GB" sz="3200" dirty="0"/>
              <a:t>relational databases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2000" dirty="0"/>
          </a:p>
          <a:p>
            <a:pPr>
              <a:spcBef>
                <a:spcPts val="3000"/>
              </a:spcBef>
            </a:pPr>
            <a:r>
              <a:rPr lang="en-GB" sz="3200" dirty="0"/>
              <a:t>Each </a:t>
            </a:r>
            <a:r>
              <a:rPr lang="en-GB" sz="3200" b="1" dirty="0">
                <a:solidFill>
                  <a:schemeClr val="bg1"/>
                </a:solidFill>
              </a:rPr>
              <a:t>row</a:t>
            </a:r>
            <a:r>
              <a:rPr lang="en-GB" sz="3200" dirty="0"/>
              <a:t> is called a </a:t>
            </a:r>
            <a:r>
              <a:rPr lang="en-GB" sz="3200" b="1" dirty="0">
                <a:solidFill>
                  <a:schemeClr val="bg1"/>
                </a:solidFill>
              </a:rPr>
              <a:t>record</a:t>
            </a:r>
            <a:r>
              <a:rPr lang="en-GB" sz="3200" dirty="0"/>
              <a:t> or </a:t>
            </a:r>
            <a:r>
              <a:rPr lang="en-GB" sz="3200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sz="3200" dirty="0"/>
              <a:t>Columns (</a:t>
            </a:r>
            <a:r>
              <a:rPr lang="en-GB" sz="3200" b="1" dirty="0">
                <a:solidFill>
                  <a:schemeClr val="bg1"/>
                </a:solidFill>
              </a:rPr>
              <a:t>fields</a:t>
            </a:r>
            <a:r>
              <a:rPr lang="en-GB" sz="3200" dirty="0"/>
              <a:t>) define the </a:t>
            </a:r>
            <a:r>
              <a:rPr lang="en-GB" sz="3200" b="1" dirty="0">
                <a:solidFill>
                  <a:schemeClr val="bg1"/>
                </a:solidFill>
              </a:rPr>
              <a:t>type</a:t>
            </a:r>
            <a:r>
              <a:rPr lang="en-GB" sz="3200" dirty="0"/>
              <a:t> of data they contain</a:t>
            </a:r>
          </a:p>
          <a:p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98418"/>
              </p:ext>
            </p:extLst>
          </p:nvPr>
        </p:nvGraphicFramePr>
        <p:xfrm>
          <a:off x="1774964" y="2562972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02" y="3133166"/>
            <a:ext cx="1047876" cy="537809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943" y="1850304"/>
            <a:ext cx="1564057" cy="522676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879000"/>
            <a:ext cx="1055332" cy="57422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1774964" y="3402071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3437152" y="2593562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6620090" y="4288345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 (SQL)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590195" cy="563610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SQL</a:t>
            </a:r>
            <a:r>
              <a:rPr lang="en-GB" dirty="0"/>
              <a:t> == query language designed for managing data in </a:t>
            </a:r>
            <a:r>
              <a:rPr lang="en-GB" b="1" dirty="0">
                <a:solidFill>
                  <a:schemeClr val="bg1"/>
                </a:solidFill>
              </a:rPr>
              <a:t>relational</a:t>
            </a:r>
            <a:r>
              <a:rPr lang="en-GB" dirty="0"/>
              <a:t> databases (RDBMS)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Used to communicate with the database engine</a:t>
            </a:r>
          </a:p>
          <a:p>
            <a:pPr>
              <a:lnSpc>
                <a:spcPct val="110000"/>
              </a:lnSpc>
            </a:pPr>
            <a:r>
              <a:rPr lang="en-GB" dirty="0"/>
              <a:t>Logically, SQL is divided into four sections: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Data definition</a:t>
            </a:r>
            <a:r>
              <a:rPr lang="en-GB" dirty="0"/>
              <a:t>: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data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Data manipulation</a:t>
            </a:r>
            <a:r>
              <a:rPr lang="en-GB" dirty="0"/>
              <a:t>: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Data control</a:t>
            </a:r>
            <a:r>
              <a:rPr lang="en-GB" dirty="0"/>
              <a:t>: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Transaction control</a:t>
            </a:r>
            <a:r>
              <a:rPr lang="en-GB" dirty="0"/>
              <a:t>: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together and perform </a:t>
            </a:r>
            <a:r>
              <a:rPr lang="en-GB" b="1" dirty="0">
                <a:solidFill>
                  <a:schemeClr val="bg1"/>
                </a:solidFill>
              </a:rPr>
              <a:t>commit</a:t>
            </a:r>
            <a:r>
              <a:rPr lang="en-GB" dirty="0"/>
              <a:t> /</a:t>
            </a:r>
            <a:r>
              <a:rPr lang="en-GB" b="1" dirty="0">
                <a:solidFill>
                  <a:schemeClr val="bg1"/>
                </a:solidFill>
              </a:rPr>
              <a:t> rollback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D82CBE-5C33-418E-BF7E-F8BCDFB0E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95CBF-3B51-49B9-BAE0-D1CB1ACF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00414B-63CC-46CE-8D84-3B613F389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1" dirty="0"/>
              <a:t>SQL query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The query is executed by the </a:t>
            </a:r>
            <a:r>
              <a:rPr lang="en-US" b="1" dirty="0"/>
              <a:t>DBMS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It returns a sequence of </a:t>
            </a:r>
            <a:r>
              <a:rPr lang="en-US" b="1" dirty="0"/>
              <a:t>data rows</a:t>
            </a:r>
            <a:r>
              <a:rPr lang="en-US" dirty="0"/>
              <a:t>, e.g.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EE9746-A6E7-4C89-9C19-D4D421E9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Example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D1EA52-A5DE-48ED-B84D-8984B0354EB2}"/>
              </a:ext>
            </a:extLst>
          </p:cNvPr>
          <p:cNvSpPr txBox="1">
            <a:spLocks/>
          </p:cNvSpPr>
          <p:nvPr/>
        </p:nvSpPr>
        <p:spPr>
          <a:xfrm>
            <a:off x="1011000" y="1930532"/>
            <a:ext cx="687848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6AE511-6880-4987-826E-CFF669794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78127"/>
              </p:ext>
            </p:extLst>
          </p:nvPr>
        </p:nvGraphicFramePr>
        <p:xfrm>
          <a:off x="1011000" y="4018837"/>
          <a:ext cx="6878487" cy="2515163"/>
        </p:xfrm>
        <a:graphic>
          <a:graphicData uri="http://schemas.openxmlformats.org/drawingml/2006/table">
            <a:tbl>
              <a:tblPr/>
              <a:tblGrid>
                <a:gridCol w="505618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2752692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2125483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1494694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577055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first_name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last_name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smith@yahoo.co.uk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Smith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pwh@gmail.com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Peter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White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anne@anne.com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Anne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Green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8452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jason.jj@gmail.com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Jason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Anderson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0846C12-30EC-4C04-AAA2-DC4D5D88C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7302" y="1407781"/>
            <a:ext cx="1832166" cy="16656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6970" y="1645661"/>
            <a:ext cx="953559" cy="1074315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48B426AA-AA09-4F26-817C-0062D8E2F386}"/>
              </a:ext>
            </a:extLst>
          </p:cNvPr>
          <p:cNvSpPr/>
          <p:nvPr/>
        </p:nvSpPr>
        <p:spPr>
          <a:xfrm>
            <a:off x="9512403" y="2029010"/>
            <a:ext cx="463860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906ED3AA-037F-4D18-A654-5DA2E47785B2}"/>
              </a:ext>
            </a:extLst>
          </p:cNvPr>
          <p:cNvSpPr/>
          <p:nvPr/>
        </p:nvSpPr>
        <p:spPr bwMode="auto">
          <a:xfrm flipH="1" flipV="1">
            <a:off x="10278961" y="3331611"/>
            <a:ext cx="800168" cy="817357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8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E339C8E-FFB9-46D4-B44B-0B0A21AE0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791" y="3366426"/>
            <a:ext cx="165215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/>
              <a:t>MySQL</a:t>
            </a:r>
            <a:r>
              <a:rPr lang="en-US" sz="3600" dirty="0"/>
              <a:t> == 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 relational database management system (RDBMS), very popular, also known as </a:t>
            </a:r>
            <a:r>
              <a:rPr lang="en-US" sz="3600" b="1" dirty="0"/>
              <a:t>MariaDB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Runs on </a:t>
            </a:r>
            <a:r>
              <a:rPr lang="en-US" sz="3400" b="1" dirty="0">
                <a:solidFill>
                  <a:schemeClr val="bg1"/>
                </a:solidFill>
              </a:rPr>
              <a:t>most</a:t>
            </a:r>
            <a:r>
              <a:rPr lang="en-US" sz="3400" dirty="0"/>
              <a:t> server platforms: Linux, Windows, macOS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Used in many </a:t>
            </a:r>
            <a:r>
              <a:rPr lang="en-US" sz="3600" b="1" dirty="0">
                <a:solidFill>
                  <a:schemeClr val="bg1"/>
                </a:solidFill>
              </a:rPr>
              <a:t>large-scale</a:t>
            </a:r>
            <a:r>
              <a:rPr lang="en-US" sz="3600" dirty="0"/>
              <a:t> software projects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Amazon, Apple, Facebook, others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 MySQL data is stored in </a:t>
            </a:r>
            <a:r>
              <a:rPr lang="en-US" sz="3600" b="1" dirty="0"/>
              <a:t>tables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b="1" dirty="0"/>
              <a:t>relationships</a:t>
            </a:r>
            <a:r>
              <a:rPr lang="en-US" sz="3600" dirty="0"/>
              <a:t> between them</a:t>
            </a:r>
          </a:p>
          <a:p>
            <a:pPr lvl="1">
              <a:lnSpc>
                <a:spcPct val="100000"/>
              </a:lnSpc>
            </a:pPr>
            <a:r>
              <a:rPr lang="en-US" sz="3400" b="1" dirty="0"/>
              <a:t>SQL</a:t>
            </a:r>
            <a:r>
              <a:rPr lang="en-US" sz="3400" dirty="0"/>
              <a:t> is used to query / manipulate data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/ MariaDB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307B17-03D2-4738-B811-E4D28E2A24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EA9FE-08B3-4BA2-9C47-CE4D6DD83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545" y="3294000"/>
            <a:ext cx="2945455" cy="15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/>
              </a:rPr>
              <a:t>phpMyAdmin (part of XAMPP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b="1" dirty="0"/>
              <a:t>phpMyAdmin</a:t>
            </a:r>
            <a:r>
              <a:rPr lang="en-US" sz="3000" dirty="0"/>
              <a:t> is Web-based MySQL admin tool</a:t>
            </a:r>
          </a:p>
          <a:p>
            <a:pPr lvl="1">
              <a:buClr>
                <a:schemeClr val="tx1"/>
              </a:buClr>
            </a:pPr>
            <a:r>
              <a:rPr lang="en-US" sz="3000" b="1" dirty="0"/>
              <a:t>XAMPP</a:t>
            </a:r>
            <a:r>
              <a:rPr lang="en-US" sz="3000" dirty="0"/>
              <a:t> == Web server development stack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Apache + MariaDB + PHP + phpMyAdmin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hlinkClick r:id="rId4"/>
              </a:rPr>
              <a:t>HeidiSQL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GUI tool for managing MySQL, </a:t>
            </a:r>
            <a:br>
              <a:rPr lang="en-US" sz="3000" dirty="0"/>
            </a:br>
            <a:r>
              <a:rPr lang="en-US" sz="3000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Query / modify database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Explore database objects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 for MySQL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836615" y="1828985"/>
            <a:ext cx="1526477" cy="1489783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959000"/>
            <a:ext cx="1679125" cy="167912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BF1E5D-48B7-4DB7-B1A0-4F0EE186C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the database engine via </a:t>
            </a:r>
            <a:r>
              <a:rPr lang="en-GB" b="1" dirty="0">
                <a:solidFill>
                  <a:schemeClr val="bg1"/>
                </a:solidFill>
              </a:rPr>
              <a:t>SQL</a:t>
            </a:r>
          </a:p>
          <a:p>
            <a:r>
              <a:rPr lang="en-GB" b="1" dirty="0"/>
              <a:t>SQL commands</a:t>
            </a:r>
            <a:r>
              <a:rPr lang="en-GB" dirty="0"/>
              <a:t>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pPr>
              <a:spcBef>
                <a:spcPts val="1800"/>
              </a:spcBef>
            </a:pPr>
            <a:r>
              <a:rPr lang="en-US" dirty="0"/>
              <a:t>To </a:t>
            </a:r>
            <a:r>
              <a:rPr lang="en-US" b="1" dirty="0"/>
              <a:t>create a database </a:t>
            </a:r>
            <a:r>
              <a:rPr lang="en-US" dirty="0"/>
              <a:t>in MySQL: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/>
              <a:t>Display all databases </a:t>
            </a:r>
            <a:r>
              <a:rPr lang="en-US" dirty="0"/>
              <a:t>in MySQL: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Commands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811741" y="3465384"/>
            <a:ext cx="613925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3200" dirty="0">
                <a:solidFill>
                  <a:schemeClr val="bg1"/>
                </a:solidFill>
              </a:rPr>
              <a:t>CREATE DATABASE </a:t>
            </a:r>
            <a:r>
              <a:rPr lang="en-GB" sz="3200" dirty="0">
                <a:solidFill>
                  <a:schemeClr val="tx1"/>
                </a:solidFill>
              </a:rPr>
              <a:t>employees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678" y="2947750"/>
            <a:ext cx="2017322" cy="992598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FC6463-F1E9-4BAE-8F8E-AE2179B712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B4F7C5-8F6C-4542-88EA-7BDC501B28B6}"/>
              </a:ext>
            </a:extLst>
          </p:cNvPr>
          <p:cNvSpPr txBox="1">
            <a:spLocks/>
          </p:cNvSpPr>
          <p:nvPr/>
        </p:nvSpPr>
        <p:spPr>
          <a:xfrm>
            <a:off x="811741" y="5094000"/>
            <a:ext cx="6139259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SHOW</a:t>
            </a:r>
            <a:r>
              <a:rPr lang="en-GB" sz="3200" dirty="0">
                <a:solidFill>
                  <a:schemeClr val="bg1"/>
                </a:solidFill>
              </a:rPr>
              <a:t> DATABASE</a:t>
            </a:r>
            <a:r>
              <a:rPr lang="en-US" sz="3200" dirty="0">
                <a:solidFill>
                  <a:schemeClr val="bg1"/>
                </a:solidFill>
              </a:rPr>
              <a:t>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1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9BCAB403-BCEC-4243-B78D-E63564325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Creating tables: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Inserting values: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571622" y="1951352"/>
            <a:ext cx="8032180" cy="270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302" y="2898183"/>
            <a:ext cx="2115000" cy="986337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definition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712" y="4207038"/>
            <a:ext cx="1597097" cy="54483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4207038"/>
            <a:ext cx="2184149" cy="54483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328" y="1382980"/>
            <a:ext cx="1981672" cy="578882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571623" y="5499000"/>
            <a:ext cx="8032179" cy="1002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INSERT INTO</a:t>
            </a:r>
            <a:r>
              <a:rPr lang="en-US" sz="2300" noProof="1">
                <a:solidFill>
                  <a:schemeClr val="tx1"/>
                </a:solidFill>
              </a:rPr>
              <a:t> people(email, first_name, last_name)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VALUES</a:t>
            </a:r>
            <a:r>
              <a:rPr lang="en-US" sz="2300" noProof="1">
                <a:solidFill>
                  <a:schemeClr val="tx1"/>
                </a:solidFill>
              </a:rPr>
              <a:t> ('john@gmail.com', 'John', 'Smith') </a:t>
            </a:r>
          </a:p>
        </p:txBody>
      </p:sp>
    </p:spTree>
    <p:extLst>
      <p:ext uri="{BB962C8B-B14F-4D97-AF65-F5344CB8AC3E}">
        <p14:creationId xmlns:p14="http://schemas.microsoft.com/office/powerpoint/2010/main" val="34855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Retrieve all records from a table</a:t>
            </a:r>
          </a:p>
          <a:p>
            <a:endParaRPr lang="en-GB" dirty="0"/>
          </a:p>
          <a:p>
            <a:r>
              <a:rPr lang="en-GB" dirty="0"/>
              <a:t>You can limit (select) the columns to retrieve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Records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716924" y="1865781"/>
            <a:ext cx="429907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99" y="1865781"/>
            <a:ext cx="3764751" cy="618219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retrieves all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716925" y="3271398"/>
            <a:ext cx="816907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SELECT first_name, last_name </a:t>
            </a:r>
            <a:r>
              <a:rPr lang="en-GB" sz="2800" dirty="0">
                <a:solidFill>
                  <a:schemeClr val="tx1"/>
                </a:solidFill>
              </a:rPr>
              <a:t>FROM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0751" y="2780003"/>
            <a:ext cx="2699152" cy="648997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716925" y="4705262"/>
            <a:ext cx="8169074" cy="1156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SELECT</a:t>
            </a:r>
            <a:r>
              <a:rPr lang="en-US" sz="2800" dirty="0">
                <a:solidFill>
                  <a:schemeClr val="tx1"/>
                </a:solidFill>
              </a:rPr>
              <a:t> first_name, last_name FROM people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</a:rPr>
              <a:t>LIMIT 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5364640"/>
            <a:ext cx="2655000" cy="10361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rows to return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F0E4231-FA34-4765-962B-AD1157CE2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endParaRPr lang="bg-BG" sz="7200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3441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31BCE-7F3A-4817-A2D5-9FD1EF6CC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EAF2C-2141-4E2E-8EAD-D0F22265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C887FA-C0A9-4704-80AC-59064A54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66549"/>
          </a:xfrm>
        </p:spPr>
        <p:txBody>
          <a:bodyPr/>
          <a:lstStyle/>
          <a:p>
            <a:r>
              <a:rPr lang="en-GB" dirty="0"/>
              <a:t>Retrieve all records, matching a </a:t>
            </a:r>
            <a:r>
              <a:rPr lang="en-GB" b="1" dirty="0"/>
              <a:t>filter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545800-D03D-41E0-BA8D-40D22C42CDE4}"/>
              </a:ext>
            </a:extLst>
          </p:cNvPr>
          <p:cNvSpPr txBox="1">
            <a:spLocks/>
          </p:cNvSpPr>
          <p:nvPr/>
        </p:nvSpPr>
        <p:spPr>
          <a:xfrm>
            <a:off x="716923" y="1941783"/>
            <a:ext cx="6502571" cy="1156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>
                <a:solidFill>
                  <a:schemeClr val="tx1"/>
                </a:solidFill>
              </a:rPr>
              <a:t> email = 'peter@gmail.com'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A50F5DE-4098-489F-B88E-F363AEA705F8}"/>
              </a:ext>
            </a:extLst>
          </p:cNvPr>
          <p:cNvSpPr txBox="1">
            <a:spLocks/>
          </p:cNvSpPr>
          <p:nvPr/>
        </p:nvSpPr>
        <p:spPr>
          <a:xfrm>
            <a:off x="190402" y="3420331"/>
            <a:ext cx="11818096" cy="6665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Filter</a:t>
            </a:r>
            <a:r>
              <a:rPr lang="en-GB" dirty="0"/>
              <a:t> and </a:t>
            </a:r>
            <a:r>
              <a:rPr lang="en-GB" b="1" dirty="0"/>
              <a:t>sort</a:t>
            </a:r>
            <a:r>
              <a:rPr lang="en-GB" dirty="0"/>
              <a:t> data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2633A6B-5F4F-4322-AE14-B57C81A948ED}"/>
              </a:ext>
            </a:extLst>
          </p:cNvPr>
          <p:cNvSpPr txBox="1">
            <a:spLocks/>
          </p:cNvSpPr>
          <p:nvPr/>
        </p:nvSpPr>
        <p:spPr>
          <a:xfrm>
            <a:off x="716923" y="4177785"/>
            <a:ext cx="6502571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SELECT * FROM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>
                <a:solidFill>
                  <a:schemeClr val="tx1"/>
                </a:solidFill>
              </a:rPr>
              <a:t> id &gt; 10 </a:t>
            </a:r>
            <a:r>
              <a:rPr lang="en-GB" sz="2800" dirty="0">
                <a:solidFill>
                  <a:schemeClr val="bg1"/>
                </a:solidFill>
              </a:rPr>
              <a:t>AND </a:t>
            </a:r>
            <a:r>
              <a:rPr lang="en-GB" sz="2800" dirty="0">
                <a:solidFill>
                  <a:schemeClr val="tx1"/>
                </a:solidFill>
              </a:rPr>
              <a:t>id &lt; 20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solidFill>
                  <a:schemeClr val="bg1"/>
                </a:solidFill>
              </a:rPr>
              <a:t>ORDER BY</a:t>
            </a:r>
            <a:r>
              <a:rPr lang="en-GB" sz="2800" dirty="0">
                <a:solidFill>
                  <a:schemeClr val="tx1"/>
                </a:solidFill>
              </a:rPr>
              <a:t> id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8979455-219A-4EBF-8227-D8177B90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000" y="1815986"/>
            <a:ext cx="3285000" cy="1053925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returned rows by a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DAF0186D-9703-42C3-8128-842942CF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3617313"/>
            <a:ext cx="3060000" cy="1038095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multiple conditions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F428D6D3-4176-4C16-8943-6A35F4EFC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465" y="5435280"/>
            <a:ext cx="3362030" cy="1038096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given column /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0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Records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05" y="1164002"/>
            <a:ext cx="11804650" cy="5570537"/>
          </a:xfrm>
        </p:spPr>
        <p:txBody>
          <a:bodyPr>
            <a:normAutofit/>
          </a:bodyPr>
          <a:lstStyle/>
          <a:p>
            <a:r>
              <a:rPr lang="en-GB" sz="3400" dirty="0"/>
              <a:t>Updating rows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5810" y="2001338"/>
            <a:ext cx="661985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21" y="1589034"/>
            <a:ext cx="2829079" cy="1058635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the last name of person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9A271E-13A8-4ED9-BF96-0D4871E67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E1EDCE-83A0-414C-8426-9F022188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10" y="3841304"/>
            <a:ext cx="661985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'Peter',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last_name = 'White',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email = 'pw@email.com'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42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84FC0733-DC2F-42CB-A161-BF898D81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21" y="3583449"/>
            <a:ext cx="1754874" cy="144000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multiple 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Deleting table rows</a:t>
            </a:r>
          </a:p>
          <a:p>
            <a:endParaRPr lang="en-GB" dirty="0"/>
          </a:p>
          <a:p>
            <a:r>
              <a:rPr lang="en-GB" dirty="0"/>
              <a:t>Deleting (</a:t>
            </a:r>
            <a:r>
              <a:rPr lang="en-GB" b="1" dirty="0">
                <a:solidFill>
                  <a:schemeClr val="bg1"/>
                </a:solidFill>
              </a:rPr>
              <a:t>dropping</a:t>
            </a:r>
            <a:r>
              <a:rPr lang="en-GB" dirty="0"/>
              <a:t>) database objects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dirty="0"/>
              <a:t>Table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Entire database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Data and Objects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1130589" y="3948815"/>
            <a:ext cx="483040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TRUNCATE TABLE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6514510" y="3948815"/>
            <a:ext cx="408149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DROP TABLE </a:t>
            </a:r>
            <a:r>
              <a:rPr lang="en-GB" sz="2800" dirty="0">
                <a:solidFill>
                  <a:schemeClr val="tx1"/>
                </a:solidFill>
              </a:rPr>
              <a:t>people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736" y="3230936"/>
            <a:ext cx="4433901" cy="546005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all records in a table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736" y="3230936"/>
            <a:ext cx="3544264" cy="546005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the table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1130590" y="5319000"/>
            <a:ext cx="48304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DROP DATABASE </a:t>
            </a:r>
            <a:r>
              <a:rPr lang="en-GB" sz="2800" dirty="0">
                <a:solidFill>
                  <a:schemeClr val="tx1"/>
                </a:solidFill>
              </a:rPr>
              <a:t>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B10A06-8875-43F9-9BC5-C2ADE4720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BEBAEC-F0D3-458A-B13A-E7015CF2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46557"/>
            <a:ext cx="65404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people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42</a:t>
            </a:r>
          </a:p>
        </p:txBody>
      </p:sp>
    </p:spTree>
    <p:extLst>
      <p:ext uri="{BB962C8B-B14F-4D97-AF65-F5344CB8AC3E}">
        <p14:creationId xmlns:p14="http://schemas.microsoft.com/office/powerpoint/2010/main" val="15276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0" y="2121125"/>
            <a:ext cx="2614845" cy="1352875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735AB668-7900-4CD3-A4D9-C4CB3FD036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3F142F-6B4C-4412-AAEF-F4EF864CC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MySQL</a:t>
            </a:r>
            <a:br>
              <a:rPr lang="en-US" dirty="0"/>
            </a:br>
            <a:r>
              <a:rPr lang="en-US" dirty="0"/>
              <a:t>and </a:t>
            </a:r>
            <a:r>
              <a:rPr lang="en-US" noProof="1"/>
              <a:t>HeidiSQL</a:t>
            </a:r>
          </a:p>
        </p:txBody>
      </p:sp>
    </p:spTree>
    <p:extLst>
      <p:ext uri="{BB962C8B-B14F-4D97-AF65-F5344CB8AC3E}">
        <p14:creationId xmlns:p14="http://schemas.microsoft.com/office/powerpoint/2010/main" val="12871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7CC384-437C-4255-9508-DDB79DADD8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885916"/>
            <a:ext cx="6065892" cy="768084"/>
          </a:xfrm>
        </p:spPr>
        <p:txBody>
          <a:bodyPr/>
          <a:lstStyle/>
          <a:p>
            <a:r>
              <a:rPr lang="en-GB" dirty="0"/>
              <a:t>Using MongoDB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F6232-B1C2-43FE-A65B-7201ED1477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809000"/>
            <a:ext cx="6065892" cy="1198233"/>
          </a:xfrm>
        </p:spPr>
        <p:txBody>
          <a:bodyPr/>
          <a:lstStyle/>
          <a:p>
            <a:r>
              <a:rPr lang="en-US" dirty="0"/>
              <a:t>NoSQL Databases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932840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NoSQL databases </a:t>
            </a:r>
            <a:r>
              <a:rPr lang="en-US" dirty="0"/>
              <a:t>don't use tables and SQL</a:t>
            </a:r>
          </a:p>
          <a:p>
            <a:pPr lvl="1"/>
            <a:r>
              <a:rPr lang="en-US" dirty="0"/>
              <a:t>Instead, use </a:t>
            </a:r>
            <a:r>
              <a:rPr lang="en-US" b="1" dirty="0">
                <a:solidFill>
                  <a:schemeClr val="bg1"/>
                </a:solidFill>
              </a:rPr>
              <a:t>document collections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r>
              <a:rPr lang="en-US" dirty="0"/>
              <a:t>More </a:t>
            </a:r>
            <a:r>
              <a:rPr lang="en-US" b="1" dirty="0">
                <a:solidFill>
                  <a:schemeClr val="bg1"/>
                </a:solidFill>
              </a:rPr>
              <a:t>scalable</a:t>
            </a:r>
            <a:r>
              <a:rPr lang="en-US" dirty="0"/>
              <a:t> and provide </a:t>
            </a:r>
            <a:r>
              <a:rPr lang="en-US" b="1" dirty="0">
                <a:solidFill>
                  <a:schemeClr val="bg1"/>
                </a:solidFill>
              </a:rPr>
              <a:t>superior performance</a:t>
            </a:r>
          </a:p>
          <a:p>
            <a:r>
              <a:rPr lang="pt-BR" dirty="0"/>
              <a:t>Examples: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696000" y="4045343"/>
            <a:ext cx="7431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ObjectId</a:t>
            </a:r>
            <a:r>
              <a:rPr lang="en-US" sz="26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"</a:t>
            </a:r>
            <a:r>
              <a:rPr lang="en-US" sz="26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6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"</a:t>
            </a:r>
            <a:r>
              <a:rPr lang="en-US" sz="2600" dirty="0">
                <a:solidFill>
                  <a:schemeClr val="bg1"/>
                </a:solidFill>
                <a:effectLst/>
              </a:rPr>
              <a:t>age</a:t>
            </a:r>
            <a:r>
              <a:rPr lang="en-US" sz="26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FBBB9B-F89C-47B3-B262-37473616B9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3D8A4BD-5AB4-488E-BEC8-F7A1DCD3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5490534"/>
            <a:ext cx="3909079" cy="1164966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JSON document in MongoDB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4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MongoDB</a:t>
            </a:r>
            <a:r>
              <a:rPr lang="en-US" dirty="0"/>
              <a:t> == 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r>
              <a:rPr lang="en-US" b="1" dirty="0">
                <a:solidFill>
                  <a:schemeClr val="bg1"/>
                </a:solidFill>
              </a:rPr>
              <a:t>document-oriented database</a:t>
            </a:r>
          </a:p>
          <a:p>
            <a:pPr lvl="1"/>
            <a:r>
              <a:rPr lang="en-US" dirty="0"/>
              <a:t>Keeps collections of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documents </a:t>
            </a:r>
            <a:r>
              <a:rPr lang="bg-BG" dirty="0"/>
              <a:t>(</a:t>
            </a:r>
            <a:r>
              <a:rPr lang="en-US" dirty="0"/>
              <a:t>with or without schema</a:t>
            </a:r>
            <a:r>
              <a:rPr lang="bg-BG" dirty="0"/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Sample usages: </a:t>
            </a:r>
            <a:r>
              <a:rPr lang="en-US" b="1" dirty="0">
                <a:solidFill>
                  <a:schemeClr val="bg1"/>
                </a:solidFill>
              </a:rPr>
              <a:t>mobile app </a:t>
            </a:r>
            <a:r>
              <a:rPr lang="en-US" dirty="0"/>
              <a:t>backend, product </a:t>
            </a:r>
            <a:r>
              <a:rPr lang="en-US" b="1" dirty="0">
                <a:solidFill>
                  <a:schemeClr val="bg1"/>
                </a:solidFill>
              </a:rPr>
              <a:t>catalog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poll</a:t>
            </a:r>
            <a:r>
              <a:rPr lang="en-US" dirty="0"/>
              <a:t> system, </a:t>
            </a:r>
            <a:r>
              <a:rPr lang="en-US" b="1" dirty="0">
                <a:solidFill>
                  <a:schemeClr val="bg1"/>
                </a:solidFill>
              </a:rPr>
              <a:t>blog</a:t>
            </a:r>
            <a:r>
              <a:rPr lang="en-US" dirty="0"/>
              <a:t> system, Web content management system (</a:t>
            </a:r>
            <a:r>
              <a:rPr lang="en-US" b="1" dirty="0">
                <a:solidFill>
                  <a:schemeClr val="bg1"/>
                </a:solidFill>
              </a:rPr>
              <a:t>CMS</a:t>
            </a:r>
            <a:r>
              <a:rPr lang="en-US" dirty="0"/>
              <a:t>)</a:t>
            </a:r>
          </a:p>
          <a:p>
            <a:r>
              <a:rPr lang="en-US" dirty="0"/>
              <a:t>Supports evolving data requirements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DB structure </a:t>
            </a:r>
            <a:r>
              <a:rPr lang="en-US" b="1" dirty="0">
                <a:solidFill>
                  <a:schemeClr val="bg1"/>
                </a:solidFill>
              </a:rPr>
              <a:t>may change </a:t>
            </a:r>
            <a:r>
              <a:rPr lang="en-US" dirty="0"/>
              <a:t>over the time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indexing </a:t>
            </a:r>
            <a:r>
              <a:rPr lang="en-US" dirty="0"/>
              <a:t>for increased performance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DF6003-AC97-426D-8F8F-3B2EA4ABC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hlinkClick r:id="rId3"/>
              </a:rPr>
              <a:t>Robo 3T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dirty="0"/>
              <a:t>Powerful </a:t>
            </a:r>
            <a:r>
              <a:rPr lang="en-US" b="1" dirty="0">
                <a:solidFill>
                  <a:schemeClr val="bg1"/>
                </a:solidFill>
              </a:rPr>
              <a:t>GUI tool</a:t>
            </a:r>
            <a:r>
              <a:rPr lang="en-US" dirty="0"/>
              <a:t> for MongoDB</a:t>
            </a:r>
          </a:p>
          <a:p>
            <a:pPr lvl="1"/>
            <a:r>
              <a:rPr lang="en-US" dirty="0"/>
              <a:t>Fully-featured IDE with embedded </a:t>
            </a:r>
            <a:r>
              <a:rPr lang="en-US" b="1" dirty="0">
                <a:solidFill>
                  <a:schemeClr val="bg1"/>
                </a:solidFill>
              </a:rPr>
              <a:t>shell</a:t>
            </a:r>
          </a:p>
          <a:p>
            <a:pPr lvl="1"/>
            <a:r>
              <a:rPr lang="en-US" dirty="0"/>
              <a:t>Visual </a:t>
            </a:r>
            <a:r>
              <a:rPr lang="en-US" b="1" dirty="0">
                <a:solidFill>
                  <a:schemeClr val="bg1"/>
                </a:solidFill>
              </a:rPr>
              <a:t>query builder</a:t>
            </a:r>
          </a:p>
          <a:p>
            <a:pPr lvl="1"/>
            <a:r>
              <a:rPr lang="en-US" noProof="1"/>
              <a:t>IntelliShell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auto-completion</a:t>
            </a:r>
          </a:p>
          <a:p>
            <a:r>
              <a:rPr lang="en-US" b="1" noProof="1">
                <a:solidFill>
                  <a:schemeClr val="bg1"/>
                </a:solidFill>
                <a:hlinkClick r:id="rId4"/>
              </a:rPr>
              <a:t>NoSQLBooster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(alternative)</a:t>
            </a:r>
          </a:p>
          <a:p>
            <a:pPr lvl="1"/>
            <a:r>
              <a:rPr lang="en-US" dirty="0"/>
              <a:t>Shell-centric cross-platform GUI tool</a:t>
            </a:r>
          </a:p>
          <a:p>
            <a:pPr lvl="1"/>
            <a:r>
              <a:rPr lang="en-US" dirty="0"/>
              <a:t>Object explorer and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for MongoDB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618" y="1576151"/>
            <a:ext cx="2275412" cy="227541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8461467-BDC1-42CD-8C00-70EFF07F1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Creating a MongoDB database</a:t>
            </a:r>
            <a:r>
              <a:rPr lang="en-US" dirty="0"/>
              <a:t> in Robo 3T is done using the GUI</a:t>
            </a:r>
          </a:p>
          <a:p>
            <a:r>
              <a:rPr lang="en-US" dirty="0"/>
              <a:t>Right click on [</a:t>
            </a:r>
            <a:r>
              <a:rPr lang="en-US" b="1" dirty="0">
                <a:solidFill>
                  <a:schemeClr val="bg1"/>
                </a:solidFill>
              </a:rPr>
              <a:t>New Connection</a:t>
            </a:r>
            <a:r>
              <a:rPr lang="en-US" dirty="0"/>
              <a:t>] and select</a:t>
            </a:r>
            <a:br>
              <a:rPr lang="en-US" dirty="0"/>
            </a:b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 Database</a:t>
            </a:r>
            <a:r>
              <a:rPr lang="en-US" dirty="0"/>
              <a:t>]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251" y="3356492"/>
            <a:ext cx="4868362" cy="254317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388A5D6-DD29-4A1E-89A2-4D9EF8BF7A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5E88C-1574-4A1C-AB13-DCC44D5B2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007" y="3356491"/>
            <a:ext cx="2945412" cy="2543175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78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9283125-F7F4-407E-9C2C-148C6BA6B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Creating a collection</a:t>
            </a:r>
          </a:p>
          <a:p>
            <a:endParaRPr lang="en-GB" dirty="0"/>
          </a:p>
          <a:p>
            <a:pPr>
              <a:spcBef>
                <a:spcPts val="1200"/>
              </a:spcBef>
            </a:pPr>
            <a:r>
              <a:rPr lang="en-GB" b="1" dirty="0"/>
              <a:t>Inserting a document </a:t>
            </a:r>
            <a:r>
              <a:rPr lang="en-GB" dirty="0"/>
              <a:t>to existing collection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Collection and Inserting Values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61399"/>
            <a:ext cx="68177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noProof="1">
                <a:solidFill>
                  <a:schemeClr val="tx1"/>
                </a:solidFill>
              </a:rPr>
              <a:t>db.</a:t>
            </a:r>
            <a:r>
              <a:rPr lang="en-GB" sz="2400" noProof="1">
                <a:solidFill>
                  <a:schemeClr val="bg1"/>
                </a:solidFill>
              </a:rPr>
              <a:t>createCollection</a:t>
            </a:r>
            <a:r>
              <a:rPr lang="en-GB" sz="2400" noProof="1">
                <a:solidFill>
                  <a:schemeClr val="tx1"/>
                </a:solidFill>
              </a:rPr>
              <a:t>('people')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432123"/>
            <a:ext cx="681779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</a:t>
            </a:r>
          </a:p>
          <a:p>
            <a:r>
              <a:rPr lang="bg-BG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.insert(</a:t>
            </a:r>
            <a:r>
              <a:rPr lang="en-US" sz="2400" noProof="1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firstName: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lastName: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  email: 'michael@gmail.com' 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988" y="1374766"/>
            <a:ext cx="2915012" cy="580568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8" y="3548551"/>
            <a:ext cx="2915012" cy="109544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5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3789" y="2623659"/>
            <a:ext cx="5444152" cy="1455105"/>
          </a:xfrm>
        </p:spPr>
        <p:txBody>
          <a:bodyPr/>
          <a:lstStyle/>
          <a:p>
            <a:r>
              <a:rPr lang="en-US" dirty="0"/>
              <a:t>Data Storage and</a:t>
            </a:r>
            <a:br>
              <a:rPr lang="en-US" dirty="0"/>
            </a:br>
            <a:r>
              <a:rPr lang="en-US" dirty="0"/>
              <a:t>Data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1A086-0244-4B1B-AC29-22CE254D1FF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566000" y="1633659"/>
            <a:ext cx="7339729" cy="1089303"/>
          </a:xfrm>
        </p:spPr>
        <p:txBody>
          <a:bodyPr/>
          <a:lstStyle/>
          <a:p>
            <a:r>
              <a:rPr lang="en-GB" sz="5400" b="1" dirty="0"/>
              <a:t>Databases</a:t>
            </a:r>
            <a:r>
              <a:rPr lang="en-GB" sz="5400" dirty="0"/>
              <a:t>: Introduction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1BF222-E8E3-45BA-B808-80E7EA5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272" y="1519469"/>
            <a:ext cx="3075260" cy="27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E034533-8A45-4470-BB3C-6B805E82E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1929867"/>
            <a:ext cx="639700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3272022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 firstName: 'Michael' 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10116" y="4650944"/>
            <a:ext cx="5566585" cy="1864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tx1"/>
                </a:solidFill>
              </a:rPr>
              <a:t>db.getCollection('people').</a:t>
            </a:r>
            <a:r>
              <a:rPr lang="en-US" sz="2300" noProof="1">
                <a:solidFill>
                  <a:schemeClr val="bg1"/>
                </a:solidFill>
              </a:rPr>
              <a:t>find</a:t>
            </a:r>
            <a:r>
              <a:rPr lang="en-US" sz="23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  { firstName: 'Michael'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bg1"/>
                </a:solidFill>
              </a:rPr>
              <a:t>  { lastName: 1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022" y="5668426"/>
            <a:ext cx="3591978" cy="953453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Retrieves an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endParaRPr lang="bg-BG" sz="25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8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7E42815-D653-4393-867C-6995842E2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'Kate' },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'George', age: 25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104000"/>
            <a:ext cx="769029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'Kate' },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firstName: 'George', lastName: 'Doe'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  { </a:t>
            </a:r>
            <a:r>
              <a:rPr lang="en-US" sz="2400" noProof="1">
                <a:solidFill>
                  <a:schemeClr val="bg1"/>
                </a:solidFill>
              </a:rPr>
              <a:t>multi: true</a:t>
            </a:r>
            <a:r>
              <a:rPr lang="en-US" sz="2400" noProof="1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00" y="5993457"/>
            <a:ext cx="4555722" cy="578882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matching entries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421" y="1743392"/>
            <a:ext cx="2091579" cy="1055608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values (filter)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294" y="3339000"/>
            <a:ext cx="4350706" cy="578882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object (replacement)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4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C4521AB-C67C-4209-96C6-E86F3C296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1975118"/>
            <a:ext cx="7825405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tx1"/>
                </a:solidFill>
              </a:rPr>
              <a:t>db.getCollection('people').</a:t>
            </a:r>
            <a:r>
              <a:rPr lang="en-US" sz="2600" noProof="1">
                <a:solidFill>
                  <a:schemeClr val="bg1"/>
                </a:solidFill>
              </a:rPr>
              <a:t>deleteOne</a:t>
            </a:r>
            <a:r>
              <a:rPr lang="en-US" sz="26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720118"/>
            <a:ext cx="782540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tx1"/>
                </a:solidFill>
              </a:rPr>
              <a:t>db.getCollection('people').</a:t>
            </a:r>
            <a:r>
              <a:rPr lang="en-US" sz="2600" noProof="1">
                <a:solidFill>
                  <a:schemeClr val="bg1"/>
                </a:solidFill>
              </a:rPr>
              <a:t>deleteMany</a:t>
            </a:r>
            <a:r>
              <a:rPr lang="en-US" sz="26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6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5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7CC384-437C-4255-9508-DDB79DADD8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02918" y="2930916"/>
            <a:ext cx="6065892" cy="768084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F6232-B1C2-43FE-A65B-7201ED1477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566000" y="1809000"/>
            <a:ext cx="7339729" cy="1198233"/>
          </a:xfrm>
        </p:spPr>
        <p:txBody>
          <a:bodyPr/>
          <a:lstStyle/>
          <a:p>
            <a:r>
              <a:rPr lang="en-US" dirty="0"/>
              <a:t>MongoDB and Robo 3T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932840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75E53C55-D13E-4F5B-A320-F4405FEF7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92240"/>
            <a:ext cx="882198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2781" y="1712485"/>
              <a:ext cx="78433" cy="4472854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1908" y="1891121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81000" y="1641764"/>
            <a:ext cx="2082819" cy="22541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D8CAED-0D41-4D14-8935-534D7E220C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66" y="4153965"/>
            <a:ext cx="2081825" cy="208182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049BA7F-B019-497F-B01E-88DA3C968C7D}"/>
              </a:ext>
            </a:extLst>
          </p:cNvPr>
          <p:cNvSpPr txBox="1">
            <a:spLocks/>
          </p:cNvSpPr>
          <p:nvPr/>
        </p:nvSpPr>
        <p:spPr>
          <a:xfrm>
            <a:off x="690734" y="1671051"/>
            <a:ext cx="7960562" cy="48179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400" b="1" dirty="0">
                <a:solidFill>
                  <a:schemeClr val="bg2"/>
                </a:solidFill>
              </a:rPr>
              <a:t>Database management systems (DBMS)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</a:t>
            </a:r>
            <a:r>
              <a:rPr lang="en-GB" sz="3400" b="1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manage data</a:t>
            </a:r>
          </a:p>
          <a:p>
            <a:pPr lvl="1">
              <a:lnSpc>
                <a:spcPct val="100000"/>
              </a:lnSpc>
            </a:pPr>
            <a:r>
              <a:rPr lang="en-GB" sz="3200" b="1" dirty="0">
                <a:solidFill>
                  <a:schemeClr val="bg2"/>
                </a:solidFill>
              </a:rPr>
              <a:t>Developers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communicate</a:t>
            </a:r>
            <a:r>
              <a:rPr lang="en-GB" sz="3200" b="1" dirty="0">
                <a:solidFill>
                  <a:schemeClr val="bg2"/>
                </a:solidFill>
              </a:rPr>
              <a:t> with the DB engine via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GB" sz="3200" b="1" dirty="0">
                <a:solidFill>
                  <a:schemeClr val="bg2"/>
                </a:solidFill>
              </a:rPr>
              <a:t> commands or via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MySQL</a:t>
            </a:r>
            <a:r>
              <a:rPr lang="en-GB" sz="3400" b="1" dirty="0">
                <a:solidFill>
                  <a:schemeClr val="bg2"/>
                </a:solidFill>
              </a:rPr>
              <a:t> is open-source RDBMS: data is stored in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 </a:t>
            </a:r>
            <a:r>
              <a:rPr lang="en-GB" sz="3400" b="1" dirty="0">
                <a:solidFill>
                  <a:schemeClr val="bg2"/>
                </a:solidFill>
              </a:rPr>
              <a:t>and accessed via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3400" b="1" dirty="0">
                <a:solidFill>
                  <a:schemeClr val="bg2"/>
                </a:solidFill>
              </a:rPr>
              <a:t> databases are more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sz="3200" b="1" dirty="0">
                <a:solidFill>
                  <a:schemeClr val="bg2"/>
                </a:solidFill>
              </a:rPr>
              <a:t> stores entries in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3200" b="1" dirty="0">
                <a:solidFill>
                  <a:schemeClr val="bg2"/>
                </a:solidFill>
              </a:rPr>
              <a:t> format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315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EC9148DF-5E31-4D1A-90D3-134E53CFB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3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9B3613-C40E-4127-A2A6-5A48742A70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B7C5B-FBE0-4526-9694-26F6187A0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34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8067438" cy="5546589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/>
              <a:t> is a collection of data, organized to be easily accessed, managed and updated</a:t>
            </a:r>
          </a:p>
          <a:p>
            <a:r>
              <a:rPr lang="en-US" sz="3200" dirty="0"/>
              <a:t>Modern databases are managed by </a:t>
            </a:r>
            <a:r>
              <a:rPr lang="en-US" sz="3200" b="1" dirty="0">
                <a:solidFill>
                  <a:schemeClr val="bg1"/>
                </a:solidFill>
              </a:rPr>
              <a:t>Database Management Systems</a:t>
            </a:r>
            <a:r>
              <a:rPr lang="en-US" sz="3200" dirty="0"/>
              <a:t> (DBMS)</a:t>
            </a:r>
          </a:p>
          <a:p>
            <a:pPr lvl="1"/>
            <a:r>
              <a:rPr lang="en-US" sz="3200" dirty="0"/>
              <a:t>Define database </a:t>
            </a:r>
            <a:r>
              <a:rPr lang="en-US" sz="3200" b="1" dirty="0"/>
              <a:t>structure</a:t>
            </a:r>
            <a:r>
              <a:rPr lang="en-US" sz="3200" dirty="0"/>
              <a:t>, e.g. tables, collections, columns, relations, indexes</a:t>
            </a:r>
          </a:p>
          <a:p>
            <a:pPr lvl="1"/>
            <a:r>
              <a:rPr lang="en-US" sz="3200" dirty="0"/>
              <a:t>Create / Read / Update / Delete data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/>
              <a:t>CRUD</a:t>
            </a:r>
            <a:r>
              <a:rPr lang="en-US" sz="3200" dirty="0"/>
              <a:t> operations)</a:t>
            </a:r>
          </a:p>
          <a:p>
            <a:pPr lvl="1"/>
            <a:r>
              <a:rPr lang="en-US" sz="3200" dirty="0"/>
              <a:t>Execute </a:t>
            </a:r>
            <a:r>
              <a:rPr lang="en-US" sz="3200" b="1" dirty="0"/>
              <a:t>queries</a:t>
            </a:r>
            <a:r>
              <a:rPr lang="en-US" sz="3200" dirty="0"/>
              <a:t> (filter / search data)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</a:t>
            </a:r>
            <a:r>
              <a:rPr lang="bg-BG" dirty="0"/>
              <a:t> а</a:t>
            </a:r>
            <a:r>
              <a:rPr lang="en-US" dirty="0"/>
              <a:t> Database?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800723-5F22-4937-B2B7-5948C3A992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5D699-6736-49AF-B990-6AE1FF35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2698" y="1269000"/>
            <a:ext cx="2015383" cy="20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Databases</a:t>
            </a:r>
            <a:r>
              <a:rPr lang="en-US" dirty="0"/>
              <a:t> hold and manage data in the back-end systems</a:t>
            </a:r>
          </a:p>
          <a:p>
            <a:r>
              <a:rPr lang="en-US" b="1" dirty="0"/>
              <a:t>Relational databases</a:t>
            </a:r>
            <a:r>
              <a:rPr lang="en-US" dirty="0"/>
              <a:t> (</a:t>
            </a:r>
            <a:r>
              <a:rPr lang="en-US" b="1" dirty="0"/>
              <a:t>RDBMS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Hold data in </a:t>
            </a:r>
            <a:r>
              <a:rPr lang="en-US" b="1" dirty="0"/>
              <a:t>tables</a:t>
            </a:r>
            <a:r>
              <a:rPr lang="en-US" dirty="0"/>
              <a:t> + </a:t>
            </a:r>
            <a:r>
              <a:rPr lang="en-US" b="1" dirty="0"/>
              <a:t>relationships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SQL</a:t>
            </a:r>
            <a:r>
              <a:rPr lang="en-US" dirty="0"/>
              <a:t> language to query / modify data</a:t>
            </a:r>
          </a:p>
          <a:p>
            <a:pPr lvl="1"/>
            <a:r>
              <a:rPr lang="en-US" dirty="0"/>
              <a:t>Examples: MySQL, PostgreSQL, Web SQL in HTML5</a:t>
            </a:r>
          </a:p>
          <a:p>
            <a:r>
              <a:rPr lang="en-US" b="1" dirty="0"/>
              <a:t>NoSQL databases</a:t>
            </a:r>
          </a:p>
          <a:p>
            <a:pPr lvl="1"/>
            <a:r>
              <a:rPr lang="en-US" dirty="0"/>
              <a:t>Hold </a:t>
            </a:r>
            <a:r>
              <a:rPr lang="en-US" b="1" dirty="0"/>
              <a:t>collections</a:t>
            </a:r>
            <a:r>
              <a:rPr lang="en-US" dirty="0"/>
              <a:t> of documents or key-value pairs</a:t>
            </a:r>
          </a:p>
          <a:p>
            <a:pPr lvl="1"/>
            <a:r>
              <a:rPr lang="en-US" dirty="0"/>
              <a:t>Examples: MongoDB, </a:t>
            </a:r>
            <a:r>
              <a:rPr lang="en-US" noProof="1"/>
              <a:t>IndexedDB</a:t>
            </a:r>
            <a:r>
              <a:rPr lang="en-US" dirty="0"/>
              <a:t> in HTML5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NoSQL Databases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E4FE2-5143-440B-B73C-158732D5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6592" y="2294903"/>
            <a:ext cx="1665605" cy="1665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9D910-776B-4901-A775-E075AB5AF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000" y="4599459"/>
            <a:ext cx="1806789" cy="18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E9E963-2F6F-4854-AD73-960D60B66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Orders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68" y="1535470"/>
            <a:ext cx="2681432" cy="2681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13" y="3355618"/>
            <a:ext cx="3124563" cy="29495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06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7DAA908-920F-4632-859A-18F2B316F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group related pieces of data </a:t>
            </a:r>
            <a:r>
              <a:rPr lang="en-US" dirty="0"/>
              <a:t>into separate columns: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Data Storage to Databases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1" y="21209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 rot="10800000">
            <a:off x="5434397" y="3606137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05" y="4292392"/>
            <a:ext cx="2402641" cy="2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Ease of searching</a:t>
            </a:r>
          </a:p>
          <a:p>
            <a:pPr lvl="1"/>
            <a:r>
              <a:rPr lang="en-US" dirty="0"/>
              <a:t>Ease of updating</a:t>
            </a:r>
            <a:endParaRPr lang="bg-BG" dirty="0"/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Accuracy and consistency</a:t>
            </a:r>
          </a:p>
          <a:p>
            <a:pPr lvl="1"/>
            <a:r>
              <a:rPr lang="en-US" dirty="0"/>
              <a:t>Security</a:t>
            </a:r>
            <a:r>
              <a:rPr lang="bg-BG" dirty="0"/>
              <a:t> </a:t>
            </a:r>
            <a:r>
              <a:rPr lang="en-US" dirty="0"/>
              <a:t>and access control</a:t>
            </a:r>
          </a:p>
          <a:p>
            <a:pPr lvl="1"/>
            <a:r>
              <a:rPr lang="en-US" dirty="0"/>
              <a:t>Redundancy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Databases?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2064763"/>
            <a:ext cx="2744621" cy="241526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139FB6C-8D73-4430-957D-18E0CA638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8880</TotalTime>
  <Words>15005</Words>
  <Application>Microsoft Office PowerPoint</Application>
  <PresentationFormat>Widescreen</PresentationFormat>
  <Paragraphs>1788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</vt:lpstr>
      <vt:lpstr>Calibri</vt:lpstr>
      <vt:lpstr>Consolas</vt:lpstr>
      <vt:lpstr>Proxima Nova</vt:lpstr>
      <vt:lpstr>Wingdings</vt:lpstr>
      <vt:lpstr>Wingdings 2</vt:lpstr>
      <vt:lpstr>SoftUni</vt:lpstr>
      <vt:lpstr>Database Basics</vt:lpstr>
      <vt:lpstr>Table of Contents</vt:lpstr>
      <vt:lpstr>Have a Question?</vt:lpstr>
      <vt:lpstr>Databases: Introduction</vt:lpstr>
      <vt:lpstr>What is а Database?</vt:lpstr>
      <vt:lpstr>Relational and NoSQL Databases</vt:lpstr>
      <vt:lpstr>Data Storage</vt:lpstr>
      <vt:lpstr>From Data Storage to Databases</vt:lpstr>
      <vt:lpstr>Why Do We Need Databases?</vt:lpstr>
      <vt:lpstr>SQL vs. NoSQL Databases</vt:lpstr>
      <vt:lpstr>SQL Databases (Relational Databases)</vt:lpstr>
      <vt:lpstr>SQL Databases (Relational Databases) (2)</vt:lpstr>
      <vt:lpstr>NoSQL Databases (Non-Relational Databases)</vt:lpstr>
      <vt:lpstr>Scalability: Relational vs. NoSQL</vt:lpstr>
      <vt:lpstr>Structure: Relational vs. NoSQL</vt:lpstr>
      <vt:lpstr>DBMS Systems: Examples</vt:lpstr>
      <vt:lpstr>Database Management Systems (DBMS)</vt:lpstr>
      <vt:lpstr>Database Management Systems (DBMS)</vt:lpstr>
      <vt:lpstr>DBMS Systems and Data Flow</vt:lpstr>
      <vt:lpstr>DBMS Server Architecture</vt:lpstr>
      <vt:lpstr>Relational Databases</vt:lpstr>
      <vt:lpstr>Database Table Elements</vt:lpstr>
      <vt:lpstr>Structured Query Language (SQL)</vt:lpstr>
      <vt:lpstr>SQL – Example</vt:lpstr>
      <vt:lpstr>MySQL / MariaDB</vt:lpstr>
      <vt:lpstr>Developer Tools for MySQL</vt:lpstr>
      <vt:lpstr>SQL Commands</vt:lpstr>
      <vt:lpstr>Creating Table and Inserting Values</vt:lpstr>
      <vt:lpstr>Retrieving Records </vt:lpstr>
      <vt:lpstr>Filtering Data</vt:lpstr>
      <vt:lpstr>Updating Records</vt:lpstr>
      <vt:lpstr>Deleting Data and Objects</vt:lpstr>
      <vt:lpstr>Using MySQL and HeidiSQL</vt:lpstr>
      <vt:lpstr>NoSQL Databases</vt:lpstr>
      <vt:lpstr>NoSQL Databases</vt:lpstr>
      <vt:lpstr>MongoDB</vt:lpstr>
      <vt:lpstr>Developer Tools for MongoDB</vt:lpstr>
      <vt:lpstr>Creating a Database</vt:lpstr>
      <vt:lpstr>Creating a Collection and Inserting Values</vt:lpstr>
      <vt:lpstr>Retrieve Entries</vt:lpstr>
      <vt:lpstr>Updating Entries</vt:lpstr>
      <vt:lpstr>Deleting Entries</vt:lpstr>
      <vt:lpstr>MongoDB and Robo 3T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Software Development Course</dc:subject>
  <dc:creator>Software University</dc:creator>
  <cp:keywords>Tech Module;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387</cp:revision>
  <dcterms:created xsi:type="dcterms:W3CDTF">2018-05-23T13:08:44Z</dcterms:created>
  <dcterms:modified xsi:type="dcterms:W3CDTF">2020-11-23T12:16:44Z</dcterms:modified>
  <cp:category>technology fundamentals;computer programming;software development;web development</cp:category>
</cp:coreProperties>
</file>