
<file path=[Content_Types].xml><?xml version="1.0" encoding="utf-8"?>
<Types xmlns="http://schemas.openxmlformats.org/package/2006/content-types">
  <Default Extension="png" ContentType="image/png"/>
  <Default Extension="jfif"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300"/>
            <p14:sldId id="301"/>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2883" autoAdjust="0"/>
  </p:normalViewPr>
  <p:slideViewPr>
    <p:cSldViewPr showGuides="1">
      <p:cViewPr varScale="1">
        <p:scale>
          <a:sx n="68" d="100"/>
          <a:sy n="68" d="100"/>
        </p:scale>
        <p:origin x="702" y="66"/>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22.7.2021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214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s://coca-colahellenic.com/" TargetMode="External"/><Relationship Id="rId18" Type="http://schemas.openxmlformats.org/officeDocument/2006/relationships/image" Target="../media/image63.png"/><Relationship Id="rId3" Type="http://schemas.openxmlformats.org/officeDocument/2006/relationships/hyperlink" Target="http://www.infragistics.com/" TargetMode="External"/><Relationship Id="rId21" Type="http://schemas.openxmlformats.org/officeDocument/2006/relationships/image" Target="../media/image65.png"/><Relationship Id="rId7" Type="http://schemas.openxmlformats.org/officeDocument/2006/relationships/hyperlink" Target="http://www.postbank.bg/" TargetMode="External"/><Relationship Id="rId12" Type="http://schemas.openxmlformats.org/officeDocument/2006/relationships/image" Target="../media/image60.jpeg"/><Relationship Id="rId17" Type="http://schemas.openxmlformats.org/officeDocument/2006/relationships/hyperlink" Target="https://www.zuehlke.com/" TargetMode="External"/><Relationship Id="rId2" Type="http://schemas.openxmlformats.org/officeDocument/2006/relationships/notesSlide" Target="../notesSlides/notesSlide32.xml"/><Relationship Id="rId16" Type="http://schemas.openxmlformats.org/officeDocument/2006/relationships/image" Target="../media/image62.png"/><Relationship Id="rId20" Type="http://schemas.openxmlformats.org/officeDocument/2006/relationships/image" Target="../media/image64.jfif"/><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59.png"/><Relationship Id="rId19" Type="http://schemas.openxmlformats.org/officeDocument/2006/relationships/hyperlink" Target="https://www.softwaregroup.com/" TargetMode="External"/><Relationship Id="rId4" Type="http://schemas.openxmlformats.org/officeDocument/2006/relationships/image" Target="../media/image56.png"/><Relationship Id="rId9" Type="http://schemas.openxmlformats.org/officeDocument/2006/relationships/hyperlink" Target="http://smartit.bg/" TargetMode="External"/><Relationship Id="rId14" Type="http://schemas.openxmlformats.org/officeDocument/2006/relationships/image" Target="../media/image61.png"/><Relationship Id="rId22"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hyperlink" Target="https://codexio.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a:ea typeface="Calibri"/>
                <a:cs typeface="Calibri"/>
                <a:sym typeface="Calibri"/>
              </a:rPr>
              <a:t>SoftUni Team</a:t>
            </a:r>
          </a:p>
          <a:p>
            <a:endParaRPr lang="bg-BG" dirty="0"/>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r>
              <a:rPr lang="bg-BG" sz="3200" b="1" dirty="0">
                <a:solidFill>
                  <a:schemeClr val="bg1"/>
                </a:solidFill>
              </a:rPr>
              <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2" name="Text Placeholder 1"/>
          <p:cNvSpPr>
            <a:spLocks noGrp="1"/>
          </p:cNvSpPr>
          <p:nvPr>
            <p:ph type="body" sz="quarter" idx="10"/>
          </p:nvPr>
        </p:nvSpPr>
        <p:spPr/>
        <p:txBody>
          <a:bodyPr/>
          <a:lstStyle/>
          <a:p>
            <a:pPr marL="514350" indent="-514350">
              <a:lnSpc>
                <a:spcPct val="130000"/>
              </a:lnSpc>
              <a:buClr>
                <a:schemeClr val="tx1"/>
              </a:buClr>
              <a:buSzPct val="100000"/>
              <a:buFont typeface="+mj-lt"/>
              <a:buAutoNum type="arabicPeriod"/>
            </a:pPr>
            <a:r>
              <a:rPr lang="en-US" sz="3400" dirty="0">
                <a:ea typeface="Calibri"/>
                <a:cs typeface="Calibri"/>
                <a:sym typeface="Calibri"/>
              </a:rPr>
              <a:t>Software Quality Assurance: </a:t>
            </a:r>
            <a:r>
              <a:rPr lang="en-US" sz="3400" b="1" dirty="0" smtClean="0">
                <a:solidFill>
                  <a:schemeClr val="bg1"/>
                </a:solidFill>
                <a:ea typeface="Calibri"/>
                <a:cs typeface="Calibri"/>
                <a:sym typeface="Calibri"/>
              </a:rPr>
              <a:t>Introduction</a:t>
            </a:r>
            <a:endParaRPr lang="bg-BG" sz="3400" b="1" dirty="0">
              <a:solidFill>
                <a:schemeClr val="bg1"/>
              </a:solidFill>
              <a:ea typeface="Calibri"/>
              <a:cs typeface="Calibri"/>
              <a:sym typeface="Calibri"/>
            </a:endParaRPr>
          </a:p>
          <a:p>
            <a:pPr marL="514350" indent="-514350">
              <a:lnSpc>
                <a:spcPct val="130000"/>
              </a:lnSpc>
              <a:buClr>
                <a:schemeClr val="tx1"/>
              </a:buClr>
              <a:buSzPct val="100000"/>
              <a:buFont typeface="+mj-lt"/>
              <a:buAutoNum type="arabicPeriod"/>
            </a:pPr>
            <a:r>
              <a:rPr lang="en-US" sz="3400" b="1" dirty="0" smtClean="0">
                <a:solidFill>
                  <a:schemeClr val="bg1"/>
                </a:solidFill>
                <a:ea typeface="Calibri"/>
                <a:cs typeface="Calibri"/>
                <a:sym typeface="Calibri"/>
              </a:rPr>
              <a:t>QA </a:t>
            </a:r>
            <a:r>
              <a:rPr lang="en-US" sz="3400" b="1" dirty="0">
                <a:solidFill>
                  <a:schemeClr val="bg1"/>
                </a:solidFill>
                <a:ea typeface="Calibri"/>
                <a:cs typeface="Calibri"/>
                <a:sym typeface="Calibri"/>
              </a:rPr>
              <a:t>Engineers </a:t>
            </a:r>
            <a:r>
              <a:rPr lang="en-US" sz="3400" dirty="0">
                <a:ea typeface="Calibri"/>
                <a:cs typeface="Calibri"/>
                <a:sym typeface="Calibri"/>
              </a:rPr>
              <a:t>and Responsibilities</a:t>
            </a:r>
          </a:p>
          <a:p>
            <a:pPr marL="446088" indent="-446088">
              <a:lnSpc>
                <a:spcPct val="130000"/>
              </a:lnSpc>
              <a:buClr>
                <a:schemeClr val="tx1"/>
              </a:buClr>
              <a:buSzPts val="3400"/>
              <a:buFont typeface="Noto Sans Symbols"/>
              <a:buAutoNum type="arabicPeriod"/>
            </a:pPr>
            <a:r>
              <a:rPr lang="en-US" sz="3400" b="1" dirty="0">
                <a:solidFill>
                  <a:schemeClr val="bg1"/>
                </a:solidFill>
                <a:ea typeface="Calibri"/>
                <a:cs typeface="Calibri"/>
                <a:sym typeface="Calibri"/>
              </a:rPr>
              <a:t>Bugs</a:t>
            </a:r>
            <a:r>
              <a:rPr lang="en-US" sz="3400" dirty="0">
                <a:ea typeface="Calibri"/>
                <a:cs typeface="Calibri"/>
                <a:sym typeface="Calibri"/>
              </a:rPr>
              <a:t> and </a:t>
            </a:r>
            <a:r>
              <a:rPr lang="en-US" sz="3400" b="1" dirty="0">
                <a:solidFill>
                  <a:schemeClr val="bg1"/>
                </a:solidFill>
                <a:ea typeface="Calibri"/>
                <a:cs typeface="Calibri"/>
                <a:sym typeface="Calibri"/>
              </a:rPr>
              <a:t>Bug Trackers</a:t>
            </a:r>
          </a:p>
          <a:p>
            <a:pPr marL="446088" indent="-446088">
              <a:lnSpc>
                <a:spcPct val="130000"/>
              </a:lnSpc>
              <a:buClr>
                <a:schemeClr val="tx1"/>
              </a:buClr>
              <a:buSzPts val="3400"/>
              <a:buFont typeface="Noto Sans Symbols"/>
              <a:buAutoNum type="arabicPeriod"/>
            </a:pPr>
            <a:r>
              <a:rPr lang="en-US" sz="3400" b="1" dirty="0">
                <a:solidFill>
                  <a:schemeClr val="bg1"/>
                </a:solidFill>
                <a:ea typeface="Calibri"/>
                <a:cs typeface="Calibri"/>
                <a:sym typeface="Calibri"/>
              </a:rPr>
              <a:t>Testing</a:t>
            </a:r>
            <a:r>
              <a:rPr lang="en-US" sz="3400" dirty="0">
                <a:ea typeface="Calibri"/>
                <a:cs typeface="Calibri"/>
                <a:sym typeface="Calibri"/>
              </a:rPr>
              <a:t>, </a:t>
            </a:r>
            <a:r>
              <a:rPr lang="en-US" sz="3400" b="1" dirty="0">
                <a:solidFill>
                  <a:schemeClr val="bg1"/>
                </a:solidFill>
                <a:ea typeface="Calibri"/>
                <a:cs typeface="Calibri"/>
                <a:sym typeface="Calibri"/>
              </a:rPr>
              <a:t>Test Types</a:t>
            </a:r>
            <a:r>
              <a:rPr lang="en-US" sz="3400" b="1" dirty="0">
                <a:ea typeface="Calibri"/>
                <a:cs typeface="Calibri"/>
                <a:sym typeface="Calibri"/>
              </a:rPr>
              <a:t> </a:t>
            </a:r>
            <a:r>
              <a:rPr lang="en-US" sz="3400" dirty="0">
                <a:ea typeface="Calibri"/>
                <a:cs typeface="Calibri"/>
                <a:sym typeface="Calibri"/>
              </a:rPr>
              <a:t>and </a:t>
            </a:r>
            <a:r>
              <a:rPr lang="en-US" sz="3400" b="1" dirty="0">
                <a:solidFill>
                  <a:schemeClr val="bg1"/>
                </a:solidFill>
                <a:ea typeface="Calibri"/>
                <a:cs typeface="Calibri"/>
                <a:sym typeface="Calibri"/>
              </a:rPr>
              <a:t>Test Levels</a:t>
            </a:r>
          </a:p>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Test </a:t>
            </a:r>
            <a:r>
              <a:rPr lang="en-US" sz="3400" b="1" dirty="0">
                <a:solidFill>
                  <a:schemeClr val="bg1"/>
                </a:solidFill>
                <a:ea typeface="Calibri"/>
                <a:cs typeface="Calibri"/>
                <a:sym typeface="Calibri"/>
              </a:rPr>
              <a:t>Automation</a:t>
            </a:r>
            <a:r>
              <a:rPr lang="en-US" sz="3400" dirty="0">
                <a:ea typeface="Calibri"/>
                <a:cs typeface="Calibri"/>
                <a:sym typeface="Calibri"/>
              </a:rPr>
              <a:t>, Frameworks and Tools</a:t>
            </a:r>
          </a:p>
          <a:p>
            <a:pPr marL="446088" indent="-446088">
              <a:lnSpc>
                <a:spcPct val="130000"/>
              </a:lnSpc>
              <a:buClr>
                <a:schemeClr val="tx1"/>
              </a:buClr>
              <a:buSzPts val="3400"/>
              <a:buFont typeface="Noto Sans Symbols"/>
              <a:buAutoNum type="arabicPeriod"/>
            </a:pPr>
            <a:r>
              <a:rPr lang="en-US" sz="3400" b="1" dirty="0">
                <a:solidFill>
                  <a:schemeClr val="bg1"/>
                </a:solidFill>
                <a:ea typeface="Calibri"/>
                <a:cs typeface="Calibri"/>
                <a:sym typeface="Calibri"/>
              </a:rPr>
              <a:t>Continuous</a:t>
            </a:r>
            <a:r>
              <a:rPr lang="en-US" sz="3400" b="1" dirty="0">
                <a:ea typeface="Calibri"/>
                <a:cs typeface="Calibri"/>
                <a:sym typeface="Calibri"/>
              </a:rPr>
              <a:t> </a:t>
            </a:r>
            <a:r>
              <a:rPr lang="en-US" sz="3400" b="1" dirty="0">
                <a:solidFill>
                  <a:schemeClr val="bg1"/>
                </a:solidFill>
                <a:ea typeface="Calibri"/>
                <a:cs typeface="Calibri"/>
                <a:sym typeface="Calibri"/>
              </a:rPr>
              <a:t>Integration</a:t>
            </a:r>
            <a:r>
              <a:rPr lang="en-US" sz="3400" b="1" dirty="0">
                <a:ea typeface="Calibri"/>
                <a:cs typeface="Calibri"/>
                <a:sym typeface="Calibri"/>
              </a:rPr>
              <a:t> </a:t>
            </a:r>
            <a:r>
              <a:rPr lang="en-US" sz="3400" b="1" dirty="0">
                <a:solidFill>
                  <a:schemeClr val="bg1"/>
                </a:solidFill>
                <a:ea typeface="Calibri"/>
                <a:cs typeface="Calibri"/>
                <a:sym typeface="Calibri"/>
              </a:rPr>
              <a:t>and</a:t>
            </a:r>
            <a:r>
              <a:rPr lang="en-US" sz="3400" b="1" dirty="0">
                <a:ea typeface="Calibri"/>
                <a:cs typeface="Calibri"/>
                <a:sym typeface="Calibri"/>
              </a:rPr>
              <a:t> </a:t>
            </a:r>
            <a:r>
              <a:rPr lang="en-US" sz="3400" b="1" dirty="0">
                <a:solidFill>
                  <a:schemeClr val="bg1"/>
                </a:solidFill>
                <a:ea typeface="Calibri"/>
                <a:cs typeface="Calibri"/>
                <a:sym typeface="Calibri"/>
              </a:rPr>
              <a:t>Continuous</a:t>
            </a:r>
            <a:r>
              <a:rPr lang="en-US" sz="3400" b="1" dirty="0">
                <a:ea typeface="Calibri"/>
                <a:cs typeface="Calibri"/>
                <a:sym typeface="Calibri"/>
              </a:rPr>
              <a:t> </a:t>
            </a:r>
            <a:r>
              <a:rPr lang="en-US" sz="3400" b="1" dirty="0">
                <a:solidFill>
                  <a:schemeClr val="bg1"/>
                </a:solidFill>
                <a:ea typeface="Calibri"/>
                <a:cs typeface="Calibri"/>
                <a:sym typeface="Calibri"/>
              </a:rPr>
              <a:t>Delivery</a:t>
            </a:r>
            <a:r>
              <a:rPr lang="en-US" sz="3400" b="1" dirty="0">
                <a:ea typeface="Calibri"/>
                <a:cs typeface="Calibri"/>
                <a:sym typeface="Calibri"/>
              </a:rPr>
              <a:t> </a:t>
            </a:r>
            <a:r>
              <a:rPr lang="en-US" sz="3400" dirty="0">
                <a:ea typeface="Calibri"/>
                <a:cs typeface="Calibri"/>
                <a:sym typeface="Calibri"/>
              </a:rPr>
              <a:t>(CI/CD)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pic>
        <p:nvPicPr>
          <p:cNvPr id="3" name="Picture SoftUni Mascot" descr="SoftUni mascot with laptop">
            <a:extLst>
              <a:ext uri="{FF2B5EF4-FFF2-40B4-BE49-F238E27FC236}">
                <a16:creationId xmlns:a16="http://schemas.microsoft.com/office/drawing/2014/main" id="{A5EC437A-7E37-47BD-BCC5-66AECDFED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5623" y="2307941"/>
            <a:ext cx="1860377" cy="2516059"/>
          </a:xfrm>
          <a:prstGeom prst="rect">
            <a:avLst/>
          </a:prstGeom>
        </p:spPr>
      </p:pic>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a:t>
            </a:r>
            <a:r>
              <a:rPr lang="en-US" dirty="0" smtClean="0"/>
              <a:t>scenarios,</a:t>
            </a:r>
            <a:r>
              <a:rPr lang="bg-BG" dirty="0" smtClean="0"/>
              <a:t/>
            </a:r>
            <a:br>
              <a:rPr lang="bg-BG" dirty="0" smtClean="0"/>
            </a:br>
            <a:r>
              <a:rPr lang="en-US" dirty="0" smtClean="0"/>
              <a:t>test </a:t>
            </a:r>
            <a:r>
              <a:rPr lang="en-US" dirty="0"/>
              <a:t>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326082" y="419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p:txBody>
          <a:bodyPr>
            <a:normAutofit fontScale="92500" lnSpcReduction="2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smtClean="0">
                <a:solidFill>
                  <a:schemeClr val="bg1"/>
                </a:solidFill>
              </a:rPr>
              <a:t>Unit testing frameworks</a:t>
            </a:r>
            <a:r>
              <a:rPr lang="en-US" b="1" dirty="0" smtClean="0"/>
              <a:t> </a:t>
            </a:r>
            <a:r>
              <a:rPr lang="en-US" dirty="0"/>
              <a:t>simplify unit testing and reporting</a:t>
            </a:r>
          </a:p>
          <a:p>
            <a:pPr lvl="1">
              <a:buClr>
                <a:schemeClr val="tx1"/>
              </a:buClr>
            </a:pPr>
            <a:r>
              <a:rPr lang="en-US" dirty="0" smtClean="0"/>
              <a:t>Example: </a:t>
            </a:r>
            <a:r>
              <a:rPr lang="en-US" b="1" dirty="0" smtClean="0">
                <a:solidFill>
                  <a:schemeClr val="bg1"/>
                </a:solidFill>
              </a:rPr>
              <a:t>Mocha</a:t>
            </a:r>
            <a:r>
              <a:rPr lang="en-US" dirty="0" smtClean="0"/>
              <a:t> JS testing framework</a:t>
            </a:r>
            <a:endParaRPr lang="en-US" dirty="0"/>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p:txBody>
          <a:bodyPr>
            <a:normAutofit fontScale="92500" lnSpcReduction="100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smtClean="0">
                <a:ea typeface="Calibri"/>
                <a:cs typeface="Calibri"/>
                <a:sym typeface="Calibri"/>
              </a:rPr>
              <a:t>The CI/CD Pipeline</a:t>
            </a:r>
            <a:endParaRPr lang="en-US" sz="5000" dirty="0">
              <a:ea typeface="Calibri"/>
              <a:cs typeface="Calibri"/>
              <a:sym typeface="Calibri"/>
            </a:endParaRP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a:t>
            </a:r>
            <a:r>
              <a:rPr lang="en-US" dirty="0" smtClean="0"/>
              <a:t>/Kanban</a:t>
            </a:r>
            <a:r>
              <a:rPr lang="en-US" dirty="0"/>
              <a:t>)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a:t>
            </a:r>
            <a:r>
              <a:rPr lang="en-US" dirty="0" smtClean="0"/>
              <a:t>pipeline</a:t>
            </a:r>
            <a:endParaRPr lang="en-US" dirty="0"/>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r>
              <a:rPr lang="en-US" dirty="0"/>
              <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30901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6373587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t>
            </a:r>
            <a:r>
              <a:rPr lang="en-US" dirty="0" smtClean="0"/>
              <a:t>and</a:t>
            </a:r>
            <a:br>
              <a:rPr lang="en-US" dirty="0" smtClean="0"/>
            </a:br>
            <a:r>
              <a:rPr lang="en-US" dirty="0" smtClean="0"/>
              <a:t>Its </a:t>
            </a:r>
            <a:r>
              <a:rPr lang="en-US" dirty="0"/>
              <a:t>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18331" y="983404"/>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latin typeface="Calibri" panose="020F0502020204030204" pitchFamily="34" charset="0"/>
                <a:cs typeface="Calibri" panose="020F0502020204030204" pitchFamily="34" charset="0"/>
              </a:rPr>
              <a:t>A </a:t>
            </a:r>
            <a:r>
              <a:rPr lang="bg-BG" sz="3200" b="1" strike="noStrike" spc="-1" dirty="0">
                <a:solidFill>
                  <a:srgbClr val="FFA000"/>
                </a:solidFill>
                <a:latin typeface="Calibri" panose="020F0502020204030204" pitchFamily="34" charset="0"/>
                <a:cs typeface="Calibri" panose="020F0502020204030204" pitchFamily="34" charset="0"/>
              </a:rPr>
              <a:t>database</a:t>
            </a:r>
            <a:r>
              <a:rPr lang="bg-BG" sz="3200" b="0" strike="noStrike" spc="-1" dirty="0">
                <a:solidFill>
                  <a:srgbClr val="234465"/>
                </a:solidFill>
                <a:latin typeface="Calibri" panose="020F0502020204030204" pitchFamily="34" charset="0"/>
                <a:cs typeface="Calibri" panose="020F0502020204030204" pitchFamily="34" charset="0"/>
              </a:rPr>
              <a:t> is a collection of data, organized to be easily accessed, managed and updated</a:t>
            </a:r>
            <a:endParaRPr lang="bg-BG" sz="3200" b="0" strike="noStrike" spc="-1" dirty="0">
              <a:latin typeface="Calibri" panose="020F0502020204030204" pitchFamily="34" charset="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latin typeface="Calibri" panose="020F0502020204030204" pitchFamily="34" charset="0"/>
                <a:cs typeface="Calibri" panose="020F0502020204030204" pitchFamily="34" charset="0"/>
              </a:rPr>
              <a:t>Modern databases are managed by </a:t>
            </a:r>
            <a:r>
              <a:rPr lang="bg-BG" sz="3200" b="1" strike="noStrike" spc="-1" dirty="0">
                <a:solidFill>
                  <a:srgbClr val="FFA000"/>
                </a:solidFill>
                <a:latin typeface="Calibri" panose="020F0502020204030204" pitchFamily="34" charset="0"/>
                <a:cs typeface="Calibri" panose="020F0502020204030204" pitchFamily="34" charset="0"/>
              </a:rPr>
              <a:t>Database Management Systems</a:t>
            </a:r>
            <a:r>
              <a:rPr lang="bg-BG" sz="3200" b="0" strike="noStrike" spc="-1" dirty="0">
                <a:solidFill>
                  <a:srgbClr val="234465"/>
                </a:solidFill>
                <a:latin typeface="Calibri" panose="020F0502020204030204" pitchFamily="34" charset="0"/>
                <a:cs typeface="Calibri" panose="020F0502020204030204" pitchFamily="34" charset="0"/>
              </a:rPr>
              <a:t> (DBMS)</a:t>
            </a:r>
            <a:endParaRPr lang="bg-BG" sz="3200" b="0" strike="noStrike" spc="-1" dirty="0">
              <a:latin typeface="Calibri" panose="020F0502020204030204" pitchFamily="34" charset="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latin typeface="Calibri" panose="020F0502020204030204" pitchFamily="34" charset="0"/>
                <a:cs typeface="Calibri" panose="020F0502020204030204" pitchFamily="34" charset="0"/>
              </a:rPr>
              <a:t>Define database </a:t>
            </a:r>
            <a:r>
              <a:rPr lang="bg-BG" sz="3000" b="1" strike="noStrike" spc="-1" dirty="0">
                <a:solidFill>
                  <a:srgbClr val="FFA000"/>
                </a:solidFill>
                <a:latin typeface="Calibri" panose="020F0502020204030204" pitchFamily="34" charset="0"/>
                <a:cs typeface="Calibri" panose="020F0502020204030204" pitchFamily="34" charset="0"/>
              </a:rPr>
              <a:t>structure</a:t>
            </a:r>
            <a:r>
              <a:rPr lang="bg-BG" sz="3000" b="0" strike="noStrike" spc="-1" dirty="0">
                <a:solidFill>
                  <a:srgbClr val="234465"/>
                </a:solidFill>
                <a:latin typeface="Calibri" panose="020F0502020204030204" pitchFamily="34" charset="0"/>
                <a:cs typeface="Calibri" panose="020F0502020204030204" pitchFamily="34" charset="0"/>
              </a:rPr>
              <a:t>, e.g. tables, collections, columns, relations, indexes</a:t>
            </a:r>
            <a:endParaRPr lang="bg-BG" sz="3000" b="0" strike="noStrike" spc="-1" dirty="0">
              <a:latin typeface="Calibri" panose="020F0502020204030204" pitchFamily="34" charset="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latin typeface="Calibri" panose="020F0502020204030204" pitchFamily="34" charset="0"/>
                <a:cs typeface="Calibri" panose="020F0502020204030204" pitchFamily="34" charset="0"/>
              </a:rPr>
              <a:t>Create / Read / Update / Delete data </a:t>
            </a:r>
            <a:r>
              <a:rPr sz="3000" dirty="0">
                <a:latin typeface="Calibri" panose="020F0502020204030204" pitchFamily="34" charset="0"/>
                <a:cs typeface="Calibri" panose="020F0502020204030204" pitchFamily="34" charset="0"/>
              </a:rPr>
              <a:t/>
            </a:r>
            <a:br>
              <a:rPr sz="3000" dirty="0">
                <a:latin typeface="Calibri" panose="020F0502020204030204" pitchFamily="34" charset="0"/>
                <a:cs typeface="Calibri" panose="020F0502020204030204" pitchFamily="34" charset="0"/>
              </a:rPr>
            </a:br>
            <a:r>
              <a:rPr lang="bg-BG" sz="3000" b="0" strike="noStrike" spc="-1" dirty="0">
                <a:solidFill>
                  <a:srgbClr val="234465"/>
                </a:solidFill>
                <a:latin typeface="Calibri" panose="020F0502020204030204" pitchFamily="34" charset="0"/>
                <a:cs typeface="Calibri" panose="020F0502020204030204" pitchFamily="34" charset="0"/>
              </a:rPr>
              <a:t>(CRUD operations)</a:t>
            </a:r>
            <a:endParaRPr lang="bg-BG" sz="3000" b="0" strike="noStrike" spc="-1" dirty="0">
              <a:latin typeface="Calibri" panose="020F0502020204030204" pitchFamily="34" charset="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latin typeface="Calibri" panose="020F0502020204030204" pitchFamily="34" charset="0"/>
                <a:cs typeface="Calibri" panose="020F0502020204030204" pitchFamily="34" charset="0"/>
              </a:rPr>
              <a:t>Execute </a:t>
            </a:r>
            <a:r>
              <a:rPr lang="bg-BG" sz="3000" b="1" strike="noStrike" spc="-1" dirty="0">
                <a:solidFill>
                  <a:srgbClr val="FFA000"/>
                </a:solidFill>
                <a:latin typeface="Calibri" panose="020F0502020204030204" pitchFamily="34" charset="0"/>
                <a:cs typeface="Calibri" panose="020F0502020204030204" pitchFamily="34" charset="0"/>
              </a:rPr>
              <a:t>queries</a:t>
            </a:r>
            <a:r>
              <a:rPr lang="bg-BG" sz="3000" b="0" strike="noStrike" spc="-1" dirty="0">
                <a:solidFill>
                  <a:srgbClr val="234465"/>
                </a:solidFill>
                <a:latin typeface="Calibri" panose="020F0502020204030204" pitchFamily="34" charset="0"/>
                <a:cs typeface="Calibri" panose="020F0502020204030204" pitchFamily="34" charset="0"/>
              </a:rPr>
              <a:t> (filter / search data)</a:t>
            </a:r>
            <a:endParaRPr lang="bg-BG" sz="3000" b="0" strike="noStrike" spc="-1" dirty="0">
              <a:latin typeface="Calibri" panose="020F0502020204030204" pitchFamily="34" charset="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p15="http://schemas.microsoft.com/office/powerpoint/2012/main" xmlns="">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18100</TotalTime>
  <Words>12466</Words>
  <Application>Microsoft Office PowerPoint</Application>
  <PresentationFormat>Widescreen</PresentationFormat>
  <Paragraphs>1446</Paragraphs>
  <Slides>48</Slides>
  <Notes>34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48</vt:i4>
      </vt:variant>
    </vt:vector>
  </HeadingPairs>
  <TitlesOfParts>
    <vt:vector size="63" baseType="lpstr">
      <vt:lpstr>맑은 고딕</vt:lpstr>
      <vt:lpstr>-apple-system</vt:lpstr>
      <vt:lpstr>Arial</vt:lpstr>
      <vt:lpstr>Arial</vt:lpstr>
      <vt:lpstr>Calibri</vt:lpstr>
      <vt:lpstr>Consolas</vt:lpstr>
      <vt:lpstr>DejaVu Sans</vt:lpstr>
      <vt:lpstr>Helvetica Neue</vt:lpstr>
      <vt:lpstr>Noto Sans</vt:lpstr>
      <vt:lpstr>Noto Sans Symbols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PowerPoint Presentation</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Yoana</cp:lastModifiedBy>
  <cp:revision>576</cp:revision>
  <dcterms:created xsi:type="dcterms:W3CDTF">2018-05-23T13:08:44Z</dcterms:created>
  <dcterms:modified xsi:type="dcterms:W3CDTF">2021-07-22T13:27:39Z</dcterms:modified>
  <cp:category>programming fundamentals;computer programming;software development;web development</cp:category>
</cp:coreProperties>
</file>