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9"/>
  </p:notesMasterIdLst>
  <p:handoutMasterIdLst>
    <p:handoutMasterId r:id="rId70"/>
  </p:handoutMasterIdLst>
  <p:sldIdLst>
    <p:sldId id="256" r:id="rId2"/>
    <p:sldId id="303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7" r:id="rId12"/>
    <p:sldId id="268" r:id="rId13"/>
    <p:sldId id="298" r:id="rId14"/>
    <p:sldId id="299" r:id="rId15"/>
    <p:sldId id="300" r:id="rId16"/>
    <p:sldId id="301" r:id="rId17"/>
    <p:sldId id="302" r:id="rId18"/>
    <p:sldId id="495" r:id="rId19"/>
    <p:sldId id="618" r:id="rId20"/>
    <p:sldId id="512" r:id="rId21"/>
    <p:sldId id="513" r:id="rId22"/>
    <p:sldId id="496" r:id="rId23"/>
    <p:sldId id="514" r:id="rId24"/>
    <p:sldId id="516" r:id="rId25"/>
    <p:sldId id="524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619" r:id="rId38"/>
    <p:sldId id="292" r:id="rId39"/>
    <p:sldId id="293" r:id="rId40"/>
    <p:sldId id="626" r:id="rId41"/>
    <p:sldId id="317" r:id="rId42"/>
    <p:sldId id="621" r:id="rId43"/>
    <p:sldId id="294" r:id="rId44"/>
    <p:sldId id="622" r:id="rId45"/>
    <p:sldId id="305" r:id="rId46"/>
    <p:sldId id="306" r:id="rId47"/>
    <p:sldId id="307" r:id="rId48"/>
    <p:sldId id="623" r:id="rId49"/>
    <p:sldId id="624" r:id="rId50"/>
    <p:sldId id="308" r:id="rId51"/>
    <p:sldId id="615" r:id="rId52"/>
    <p:sldId id="625" r:id="rId53"/>
    <p:sldId id="280" r:id="rId54"/>
    <p:sldId id="281" r:id="rId55"/>
    <p:sldId id="282" r:id="rId56"/>
    <p:sldId id="283" r:id="rId57"/>
    <p:sldId id="284" r:id="rId58"/>
    <p:sldId id="285" r:id="rId59"/>
    <p:sldId id="286" r:id="rId60"/>
    <p:sldId id="287" r:id="rId61"/>
    <p:sldId id="288" r:id="rId62"/>
    <p:sldId id="289" r:id="rId63"/>
    <p:sldId id="295" r:id="rId64"/>
    <p:sldId id="613" r:id="rId65"/>
    <p:sldId id="608" r:id="rId66"/>
    <p:sldId id="297" r:id="rId67"/>
    <p:sldId id="296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7D306A-4A19-4313-9942-EB2F373925C4}">
          <p14:sldIdLst>
            <p14:sldId id="256"/>
            <p14:sldId id="303"/>
            <p14:sldId id="258"/>
          </p14:sldIdLst>
        </p14:section>
        <p14:section name="Objects" id="{2A5BA87E-3224-48AD-9700-1777C05DBD0B}">
          <p14:sldIdLst>
            <p14:sldId id="259"/>
            <p14:sldId id="260"/>
            <p14:sldId id="261"/>
            <p14:sldId id="265"/>
            <p14:sldId id="266"/>
            <p14:sldId id="262"/>
            <p14:sldId id="263"/>
            <p14:sldId id="267"/>
            <p14:sldId id="268"/>
          </p14:sldIdLst>
        </p14:section>
        <p14:section name="Value and Reference Types" id="{F1839F0E-BB1E-4E4F-8281-590B94FE234C}">
          <p14:sldIdLst>
            <p14:sldId id="298"/>
            <p14:sldId id="299"/>
            <p14:sldId id="300"/>
            <p14:sldId id="301"/>
            <p14:sldId id="302"/>
          </p14:sldIdLst>
        </p14:section>
        <p14:section name="Object Context" id="{FE15E9F9-06E5-4794-BC7D-525AB22723C6}">
          <p14:sldIdLst>
            <p14:sldId id="495"/>
            <p14:sldId id="618"/>
            <p14:sldId id="512"/>
            <p14:sldId id="513"/>
            <p14:sldId id="496"/>
            <p14:sldId id="514"/>
            <p14:sldId id="516"/>
            <p14:sldId id="524"/>
          </p14:sldIdLst>
        </p14:section>
        <p14:section name="JSON" id="{7FB7F233-1FEF-4066-AAB6-0915D0B437CE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Associative Arrays" id="{CEB1405E-1271-4D65-9C59-76535824EE09}">
          <p14:sldIdLst>
            <p14:sldId id="619"/>
            <p14:sldId id="292"/>
            <p14:sldId id="293"/>
            <p14:sldId id="626"/>
            <p14:sldId id="317"/>
            <p14:sldId id="621"/>
            <p14:sldId id="294"/>
            <p14:sldId id="622"/>
            <p14:sldId id="305"/>
            <p14:sldId id="306"/>
            <p14:sldId id="307"/>
            <p14:sldId id="623"/>
            <p14:sldId id="624"/>
            <p14:sldId id="308"/>
            <p14:sldId id="615"/>
            <p14:sldId id="625"/>
          </p14:sldIdLst>
        </p14:section>
        <p14:section name="Classes" id="{23269AB0-08F4-4FAF-A023-231EDE3EC7B3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D3CD2929-700F-4A29-A656-643818AB39F3}">
          <p14:sldIdLst>
            <p14:sldId id="289"/>
            <p14:sldId id="295"/>
            <p14:sldId id="613"/>
            <p14:sldId id="608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874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3.1.2023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77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1992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81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8486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208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5755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0039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3575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38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5284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6713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0329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721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8561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2121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41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9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96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63209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316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2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53354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176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71956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733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88538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67690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26823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44632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76809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51669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0655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794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3138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18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18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428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7002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287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5993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8364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143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2153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5709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176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4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960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842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5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65522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5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1.jpe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381467"/>
            <a:ext cx="10965303" cy="882654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3671" y="1264121"/>
            <a:ext cx="4578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Using Objects and Classes</a:t>
            </a:r>
            <a:br>
              <a:rPr lang="en-US" sz="3000" dirty="0"/>
            </a:br>
            <a:r>
              <a:rPr lang="en-US" sz="3000" dirty="0"/>
              <a:t>Defining Simple Classes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4" y="2529000"/>
            <a:ext cx="2154591" cy="21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9000"/>
              </a:spcBef>
            </a:pPr>
            <a:r>
              <a:rPr lang="en-US" altLang="bg-BG" dirty="0"/>
              <a:t>Get array of all property </a:t>
            </a:r>
            <a:r>
              <a:rPr lang="en-US" altLang="bg-BG" b="1" dirty="0">
                <a:solidFill>
                  <a:schemeClr val="bg1"/>
                </a:solidFill>
              </a:rPr>
              <a:t>names</a:t>
            </a:r>
            <a:r>
              <a:rPr lang="en-US" altLang="bg-BG" dirty="0"/>
              <a:t> (keys)</a:t>
            </a:r>
          </a:p>
          <a:p>
            <a:pPr>
              <a:spcBef>
                <a:spcPts val="9000"/>
              </a:spcBef>
            </a:pPr>
            <a:r>
              <a:rPr lang="en-US" altLang="bg-BG" dirty="0"/>
              <a:t>Get array with of all property </a:t>
            </a:r>
            <a:r>
              <a:rPr lang="en-US" altLang="bg-BG" b="1" dirty="0">
                <a:solidFill>
                  <a:schemeClr val="bg1"/>
                </a:solidFill>
              </a:rPr>
              <a:t>values</a:t>
            </a:r>
          </a:p>
          <a:p>
            <a:pPr>
              <a:spcBef>
                <a:spcPts val="9000"/>
              </a:spcBef>
            </a:pPr>
            <a:r>
              <a:rPr lang="en-US" altLang="bg-BG" dirty="0"/>
              <a:t>Get and array of all properties as </a:t>
            </a:r>
            <a:r>
              <a:rPr lang="en-US" altLang="bg-BG" b="1" dirty="0">
                <a:solidFill>
                  <a:schemeClr val="bg1"/>
                </a:solidFill>
              </a:rPr>
              <a:t>key-value tuples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998A9-8D77-487C-8511-3BB5C1DF74A4}"/>
              </a:ext>
            </a:extLst>
          </p:cNvPr>
          <p:cNvSpPr txBox="1"/>
          <p:nvPr/>
        </p:nvSpPr>
        <p:spPr>
          <a:xfrm>
            <a:off x="696000" y="5417948"/>
            <a:ext cx="1098874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[['name', 'Tom'], ['age', 5]]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FD2BC-D4B2-43F3-A59F-EA136DDD2294}"/>
              </a:ext>
            </a:extLst>
          </p:cNvPr>
          <p:cNvSpPr txBox="1"/>
          <p:nvPr/>
        </p:nvSpPr>
        <p:spPr>
          <a:xfrm>
            <a:off x="696001" y="1803039"/>
            <a:ext cx="742499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['name', 'age']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1DD2B-D730-4051-B74B-2677A492BBEB}"/>
              </a:ext>
            </a:extLst>
          </p:cNvPr>
          <p:cNvSpPr txBox="1"/>
          <p:nvPr/>
        </p:nvSpPr>
        <p:spPr>
          <a:xfrm>
            <a:off x="696001" y="3610494"/>
            <a:ext cx="742499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['Tom', 5]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849EB6E4-0151-45B7-B475-FC8A7194A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83818"/>
              </p:ext>
            </p:extLst>
          </p:nvPr>
        </p:nvGraphicFramePr>
        <p:xfrm>
          <a:off x="8444749" y="1646243"/>
          <a:ext cx="3240000" cy="161158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33227">
                  <a:extLst>
                    <a:ext uri="{9D8B030D-6E8A-4147-A177-3AD203B41FA5}">
                      <a16:colId xmlns:a16="http://schemas.microsoft.com/office/drawing/2014/main" val="1017063313"/>
                    </a:ext>
                  </a:extLst>
                </a:gridCol>
                <a:gridCol w="1606773">
                  <a:extLst>
                    <a:ext uri="{9D8B030D-6E8A-4147-A177-3AD203B41FA5}">
                      <a16:colId xmlns:a16="http://schemas.microsoft.com/office/drawing/2014/main" val="1488691486"/>
                    </a:ext>
                  </a:extLst>
                </a:gridCol>
              </a:tblGrid>
              <a:tr h="537195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cat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49193"/>
                  </a:ext>
                </a:extLst>
              </a:tr>
              <a:tr h="53719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'name'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'Tom'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32840"/>
                  </a:ext>
                </a:extLst>
              </a:tr>
              <a:tr h="53719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'age'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0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Receive an </a:t>
            </a:r>
            <a:r>
              <a:rPr lang="en-US" sz="3200" dirty="0">
                <a:latin typeface="+mj-lt"/>
              </a:rPr>
              <a:t>object,</a:t>
            </a:r>
            <a:r>
              <a:rPr lang="en-US" sz="3200" dirty="0"/>
              <a:t> which holds </a:t>
            </a:r>
            <a:r>
              <a:rPr lang="en-US" sz="3200" b="1" dirty="0">
                <a:solidFill>
                  <a:schemeClr val="accent1"/>
                </a:solidFill>
              </a:rPr>
              <a:t>name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area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population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country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postcode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endParaRPr lang="bg-BG" sz="3200" b="1" dirty="0">
              <a:solidFill>
                <a:schemeClr val="accent1"/>
              </a:solidFill>
            </a:endParaRPr>
          </a:p>
          <a:p>
            <a:r>
              <a:rPr lang="en-US" sz="3200" dirty="0"/>
              <a:t>Loop through all the keys and print them with their 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6485" y="3344571"/>
            <a:ext cx="10314749" cy="2694429"/>
            <a:chOff x="2474808" y="3723496"/>
            <a:chExt cx="6598746" cy="199413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474808" y="3725169"/>
              <a:ext cx="1863403" cy="19924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Sofia</a:t>
              </a:r>
              <a:endParaRPr lang="bg-BG" sz="2800" dirty="0"/>
            </a:p>
            <a:p>
              <a:r>
                <a:rPr lang="en-US" sz="2800" dirty="0"/>
                <a:t>492</a:t>
              </a:r>
              <a:endParaRPr lang="bg-BG" sz="2800" dirty="0"/>
            </a:p>
            <a:p>
              <a:r>
                <a:rPr lang="bg-BG" sz="2800" dirty="0"/>
                <a:t>1238438</a:t>
              </a:r>
            </a:p>
            <a:p>
              <a:r>
                <a:rPr lang="en-US" sz="2800" dirty="0"/>
                <a:t>Bulgaria</a:t>
              </a:r>
              <a:endParaRPr lang="bg-BG" sz="2800" dirty="0"/>
            </a:p>
            <a:p>
              <a:r>
                <a:rPr lang="en-US" sz="2800" dirty="0"/>
                <a:t>1000</a:t>
              </a: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5442122" y="3723496"/>
              <a:ext cx="3631432" cy="19941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 -&gt; Sofia</a:t>
              </a:r>
            </a:p>
            <a:p>
              <a:r>
                <a:rPr lang="en-US" sz="2800" dirty="0"/>
                <a:t>area -&gt; 492</a:t>
              </a:r>
              <a:endParaRPr lang="bg-BG" sz="2800" dirty="0"/>
            </a:p>
            <a:p>
              <a:r>
                <a:rPr lang="en-US" sz="2800" dirty="0"/>
                <a:t>population -&gt; 1238438</a:t>
              </a:r>
              <a:endParaRPr lang="bg-BG" sz="2800" dirty="0"/>
            </a:p>
            <a:p>
              <a:r>
                <a:rPr lang="en-US" sz="2800" dirty="0"/>
                <a:t>country -&gt; Bulgaria</a:t>
              </a:r>
              <a:endParaRPr lang="bg-BG" sz="2800" dirty="0"/>
            </a:p>
            <a:p>
              <a:r>
                <a:rPr lang="en-US" sz="2800" dirty="0"/>
                <a:t>postCode -&gt; 1000</a:t>
              </a:r>
              <a:endParaRPr lang="en-US" sz="280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460434" y="4216986"/>
            <a:ext cx="811161" cy="63418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47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11A9B-A4DB-457F-8A17-D38BBDF388C7}"/>
              </a:ext>
            </a:extLst>
          </p:cNvPr>
          <p:cNvSpPr txBox="1"/>
          <p:nvPr/>
        </p:nvSpPr>
        <p:spPr>
          <a:xfrm>
            <a:off x="1888500" y="3612449"/>
            <a:ext cx="841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cityInfo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(city) {</a:t>
            </a:r>
            <a:b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entries = Object.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of entries)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-&gt;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${value}`);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7FCA8C-0A10-4E4C-9AE4-5861A5F8D4D0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Get the object </a:t>
            </a:r>
            <a:r>
              <a:rPr lang="en-US" sz="3200" b="1" dirty="0">
                <a:solidFill>
                  <a:schemeClr val="accent1"/>
                </a:solidFill>
              </a:rPr>
              <a:t>entries</a:t>
            </a:r>
          </a:p>
          <a:p>
            <a:r>
              <a:rPr lang="en-US" sz="3200" dirty="0"/>
              <a:t>Loop through the object </a:t>
            </a:r>
            <a:r>
              <a:rPr lang="en-US" sz="3200" b="1" dirty="0">
                <a:solidFill>
                  <a:schemeClr val="accent1"/>
                </a:solidFill>
              </a:rPr>
              <a:t>entries</a:t>
            </a:r>
            <a:r>
              <a:rPr lang="en-US" sz="3200" dirty="0"/>
              <a:t>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for-of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</a:t>
            </a:r>
            <a:r>
              <a:rPr lang="en-US" sz="3200" b="1" dirty="0">
                <a:solidFill>
                  <a:schemeClr val="accent1"/>
                </a:solidFill>
              </a:rPr>
              <a:t>keys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accent1"/>
                </a:solidFill>
              </a:rPr>
              <a:t>values</a:t>
            </a:r>
            <a:endParaRPr lang="bg-BG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5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8218" y="1418646"/>
            <a:ext cx="2818666" cy="2248698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Memory Stack and Heap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Value vs. 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12675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 has 7 data types that are copied by </a:t>
            </a:r>
            <a:r>
              <a:rPr lang="en-GB" b="1" dirty="0">
                <a:solidFill>
                  <a:schemeClr val="bg1"/>
                </a:solidFill>
              </a:rPr>
              <a:t>value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Boolean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undefined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Symbol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BigInt</a:t>
            </a:r>
            <a:endParaRPr lang="en-GB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dirty="0"/>
              <a:t>These are </a:t>
            </a:r>
            <a:r>
              <a:rPr lang="en-GB" b="1" dirty="0">
                <a:solidFill>
                  <a:schemeClr val="bg1"/>
                </a:solidFill>
              </a:rPr>
              <a:t>primitive types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JavaScript has 3 data types that are copied by having their 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copied: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Array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Objects</a:t>
            </a:r>
            <a:r>
              <a:rPr lang="bg-BG" dirty="0"/>
              <a:t>,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These are all technically Objects, so we'll refer to </a:t>
            </a:r>
            <a:br>
              <a:rPr lang="en-GB" dirty="0"/>
            </a:br>
            <a:r>
              <a:rPr lang="en-GB" dirty="0"/>
              <a:t>them collectively as Objects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vs. Value Types</a:t>
            </a:r>
          </a:p>
        </p:txBody>
      </p:sp>
    </p:spTree>
    <p:extLst>
      <p:ext uri="{BB962C8B-B14F-4D97-AF65-F5344CB8AC3E}">
        <p14:creationId xmlns:p14="http://schemas.microsoft.com/office/powerpoint/2010/main" val="33035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Reference vs. Value Types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676400" y="1371600"/>
            <a:ext cx="8534400" cy="4608576"/>
            <a:chOff x="2436812" y="2057400"/>
            <a:chExt cx="6896806" cy="3724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84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 a primitive type is assigned to a variable, we can </a:t>
            </a:r>
            <a:br>
              <a:rPr lang="en-GB" dirty="0"/>
            </a:br>
            <a:r>
              <a:rPr lang="en-GB" dirty="0"/>
              <a:t>think of that variable as </a:t>
            </a:r>
            <a:r>
              <a:rPr lang="en-GB" b="1" dirty="0">
                <a:solidFill>
                  <a:schemeClr val="bg1"/>
                </a:solidFill>
              </a:rPr>
              <a:t>containing</a:t>
            </a:r>
            <a:r>
              <a:rPr lang="en-GB" dirty="0"/>
              <a:t> the primitive value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They are </a:t>
            </a:r>
            <a:r>
              <a:rPr lang="en-GB" b="1" dirty="0">
                <a:solidFill>
                  <a:schemeClr val="bg1"/>
                </a:solidFill>
              </a:rPr>
              <a:t>copied by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Types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23215" y="2438401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 = 10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c = a</a:t>
            </a:r>
            <a:r>
              <a:rPr lang="bg-BG" sz="2800" b="1" noProof="1">
                <a:latin typeface="Consolas" pitchFamily="49" charset="0"/>
              </a:rPr>
              <a:t>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b = 'abc'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d = b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23215" y="4495815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console.log(a, b, c, d);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a = 10 b = 'abc' c = 10 d = 'abc'</a:t>
            </a:r>
          </a:p>
        </p:txBody>
      </p:sp>
    </p:spTree>
    <p:extLst>
      <p:ext uri="{BB962C8B-B14F-4D97-AF65-F5344CB8AC3E}">
        <p14:creationId xmlns:p14="http://schemas.microsoft.com/office/powerpoint/2010/main" val="282371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Variables that are assigned a non-primitive value are given a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to that value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That reference </a:t>
            </a:r>
            <a:r>
              <a:rPr lang="en-GB" b="1" dirty="0">
                <a:solidFill>
                  <a:schemeClr val="bg1"/>
                </a:solidFill>
              </a:rPr>
              <a:t>points to a location </a:t>
            </a:r>
            <a:r>
              <a:rPr lang="en-GB" dirty="0"/>
              <a:t>in memory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don't contain the value but </a:t>
            </a:r>
            <a:r>
              <a:rPr lang="en-GB" b="1" dirty="0">
                <a:solidFill>
                  <a:schemeClr val="bg1"/>
                </a:solidFill>
              </a:rPr>
              <a:t>lead to the location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Types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6922" y="2408913"/>
            <a:ext cx="4884157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arr = [];	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arrCopy = arr;</a:t>
            </a:r>
          </a:p>
        </p:txBody>
      </p:sp>
    </p:spTree>
    <p:extLst>
      <p:ext uri="{BB962C8B-B14F-4D97-AF65-F5344CB8AC3E}">
        <p14:creationId xmlns:p14="http://schemas.microsoft.com/office/powerpoint/2010/main" val="16371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767032-E394-410F-B2A3-7CD03ACD52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Combine Data with Behavior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 and Context</a:t>
            </a:r>
          </a:p>
        </p:txBody>
      </p:sp>
      <p:pic>
        <p:nvPicPr>
          <p:cNvPr id="7" name="Картина 6" descr="obj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0822" y="1831994"/>
            <a:ext cx="1730356" cy="17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r>
              <a:rPr lang="en-US" sz="3000" dirty="0"/>
              <a:t>Methods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that can be performed on objects</a:t>
            </a:r>
          </a:p>
          <a:p>
            <a:r>
              <a:rPr lang="en-US" sz="3000" dirty="0"/>
              <a:t>Methods are stored in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definitions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81000" y="2867182"/>
            <a:ext cx="9455733" cy="33420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let person =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"John",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"Doe",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: function (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    return `My age is ${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}!`    }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(21)); </a:t>
            </a:r>
            <a:r>
              <a:rPr lang="en-US" sz="2400" i="1" dirty="0">
                <a:solidFill>
                  <a:schemeClr val="accent2"/>
                </a:solidFill>
              </a:rPr>
              <a:t>// My age is 21!</a:t>
            </a:r>
          </a:p>
        </p:txBody>
      </p:sp>
    </p:spTree>
    <p:extLst>
      <p:ext uri="{BB962C8B-B14F-4D97-AF65-F5344CB8AC3E}">
        <p14:creationId xmlns:p14="http://schemas.microsoft.com/office/powerpoint/2010/main" val="40971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Objects (definition, properties, and methods)</a:t>
            </a:r>
          </a:p>
          <a:p>
            <a:r>
              <a:rPr lang="en-US" dirty="0">
                <a:solidFill>
                  <a:srgbClr val="234465"/>
                </a:solidFill>
              </a:rPr>
              <a:t>Reference vs. Value Types</a:t>
            </a:r>
          </a:p>
          <a:p>
            <a:r>
              <a:rPr lang="en-US" dirty="0">
                <a:solidFill>
                  <a:srgbClr val="234465"/>
                </a:solidFill>
              </a:rPr>
              <a:t>Execution context (this)</a:t>
            </a:r>
          </a:p>
          <a:p>
            <a:r>
              <a:rPr lang="en-US" dirty="0">
                <a:solidFill>
                  <a:srgbClr val="234465"/>
                </a:solidFill>
              </a:rPr>
              <a:t>JSON</a:t>
            </a:r>
          </a:p>
          <a:p>
            <a:r>
              <a:rPr lang="en-US" dirty="0">
                <a:solidFill>
                  <a:srgbClr val="234465"/>
                </a:solidFill>
              </a:rPr>
              <a:t>Associative Arrays</a:t>
            </a:r>
          </a:p>
          <a:p>
            <a:r>
              <a:rPr lang="en-US" dirty="0"/>
              <a:t>Classes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Related functions may be </a:t>
            </a:r>
            <a:r>
              <a:rPr lang="en-US" b="1" dirty="0">
                <a:solidFill>
                  <a:schemeClr val="bg1"/>
                </a:solidFill>
              </a:rPr>
              <a:t>grouped</a:t>
            </a:r>
            <a:r>
              <a:rPr lang="en-US" dirty="0"/>
              <a:t> in an object</a:t>
            </a:r>
          </a:p>
          <a:p>
            <a:r>
              <a:rPr lang="en-US" dirty="0"/>
              <a:t>The object serves as a </a:t>
            </a:r>
            <a:r>
              <a:rPr lang="en-US" b="1" dirty="0">
                <a:solidFill>
                  <a:schemeClr val="bg1"/>
                </a:solidFill>
              </a:rPr>
              <a:t>function library</a:t>
            </a:r>
          </a:p>
          <a:p>
            <a:pPr lvl="1"/>
            <a:r>
              <a:rPr lang="en-US" dirty="0"/>
              <a:t>Similar to built-in libraries </a:t>
            </a:r>
            <a:r>
              <a:rPr lang="en-US" sz="3200" dirty="0"/>
              <a:t>like </a:t>
            </a:r>
            <a:r>
              <a:rPr lang="en-US" sz="3200" b="1" dirty="0">
                <a:solidFill>
                  <a:schemeClr val="bg1"/>
                </a:solidFill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, </a:t>
            </a:r>
            <a:r>
              <a:rPr lang="en-US" dirty="0"/>
              <a:t>etc.</a:t>
            </a:r>
          </a:p>
          <a:p>
            <a:pPr>
              <a:spcBef>
                <a:spcPts val="19200"/>
              </a:spcBef>
            </a:pPr>
            <a:r>
              <a:rPr lang="en-US" dirty="0"/>
              <a:t>This technique is often used to </a:t>
            </a:r>
            <a:r>
              <a:rPr lang="en-US" b="1" dirty="0">
                <a:solidFill>
                  <a:schemeClr val="bg1"/>
                </a:solidFill>
              </a:rPr>
              <a:t>expose public API </a:t>
            </a:r>
            <a:r>
              <a:rPr lang="en-US" dirty="0"/>
              <a:t>in a module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Function Libraries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988500" y="3294000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sorting helper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compareNumbers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ascending: (a, b) =&gt; a - b;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descending: (a, b) =&gt; b - a;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729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</a:t>
            </a:r>
            <a:r>
              <a:rPr lang="en-US" b="1" dirty="0">
                <a:solidFill>
                  <a:schemeClr val="bg1"/>
                </a:solidFill>
              </a:rPr>
              <a:t>almost never </a:t>
            </a:r>
            <a:r>
              <a:rPr lang="en-US" dirty="0"/>
              <a:t>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used in JS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are used instead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replacement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1360933" y="2601967"/>
            <a:ext cx="377750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switch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(command)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'increment</a:t>
            </a:r>
            <a:r>
              <a:rPr lang="en-US" altLang="bg-BG" sz="20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count++;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'decrement</a:t>
            </a:r>
            <a:r>
              <a:rPr lang="en-US" altLang="bg-BG" sz="20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count--;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'reset</a:t>
            </a:r>
            <a:r>
              <a:rPr lang="en-US" altLang="bg-BG" sz="20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 = 0;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BF6F7-95EA-4763-B808-54A19F745B96}"/>
              </a:ext>
            </a:extLst>
          </p:cNvPr>
          <p:cNvSpPr txBox="1"/>
          <p:nvPr/>
        </p:nvSpPr>
        <p:spPr>
          <a:xfrm>
            <a:off x="6376068" y="3217520"/>
            <a:ext cx="4455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count++;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decrement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count--;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reset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 = 0; }</a:t>
            </a:r>
            <a:endParaRPr lang="en-US" altLang="bg-BG" sz="20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[command]();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4A541B81-6F3E-4ED2-B00B-92A85547C649}"/>
              </a:ext>
            </a:extLst>
          </p:cNvPr>
          <p:cNvSpPr/>
          <p:nvPr/>
        </p:nvSpPr>
        <p:spPr bwMode="auto">
          <a:xfrm>
            <a:off x="5452452" y="436718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 правоъгълник 1">
            <a:extLst>
              <a:ext uri="{FF2B5EF4-FFF2-40B4-BE49-F238E27FC236}">
                <a16:creationId xmlns:a16="http://schemas.microsoft.com/office/drawing/2014/main" id="{43F5488B-EEBF-4713-9F84-D765C38106FC}"/>
              </a:ext>
            </a:extLst>
          </p:cNvPr>
          <p:cNvSpPr/>
          <p:nvPr/>
        </p:nvSpPr>
        <p:spPr bwMode="auto">
          <a:xfrm>
            <a:off x="8661000" y="2583356"/>
            <a:ext cx="30675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Shorter syntax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object methods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Functions in JavaScript have </a:t>
            </a:r>
            <a:r>
              <a:rPr lang="en-US" b="1" dirty="0">
                <a:solidFill>
                  <a:schemeClr val="bg1"/>
                </a:solidFill>
              </a:rPr>
              <a:t>execution context</a:t>
            </a:r>
          </a:p>
          <a:p>
            <a:pPr lvl="1"/>
            <a:r>
              <a:rPr lang="en-US" dirty="0"/>
              <a:t>Accessed with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lvl="1"/>
            <a:r>
              <a:rPr lang="en-US" dirty="0"/>
              <a:t>When executed as an </a:t>
            </a:r>
            <a:r>
              <a:rPr lang="en-US" b="1" dirty="0">
                <a:solidFill>
                  <a:schemeClr val="bg1"/>
                </a:solidFill>
              </a:rPr>
              <a:t>object method</a:t>
            </a:r>
            <a:r>
              <a:rPr lang="en-US" dirty="0"/>
              <a:t>, the context is a reference to the </a:t>
            </a:r>
            <a:r>
              <a:rPr lang="en-US" b="1" dirty="0">
                <a:solidFill>
                  <a:schemeClr val="bg1"/>
                </a:solidFill>
              </a:rPr>
              <a:t>parent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Accessing Object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4FFEC-6D1B-4553-BDFE-4078FFFF7C3D}"/>
              </a:ext>
            </a:extLst>
          </p:cNvPr>
          <p:cNvSpPr txBox="1"/>
          <p:nvPr/>
        </p:nvSpPr>
        <p:spPr>
          <a:xfrm>
            <a:off x="2539053" y="3699000"/>
            <a:ext cx="8831567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'Peter',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'Johnson',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 ' ' +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'Peter Johnson'</a:t>
            </a:r>
          </a:p>
        </p:txBody>
      </p:sp>
    </p:spTree>
    <p:extLst>
      <p:ext uri="{BB962C8B-B14F-4D97-AF65-F5344CB8AC3E}">
        <p14:creationId xmlns:p14="http://schemas.microsoft.com/office/powerpoint/2010/main" val="28266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4E47A-EF81-46EC-805B-702171090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22830-DEA6-4B20-B80C-D05FB5DF3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Execution context can be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 at run-time</a:t>
            </a:r>
          </a:p>
          <a:p>
            <a:r>
              <a:rPr lang="en-US" sz="3200" dirty="0"/>
              <a:t>If a function is </a:t>
            </a:r>
            <a:r>
              <a:rPr lang="en-US" sz="3200" b="1" dirty="0">
                <a:solidFill>
                  <a:schemeClr val="bg1"/>
                </a:solidFill>
              </a:rPr>
              <a:t>executed outside </a:t>
            </a:r>
            <a:r>
              <a:rPr lang="en-US" sz="3200" dirty="0"/>
              <a:t>of its parent object, it will </a:t>
            </a:r>
            <a:r>
              <a:rPr lang="en-US" sz="3200" b="1" dirty="0">
                <a:solidFill>
                  <a:schemeClr val="bg1"/>
                </a:solidFill>
              </a:rPr>
              <a:t>no longer </a:t>
            </a:r>
            <a:r>
              <a:rPr lang="en-US" sz="3200" dirty="0"/>
              <a:t>have access to the object's content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Further lessons </a:t>
            </a:r>
            <a:r>
              <a:rPr lang="en-US" sz="3200" dirty="0"/>
              <a:t>will explore more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features</a:t>
            </a:r>
            <a:r>
              <a:rPr lang="en-US" sz="3200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EBEE68-1454-41D1-A840-71A2EB24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Execution Context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909BC-363F-4E6A-870F-E77118E8C2C8}"/>
              </a:ext>
            </a:extLst>
          </p:cNvPr>
          <p:cNvSpPr txBox="1"/>
          <p:nvPr/>
        </p:nvSpPr>
        <p:spPr>
          <a:xfrm>
            <a:off x="2521845" y="3159000"/>
            <a:ext cx="921397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'undefined undefined'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anotherPerson = { firstName: 'Bob',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lastName: 'Smith'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'Bob Smith'</a:t>
            </a:r>
          </a:p>
        </p:txBody>
      </p:sp>
    </p:spTree>
    <p:extLst>
      <p:ext uri="{BB962C8B-B14F-4D97-AF65-F5344CB8AC3E}">
        <p14:creationId xmlns:p14="http://schemas.microsoft.com/office/powerpoint/2010/main" val="36126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</a:t>
            </a:r>
            <a:r>
              <a:rPr lang="en-US" b="1" dirty="0"/>
              <a:t>Problem 1: City Record</a:t>
            </a:r>
          </a:p>
          <a:p>
            <a:pPr lvl="1"/>
            <a:r>
              <a:rPr lang="en-US" dirty="0"/>
              <a:t>Add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dirty="0"/>
              <a:t> with initial value </a:t>
            </a:r>
            <a:r>
              <a:rPr lang="en-US" b="1" dirty="0"/>
              <a:t>10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collectTaxes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increase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3000" dirty="0"/>
              <a:t> by (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3000" dirty="0"/>
              <a:t> *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sz="3000" dirty="0"/>
              <a:t>)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applyGrowth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3000" dirty="0"/>
              <a:t> increase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3000" dirty="0"/>
              <a:t> by percentage</a:t>
            </a: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applyRecession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3000" dirty="0"/>
              <a:t> decrease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3000" dirty="0"/>
              <a:t> by percentage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All values must be </a:t>
            </a:r>
            <a:r>
              <a:rPr lang="en-US" b="1" dirty="0">
                <a:solidFill>
                  <a:schemeClr val="bg1"/>
                </a:solidFill>
              </a:rPr>
              <a:t>rounded down </a:t>
            </a:r>
            <a:r>
              <a:rPr lang="en-US" dirty="0"/>
              <a:t>after calculation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Taxes</a:t>
            </a:r>
          </a:p>
        </p:txBody>
      </p:sp>
    </p:spTree>
    <p:extLst>
      <p:ext uri="{BB962C8B-B14F-4D97-AF65-F5344CB8AC3E}">
        <p14:creationId xmlns:p14="http://schemas.microsoft.com/office/powerpoint/2010/main" val="12510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Taxes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5694C-AC96-42A6-AFCE-784358CAC23A}"/>
              </a:ext>
            </a:extLst>
          </p:cNvPr>
          <p:cNvSpPr txBox="1"/>
          <p:nvPr/>
        </p:nvSpPr>
        <p:spPr>
          <a:xfrm>
            <a:off x="1011000" y="1404000"/>
            <a:ext cx="101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 population, treasury,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10,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collectTaxes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applyGrowth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applyRecession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-=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12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16" y="1471779"/>
            <a:ext cx="2243903" cy="224390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JavaScript Object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7448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153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> stands for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cript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bject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otation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Open-standard</a:t>
            </a:r>
            <a:r>
              <a:rPr lang="en-US" dirty="0"/>
              <a:t> file format that uses text to transmit </a:t>
            </a:r>
            <a:br>
              <a:rPr lang="en-US" dirty="0"/>
            </a:br>
            <a:r>
              <a:rPr lang="en-US" dirty="0"/>
              <a:t>data 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</a:t>
            </a:r>
            <a:r>
              <a:rPr lang="en-US" b="1" dirty="0">
                <a:solidFill>
                  <a:schemeClr val="bg1"/>
                </a:solidFill>
              </a:rPr>
              <a:t>language independent</a:t>
            </a:r>
            <a:r>
              <a:rPr lang="en-US" b="1" dirty="0"/>
              <a:t> 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"</a:t>
            </a:r>
            <a:r>
              <a:rPr lang="en-US" b="1" dirty="0">
                <a:solidFill>
                  <a:schemeClr val="bg1"/>
                </a:solidFill>
              </a:rPr>
              <a:t>self-describing</a:t>
            </a:r>
            <a:r>
              <a:rPr lang="en-US" dirty="0"/>
              <a:t>" and easy to understand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4" y="4849509"/>
            <a:ext cx="8407020" cy="14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19525" y="1121143"/>
            <a:ext cx="10321675" cy="5546589"/>
          </a:xfrm>
        </p:spPr>
        <p:txBody>
          <a:bodyPr/>
          <a:lstStyle/>
          <a:p>
            <a:r>
              <a:rPr lang="en-US" dirty="0"/>
              <a:t>Exchange data between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server </a:t>
            </a:r>
            <a:endParaRPr lang="en-US" dirty="0"/>
          </a:p>
          <a:p>
            <a:r>
              <a:rPr lang="en-US" dirty="0"/>
              <a:t>JSON is a </a:t>
            </a:r>
            <a:r>
              <a:rPr lang="en-US" b="1" dirty="0">
                <a:solidFill>
                  <a:schemeClr val="bg1"/>
                </a:solidFill>
              </a:rPr>
              <a:t>lightweight </a:t>
            </a:r>
            <a:r>
              <a:rPr lang="en-US" dirty="0"/>
              <a:t>format compared to XML</a:t>
            </a:r>
          </a:p>
          <a:p>
            <a:r>
              <a:rPr lang="en-US" dirty="0"/>
              <a:t>JavaScript has built-in functions to </a:t>
            </a:r>
            <a:r>
              <a:rPr lang="en-US" b="1" dirty="0">
                <a:solidFill>
                  <a:schemeClr val="bg1"/>
                </a:solidFill>
              </a:rPr>
              <a:t>parse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so it's easy to use</a:t>
            </a:r>
          </a:p>
          <a:p>
            <a:r>
              <a:rPr lang="en-US" dirty="0"/>
              <a:t>JSON uses 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text to transmit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Usage</a:t>
            </a:r>
          </a:p>
        </p:txBody>
      </p:sp>
    </p:spTree>
    <p:extLst>
      <p:ext uri="{BB962C8B-B14F-4D97-AF65-F5344CB8AC3E}">
        <p14:creationId xmlns:p14="http://schemas.microsoft.com/office/powerpoint/2010/main" val="41626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B1A41-BBE8-46E6-999C-E4A63ED0ADF1}"/>
              </a:ext>
            </a:extLst>
          </p:cNvPr>
          <p:cNvSpPr txBox="1"/>
          <p:nvPr/>
        </p:nvSpPr>
        <p:spPr>
          <a:xfrm>
            <a:off x="3516634" y="2219259"/>
            <a:ext cx="5312165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"name": "Ivan",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"age": 25,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"grades":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"Math": [2.50, 3.50],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"Chemistry": [4.50]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3001652" y="1217251"/>
            <a:ext cx="2912012" cy="768161"/>
          </a:xfrm>
          <a:prstGeom prst="wedgeRoundRectCallout">
            <a:avLst>
              <a:gd name="adj1" fmla="val -20350"/>
              <a:gd name="adj2" fmla="val 78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Brackets define a JSON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828CDE1-90FE-47D9-900C-398AF5093263}"/>
              </a:ext>
            </a:extLst>
          </p:cNvPr>
          <p:cNvSpPr/>
          <p:nvPr/>
        </p:nvSpPr>
        <p:spPr bwMode="auto">
          <a:xfrm>
            <a:off x="604622" y="4097227"/>
            <a:ext cx="2912012" cy="882654"/>
          </a:xfrm>
          <a:prstGeom prst="wedgeRoundRectCallout">
            <a:avLst>
              <a:gd name="adj1" fmla="val -19384"/>
              <a:gd name="adj2" fmla="val 49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and values separated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CA508BE2-9B45-4A5E-BFE5-6E6DC09C4DA1}"/>
              </a:ext>
            </a:extLst>
          </p:cNvPr>
          <p:cNvSpPr/>
          <p:nvPr/>
        </p:nvSpPr>
        <p:spPr bwMode="auto">
          <a:xfrm>
            <a:off x="8851363" y="2656253"/>
            <a:ext cx="2912012" cy="1283677"/>
          </a:xfrm>
          <a:prstGeom prst="wedgeRoundRectCallout">
            <a:avLst>
              <a:gd name="adj1" fmla="val -21916"/>
              <a:gd name="adj2" fmla="val 50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nested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B312577-13E5-4152-AFF3-459580B5D452}"/>
              </a:ext>
            </a:extLst>
          </p:cNvPr>
          <p:cNvSpPr/>
          <p:nvPr/>
        </p:nvSpPr>
        <p:spPr bwMode="auto">
          <a:xfrm>
            <a:off x="604622" y="2856765"/>
            <a:ext cx="2912012" cy="882654"/>
          </a:xfrm>
          <a:prstGeom prst="wedgeRoundRectCallout">
            <a:avLst>
              <a:gd name="adj1" fmla="val -20350"/>
              <a:gd name="adj2" fmla="val 38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 double quotes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8851363" y="4446018"/>
            <a:ext cx="2912012" cy="882654"/>
          </a:xfrm>
          <a:prstGeom prst="wedgeRoundRectCallout">
            <a:avLst>
              <a:gd name="adj1" fmla="val -49798"/>
              <a:gd name="adj2" fmla="val -22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JSON we can have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7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9600" b="1" u="sng" dirty="0">
                <a:solidFill>
                  <a:schemeClr val="bg1"/>
                </a:solidFill>
              </a:rPr>
              <a:t>sli.do</a:t>
            </a:r>
            <a:endParaRPr lang="bg-BG" sz="80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#js-front-end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6931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convert object into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string using </a:t>
            </a:r>
            <a:br>
              <a:rPr lang="en-US" sz="3200" dirty="0"/>
            </a:b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.stringify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/>
              <a:t> method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/>
              <a:t>We can convert JSON string into object using </a:t>
            </a: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.parse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text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  <a:r>
              <a:rPr lang="en-US" sz="3200" b="1" dirty="0"/>
              <a:t> </a:t>
            </a:r>
            <a:r>
              <a:rPr lang="en-US" sz="3200" dirty="0"/>
              <a:t>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60ADD-064D-4182-8A69-5B599DF206A0}"/>
              </a:ext>
            </a:extLst>
          </p:cNvPr>
          <p:cNvSpPr txBox="1"/>
          <p:nvPr/>
        </p:nvSpPr>
        <p:spPr>
          <a:xfrm>
            <a:off x="745342" y="2523164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text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obj</a:t>
            </a:r>
            <a:r>
              <a:rPr lang="en-US" altLang="bg-BG" sz="2800" b="1" dirty="0">
                <a:latin typeface="Consolas" panose="020B0609020204030204" pitchFamily="49" charset="0"/>
              </a:rPr>
              <a:t>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97E84-7452-44FF-B27D-D1938DCB58DA}"/>
              </a:ext>
            </a:extLst>
          </p:cNvPr>
          <p:cNvSpPr txBox="1"/>
          <p:nvPr/>
        </p:nvSpPr>
        <p:spPr>
          <a:xfrm>
            <a:off x="745342" y="4853160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obj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</a:rPr>
              <a:t>(text);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7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function, that receives a string in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format and </a:t>
            </a:r>
            <a:br>
              <a:rPr lang="en-US" sz="3200" dirty="0"/>
            </a:br>
            <a:r>
              <a:rPr lang="en-US" sz="3200" dirty="0"/>
              <a:t>converts it to object</a:t>
            </a:r>
          </a:p>
          <a:p>
            <a:r>
              <a:rPr lang="en-US" sz="3200" dirty="0"/>
              <a:t>Print the entries of the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Object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1014900" y="3514877"/>
            <a:ext cx="9255435" cy="2302028"/>
            <a:chOff x="-442370" y="3156165"/>
            <a:chExt cx="8345335" cy="2302028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-442370" y="3158351"/>
              <a:ext cx="3542230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en-US" altLang="bg-BG" sz="2800" b="0" dirty="0">
                  <a:cs typeface="Courier New" panose="02070309020205020404" pitchFamily="49" charset="0"/>
                </a:rPr>
                <a:t>'</a:t>
              </a:r>
              <a:r>
                <a:rPr lang="bg-BG" altLang="bg-BG" sz="2800" dirty="0">
                  <a:cs typeface="Courier New" panose="02070309020205020404" pitchFamily="49" charset="0"/>
                </a:rPr>
                <a:t>{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"name": "George", "age": 40,</a:t>
              </a:r>
              <a:br>
                <a:rPr lang="en-GB" altLang="bg-BG" sz="2800" dirty="0">
                  <a:cs typeface="Courier New" panose="02070309020205020404" pitchFamily="49" charset="0"/>
                </a:rPr>
              </a:br>
              <a:r>
                <a:rPr lang="bg-BG" altLang="bg-BG" sz="2800" dirty="0">
                  <a:cs typeface="Courier New" panose="02070309020205020404" pitchFamily="49" charset="0"/>
                </a:rPr>
                <a:t>"town": "Sofia“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}</a:t>
              </a:r>
              <a:r>
                <a:rPr lang="en-US" altLang="bg-BG" sz="2800" dirty="0">
                  <a:cs typeface="Courier New" panose="02070309020205020404" pitchFamily="49" charset="0"/>
                </a:rPr>
                <a:t>'</a:t>
              </a:r>
              <a:endParaRPr lang="bg-BG" altLang="bg-BG" sz="54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852764" y="3156165"/>
              <a:ext cx="3050201" cy="230202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name: George</a:t>
              </a:r>
            </a:p>
            <a:p>
              <a:r>
                <a:rPr lang="en-US" sz="2800" dirty="0"/>
                <a:t>age: 40</a:t>
              </a:r>
            </a:p>
            <a:p>
              <a:r>
                <a:rPr lang="en-US" sz="2800" dirty="0"/>
                <a:t>town: Sofia</a:t>
              </a:r>
              <a:endParaRPr lang="bg-BG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397910" y="4188542"/>
            <a:ext cx="1052495" cy="6636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82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JSON.parse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parse JSON string to an object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Object.entries()</a:t>
            </a:r>
            <a:r>
              <a:rPr lang="en-US" sz="3200" dirty="0"/>
              <a:t> method to get object's properties: </a:t>
            </a:r>
            <a:br>
              <a:rPr lang="en-US" sz="3200" dirty="0"/>
            </a:br>
            <a:r>
              <a:rPr lang="en-US" sz="3200" dirty="0"/>
              <a:t>names and values</a:t>
            </a:r>
          </a:p>
          <a:p>
            <a:r>
              <a:rPr lang="en-US" sz="3200" dirty="0"/>
              <a:t>Loop through the entries and print them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83204" y="4206914"/>
            <a:ext cx="9520523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sz="2800" dirty="0"/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to write the function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9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340655" y="1413631"/>
            <a:ext cx="89372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person=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entries = Object.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[key, value] of entries)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console.log(`${key}: ${value}`);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receives a first name, last name, </a:t>
            </a:r>
            <a:br>
              <a:rPr lang="en-US" sz="3200" dirty="0"/>
            </a:br>
            <a:r>
              <a:rPr lang="en-US" sz="3200" dirty="0"/>
              <a:t>hair color and sets them to an object.</a:t>
            </a:r>
          </a:p>
          <a:p>
            <a:r>
              <a:rPr lang="en-US" sz="3200" dirty="0"/>
              <a:t>Convert the object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</a:rPr>
              <a:t> string</a:t>
            </a:r>
            <a:r>
              <a:rPr lang="en-US" sz="3200" dirty="0"/>
              <a:t> and print it.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JSON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876000" y="3943061"/>
            <a:ext cx="10608107" cy="1249727"/>
            <a:chOff x="689065" y="3737143"/>
            <a:chExt cx="8395837" cy="1249727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4572199" y="3737143"/>
              <a:ext cx="4512703" cy="8840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dirty="0">
                  <a:cs typeface="Courier New" panose="02070309020205020404" pitchFamily="49" charset="0"/>
                </a:rPr>
                <a:t>{"</a:t>
              </a:r>
              <a:r>
                <a:rPr lang="en-US" altLang="bg-BG" dirty="0">
                  <a:cs typeface="Courier New" panose="02070309020205020404" pitchFamily="49" charset="0"/>
                </a:rPr>
                <a:t>n</a:t>
              </a:r>
              <a:r>
                <a:rPr lang="bg-BG" altLang="bg-BG" dirty="0" err="1">
                  <a:cs typeface="Courier New" panose="02070309020205020404" pitchFamily="49" charset="0"/>
                </a:rPr>
                <a:t>ame</a:t>
              </a:r>
              <a:r>
                <a:rPr lang="bg-BG" altLang="bg-BG" dirty="0">
                  <a:cs typeface="Courier New" panose="02070309020205020404" pitchFamily="49" charset="0"/>
                </a:rPr>
                <a:t>": "George", "</a:t>
              </a:r>
              <a:r>
                <a:rPr lang="en-US" altLang="bg-BG" dirty="0">
                  <a:cs typeface="Courier New" panose="02070309020205020404" pitchFamily="49" charset="0"/>
                </a:rPr>
                <a:t>lastName</a:t>
              </a:r>
              <a:r>
                <a:rPr lang="bg-BG" altLang="bg-BG" dirty="0">
                  <a:cs typeface="Courier New" panose="02070309020205020404" pitchFamily="49" charset="0"/>
                </a:rPr>
                <a:t>": </a:t>
              </a:r>
              <a:r>
                <a:rPr lang="en-US" altLang="bg-BG" dirty="0">
                  <a:cs typeface="Courier New" panose="02070309020205020404" pitchFamily="49" charset="0"/>
                </a:rPr>
                <a:t>"Jones"</a:t>
              </a:r>
              <a:r>
                <a:rPr lang="bg-BG" altLang="bg-BG" dirty="0">
                  <a:cs typeface="Courier New" panose="02070309020205020404" pitchFamily="49" charset="0"/>
                </a:rPr>
                <a:t>, "</a:t>
              </a:r>
              <a:r>
                <a:rPr lang="en-US" altLang="bg-BG" dirty="0">
                  <a:cs typeface="Courier New" panose="02070309020205020404" pitchFamily="49" charset="0"/>
                </a:rPr>
                <a:t>hairColor</a:t>
              </a:r>
              <a:r>
                <a:rPr lang="bg-BG" altLang="bg-BG" dirty="0">
                  <a:cs typeface="Courier New" panose="02070309020205020404" pitchFamily="49" charset="0"/>
                </a:rPr>
                <a:t>": "</a:t>
              </a:r>
              <a:r>
                <a:rPr lang="en-US" altLang="bg-BG" dirty="0">
                  <a:cs typeface="Courier New" panose="02070309020205020404" pitchFamily="49" charset="0"/>
                </a:rPr>
                <a:t>Brown</a:t>
              </a:r>
              <a:r>
                <a:rPr lang="bg-BG" altLang="bg-BG" dirty="0">
                  <a:cs typeface="Courier New" panose="02070309020205020404" pitchFamily="49" charset="0"/>
                </a:rPr>
                <a:t>"}</a:t>
              </a:r>
              <a:endParaRPr lang="bg-BG" altLang="bg-BG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89065" y="3737143"/>
              <a:ext cx="2405912" cy="12497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'George',</a:t>
              </a:r>
              <a:br>
                <a:rPr lang="en-US" dirty="0"/>
              </a:br>
              <a:r>
                <a:rPr lang="en-US" dirty="0"/>
                <a:t>'Jones',</a:t>
              </a:r>
            </a:p>
            <a:p>
              <a:r>
                <a:rPr lang="en-US" dirty="0"/>
                <a:t>'Brown'</a:t>
              </a:r>
              <a:endParaRPr lang="bg-BG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346717" y="4172005"/>
            <a:ext cx="1029669" cy="4277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7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with the given input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200" dirty="0"/>
              <a:t> method to parse object to JSON string </a:t>
            </a:r>
          </a:p>
          <a:p>
            <a:r>
              <a:rPr lang="en-US" sz="3200" dirty="0"/>
              <a:t>Keep in mind that the property name in the JSON string will be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exactly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the same</a:t>
            </a:r>
            <a:r>
              <a:rPr lang="en-US" sz="3200" dirty="0"/>
              <a:t> as the property name in the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33092" y="4040601"/>
            <a:ext cx="893326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and write the code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648219" y="1371601"/>
            <a:ext cx="10918193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convertJSON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person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lastName,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35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E2F589-69BC-4997-B294-E786F8716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54" y="1437241"/>
            <a:ext cx="2373492" cy="237349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15927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 indexed by </a:t>
            </a:r>
            <a:r>
              <a:rPr lang="en-US" sz="3400" b="1" dirty="0">
                <a:solidFill>
                  <a:schemeClr val="bg1"/>
                </a:solidFill>
              </a:rPr>
              <a:t>string 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Hold a set of pairs </a:t>
            </a:r>
            <a:r>
              <a:rPr lang="en-US" sz="3400" b="1" dirty="0">
                <a:solidFill>
                  <a:schemeClr val="bg1"/>
                </a:solidFill>
              </a:rPr>
              <a:t>[key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=&gt;</a:t>
            </a:r>
            <a:r>
              <a:rPr lang="en-US" sz="3400" b="1" dirty="0">
                <a:solidFill>
                  <a:schemeClr val="bg1"/>
                </a:solidFill>
              </a:rPr>
              <a:t> value]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key is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can be of </a:t>
            </a:r>
            <a:r>
              <a:rPr lang="en-US" sz="3200" b="1" dirty="0">
                <a:solidFill>
                  <a:schemeClr val="bg1"/>
                </a:solidFill>
              </a:rPr>
              <a:t>any</a:t>
            </a:r>
            <a:r>
              <a:rPr lang="en-US" sz="3200" dirty="0"/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Associative Array 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10854" y="3928245"/>
            <a:ext cx="5486400" cy="2468947"/>
            <a:chOff x="6206471" y="3931801"/>
            <a:chExt cx="5486400" cy="2530476"/>
          </a:xfrm>
          <a:noFill/>
        </p:grpSpPr>
        <p:sp>
          <p:nvSpPr>
            <p:cNvPr id="31" name="Rounded Rectangle 3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12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61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An associative array in JavaScript is just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declare it </a:t>
            </a:r>
            <a:r>
              <a:rPr lang="en-US" sz="3200" b="1" dirty="0">
                <a:solidFill>
                  <a:schemeClr val="bg1"/>
                </a:solidFill>
              </a:rPr>
              <a:t>dynamically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51D25-0048-43C8-B0EE-2504CA8FDDDF}"/>
              </a:ext>
            </a:extLst>
          </p:cNvPr>
          <p:cNvSpPr txBox="1"/>
          <p:nvPr/>
        </p:nvSpPr>
        <p:spPr>
          <a:xfrm>
            <a:off x="1078500" y="2529000"/>
            <a:ext cx="3639714" cy="28345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=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>
                <a:latin typeface="Consolas" panose="020B0609020204030204" pitchFamily="49" charset="0"/>
              </a:rPr>
              <a:t>'one': 1,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'two': 2,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'three': 3,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]: 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D96EB-A947-43DF-AA43-48ADE89DFB60}"/>
              </a:ext>
            </a:extLst>
          </p:cNvPr>
          <p:cNvSpPr txBox="1"/>
          <p:nvPr/>
        </p:nvSpPr>
        <p:spPr>
          <a:xfrm>
            <a:off x="5893500" y="2529000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['four'] = 4;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62D07-A70D-41C3-A53E-53B959BA6BB2}"/>
              </a:ext>
            </a:extLst>
          </p:cNvPr>
          <p:cNvSpPr txBox="1"/>
          <p:nvPr/>
        </p:nvSpPr>
        <p:spPr>
          <a:xfrm>
            <a:off x="5898198" y="4345203"/>
            <a:ext cx="521999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= 'six';</a:t>
            </a:r>
          </a:p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 = 6;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CBD55-1D86-448D-979C-976B2329AB4E}"/>
              </a:ext>
            </a:extLst>
          </p:cNvPr>
          <p:cNvSpPr txBox="1"/>
          <p:nvPr/>
        </p:nvSpPr>
        <p:spPr>
          <a:xfrm>
            <a:off x="5893500" y="3402984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assocArr.five</a:t>
            </a:r>
            <a:r>
              <a:rPr lang="en-US" sz="2600" b="1" dirty="0">
                <a:latin typeface="Consolas" panose="020B0609020204030204" pitchFamily="49" charset="0"/>
              </a:rPr>
              <a:t> = 5;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5220B026-044D-4114-A4E9-ACF393581ADA}"/>
              </a:ext>
            </a:extLst>
          </p:cNvPr>
          <p:cNvSpPr/>
          <p:nvPr/>
        </p:nvSpPr>
        <p:spPr bwMode="auto">
          <a:xfrm>
            <a:off x="6491869" y="5606563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 ways to access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through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id="{F3C57862-B539-4BE9-A68C-6DBA401ECCDD}"/>
              </a:ext>
            </a:extLst>
          </p:cNvPr>
          <p:cNvSpPr/>
          <p:nvPr/>
        </p:nvSpPr>
        <p:spPr bwMode="auto">
          <a:xfrm>
            <a:off x="886726" y="5606563"/>
            <a:ext cx="4023261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used if the key contains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characters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535AC-ADE8-4707-B3DE-284D39B8A7F3}"/>
              </a:ext>
            </a:extLst>
          </p:cNvPr>
          <p:cNvSpPr/>
          <p:nvPr/>
        </p:nvSpPr>
        <p:spPr bwMode="auto">
          <a:xfrm>
            <a:off x="1163782" y="4389120"/>
            <a:ext cx="3433156" cy="43226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810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4" grpId="0" animBg="1"/>
      <p:bldP spid="5" grpId="0" animBg="1"/>
      <p:bldP spid="16" grpId="0" animBg="1"/>
      <p:bldP spid="17" grpId="0" animBg="1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D8683D-9E0F-41DB-9E26-615CC5C87E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0" y="1195754"/>
            <a:ext cx="2519320" cy="290767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Properties and Methods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6404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use </a:t>
            </a:r>
            <a:r>
              <a:rPr lang="en-US" sz="3200" b="1" dirty="0">
                <a:solidFill>
                  <a:schemeClr val="bg1"/>
                </a:solidFill>
              </a:rPr>
              <a:t>for-in</a:t>
            </a:r>
            <a:r>
              <a:rPr lang="en-US" sz="3200" dirty="0"/>
              <a:t> loop to iterate through the keys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for –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9"/>
            <a:ext cx="8252694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=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 </a:t>
            </a:r>
            <a:r>
              <a:rPr lang="en-US" sz="2600" b="1" dirty="0">
                <a:latin typeface="Consolas" panose="020B0609020204030204" pitchFamily="49" charset="0"/>
              </a:rPr>
              <a:t>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for(let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in assocArr)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console.log(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+ " = " + assocArr[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]);  </a:t>
            </a:r>
            <a:r>
              <a:rPr lang="en-US" sz="2600" b="1" i="1" dirty="0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9083883" y="2060009"/>
            <a:ext cx="2897989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784888" y="393607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3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Write a function that reads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Store them in an associative array and print them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the same name occurs, save the </a:t>
            </a:r>
            <a:r>
              <a:rPr lang="en-US" sz="3200" b="1" dirty="0">
                <a:solidFill>
                  <a:schemeClr val="bg1"/>
                </a:solidFill>
              </a:rPr>
              <a:t>latest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number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Phone Book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4D07BC-B321-48DA-9DA6-5A58BD7403BD}"/>
              </a:ext>
            </a:extLst>
          </p:cNvPr>
          <p:cNvGrpSpPr/>
          <p:nvPr/>
        </p:nvGrpSpPr>
        <p:grpSpPr>
          <a:xfrm>
            <a:off x="1667160" y="3441188"/>
            <a:ext cx="8857680" cy="1852764"/>
            <a:chOff x="2064343" y="3296512"/>
            <a:chExt cx="8562445" cy="1603290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2064343" y="3296928"/>
              <a:ext cx="3745129" cy="16028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['Tim 0834212554',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'Peter 0877547887',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'Bill 0896543112',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'Tim 0876566344']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 Placeholder 3"/>
            <p:cNvSpPr txBox="1">
              <a:spLocks/>
            </p:cNvSpPr>
            <p:nvPr/>
          </p:nvSpPr>
          <p:spPr>
            <a:xfrm>
              <a:off x="6881659" y="3296512"/>
              <a:ext cx="3745129" cy="16031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-&gt; 0876566344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-&gt;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-&gt; 0896543112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872FE9-FACC-41D1-AE50-BDDDF732C90B}"/>
              </a:ext>
            </a:extLst>
          </p:cNvPr>
          <p:cNvSpPr/>
          <p:nvPr/>
        </p:nvSpPr>
        <p:spPr bwMode="auto">
          <a:xfrm>
            <a:off x="5772978" y="4184610"/>
            <a:ext cx="646043" cy="3657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57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Phone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12304" y="1238636"/>
            <a:ext cx="89399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bg-BG" sz="2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bg-BG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.split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(' '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name = tokens[0];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number = tokens[1];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phonebook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[name] = number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key 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console.log(`${key} -&gt; ${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[key]}`);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a key is </a:t>
            </a:r>
            <a:r>
              <a:rPr lang="en-US" b="1" dirty="0">
                <a:solidFill>
                  <a:schemeClr val="bg1"/>
                </a:solidFill>
              </a:rPr>
              <a:t>present</a:t>
            </a:r>
            <a:r>
              <a:rPr lang="en-US" dirty="0"/>
              <a:t>:</a:t>
            </a:r>
            <a:endParaRPr lang="en-US" sz="3400" dirty="0"/>
          </a:p>
          <a:p>
            <a:pPr>
              <a:spcBef>
                <a:spcPts val="8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entries: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B19A3-C81E-41BB-B7E2-D22C02FDD26B}"/>
              </a:ext>
            </a:extLst>
          </p:cNvPr>
          <p:cNvSpPr txBox="1"/>
          <p:nvPr/>
        </p:nvSpPr>
        <p:spPr>
          <a:xfrm>
            <a:off x="696000" y="1854000"/>
            <a:ext cx="1021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entries */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 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hasOwnProperty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('John Smith'))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Key found */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CB525-CB1E-44F9-BFD7-4D42D78D0066}"/>
              </a:ext>
            </a:extLst>
          </p:cNvPr>
          <p:cNvSpPr txBox="1"/>
          <p:nvPr/>
        </p:nvSpPr>
        <p:spPr>
          <a:xfrm>
            <a:off x="696000" y="3519000"/>
            <a:ext cx="1021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['John Smith'];</a:t>
            </a:r>
          </a:p>
        </p:txBody>
      </p:sp>
    </p:spTree>
    <p:extLst>
      <p:ext uri="{BB962C8B-B14F-4D97-AF65-F5344CB8AC3E}">
        <p14:creationId xmlns:p14="http://schemas.microsoft.com/office/powerpoint/2010/main" val="339367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Write a function that reads </a:t>
            </a:r>
            <a:r>
              <a:rPr lang="en-US" sz="3400" b="1" dirty="0">
                <a:solidFill>
                  <a:schemeClr val="bg1"/>
                </a:solidFill>
              </a:rPr>
              <a:t>weekdays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names</a:t>
            </a: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a </a:t>
            </a:r>
            <a:r>
              <a:rPr lang="en-US" sz="3400" b="1" dirty="0">
                <a:solidFill>
                  <a:schemeClr val="bg1"/>
                </a:solidFill>
              </a:rPr>
              <a:t>success</a:t>
            </a:r>
            <a:r>
              <a:rPr lang="en-US" sz="3400" dirty="0"/>
              <a:t> message for every successful appointment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the same weekday occurs a second time, print a </a:t>
            </a:r>
            <a:r>
              <a:rPr lang="en-US" sz="3400" b="1" dirty="0">
                <a:solidFill>
                  <a:schemeClr val="bg1"/>
                </a:solidFill>
              </a:rPr>
              <a:t>conflict message</a:t>
            </a:r>
          </a:p>
          <a:p>
            <a:r>
              <a:rPr lang="en-US" sz="3400" dirty="0"/>
              <a:t>In end, print a list of all meetings</a:t>
            </a:r>
          </a:p>
          <a:p>
            <a:r>
              <a:rPr lang="en-US" sz="3400" dirty="0"/>
              <a:t>See </a:t>
            </a:r>
            <a:r>
              <a:rPr lang="en-US" sz="3400" b="1" dirty="0">
                <a:solidFill>
                  <a:schemeClr val="bg1"/>
                </a:solidFill>
              </a:rPr>
              <a:t>example</a:t>
            </a:r>
            <a:r>
              <a:rPr lang="en-US" sz="3400" dirty="0"/>
              <a:t> input and output on </a:t>
            </a:r>
            <a:r>
              <a:rPr lang="en-US" sz="3400" b="1" dirty="0">
                <a:solidFill>
                  <a:schemeClr val="bg1"/>
                </a:solidFill>
              </a:rPr>
              <a:t>next slide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Meetings</a:t>
            </a:r>
          </a:p>
        </p:txBody>
      </p:sp>
    </p:spTree>
    <p:extLst>
      <p:ext uri="{BB962C8B-B14F-4D97-AF65-F5344CB8AC3E}">
        <p14:creationId xmlns:p14="http://schemas.microsoft.com/office/powerpoint/2010/main" val="137903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2AD726-4BD9-4094-8B0A-915DF3D2C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Parsing input and success/conflict messages</a:t>
            </a:r>
          </a:p>
          <a:p>
            <a:pPr>
              <a:spcBef>
                <a:spcPts val="16800"/>
              </a:spcBef>
            </a:pPr>
            <a:r>
              <a:rPr lang="en-US" dirty="0"/>
              <a:t>Final list output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Meetings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17BE6D-66C3-49C3-90A0-CEFDC4697637}"/>
              </a:ext>
            </a:extLst>
          </p:cNvPr>
          <p:cNvGrpSpPr/>
          <p:nvPr/>
        </p:nvGrpSpPr>
        <p:grpSpPr>
          <a:xfrm>
            <a:off x="1303500" y="1899000"/>
            <a:ext cx="9585000" cy="1852765"/>
            <a:chOff x="606000" y="1899000"/>
            <a:chExt cx="9585000" cy="1852765"/>
          </a:xfrm>
        </p:grpSpPr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F2315FD2-AD8F-49AE-8E18-9D54576FF246}"/>
                </a:ext>
              </a:extLst>
            </p:cNvPr>
            <p:cNvSpPr txBox="1">
              <a:spLocks/>
            </p:cNvSpPr>
            <p:nvPr/>
          </p:nvSpPr>
          <p:spPr>
            <a:xfrm>
              <a:off x="606000" y="1899481"/>
              <a:ext cx="387426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['Monday Peter',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'Wednesday Bill',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'Monday Tim',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'Friday Tim']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7399A55-FC5A-4C5F-988E-23AD3EDB419D}"/>
                </a:ext>
              </a:extLst>
            </p:cNvPr>
            <p:cNvSpPr/>
            <p:nvPr/>
          </p:nvSpPr>
          <p:spPr bwMode="auto">
            <a:xfrm>
              <a:off x="4711818" y="2642422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EA16C331-2C15-442D-8EF5-8186724DDADE}"/>
                </a:ext>
              </a:extLst>
            </p:cNvPr>
            <p:cNvSpPr txBox="1">
              <a:spLocks/>
            </p:cNvSpPr>
            <p:nvPr/>
          </p:nvSpPr>
          <p:spPr>
            <a:xfrm>
              <a:off x="5589418" y="1899000"/>
              <a:ext cx="460158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Scheduled for Monday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Wednesday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Conflict on Monday!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Friday</a:t>
              </a:r>
              <a:endParaRPr lang="bg-BG" sz="2398" dirty="0">
                <a:solidFill>
                  <a:schemeClr val="dk1"/>
                </a:solidFill>
              </a:endParaRPr>
            </a:p>
          </p:txBody>
        </p:sp>
      </p:grp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C0284BB-566F-4F51-8FD3-EDF7ECB69E73}"/>
              </a:ext>
            </a:extLst>
          </p:cNvPr>
          <p:cNvSpPr txBox="1">
            <a:spLocks/>
          </p:cNvSpPr>
          <p:nvPr/>
        </p:nvSpPr>
        <p:spPr>
          <a:xfrm>
            <a:off x="3351000" y="4857671"/>
            <a:ext cx="5490000" cy="14063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398" dirty="0">
                <a:solidFill>
                  <a:schemeClr val="dk1"/>
                </a:solidFill>
              </a:rPr>
              <a:t>Monday -&gt; Peter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Wednesday -&gt; Bill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Friday -&gt; Tim</a:t>
            </a:r>
            <a:endParaRPr lang="bg-BG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Meetings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626027" y="1419456"/>
            <a:ext cx="8939947" cy="49084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600" b="1"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function solve(input) {</a:t>
            </a:r>
          </a:p>
          <a:p>
            <a:r>
              <a:rPr lang="en-US" sz="2000" dirty="0"/>
              <a:t>  let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 = {};</a:t>
            </a:r>
          </a:p>
          <a:p>
            <a:r>
              <a:rPr lang="en-US" sz="2000" dirty="0"/>
              <a:t>  for (let line of input) {</a:t>
            </a:r>
          </a:p>
          <a:p>
            <a:r>
              <a:rPr lang="en-US" sz="2000" dirty="0"/>
              <a:t>    let [weekday, name] = </a:t>
            </a:r>
            <a:r>
              <a:rPr lang="en-US" sz="2000" dirty="0" err="1"/>
              <a:t>line.split</a:t>
            </a:r>
            <a:r>
              <a:rPr lang="en-US" sz="2000" dirty="0"/>
              <a:t>(' ');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 if (</a:t>
            </a:r>
            <a:r>
              <a:rPr lang="en-US" sz="2000" dirty="0" err="1">
                <a:solidFill>
                  <a:schemeClr val="bg1"/>
                </a:solidFill>
              </a:rPr>
              <a:t>meetings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hasOwnProperty</a:t>
            </a:r>
            <a:r>
              <a:rPr lang="en-US" sz="2000" dirty="0"/>
              <a:t>(weekday)) {</a:t>
            </a:r>
          </a:p>
          <a:p>
            <a:r>
              <a:rPr lang="en-US" sz="2000" dirty="0"/>
              <a:t>      console.log(`Conflict on ${weekday}!`);</a:t>
            </a:r>
          </a:p>
          <a:p>
            <a:r>
              <a:rPr lang="en-US" sz="2000" dirty="0"/>
              <a:t>    } else {</a:t>
            </a:r>
          </a:p>
          <a:p>
            <a:r>
              <a:rPr lang="en-US" sz="2000" dirty="0"/>
              <a:t>     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[weekday] = name;</a:t>
            </a:r>
          </a:p>
          <a:p>
            <a:r>
              <a:rPr lang="en-US" sz="2000" dirty="0"/>
              <a:t>      console.log(`Scheduled for ${weekday}`);</a:t>
            </a:r>
          </a:p>
          <a:p>
            <a:r>
              <a:rPr lang="en-US" sz="2000" dirty="0"/>
              <a:t>    }</a:t>
            </a:r>
          </a:p>
          <a:p>
            <a:r>
              <a:rPr lang="en-US" sz="2000" dirty="0"/>
              <a:t>  }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812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5400"/>
              </a:spcBef>
            </a:pPr>
            <a:r>
              <a:rPr lang="en-US" dirty="0"/>
              <a:t>Objects </a:t>
            </a:r>
            <a:r>
              <a:rPr lang="en-US" b="1" dirty="0">
                <a:solidFill>
                  <a:schemeClr val="bg1"/>
                </a:solidFill>
              </a:rPr>
              <a:t>cannot be sorted</a:t>
            </a:r>
            <a:r>
              <a:rPr lang="en-US" dirty="0"/>
              <a:t>; they must be converted first</a:t>
            </a:r>
          </a:p>
          <a:p>
            <a:pPr lvl="1"/>
            <a:r>
              <a:rPr lang="en-US" dirty="0"/>
              <a:t>Convert to </a:t>
            </a:r>
            <a:r>
              <a:rPr lang="en-US" b="1" dirty="0">
                <a:solidFill>
                  <a:schemeClr val="bg1"/>
                </a:solidFill>
              </a:rPr>
              <a:t>array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sorting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filtering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mapping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A1185-FA69-44AF-B2FF-8806FE63AA55}"/>
              </a:ext>
            </a:extLst>
          </p:cNvPr>
          <p:cNvSpPr txBox="1"/>
          <p:nvPr/>
        </p:nvSpPr>
        <p:spPr>
          <a:xfrm>
            <a:off x="696000" y="2549127"/>
            <a:ext cx="10215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phonebook = { 'Tim': '0876566344',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'Bill': '0896543112'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Array of arrays with two elements each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 ['Tim', '0876566344'],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'0896543112'] ]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entries[0]; 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[0]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key -&gt; 'Tim'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[1]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value -&gt; '0876566344'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D85103-DC74-4152-A30E-99A5BE5AB449}"/>
              </a:ext>
            </a:extLst>
          </p:cNvPr>
          <p:cNvSpPr/>
          <p:nvPr/>
        </p:nvSpPr>
        <p:spPr bwMode="auto">
          <a:xfrm>
            <a:off x="3846000" y="2668386"/>
            <a:ext cx="3228131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DD5E8-A97A-43D3-8D60-B8BA3845D4A7}"/>
              </a:ext>
            </a:extLst>
          </p:cNvPr>
          <p:cNvSpPr/>
          <p:nvPr/>
        </p:nvSpPr>
        <p:spPr bwMode="auto">
          <a:xfrm>
            <a:off x="1659753" y="4314306"/>
            <a:ext cx="354401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CA3F8EA-8AF7-4BE6-94D7-468D462D86A8}"/>
              </a:ext>
            </a:extLst>
          </p:cNvPr>
          <p:cNvCxnSpPr>
            <a:stCxn id="4" idx="3"/>
          </p:cNvCxnSpPr>
          <p:nvPr/>
        </p:nvCxnSpPr>
        <p:spPr>
          <a:xfrm flipH="1">
            <a:off x="5203767" y="2838797"/>
            <a:ext cx="1870364" cy="1645920"/>
          </a:xfrm>
          <a:prstGeom prst="bentConnector3">
            <a:avLst>
              <a:gd name="adj1" fmla="val -184649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13">
            <a:extLst>
              <a:ext uri="{FF2B5EF4-FFF2-40B4-BE49-F238E27FC236}">
                <a16:creationId xmlns:a16="http://schemas.microsoft.com/office/drawing/2014/main" id="{C61BC5A5-29A4-4B0C-BCAE-A02A8AB16848}"/>
              </a:ext>
            </a:extLst>
          </p:cNvPr>
          <p:cNvSpPr/>
          <p:nvPr/>
        </p:nvSpPr>
        <p:spPr bwMode="auto">
          <a:xfrm>
            <a:off x="7118659" y="4595746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entry is turned into an array of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[key, value]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125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2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entries</a:t>
            </a:r>
            <a:r>
              <a:rPr lang="en-US" dirty="0"/>
              <a:t> array can be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, using a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</a:p>
          <a:p>
            <a:pPr lvl="1"/>
            <a:r>
              <a:rPr lang="en-US" sz="3200" dirty="0"/>
              <a:t>To </a:t>
            </a:r>
            <a:r>
              <a:rPr lang="en-US" sz="3200" b="1" dirty="0">
                <a:solidFill>
                  <a:schemeClr val="accent1"/>
                </a:solidFill>
              </a:rPr>
              <a:t>sort by key</a:t>
            </a:r>
            <a:r>
              <a:rPr lang="en-US" sz="3200" dirty="0"/>
              <a:t>, use the </a:t>
            </a:r>
            <a:r>
              <a:rPr lang="en-US" sz="3200" b="1" dirty="0">
                <a:solidFill>
                  <a:schemeClr val="accent1"/>
                </a:solidFill>
              </a:rPr>
              <a:t>first element </a:t>
            </a:r>
            <a:r>
              <a:rPr lang="en-US" sz="3200" dirty="0"/>
              <a:t>of each entry</a:t>
            </a:r>
          </a:p>
          <a:p>
            <a:pPr lvl="1">
              <a:spcBef>
                <a:spcPts val="16200"/>
              </a:spcBef>
            </a:pPr>
            <a:r>
              <a:rPr lang="en-US" sz="3200" dirty="0"/>
              <a:t>You can also </a:t>
            </a:r>
            <a:r>
              <a:rPr lang="en-US" sz="3200" b="1" dirty="0" err="1">
                <a:solidFill>
                  <a:schemeClr val="accent1"/>
                </a:solidFill>
              </a:rPr>
              <a:t>destructure</a:t>
            </a:r>
            <a:r>
              <a:rPr lang="en-US" sz="3200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C7AD7-9B3F-4DD9-B9EE-0AA3EE880E1C}"/>
              </a:ext>
            </a:extLst>
          </p:cNvPr>
          <p:cNvSpPr txBox="1"/>
          <p:nvPr/>
        </p:nvSpPr>
        <p:spPr>
          <a:xfrm>
            <a:off x="696000" y="2480175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2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19FDC-7F72-48ED-A4BD-3BDCA85A9EC5}"/>
              </a:ext>
            </a:extLst>
          </p:cNvPr>
          <p:cNvSpPr txBox="1"/>
          <p:nvPr/>
        </p:nvSpPr>
        <p:spPr>
          <a:xfrm>
            <a:off x="696000" y="5135175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2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AE354-CAB8-4A59-AF91-B036FAAD67C8}"/>
              </a:ext>
            </a:extLst>
          </p:cNvPr>
          <p:cNvSpPr/>
          <p:nvPr/>
        </p:nvSpPr>
        <p:spPr bwMode="auto">
          <a:xfrm>
            <a:off x="3184756" y="5275333"/>
            <a:ext cx="23778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5DD5454-F121-41EA-811A-6B28BB7556F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16200000" flipH="1">
            <a:off x="2680364" y="3582019"/>
            <a:ext cx="2300778" cy="10858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1429D-0285-4BCD-9613-8684540966FF}"/>
              </a:ext>
            </a:extLst>
          </p:cNvPr>
          <p:cNvSpPr/>
          <p:nvPr/>
        </p:nvSpPr>
        <p:spPr bwMode="auto">
          <a:xfrm>
            <a:off x="3172056" y="2633733"/>
            <a:ext cx="2315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164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8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reads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addresses</a:t>
            </a:r>
          </a:p>
          <a:p>
            <a:r>
              <a:rPr lang="en-US" dirty="0"/>
              <a:t>Values will be separated by </a:t>
            </a:r>
            <a:r>
              <a:rPr lang="en-US" b="1" dirty="0">
                <a:solidFill>
                  <a:schemeClr val="bg1"/>
                </a:solidFill>
              </a:rPr>
              <a:t>":"</a:t>
            </a:r>
          </a:p>
          <a:p>
            <a:r>
              <a:rPr lang="en-US" dirty="0"/>
              <a:t>If same name occurs, save the </a:t>
            </a:r>
            <a:r>
              <a:rPr lang="en-US" b="1" dirty="0">
                <a:solidFill>
                  <a:schemeClr val="bg1"/>
                </a:solidFill>
              </a:rPr>
              <a:t>latest</a:t>
            </a:r>
            <a:r>
              <a:rPr lang="en-US" dirty="0"/>
              <a:t> address</a:t>
            </a:r>
          </a:p>
          <a:p>
            <a:r>
              <a:rPr lang="en-US" dirty="0"/>
              <a:t>Print list,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 alphabetically by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Address Book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2BB8DD-3017-4FFE-9E9F-8A6E32935849}"/>
              </a:ext>
            </a:extLst>
          </p:cNvPr>
          <p:cNvGrpSpPr/>
          <p:nvPr/>
        </p:nvGrpSpPr>
        <p:grpSpPr>
          <a:xfrm>
            <a:off x="1236942" y="4433563"/>
            <a:ext cx="9718117" cy="1695437"/>
            <a:chOff x="1236942" y="4554000"/>
            <a:chExt cx="9718117" cy="16954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B3AD5B-0F60-43FD-9E04-0D8471050CE0}"/>
                </a:ext>
              </a:extLst>
            </p:cNvPr>
            <p:cNvSpPr txBox="1"/>
            <p:nvPr/>
          </p:nvSpPr>
          <p:spPr>
            <a:xfrm>
              <a:off x="1236942" y="4554000"/>
              <a:ext cx="4095000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Tim:Doe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Crossing',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Bill:Nelson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Place',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Peter:Carlyle</a:t>
              </a: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Ave',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Bill:Ornery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Rd']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BFAB8A-1388-4595-B341-0F315E6100DE}"/>
                </a:ext>
              </a:extLst>
            </p:cNvPr>
            <p:cNvSpPr txBox="1"/>
            <p:nvPr/>
          </p:nvSpPr>
          <p:spPr>
            <a:xfrm>
              <a:off x="6860059" y="4738666"/>
              <a:ext cx="4095000" cy="13261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Bill -&gt; Ornery Rd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Peter -&gt; Carlyle Ave</a:t>
              </a:r>
              <a:endPara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Tim -&gt; Doe Crossing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5C5E868-D611-4458-B421-4CB59565D4A1}"/>
                </a:ext>
              </a:extLst>
            </p:cNvPr>
            <p:cNvSpPr/>
            <p:nvPr/>
          </p:nvSpPr>
          <p:spPr bwMode="auto">
            <a:xfrm>
              <a:off x="5772979" y="5218838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02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/>
              <a:t> of related data or functionality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Contains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/>
              <a:t> accessed by </a:t>
            </a:r>
            <a:r>
              <a:rPr lang="en-US" sz="3200" b="1" dirty="0">
                <a:solidFill>
                  <a:schemeClr val="bg1"/>
                </a:solidFill>
              </a:rPr>
              <a:t>string keys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Data values are called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properties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Function values are called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methods</a:t>
            </a:r>
            <a:endParaRPr lang="en-US" sz="3000" dirty="0"/>
          </a:p>
          <a:p>
            <a:pPr>
              <a:lnSpc>
                <a:spcPct val="100000"/>
              </a:lnSpc>
              <a:spcBef>
                <a:spcPts val="19200"/>
              </a:spcBef>
              <a:buClr>
                <a:schemeClr val="tx1"/>
              </a:buClr>
            </a:pPr>
            <a:r>
              <a:rPr lang="en-US" sz="3200" dirty="0"/>
              <a:t>You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properties </a:t>
            </a:r>
            <a:r>
              <a:rPr lang="en-US" sz="3200" b="1" dirty="0">
                <a:solidFill>
                  <a:schemeClr val="bg1"/>
                </a:solidFill>
              </a:rPr>
              <a:t>during runtime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Objects ?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8CD37E1-757E-4C01-BE8C-DB2164977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71476"/>
              </p:ext>
            </p:extLst>
          </p:nvPr>
        </p:nvGraphicFramePr>
        <p:xfrm>
          <a:off x="5055210" y="3613140"/>
          <a:ext cx="3240000" cy="161158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33227">
                  <a:extLst>
                    <a:ext uri="{9D8B030D-6E8A-4147-A177-3AD203B41FA5}">
                      <a16:colId xmlns:a16="http://schemas.microsoft.com/office/drawing/2014/main" val="1017063313"/>
                    </a:ext>
                  </a:extLst>
                </a:gridCol>
                <a:gridCol w="1606773">
                  <a:extLst>
                    <a:ext uri="{9D8B030D-6E8A-4147-A177-3AD203B41FA5}">
                      <a16:colId xmlns:a16="http://schemas.microsoft.com/office/drawing/2014/main" val="1488691486"/>
                    </a:ext>
                  </a:extLst>
                </a:gridCol>
              </a:tblGrid>
              <a:tr h="537195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49193"/>
                  </a:ext>
                </a:extLst>
              </a:tr>
              <a:tr h="53719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'name'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'Peter'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32840"/>
                  </a:ext>
                </a:extLst>
              </a:tr>
              <a:tr h="53719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'age'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06590"/>
                  </a:ext>
                </a:extLst>
              </a:tr>
            </a:tbl>
          </a:graphicData>
        </a:graphic>
      </p:graphicFrame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496000" y="5272717"/>
            <a:ext cx="3604467" cy="608925"/>
          </a:xfrm>
          <a:prstGeom prst="wedgeRoundRectCallout">
            <a:avLst>
              <a:gd name="adj1" fmla="val 35674"/>
              <a:gd name="adj2" fmla="val -107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 (key)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311000" y="5272716"/>
            <a:ext cx="2505228" cy="608926"/>
          </a:xfrm>
          <a:prstGeom prst="wedgeRoundRectCallout">
            <a:avLst>
              <a:gd name="adj1" fmla="val -38504"/>
              <a:gd name="adj2" fmla="val -1034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78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Sort Address</a:t>
            </a:r>
            <a:r>
              <a:rPr lang="bg-BG" dirty="0"/>
              <a:t> </a:t>
            </a:r>
            <a:r>
              <a:rPr lang="en-US" dirty="0"/>
              <a:t>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626027" y="1899000"/>
            <a:ext cx="8939947" cy="4046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function solve(input) {</a:t>
            </a:r>
          </a:p>
          <a:p>
            <a:r>
              <a:rPr lang="en-US" dirty="0"/>
              <a:t>  let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 = {};</a:t>
            </a:r>
          </a:p>
          <a:p>
            <a:r>
              <a:rPr lang="en-US" dirty="0"/>
              <a:t>  for (let line of input) {</a:t>
            </a:r>
          </a:p>
          <a:p>
            <a:pPr>
              <a:spcBef>
                <a:spcPts val="1200"/>
              </a:spcBef>
            </a:pPr>
            <a:r>
              <a:rPr lang="en-US" dirty="0"/>
              <a:t>    let [name, address] = </a:t>
            </a:r>
            <a:r>
              <a:rPr lang="en-US" dirty="0" err="1"/>
              <a:t>line.split</a:t>
            </a:r>
            <a:r>
              <a:rPr lang="en-US" dirty="0"/>
              <a:t>(':');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[name] = address;</a:t>
            </a:r>
          </a:p>
          <a:p>
            <a:pPr>
              <a:spcBef>
                <a:spcPts val="1200"/>
              </a:spcBef>
            </a:pP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  let sorted = </a:t>
            </a:r>
            <a:r>
              <a:rPr lang="en-US" dirty="0" err="1">
                <a:solidFill>
                  <a:schemeClr val="bg1"/>
                </a:solidFill>
              </a:rPr>
              <a:t>Object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bg1"/>
                </a:solidFill>
              </a:rPr>
              <a:t>entries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);</a:t>
            </a:r>
          </a:p>
          <a:p>
            <a:r>
              <a:rPr lang="en-US" dirty="0"/>
              <a:t>  </a:t>
            </a:r>
            <a:r>
              <a:rPr lang="en-US" dirty="0" err="1"/>
              <a:t>sorted.sort</a:t>
            </a:r>
            <a:r>
              <a:rPr lang="en-US" dirty="0"/>
              <a:t>((a, b) =&gt; a[0].</a:t>
            </a:r>
            <a:r>
              <a:rPr lang="en-US" dirty="0" err="1"/>
              <a:t>localeCompare</a:t>
            </a:r>
            <a:r>
              <a:rPr lang="en-US" dirty="0"/>
              <a:t>(b[0]));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162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D4BC1F22-5BBD-836E-25D2-7ADAC98E8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7809A0D-5AD1-505F-3138-40D28DBB1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Inter"/>
              </a:rPr>
              <a:t>The </a:t>
            </a:r>
            <a:r>
              <a:rPr lang="en-US" b="1" i="0" dirty="0" err="1">
                <a:solidFill>
                  <a:srgbClr val="F2A40D"/>
                </a:solidFill>
                <a:effectLst/>
                <a:latin typeface="Inter"/>
              </a:rPr>
              <a:t>destructuring</a:t>
            </a:r>
            <a:r>
              <a:rPr lang="en-US" b="1" i="0" dirty="0">
                <a:solidFill>
                  <a:srgbClr val="F2A40D"/>
                </a:solidFill>
                <a:effectLst/>
                <a:latin typeface="Inter"/>
              </a:rPr>
              <a:t> assignment </a:t>
            </a:r>
            <a:r>
              <a:rPr lang="en-US" b="0" i="0" dirty="0">
                <a:solidFill>
                  <a:srgbClr val="002060"/>
                </a:solidFill>
                <a:effectLst/>
                <a:latin typeface="Inter"/>
              </a:rPr>
              <a:t>syntax makes it possible to unpack values from arrays, or properties from objects, into distinct variables.</a:t>
            </a:r>
            <a:endParaRPr lang="bg-BG" b="0" i="0" dirty="0">
              <a:solidFill>
                <a:srgbClr val="002060"/>
              </a:solidFill>
              <a:effectLst/>
              <a:latin typeface="Inter"/>
            </a:endParaRPr>
          </a:p>
          <a:p>
            <a:r>
              <a:rPr lang="bg-BG" b="0" i="0" dirty="0">
                <a:solidFill>
                  <a:srgbClr val="002060"/>
                </a:solidFill>
                <a:effectLst/>
                <a:latin typeface="Inter"/>
              </a:rPr>
              <a:t>О</a:t>
            </a:r>
            <a:r>
              <a:rPr lang="en-US" b="0" i="0" dirty="0">
                <a:solidFill>
                  <a:srgbClr val="002060"/>
                </a:solidFill>
                <a:effectLst/>
                <a:latin typeface="Inter"/>
              </a:rPr>
              <a:t>n the left-hand side of the assignment to define what values to unpack from the sourced variable.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23005B3-A958-239C-0DC4-F00D0733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and Object </a:t>
            </a:r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746AC8EC-236F-5C6A-6D14-C80168B2AB4A}"/>
              </a:ext>
            </a:extLst>
          </p:cNvPr>
          <p:cNvSpPr txBox="1"/>
          <p:nvPr/>
        </p:nvSpPr>
        <p:spPr>
          <a:xfrm>
            <a:off x="471000" y="4509000"/>
            <a:ext cx="4815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x = </a:t>
            </a:r>
            <a:r>
              <a:rPr lang="en-US" altLang="bg-BG" sz="24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[1, 2, 3, 4, 5]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[y, z]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= x;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console.log(y); </a:t>
            </a:r>
            <a:r>
              <a:rPr lang="en-US" altLang="bg-BG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console.log(z); </a:t>
            </a:r>
            <a:r>
              <a:rPr lang="en-US" altLang="bg-BG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2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CE864EB-8AC8-EDA5-E261-0A90C7664AF2}"/>
              </a:ext>
            </a:extLst>
          </p:cNvPr>
          <p:cNvSpPr txBox="1"/>
          <p:nvPr/>
        </p:nvSpPr>
        <p:spPr>
          <a:xfrm>
            <a:off x="6591000" y="4320127"/>
            <a:ext cx="48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rgbClr val="00206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 =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a: 1, b: 2 }</a:t>
            </a:r>
            <a:r>
              <a:rPr lang="en-US" altLang="bg-BG" sz="2400" b="1" dirty="0">
                <a:solidFill>
                  <a:srgbClr val="00206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rgbClr val="00206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a, b } </a:t>
            </a:r>
            <a:r>
              <a:rPr lang="en-US" altLang="bg-BG" sz="2400" b="1" dirty="0">
                <a:solidFill>
                  <a:srgbClr val="00206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obj;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is equivalent to: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const a = </a:t>
            </a:r>
            <a:r>
              <a:rPr lang="en-US" altLang="bg-BG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obj.a</a:t>
            </a:r>
            <a:r>
              <a:rPr lang="en-US" altLang="bg-BG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const b = </a:t>
            </a:r>
            <a:r>
              <a:rPr lang="en-US" altLang="bg-BG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obj.b</a:t>
            </a:r>
            <a:r>
              <a:rPr lang="en-US" altLang="bg-BG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4355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accent1"/>
                </a:solidFill>
              </a:rPr>
              <a:t>sort by value</a:t>
            </a:r>
            <a:r>
              <a:rPr lang="en-US" dirty="0"/>
              <a:t>, use the </a:t>
            </a:r>
            <a:r>
              <a:rPr lang="en-US" b="1" dirty="0">
                <a:solidFill>
                  <a:schemeClr val="accent1"/>
                </a:solidFill>
              </a:rPr>
              <a:t>second element </a:t>
            </a:r>
            <a:r>
              <a:rPr lang="en-US" dirty="0"/>
              <a:t>of each entry</a:t>
            </a:r>
          </a:p>
          <a:p>
            <a:pPr>
              <a:spcBef>
                <a:spcPts val="17400"/>
              </a:spcBef>
            </a:pPr>
            <a:r>
              <a:rPr lang="en-US" dirty="0"/>
              <a:t>You can also </a:t>
            </a:r>
            <a:r>
              <a:rPr lang="en-US" b="1" dirty="0" err="1">
                <a:solidFill>
                  <a:schemeClr val="accent1"/>
                </a:solidFill>
              </a:rPr>
              <a:t>destructure</a:t>
            </a:r>
            <a:r>
              <a:rPr lang="en-US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C7AD7-9B3F-4DD9-B9EE-0AA3EE880E1C}"/>
              </a:ext>
            </a:extLst>
          </p:cNvPr>
          <p:cNvSpPr txBox="1"/>
          <p:nvPr/>
        </p:nvSpPr>
        <p:spPr>
          <a:xfrm>
            <a:off x="696000" y="1895739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19FDC-7F72-48ED-A4BD-3BDCA85A9EC5}"/>
              </a:ext>
            </a:extLst>
          </p:cNvPr>
          <p:cNvSpPr txBox="1"/>
          <p:nvPr/>
        </p:nvSpPr>
        <p:spPr>
          <a:xfrm>
            <a:off x="696000" y="4751258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262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65" y="1256094"/>
            <a:ext cx="2543669" cy="277259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 Models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6989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for creating </a:t>
            </a:r>
            <a:r>
              <a:rPr lang="en-US" dirty="0">
                <a:latin typeface="+mj-lt"/>
              </a:rPr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Defines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 object created by the class pattern is called an 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instance </a:t>
            </a:r>
            <a:r>
              <a:rPr lang="en-US" dirty="0"/>
              <a:t>of that class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class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method called automatically to create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prepares</a:t>
            </a:r>
            <a:r>
              <a:rPr lang="en-US" dirty="0"/>
              <a:t> the new object for use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receive</a:t>
            </a:r>
            <a:r>
              <a:rPr lang="en-US" dirty="0"/>
              <a:t> parameters and </a:t>
            </a:r>
            <a:r>
              <a:rPr lang="en-US" b="1" dirty="0">
                <a:solidFill>
                  <a:schemeClr val="bg1"/>
                </a:solidFill>
              </a:rPr>
              <a:t>assign</a:t>
            </a:r>
            <a:r>
              <a:rPr lang="en-US" dirty="0"/>
              <a:t> them to properties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Classes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/>
              <a:t>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9239" y="3131152"/>
            <a:ext cx="4846913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(name)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417306" y="2053964"/>
            <a:ext cx="7492621" cy="728941"/>
          </a:xfrm>
          <a:prstGeom prst="wedgeRoundRectCallout">
            <a:avLst>
              <a:gd name="adj1" fmla="val -11482"/>
              <a:gd name="adj2" fmla="val 1066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followed by a name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7909927" y="3314299"/>
            <a:ext cx="3724690" cy="2150257"/>
          </a:xfrm>
          <a:prstGeom prst="wedgeRoundRectCallout">
            <a:avLst>
              <a:gd name="adj1" fmla="val -74611"/>
              <a:gd name="adj2" fmla="val -249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special method for creating and initializing an object</a:t>
            </a:r>
            <a:r>
              <a:rPr lang="en-US" dirty="0"/>
              <a:t> 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9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dirty="0">
                <a:latin typeface="+mj-lt"/>
              </a:rPr>
              <a:t>class</a:t>
            </a:r>
            <a:r>
              <a:rPr lang="en-US" sz="32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3200" dirty="0"/>
              <a:t>Creating an </a:t>
            </a: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of the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8548" y="1778881"/>
            <a:ext cx="5775638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constructor(name, grade)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.grade = grade;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D2B18-611B-4484-845E-2D7A7CAF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51" y="5666737"/>
            <a:ext cx="82452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student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Student('Peter', 5.50);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7052" y="2085114"/>
            <a:ext cx="4145168" cy="2280410"/>
          </a:xfrm>
          <a:prstGeom prst="wedgeRoundRectCallout">
            <a:avLst>
              <a:gd name="adj1" fmla="val 59665"/>
              <a:gd name="adj2" fmla="val -2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is used to set a property of the object to a given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9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Classes can also have functions as property,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Class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7538" y="1984778"/>
            <a:ext cx="8768461" cy="44142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class Dog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speak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console.log(`${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.name} says Woof!`);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dog = new Dog('Sparky');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dog.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speak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Sparky says Woof!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7311000" y="4824000"/>
            <a:ext cx="3628103" cy="1444577"/>
          </a:xfrm>
          <a:prstGeom prst="wedgeRoundRectCallout">
            <a:avLst>
              <a:gd name="adj1" fmla="val -74086"/>
              <a:gd name="adj2" fmla="val 40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method as a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2">
            <a:extLst>
              <a:ext uri="{FF2B5EF4-FFF2-40B4-BE49-F238E27FC236}">
                <a16:creationId xmlns:a16="http://schemas.microsoft.com/office/drawing/2014/main" id="{F99CD706-21EA-43B7-A104-A9F43928539D}"/>
              </a:ext>
            </a:extLst>
          </p:cNvPr>
          <p:cNvSpPr/>
          <p:nvPr/>
        </p:nvSpPr>
        <p:spPr bwMode="auto">
          <a:xfrm>
            <a:off x="4566000" y="2700017"/>
            <a:ext cx="3628103" cy="1131196"/>
          </a:xfrm>
          <a:prstGeom prst="wedgeRoundRectCallout">
            <a:avLst>
              <a:gd name="adj1" fmla="val -50715"/>
              <a:gd name="adj2" fmla="val 82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object refers to itself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097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</a:t>
            </a:r>
            <a:r>
              <a:rPr lang="en-US" sz="2800" dirty="0">
                <a:latin typeface="+mj-lt"/>
              </a:rPr>
              <a:t>function</a:t>
            </a:r>
            <a:r>
              <a:rPr lang="en-US" sz="2800" dirty="0"/>
              <a:t> that receives </a:t>
            </a:r>
            <a:r>
              <a:rPr lang="en-US" sz="2800" b="1" dirty="0">
                <a:solidFill>
                  <a:schemeClr val="bg1"/>
                </a:solidFill>
              </a:rPr>
              <a:t>array of strings </a:t>
            </a:r>
            <a:r>
              <a:rPr lang="en-US" sz="2800" dirty="0"/>
              <a:t>in the following format: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'{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 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}'</a:t>
            </a:r>
          </a:p>
          <a:p>
            <a:r>
              <a:rPr lang="en-US" sz="2800" dirty="0"/>
              <a:t>Create a </a:t>
            </a:r>
            <a:r>
              <a:rPr lang="en-US" sz="2800" dirty="0">
                <a:latin typeface="+mj-lt"/>
              </a:rPr>
              <a:t>class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/>
              <a:t> that receives the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and the </a:t>
            </a:r>
            <a:r>
              <a:rPr lang="en-US" sz="2800" b="1" dirty="0">
                <a:solidFill>
                  <a:schemeClr val="bg1"/>
                </a:solidFill>
              </a:rPr>
              <a:t>age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parsed from the input</a:t>
            </a:r>
          </a:p>
          <a:p>
            <a:r>
              <a:rPr lang="en-US" sz="2800" dirty="0"/>
              <a:t>It should also have a method named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2800" dirty="0"/>
              <a:t> that will print 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"{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 age </a:t>
            </a:r>
            <a:r>
              <a:rPr lang="en-US" sz="2800" b="1" dirty="0">
                <a:latin typeface="Consolas" panose="020B0609020204030204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says Meow</a:t>
            </a:r>
            <a:r>
              <a:rPr lang="en-US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on the console</a:t>
            </a:r>
          </a:p>
          <a:p>
            <a:r>
              <a:rPr lang="en-US" sz="2800" dirty="0"/>
              <a:t>For each of the strings provided you must create a cat 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Cat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0742" y="5036291"/>
            <a:ext cx="9938409" cy="979591"/>
            <a:chOff x="2670241" y="3924143"/>
            <a:chExt cx="9087240" cy="979591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670241" y="3942720"/>
              <a:ext cx="3647057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['Mellow 2','Tom 5']</a:t>
              </a:r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8012352" y="3924143"/>
              <a:ext cx="3745129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Mellow, age 2 says Meow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Tom, age 5 says Meow</a:t>
              </a: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479621" y="5292026"/>
            <a:ext cx="1013393" cy="4866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19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Create a </a:t>
            </a:r>
            <a:r>
              <a:rPr lang="en-US" sz="3000" dirty="0">
                <a:latin typeface="+mj-lt"/>
              </a:rPr>
              <a:t>class</a:t>
            </a:r>
          </a:p>
          <a:p>
            <a:r>
              <a:rPr lang="en-US" sz="3000" dirty="0"/>
              <a:t>Set </a:t>
            </a:r>
            <a:r>
              <a:rPr lang="en-US" sz="3000" dirty="0">
                <a:latin typeface="+mj-lt"/>
              </a:rPr>
              <a:t>properties</a:t>
            </a:r>
            <a:r>
              <a:rPr lang="en-US" sz="3000" dirty="0"/>
              <a:t> name and age</a:t>
            </a:r>
          </a:p>
          <a:p>
            <a:r>
              <a:rPr lang="en-US" sz="3000" dirty="0"/>
              <a:t>Set property 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meow</a:t>
            </a:r>
            <a:r>
              <a:rPr lang="en-US" sz="3000" dirty="0"/>
              <a:t>' to be a method that prints the result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the input data </a:t>
            </a:r>
          </a:p>
          <a:p>
            <a:r>
              <a:rPr lang="en-US" sz="3000" dirty="0"/>
              <a:t>Create all objects using the class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000" dirty="0"/>
              <a:t> and the parsed input data and store them in an array</a:t>
            </a:r>
          </a:p>
          <a:p>
            <a:r>
              <a:rPr lang="en-US" sz="3000" dirty="0"/>
              <a:t>Loop through the array using </a:t>
            </a:r>
            <a:r>
              <a:rPr lang="en-US" sz="3000" b="1" dirty="0">
                <a:solidFill>
                  <a:schemeClr val="bg1"/>
                </a:solidFill>
              </a:rPr>
              <a:t>for…of</a:t>
            </a:r>
            <a:r>
              <a:rPr lang="en-US" sz="3000" dirty="0"/>
              <a:t> loop and invoke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.meow()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method</a:t>
            </a:r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Cat</a:t>
            </a:r>
          </a:p>
        </p:txBody>
      </p:sp>
    </p:spTree>
    <p:extLst>
      <p:ext uri="{BB962C8B-B14F-4D97-AF65-F5344CB8AC3E}">
        <p14:creationId xmlns:p14="http://schemas.microsoft.com/office/powerpoint/2010/main" val="8814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create an object with an </a:t>
            </a:r>
            <a:r>
              <a:rPr lang="en-US" b="1" dirty="0">
                <a:solidFill>
                  <a:schemeClr val="bg1"/>
                </a:solidFill>
              </a:rPr>
              <a:t>object literal</a:t>
            </a:r>
          </a:p>
          <a:p>
            <a:pPr>
              <a:spcBef>
                <a:spcPts val="8400"/>
              </a:spcBef>
            </a:pPr>
            <a:r>
              <a:rPr lang="en-US" dirty="0"/>
              <a:t>We can define an </a:t>
            </a:r>
            <a:r>
              <a:rPr lang="en-US" b="1" dirty="0">
                <a:solidFill>
                  <a:schemeClr val="bg1"/>
                </a:solidFill>
              </a:rPr>
              <a:t>empty object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later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3" y="2029235"/>
            <a:ext cx="10608108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age:20, height:183 };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3699000"/>
            <a:ext cx="6771049" cy="18812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{}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='Peter';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.age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 20;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.hairColor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 'black';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7831585" y="4652208"/>
            <a:ext cx="3277773" cy="1390361"/>
          </a:xfrm>
          <a:prstGeom prst="wedgeRoundRectCallout">
            <a:avLst>
              <a:gd name="adj1" fmla="val -81927"/>
              <a:gd name="adj2" fmla="val 56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and set properties using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indexation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D42CA0-27F0-450B-8939-842F37B2C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5814000"/>
            <a:ext cx="6771049" cy="5239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person[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'lastName'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] = 'Parker';</a:t>
            </a:r>
          </a:p>
        </p:txBody>
      </p:sp>
    </p:spTree>
    <p:extLst>
      <p:ext uri="{BB962C8B-B14F-4D97-AF65-F5344CB8AC3E}">
        <p14:creationId xmlns:p14="http://schemas.microsoft.com/office/powerpoint/2010/main" val="24314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90405" y="1208915"/>
            <a:ext cx="11226552" cy="4972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catCreator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Create the Cat class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let cats =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for (let i = 0; i &lt; arr.length; i++)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= arr[i].split(' ');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cats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.push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new Cat(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[0],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[1])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Iterate through cats[] and invoke .meow()</a:t>
            </a:r>
            <a:b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using for…of 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8991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514" y="1853420"/>
            <a:ext cx="7744931" cy="4773612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dirty="0"/>
              <a:t>Objects hold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key and value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dirty="0"/>
              <a:t>Use Object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b="1" dirty="0"/>
              <a:t> 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Value </a:t>
            </a:r>
            <a:r>
              <a:rPr lang="en-US" b="1" dirty="0"/>
              <a:t>vs. </a:t>
            </a:r>
            <a:r>
              <a:rPr lang="en-US" b="1" dirty="0">
                <a:solidFill>
                  <a:schemeClr val="bg1"/>
                </a:solidFill>
              </a:rPr>
              <a:t>Reference types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stringify </a:t>
            </a:r>
            <a:r>
              <a:rPr lang="en-US" dirty="0"/>
              <a:t>objects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429706"/>
            <a:ext cx="8510047" cy="5149867"/>
            <a:chOff x="472012" y="1578466"/>
            <a:chExt cx="3744696" cy="47262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2" y="1578466"/>
              <a:ext cx="3731031" cy="4726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363" lvl="0" indent="-360363" defTabSz="1218438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FF"/>
                </a:buClr>
                <a:buFont typeface="Wingdings" panose="05000000000000000000" pitchFamily="2" charset="2"/>
                <a:buChar char="§"/>
              </a:pPr>
              <a:r>
                <a:rPr lang="en-US" sz="3398" dirty="0">
                  <a:solidFill>
                    <a:schemeClr val="bg2"/>
                  </a:solidFill>
                </a:rPr>
                <a:t>Objects hold </a:t>
              </a:r>
              <a:r>
                <a:rPr lang="en-US" sz="3398" b="1" dirty="0">
                  <a:solidFill>
                    <a:srgbClr val="FFA000"/>
                  </a:solidFill>
                </a:rPr>
                <a:t>key-value pairs</a:t>
              </a:r>
            </a:p>
            <a:p>
              <a:pPr marL="803275" lvl="1" indent="-360363" defTabSz="1218438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FF"/>
                </a:buClr>
                <a:buFont typeface="Wingdings" panose="05000000000000000000" pitchFamily="2" charset="2"/>
                <a:buChar char="§"/>
              </a:pPr>
              <a:r>
                <a:rPr lang="en-US" sz="3198" dirty="0">
                  <a:solidFill>
                    <a:srgbClr val="FFFFFF"/>
                  </a:solidFill>
                </a:rPr>
                <a:t>Access value by indexing with key</a:t>
              </a:r>
              <a:endParaRPr lang="en-US" sz="3198" b="1" dirty="0">
                <a:solidFill>
                  <a:srgbClr val="FFA000"/>
                </a:solidFill>
                <a:latin typeface="Consolas" panose="020B0609020204030204" pitchFamily="49" charset="0"/>
              </a:endParaRPr>
            </a:p>
            <a:p>
              <a:pPr marL="803275" lvl="1" indent="-360363" defTabSz="1218438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FF"/>
                </a:buClr>
                <a:buFont typeface="Wingdings" panose="05000000000000000000" pitchFamily="2" charset="2"/>
                <a:buChar char="§"/>
              </a:pPr>
              <a:r>
                <a:rPr lang="en-US" sz="3398" b="1" dirty="0">
                  <a:solidFill>
                    <a:srgbClr val="FFA000"/>
                  </a:solidFill>
                </a:rPr>
                <a:t>Methods</a:t>
              </a:r>
              <a:r>
                <a:rPr lang="en-US" sz="3198" dirty="0">
                  <a:solidFill>
                    <a:srgbClr val="FFFFFF"/>
                  </a:solidFill>
                </a:rPr>
                <a:t> are functions</a:t>
              </a:r>
            </a:p>
            <a:p>
              <a:pPr marL="360363" lvl="0" indent="-360363" defTabSz="1218438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FF"/>
                </a:buClr>
                <a:buFont typeface="Wingdings" panose="05000000000000000000" pitchFamily="2" charset="2"/>
                <a:buChar char="§"/>
              </a:pPr>
              <a:r>
                <a:rPr lang="en-US" sz="3398" b="1" dirty="0">
                  <a:solidFill>
                    <a:srgbClr val="FFA000"/>
                  </a:solidFill>
                </a:rPr>
                <a:t>References</a:t>
              </a:r>
              <a:r>
                <a:rPr lang="en-US" sz="3398" dirty="0">
                  <a:solidFill>
                    <a:schemeClr val="bg2"/>
                  </a:solidFill>
                </a:rPr>
                <a:t> point to data in memory</a:t>
              </a:r>
            </a:p>
            <a:p>
              <a:pPr marL="360363" lvl="0" indent="-360363" defTabSz="1218438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FF"/>
                </a:buClr>
                <a:buFont typeface="Wingdings" panose="05000000000000000000" pitchFamily="2" charset="2"/>
                <a:buChar char="§"/>
              </a:pPr>
              <a:r>
                <a:rPr lang="en-US" sz="3398" b="1" dirty="0">
                  <a:solidFill>
                    <a:srgbClr val="FFA000"/>
                  </a:solidFill>
                </a:rPr>
                <a:t>Parse</a:t>
              </a:r>
              <a:r>
                <a:rPr lang="en-US" sz="3398" b="1" dirty="0">
                  <a:solidFill>
                    <a:srgbClr val="234465"/>
                  </a:solidFill>
                </a:rPr>
                <a:t> </a:t>
              </a:r>
              <a:r>
                <a:rPr lang="en-US" sz="3398" dirty="0">
                  <a:solidFill>
                    <a:schemeClr val="bg2"/>
                  </a:solidFill>
                </a:rPr>
                <a:t>and</a:t>
              </a:r>
              <a:r>
                <a:rPr lang="en-US" sz="3398" b="1" dirty="0">
                  <a:solidFill>
                    <a:srgbClr val="234465"/>
                  </a:solidFill>
                </a:rPr>
                <a:t> </a:t>
              </a:r>
              <a:r>
                <a:rPr lang="en-US" sz="3398" b="1" dirty="0" err="1">
                  <a:solidFill>
                    <a:srgbClr val="FFA000"/>
                  </a:solidFill>
                </a:rPr>
                <a:t>stringify</a:t>
              </a:r>
              <a:r>
                <a:rPr lang="en-US" sz="3398" b="1" dirty="0">
                  <a:solidFill>
                    <a:srgbClr val="FFA000"/>
                  </a:solidFill>
                </a:rPr>
                <a:t> </a:t>
              </a:r>
              <a:r>
                <a:rPr lang="en-US" sz="3398" dirty="0">
                  <a:solidFill>
                    <a:schemeClr val="bg2"/>
                  </a:solidFill>
                </a:rPr>
                <a:t>objects in </a:t>
              </a:r>
              <a:r>
                <a:rPr lang="en-US" sz="3398" b="1" dirty="0">
                  <a:solidFill>
                    <a:srgbClr val="FFA000"/>
                  </a:solidFill>
                  <a:latin typeface="Consolas" panose="020B0609020204030204" pitchFamily="49" charset="0"/>
                </a:rPr>
                <a:t>JSON</a:t>
              </a:r>
              <a:endParaRPr lang="en-US" sz="3398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  <a:p>
              <a:pPr marL="360363" lvl="0" indent="-360363" defTabSz="1218438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FF"/>
                </a:buClr>
                <a:buFont typeface="Wingdings" panose="05000000000000000000" pitchFamily="2" charset="2"/>
                <a:buChar char="§"/>
              </a:pPr>
              <a:r>
                <a:rPr lang="en-US" sz="3398" b="1" dirty="0">
                  <a:solidFill>
                    <a:srgbClr val="FFA000"/>
                  </a:solidFill>
                </a:rPr>
                <a:t>Classes</a:t>
              </a:r>
              <a:r>
                <a:rPr lang="en-US" sz="3398" dirty="0">
                  <a:solidFill>
                    <a:schemeClr val="bg2"/>
                  </a:solidFill>
                </a:rPr>
                <a:t> are templates for objects</a:t>
              </a: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3200" dirty="0"/>
              <a:t> that has a </a:t>
            </a:r>
            <a:r>
              <a:rPr lang="en-US" sz="3200" dirty="0">
                <a:latin typeface="+mj-lt"/>
              </a:rPr>
              <a:t>first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last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dirty="0">
                <a:latin typeface="+mj-lt"/>
              </a:rPr>
              <a:t>age</a:t>
            </a:r>
            <a:r>
              <a:rPr lang="en-US" sz="3200" dirty="0"/>
              <a:t> 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</a:t>
            </a:r>
            <a:r>
              <a:rPr lang="en-US" sz="3200" dirty="0"/>
              <a:t> the object at the end of your function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2924225"/>
            <a:ext cx="2262258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"Peter",</a:t>
            </a:r>
            <a:endParaRPr lang="bg-BG" sz="2800" dirty="0"/>
          </a:p>
          <a:p>
            <a:r>
              <a:rPr lang="en-US" sz="2800" dirty="0"/>
              <a:t>"Pan",</a:t>
            </a:r>
            <a:endParaRPr lang="bg-BG" sz="2800" dirty="0"/>
          </a:p>
          <a:p>
            <a:r>
              <a:rPr lang="en-US" sz="2800" dirty="0"/>
              <a:t> 20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791000" y="2901237"/>
            <a:ext cx="3751825" cy="15919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Peter</a:t>
            </a:r>
            <a:endParaRPr lang="bg-BG" sz="2800" dirty="0"/>
          </a:p>
          <a:p>
            <a:r>
              <a:rPr lang="en-US" sz="2800" dirty="0"/>
              <a:t>lastName: Pan</a:t>
            </a:r>
            <a:endParaRPr lang="bg-BG" sz="2800" dirty="0"/>
          </a:p>
          <a:p>
            <a:r>
              <a:rPr lang="en-US" sz="2800" dirty="0"/>
              <a:t>age: 20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785061" y="4822183"/>
            <a:ext cx="3745129" cy="1591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Jack</a:t>
            </a:r>
            <a:endParaRPr lang="bg-BG" sz="2800" dirty="0"/>
          </a:p>
          <a:p>
            <a:r>
              <a:rPr lang="en-US" sz="2800" dirty="0"/>
              <a:t>lastName: Sparrow</a:t>
            </a:r>
            <a:endParaRPr lang="bg-BG" sz="2800" dirty="0"/>
          </a:p>
          <a:p>
            <a:r>
              <a:rPr lang="en-US" sz="2800" dirty="0"/>
              <a:t>age: unknown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1" y="4805234"/>
            <a:ext cx="2262259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"</a:t>
            </a:r>
            <a:r>
              <a:rPr lang="en-GB" sz="2800" dirty="0"/>
              <a:t>Jack</a:t>
            </a:r>
            <a:r>
              <a:rPr lang="en-US" sz="2800" dirty="0"/>
              <a:t>",</a:t>
            </a:r>
            <a:endParaRPr lang="bg-BG" sz="2800" dirty="0"/>
          </a:p>
          <a:p>
            <a:r>
              <a:rPr lang="en-US" sz="2800" dirty="0"/>
              <a:t>"Sparrow",</a:t>
            </a:r>
            <a:endParaRPr lang="bg-BG" sz="2800" dirty="0"/>
          </a:p>
          <a:p>
            <a:r>
              <a:rPr lang="en-US" sz="2800" dirty="0"/>
              <a:t>"unknown"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660483" y="3446497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660483" y="5367440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66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9" grpId="0" animBg="1"/>
      <p:bldP spid="3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</a:p>
          <a:p>
            <a:r>
              <a:rPr lang="en-US" sz="3200" dirty="0"/>
              <a:t>Set the </a:t>
            </a:r>
            <a:r>
              <a:rPr lang="en-US" sz="3200" dirty="0">
                <a:latin typeface="+mj-lt"/>
              </a:rPr>
              <a:t>properties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r>
              <a:rPr lang="en-US" sz="3200" dirty="0"/>
              <a:t>Return the created object using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8BC60-2E22-4DA1-B2A1-18CEB1100A5C}"/>
              </a:ext>
            </a:extLst>
          </p:cNvPr>
          <p:cNvSpPr txBox="1"/>
          <p:nvPr/>
        </p:nvSpPr>
        <p:spPr>
          <a:xfrm>
            <a:off x="791298" y="3384000"/>
            <a:ext cx="10682948" cy="30342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function personInfo(firstName, lastName, age)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let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 = {};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dirty="0" err="1">
                <a:latin typeface="Consolas" panose="020B0609020204030204" pitchFamily="49" charset="0"/>
              </a:rPr>
              <a:t>person.firstName</a:t>
            </a:r>
            <a:r>
              <a:rPr lang="en-US" altLang="bg-BG" sz="2800" b="1" dirty="0">
                <a:latin typeface="Consolas" panose="020B0609020204030204" pitchFamily="49" charset="0"/>
              </a:rPr>
              <a:t> = firstName;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Add other properties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return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1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within a JavaScript object are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define</a:t>
            </a:r>
            <a:r>
              <a:rPr lang="en-US" sz="3200" dirty="0"/>
              <a:t> methods using several syntaxes: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4800" dirty="0"/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 method to an already defined object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2518742"/>
            <a:ext cx="5184203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function()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545" y="2518742"/>
            <a:ext cx="5334695" cy="20135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5228957"/>
            <a:ext cx="8368825" cy="867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person.sayHello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=&gt;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console.log('Hi, guys');</a:t>
            </a:r>
          </a:p>
        </p:txBody>
      </p:sp>
    </p:spTree>
    <p:extLst>
      <p:ext uri="{BB962C8B-B14F-4D97-AF65-F5344CB8AC3E}">
        <p14:creationId xmlns:p14="http://schemas.microsoft.com/office/powerpoint/2010/main" val="12077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5021</TotalTime>
  <Words>4742</Words>
  <Application>Microsoft Office PowerPoint</Application>
  <PresentationFormat>Широк екран</PresentationFormat>
  <Paragraphs>717</Paragraphs>
  <Slides>67</Slides>
  <Notes>43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67</vt:i4>
      </vt:variant>
    </vt:vector>
  </HeadingPairs>
  <TitlesOfParts>
    <vt:vector size="75" baseType="lpstr">
      <vt:lpstr>Arial</vt:lpstr>
      <vt:lpstr>Calibri</vt:lpstr>
      <vt:lpstr>Calibri (Body)</vt:lpstr>
      <vt:lpstr>Consolas</vt:lpstr>
      <vt:lpstr>Inter</vt:lpstr>
      <vt:lpstr>Wingdings</vt:lpstr>
      <vt:lpstr>Wingdings 2</vt:lpstr>
      <vt:lpstr>2_SoftUni</vt:lpstr>
      <vt:lpstr>Objects and Classes</vt:lpstr>
      <vt:lpstr>Table of Contents</vt:lpstr>
      <vt:lpstr>Have a Question?</vt:lpstr>
      <vt:lpstr>Objects</vt:lpstr>
      <vt:lpstr>What Are Objects ?</vt:lpstr>
      <vt:lpstr>Object Definition </vt:lpstr>
      <vt:lpstr>Problem: Person Info</vt:lpstr>
      <vt:lpstr>Solution: Person Info</vt:lpstr>
      <vt:lpstr>Methods of Objects</vt:lpstr>
      <vt:lpstr>Built-in Method Library</vt:lpstr>
      <vt:lpstr>Problem: City</vt:lpstr>
      <vt:lpstr>Solution: City</vt:lpstr>
      <vt:lpstr>Value vs. Reference Types</vt:lpstr>
      <vt:lpstr>Reference vs. Value Types</vt:lpstr>
      <vt:lpstr>Example: Reference vs. Value Types</vt:lpstr>
      <vt:lpstr>Value Types</vt:lpstr>
      <vt:lpstr>Reference Types</vt:lpstr>
      <vt:lpstr>Methods and Context</vt:lpstr>
      <vt:lpstr>Object Methods</vt:lpstr>
      <vt:lpstr>Objects as Function Libraries</vt:lpstr>
      <vt:lpstr>Objects as switch replacement</vt:lpstr>
      <vt:lpstr>Accessing Object Context</vt:lpstr>
      <vt:lpstr>Function Execution Context</vt:lpstr>
      <vt:lpstr>Problem: City Taxes</vt:lpstr>
      <vt:lpstr>Solution: City Taxes</vt:lpstr>
      <vt:lpstr>JSON</vt:lpstr>
      <vt:lpstr>What is JSON</vt:lpstr>
      <vt:lpstr>JSON Usage</vt:lpstr>
      <vt:lpstr>JSON Example</vt:lpstr>
      <vt:lpstr>JSON Methods</vt:lpstr>
      <vt:lpstr>Problem: Convert to Object</vt:lpstr>
      <vt:lpstr>Tips: Convert to Object</vt:lpstr>
      <vt:lpstr>Solution: Convert to Object</vt:lpstr>
      <vt:lpstr>Problem: Convert to JSON</vt:lpstr>
      <vt:lpstr>Tips: Convert to JSON</vt:lpstr>
      <vt:lpstr>Solution: Convert to JSON</vt:lpstr>
      <vt:lpstr>Associative Arrays</vt:lpstr>
      <vt:lpstr>What is an Associative Array ?</vt:lpstr>
      <vt:lpstr>Declaration</vt:lpstr>
      <vt:lpstr>Using for – in</vt:lpstr>
      <vt:lpstr>Problem: Phone Book</vt:lpstr>
      <vt:lpstr>Solution: Phone Book</vt:lpstr>
      <vt:lpstr>Manipulating Associative Arrays</vt:lpstr>
      <vt:lpstr>Problem: Meetings</vt:lpstr>
      <vt:lpstr>Example: Meetings</vt:lpstr>
      <vt:lpstr>Solution: Meetings</vt:lpstr>
      <vt:lpstr>Sorting Associative Arrays</vt:lpstr>
      <vt:lpstr>Sorting By Key</vt:lpstr>
      <vt:lpstr>Problem: Sort Address Book</vt:lpstr>
      <vt:lpstr>Solution: Sort Address Book</vt:lpstr>
      <vt:lpstr>Array and Object Destructuring</vt:lpstr>
      <vt:lpstr>Sorting By Value</vt:lpstr>
      <vt:lpstr>Classes</vt:lpstr>
      <vt:lpstr>What are Classes?</vt:lpstr>
      <vt:lpstr>Class Declaration</vt:lpstr>
      <vt:lpstr>Class Example</vt:lpstr>
      <vt:lpstr>Functions in a Class</vt:lpstr>
      <vt:lpstr>Problem: Cat</vt:lpstr>
      <vt:lpstr>Tips: Cat</vt:lpstr>
      <vt:lpstr>Solution: Cat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Objects and Classes-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80</cp:revision>
  <dcterms:created xsi:type="dcterms:W3CDTF">2018-05-23T13:08:44Z</dcterms:created>
  <dcterms:modified xsi:type="dcterms:W3CDTF">2023-01-03T11:43:54Z</dcterms:modified>
  <cp:category>programming;computer programming;software development;web development</cp:category>
</cp:coreProperties>
</file>