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6" r:id="rId2"/>
  </p:sldMasterIdLst>
  <p:notesMasterIdLst>
    <p:notesMasterId r:id="rId64"/>
  </p:notesMasterIdLst>
  <p:handoutMasterIdLst>
    <p:handoutMasterId r:id="rId65"/>
  </p:handoutMasterIdLst>
  <p:sldIdLst>
    <p:sldId id="256" r:id="rId3"/>
    <p:sldId id="276" r:id="rId4"/>
    <p:sldId id="492" r:id="rId5"/>
    <p:sldId id="298" r:id="rId6"/>
    <p:sldId id="665" r:id="rId7"/>
    <p:sldId id="260" r:id="rId8"/>
    <p:sldId id="517" r:id="rId9"/>
    <p:sldId id="263" r:id="rId10"/>
    <p:sldId id="264" r:id="rId11"/>
    <p:sldId id="265" r:id="rId12"/>
    <p:sldId id="547" r:id="rId13"/>
    <p:sldId id="549" r:id="rId14"/>
    <p:sldId id="658" r:id="rId15"/>
    <p:sldId id="269" r:id="rId16"/>
    <p:sldId id="522" r:id="rId17"/>
    <p:sldId id="659" r:id="rId18"/>
    <p:sldId id="523" r:id="rId19"/>
    <p:sldId id="531" r:id="rId20"/>
    <p:sldId id="267" r:id="rId21"/>
    <p:sldId id="544" r:id="rId22"/>
    <p:sldId id="664" r:id="rId23"/>
    <p:sldId id="533" r:id="rId24"/>
    <p:sldId id="271" r:id="rId25"/>
    <p:sldId id="527" r:id="rId26"/>
    <p:sldId id="494" r:id="rId27"/>
    <p:sldId id="525" r:id="rId28"/>
    <p:sldId id="550" r:id="rId29"/>
    <p:sldId id="289" r:id="rId30"/>
    <p:sldId id="543" r:id="rId31"/>
    <p:sldId id="535" r:id="rId32"/>
    <p:sldId id="536" r:id="rId33"/>
    <p:sldId id="537" r:id="rId34"/>
    <p:sldId id="294" r:id="rId35"/>
    <p:sldId id="284" r:id="rId36"/>
    <p:sldId id="285" r:id="rId37"/>
    <p:sldId id="270" r:id="rId38"/>
    <p:sldId id="660" r:id="rId39"/>
    <p:sldId id="532" r:id="rId40"/>
    <p:sldId id="288" r:id="rId41"/>
    <p:sldId id="324" r:id="rId42"/>
    <p:sldId id="325" r:id="rId43"/>
    <p:sldId id="326" r:id="rId44"/>
    <p:sldId id="266" r:id="rId45"/>
    <p:sldId id="661" r:id="rId46"/>
    <p:sldId id="272" r:id="rId47"/>
    <p:sldId id="635" r:id="rId48"/>
    <p:sldId id="297" r:id="rId49"/>
    <p:sldId id="302" r:id="rId50"/>
    <p:sldId id="303" r:id="rId51"/>
    <p:sldId id="662" r:id="rId52"/>
    <p:sldId id="327" r:id="rId53"/>
    <p:sldId id="328" r:id="rId54"/>
    <p:sldId id="329" r:id="rId55"/>
    <p:sldId id="367" r:id="rId56"/>
    <p:sldId id="663" r:id="rId57"/>
    <p:sldId id="296" r:id="rId58"/>
    <p:sldId id="401" r:id="rId59"/>
    <p:sldId id="627" r:id="rId60"/>
    <p:sldId id="628" r:id="rId61"/>
    <p:sldId id="493" r:id="rId62"/>
    <p:sldId id="405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The DOM API" id="{13E3D103-C7FA-460E-B154-9780807BD676}">
          <p14:sldIdLst>
            <p14:sldId id="298"/>
            <p14:sldId id="665"/>
            <p14:sldId id="260"/>
            <p14:sldId id="517"/>
            <p14:sldId id="263"/>
            <p14:sldId id="264"/>
            <p14:sldId id="265"/>
            <p14:sldId id="547"/>
            <p14:sldId id="549"/>
            <p14:sldId id="658"/>
            <p14:sldId id="269"/>
            <p14:sldId id="522"/>
            <p14:sldId id="659"/>
            <p14:sldId id="523"/>
            <p14:sldId id="531"/>
            <p14:sldId id="267"/>
            <p14:sldId id="544"/>
            <p14:sldId id="664"/>
            <p14:sldId id="533"/>
          </p14:sldIdLst>
        </p14:section>
        <p14:section name="Targeting &amp; Selecting Elements" id="{AE78F607-4658-4E00-A37E-A8EAC23B4570}">
          <p14:sldIdLst>
            <p14:sldId id="271"/>
            <p14:sldId id="527"/>
            <p14:sldId id="494"/>
            <p14:sldId id="525"/>
            <p14:sldId id="550"/>
            <p14:sldId id="289"/>
            <p14:sldId id="543"/>
            <p14:sldId id="535"/>
            <p14:sldId id="536"/>
            <p14:sldId id="537"/>
          </p14:sldIdLst>
        </p14:section>
        <p14:section name="DOM Manipulation" id="{87E73861-7BA2-4CCC-9935-CF9D3FEA79F3}">
          <p14:sldIdLst>
            <p14:sldId id="294"/>
            <p14:sldId id="284"/>
            <p14:sldId id="285"/>
            <p14:sldId id="270"/>
            <p14:sldId id="660"/>
            <p14:sldId id="532"/>
            <p14:sldId id="288"/>
            <p14:sldId id="324"/>
            <p14:sldId id="325"/>
            <p14:sldId id="326"/>
            <p14:sldId id="266"/>
            <p14:sldId id="661"/>
            <p14:sldId id="272"/>
          </p14:sldIdLst>
        </p14:section>
        <p14:section name="Handling Events" id="{3231E37F-7B8A-405A-B40A-0DA04530B3FE}">
          <p14:sldIdLst>
            <p14:sldId id="635"/>
            <p14:sldId id="297"/>
            <p14:sldId id="302"/>
            <p14:sldId id="303"/>
            <p14:sldId id="662"/>
            <p14:sldId id="327"/>
            <p14:sldId id="328"/>
            <p14:sldId id="329"/>
            <p14:sldId id="367"/>
            <p14:sldId id="663"/>
          </p14:sldIdLst>
        </p14:section>
        <p14:section name="Conclusion" id="{E19D07F1-86E2-47E9-B2AB-7ADC4F89DC12}">
          <p14:sldIdLst>
            <p14:sldId id="296"/>
            <p14:sldId id="401"/>
            <p14:sldId id="627"/>
            <p14:sldId id="62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A00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2" autoAdjust="0"/>
    <p:restoredTop sz="95214" autoAdjust="0"/>
  </p:normalViewPr>
  <p:slideViewPr>
    <p:cSldViewPr showGuides="1">
      <p:cViewPr varScale="1">
        <p:scale>
          <a:sx n="58" d="100"/>
          <a:sy n="58" d="100"/>
        </p:scale>
        <p:origin x="980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0348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70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44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82625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84797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7283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3007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61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9949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7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267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1938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6388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1268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1620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5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00876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31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955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1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3" r:id="rId4"/>
    <p:sldLayoutId id="2147483691" r:id="rId5"/>
    <p:sldLayoutId id="2147483680" r:id="rId6"/>
    <p:sldLayoutId id="2147483695" r:id="rId7"/>
    <p:sldLayoutId id="2147483688" r:id="rId8"/>
    <p:sldLayoutId id="2147483684" r:id="rId9"/>
    <p:sldLayoutId id="2147483677" r:id="rId10"/>
    <p:sldLayoutId id="2147483683" r:id="rId11"/>
    <p:sldLayoutId id="2147483685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216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Compete/Index/3794#0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oftware.hixie.ch/utilities/js/live-dom-viewer/?saved=4275" TargetMode="Externa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Compete/Index/3794#2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Compete/Index/3794#3" TargetMode="Externa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Compete/Index/3794#4" TargetMode="Externa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gif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Compete/Index/3794#5" TargetMode="Externa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76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71.jpeg"/><Relationship Id="rId21" Type="http://schemas.openxmlformats.org/officeDocument/2006/relationships/image" Target="../media/image80.png"/><Relationship Id="rId7" Type="http://schemas.openxmlformats.org/officeDocument/2006/relationships/image" Target="../media/image73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78.png"/><Relationship Id="rId25" Type="http://schemas.openxmlformats.org/officeDocument/2006/relationships/image" Target="../media/image82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84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75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72.png"/><Relationship Id="rId15" Type="http://schemas.openxmlformats.org/officeDocument/2006/relationships/image" Target="../media/image77.jpeg"/><Relationship Id="rId23" Type="http://schemas.openxmlformats.org/officeDocument/2006/relationships/image" Target="../media/image81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79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74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8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6.png"/><Relationship Id="rId4" Type="http://schemas.openxmlformats.org/officeDocument/2006/relationships/hyperlink" Target="https://softuni.bg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0290" y="1300576"/>
            <a:ext cx="8551420" cy="1315728"/>
          </a:xfrm>
        </p:spPr>
        <p:txBody>
          <a:bodyPr>
            <a:normAutofit/>
          </a:bodyPr>
          <a:lstStyle/>
          <a:p>
            <a:r>
              <a:rPr lang="en-US" dirty="0"/>
              <a:t>DOM API. Targeting, Creating &amp; Manipulating Elements. Handling Events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DOM and Events</a:t>
            </a:r>
          </a:p>
        </p:txBody>
      </p:sp>
      <p:pic>
        <p:nvPicPr>
          <p:cNvPr id="2" name="Picture 2" descr="Резултат с изображение за js dom">
            <a:extLst>
              <a:ext uri="{FF2B5EF4-FFF2-40B4-BE49-F238E27FC236}">
                <a16:creationId xmlns:a16="http://schemas.microsoft.com/office/drawing/2014/main" id="{A18501F5-1508-5172-1035-FF68CCE74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63" y="2561760"/>
            <a:ext cx="2060308" cy="224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8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is a value that you can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                (changing the content of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52" y="2574121"/>
            <a:ext cx="4024291" cy="320755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5" name="Group 4"/>
          <p:cNvGrpSpPr/>
          <p:nvPr/>
        </p:nvGrpSpPr>
        <p:grpSpPr>
          <a:xfrm>
            <a:off x="5328622" y="2621746"/>
            <a:ext cx="6374897" cy="870256"/>
            <a:chOff x="6103087" y="2549812"/>
            <a:chExt cx="5419725" cy="73986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2549812"/>
              <a:ext cx="5419725" cy="3905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3013450"/>
              <a:ext cx="3162300" cy="2762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F3437820-3AD5-40B7-8A58-8DE3DDF3EDB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6000" y="3839000"/>
            <a:ext cx="3905250" cy="1717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100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can </a:t>
            </a:r>
            <a:r>
              <a:rPr lang="en-US" b="1" dirty="0">
                <a:solidFill>
                  <a:schemeClr val="bg1"/>
                </a:solidFill>
              </a:rPr>
              <a:t>interact</a:t>
            </a:r>
            <a:r>
              <a:rPr lang="en-US" dirty="0"/>
              <a:t> with web pages via the </a:t>
            </a:r>
            <a:r>
              <a:rPr lang="en-US" b="1" dirty="0">
                <a:solidFill>
                  <a:schemeClr val="bg1"/>
                </a:solidFill>
              </a:rPr>
              <a:t>DOM API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Check the </a:t>
            </a:r>
            <a:r>
              <a:rPr lang="en-US" b="1" dirty="0">
                <a:solidFill>
                  <a:schemeClr val="bg1"/>
                </a:solidFill>
              </a:rPr>
              <a:t>contents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of elements on the page</a:t>
            </a:r>
          </a:p>
          <a:p>
            <a:pPr lvl="1"/>
            <a:r>
              <a:rPr lang="en-US" dirty="0"/>
              <a:t>Modify element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pPr lvl="1"/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user input </a:t>
            </a:r>
            <a:r>
              <a:rPr lang="en-US" dirty="0"/>
              <a:t>and react to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elements</a:t>
            </a:r>
          </a:p>
          <a:p>
            <a:r>
              <a:rPr lang="en-US" dirty="0"/>
              <a:t>Most actions are performed when an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occurs</a:t>
            </a:r>
          </a:p>
          <a:p>
            <a:pPr lvl="1"/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"fired"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when something of interest happens</a:t>
            </a:r>
          </a:p>
          <a:p>
            <a:r>
              <a:rPr lang="en-US" dirty="0"/>
              <a:t>All of this </a:t>
            </a:r>
            <a:r>
              <a:rPr lang="en-US" b="1" dirty="0">
                <a:solidFill>
                  <a:schemeClr val="bg1"/>
                </a:solidFill>
              </a:rPr>
              <a:t>and more </a:t>
            </a:r>
            <a:r>
              <a:rPr lang="en-US" dirty="0"/>
              <a:t>will be examined in upcoming lessons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DOM API</a:t>
            </a:r>
          </a:p>
        </p:txBody>
      </p:sp>
    </p:spTree>
    <p:extLst>
      <p:ext uri="{BB962C8B-B14F-4D97-AF65-F5344CB8AC3E}">
        <p14:creationId xmlns:p14="http://schemas.microsoft.com/office/powerpoint/2010/main" val="158444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6837D-AF94-44EB-A43D-D9332EAA0B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DOM Tree is comprised of </a:t>
            </a:r>
            <a:r>
              <a:rPr lang="en-US" b="1" dirty="0">
                <a:solidFill>
                  <a:schemeClr val="bg1"/>
                </a:solidFill>
              </a:rPr>
              <a:t>HTML elements</a:t>
            </a:r>
          </a:p>
          <a:p>
            <a:r>
              <a:rPr lang="en-US" dirty="0"/>
              <a:t>Elements are </a:t>
            </a:r>
            <a:r>
              <a:rPr lang="en-US" b="1" dirty="0">
                <a:solidFill>
                  <a:schemeClr val="bg1"/>
                </a:solidFill>
              </a:rPr>
              <a:t>JS objects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dirty="0"/>
              <a:t>They can be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modified</a:t>
            </a:r>
            <a:r>
              <a:rPr lang="en-US" dirty="0"/>
              <a:t> like regular objects</a:t>
            </a:r>
          </a:p>
          <a:p>
            <a:pPr>
              <a:spcBef>
                <a:spcPts val="2400"/>
              </a:spcBef>
            </a:pPr>
            <a:r>
              <a:rPr lang="en-US" dirty="0"/>
              <a:t>To change the contents of the page: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</a:t>
            </a:r>
            <a:r>
              <a:rPr lang="en-US" dirty="0"/>
              <a:t> an element to obtain 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its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8C398D-D6BA-41A5-B932-015DC426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264860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08911"/>
            <a:ext cx="9878013" cy="5546589"/>
          </a:xfrm>
        </p:spPr>
        <p:txBody>
          <a:bodyPr>
            <a:normAutofit/>
          </a:bodyPr>
          <a:lstStyle/>
          <a:p>
            <a:pPr lvl="1"/>
            <a:r>
              <a:rPr lang="en-US" sz="3400" dirty="0"/>
              <a:t>Attributes are defined by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</a:p>
          <a:p>
            <a:pPr lvl="2"/>
            <a:r>
              <a:rPr lang="en-US" sz="3200" dirty="0"/>
              <a:t>Attributes </a:t>
            </a:r>
            <a:r>
              <a:rPr lang="en-US" sz="3200" b="1" dirty="0">
                <a:solidFill>
                  <a:schemeClr val="bg1"/>
                </a:solidFill>
              </a:rPr>
              <a:t>initialize</a:t>
            </a:r>
            <a:r>
              <a:rPr lang="en-US" sz="3200" dirty="0"/>
              <a:t> DOM properties 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 values can </a:t>
            </a:r>
            <a:r>
              <a:rPr lang="en-US" sz="3200" b="1" dirty="0">
                <a:solidFill>
                  <a:schemeClr val="bg1"/>
                </a:solidFill>
              </a:rPr>
              <a:t>change </a:t>
            </a:r>
            <a:r>
              <a:rPr lang="en-US" sz="3200" dirty="0"/>
              <a:t>via the DOM API</a:t>
            </a:r>
          </a:p>
          <a:p>
            <a:pPr lvl="1"/>
            <a:r>
              <a:rPr lang="en-US" sz="3400" dirty="0"/>
              <a:t>The HTML </a:t>
            </a:r>
            <a:r>
              <a:rPr lang="en-US" sz="3400" b="1" dirty="0">
                <a:solidFill>
                  <a:schemeClr val="bg1"/>
                </a:solidFill>
              </a:rPr>
              <a:t>attribute</a:t>
            </a:r>
            <a:r>
              <a:rPr lang="en-US" sz="3400" dirty="0"/>
              <a:t> and the DOM </a:t>
            </a:r>
            <a:r>
              <a:rPr lang="en-US" sz="3400" b="1" dirty="0">
                <a:solidFill>
                  <a:schemeClr val="bg1"/>
                </a:solidFill>
              </a:rPr>
              <a:t>property</a:t>
            </a:r>
            <a:r>
              <a:rPr lang="en-US" sz="3400" dirty="0"/>
              <a:t> are technically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same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thing</a:t>
            </a:r>
          </a:p>
          <a:p>
            <a:pPr lvl="1"/>
            <a:r>
              <a:rPr lang="en-US" sz="3400" dirty="0"/>
              <a:t>Since the </a:t>
            </a:r>
            <a:r>
              <a:rPr lang="en-US" sz="3400" b="1" dirty="0">
                <a:solidFill>
                  <a:schemeClr val="bg1"/>
                </a:solidFill>
              </a:rPr>
              <a:t>outcome is the same</a:t>
            </a:r>
            <a:r>
              <a:rPr lang="en-US" sz="3400" dirty="0"/>
              <a:t>, in practice you will </a:t>
            </a:r>
            <a:r>
              <a:rPr lang="en-US" sz="3400" b="1" dirty="0">
                <a:solidFill>
                  <a:schemeClr val="bg1"/>
                </a:solidFill>
              </a:rPr>
              <a:t>almost never </a:t>
            </a:r>
            <a:r>
              <a:rPr lang="en-US" sz="3400" dirty="0"/>
              <a:t>encounter a difference!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127375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The </a:t>
            </a:r>
            <a:r>
              <a:rPr lang="en-US" b="1" noProof="1">
                <a:solidFill>
                  <a:schemeClr val="bg1"/>
                </a:solidFill>
              </a:rPr>
              <a:t>HTML DOM </a:t>
            </a:r>
            <a:r>
              <a:rPr lang="en-US" noProof="1"/>
              <a:t>allows JavaScript to change the </a:t>
            </a:r>
            <a:br>
              <a:rPr lang="en-US" noProof="1"/>
            </a:br>
            <a:r>
              <a:rPr lang="en-US" noProof="1"/>
              <a:t>content of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elements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endParaRPr lang="bg-BG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noProof="1"/>
              <a:t>And many others to be discussed in upcoming lessons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20922F0-1932-4742-A7CA-8AB7B67D03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15" y="2079000"/>
            <a:ext cx="2567404" cy="25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Autofit/>
          </a:bodyPr>
          <a:lstStyle/>
          <a:p>
            <a:r>
              <a:rPr lang="en-US" dirty="0"/>
              <a:t>To access raw HTML:</a:t>
            </a:r>
          </a:p>
          <a:p>
            <a:pPr>
              <a:spcBef>
                <a:spcPts val="27600"/>
              </a:spcBef>
            </a:pPr>
            <a:r>
              <a:rPr lang="en-US" dirty="0"/>
              <a:t>This will be </a:t>
            </a:r>
            <a:r>
              <a:rPr lang="en-US" b="1" dirty="0">
                <a:solidFill>
                  <a:schemeClr val="bg1"/>
                </a:solidFill>
              </a:rPr>
              <a:t>parsed</a:t>
            </a:r>
            <a:r>
              <a:rPr lang="en-US" dirty="0"/>
              <a:t> – beware of </a:t>
            </a:r>
            <a:r>
              <a:rPr lang="en-US" b="1" dirty="0">
                <a:solidFill>
                  <a:schemeClr val="bg1"/>
                </a:solidFill>
              </a:rPr>
              <a:t>XSS attacks</a:t>
            </a:r>
            <a:r>
              <a:rPr lang="en-US" dirty="0"/>
              <a:t>!</a:t>
            </a:r>
          </a:p>
          <a:p>
            <a:r>
              <a:rPr lang="en-US" dirty="0"/>
              <a:t>Changing </a:t>
            </a:r>
            <a:r>
              <a:rPr lang="en-US" b="1" noProof="1">
                <a:solidFill>
                  <a:schemeClr val="bg1"/>
                </a:solidFill>
              </a:rPr>
              <a:t>textContent</a:t>
            </a:r>
            <a:r>
              <a:rPr lang="en-US" dirty="0"/>
              <a:t> or </a:t>
            </a:r>
            <a:r>
              <a:rPr lang="en-US" b="1" noProof="1">
                <a:solidFill>
                  <a:schemeClr val="bg1"/>
                </a:solidFill>
              </a:rPr>
              <a:t>innerHTML</a:t>
            </a:r>
            <a:r>
              <a:rPr lang="en-US" dirty="0"/>
              <a:t> removes all child nodes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Accessing Element HTML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13212" y="2819175"/>
            <a:ext cx="10372475" cy="2409825"/>
            <a:chOff x="316037" y="2774839"/>
            <a:chExt cx="10372475" cy="24098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037" y="3155600"/>
              <a:ext cx="5213845" cy="1648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Arrow: Right 9"/>
            <p:cNvSpPr/>
            <p:nvPr/>
          </p:nvSpPr>
          <p:spPr>
            <a:xfrm>
              <a:off x="5766047" y="3584464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9412" y="2774839"/>
              <a:ext cx="4229100" cy="240982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21000" y="2082853"/>
            <a:ext cx="848750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element.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innerHTML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 = "&lt;p&gt;Welcome to the DOM&lt;/p&gt;";</a:t>
            </a:r>
          </a:p>
        </p:txBody>
      </p:sp>
    </p:spTree>
    <p:extLst>
      <p:ext uri="{BB962C8B-B14F-4D97-AF65-F5344CB8AC3E}">
        <p14:creationId xmlns:p14="http://schemas.microsoft.com/office/powerpoint/2010/main" val="366649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The contents of HTML elements are stored in text nodes</a:t>
            </a:r>
          </a:p>
          <a:p>
            <a:pPr lvl="1"/>
            <a:r>
              <a:rPr lang="en-US" dirty="0"/>
              <a:t>To access the contents of an element:</a:t>
            </a:r>
          </a:p>
          <a:p>
            <a:pPr lvl="1">
              <a:spcBef>
                <a:spcPts val="26400"/>
              </a:spcBef>
            </a:pPr>
            <a:r>
              <a:rPr lang="en-US" dirty="0"/>
              <a:t>If the element has children, returns all text </a:t>
            </a:r>
            <a:r>
              <a:rPr lang="en-US" b="1" dirty="0">
                <a:solidFill>
                  <a:schemeClr val="bg1"/>
                </a:solidFill>
              </a:rPr>
              <a:t>concatenated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Accessing Element Text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1861" y="2679930"/>
            <a:ext cx="9405572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let text = element.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textContent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;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//This is JavaScript!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element.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textContent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 = "Welcome to the DOM";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5A7D95-571E-4A0B-9CBE-E62F7D1086A7}"/>
              </a:ext>
            </a:extLst>
          </p:cNvPr>
          <p:cNvGrpSpPr/>
          <p:nvPr/>
        </p:nvGrpSpPr>
        <p:grpSpPr>
          <a:xfrm>
            <a:off x="664313" y="3895696"/>
            <a:ext cx="10863375" cy="1648304"/>
            <a:chOff x="587625" y="3895696"/>
            <a:chExt cx="10863375" cy="164830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/>
            <a:srcRect r="3845"/>
            <a:stretch/>
          </p:blipFill>
          <p:spPr>
            <a:xfrm>
              <a:off x="587625" y="3895696"/>
              <a:ext cx="5013375" cy="1648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/>
            <a:srcRect r="8652"/>
            <a:stretch/>
          </p:blipFill>
          <p:spPr>
            <a:xfrm>
              <a:off x="6506000" y="3908709"/>
              <a:ext cx="4945000" cy="162227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Arrow: Right 9"/>
            <p:cNvSpPr/>
            <p:nvPr/>
          </p:nvSpPr>
          <p:spPr>
            <a:xfrm>
              <a:off x="5824900" y="4338848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815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of input elements are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on them: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Accessing Element Values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47096" y="5469930"/>
            <a:ext cx="8948904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let num = Number(element.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value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element.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value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 = 56;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3369" y="2291513"/>
            <a:ext cx="4438650" cy="2705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/>
          <a:srcRect r="28761"/>
          <a:stretch/>
        </p:blipFill>
        <p:spPr>
          <a:xfrm>
            <a:off x="7360284" y="2239125"/>
            <a:ext cx="3223113" cy="2809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70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JS function to sum two numbers (fill the missing code)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01440" y="2214990"/>
            <a:ext cx="10823576" cy="21459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 +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 =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readonly="readonly" /&gt;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type="button" value="Calc"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calc()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&lt;script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src="calc.js"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&gt;&lt;/script&gt;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BE2430-49F6-409A-B112-51591815D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0" y="5143730"/>
            <a:ext cx="547456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TODO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1000" y="4573665"/>
            <a:ext cx="3247055" cy="18926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D0730E-DC8B-4471-8077-4413B4FC3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0" y="4628992"/>
            <a:ext cx="547456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calc.js</a:t>
            </a:r>
          </a:p>
        </p:txBody>
      </p:sp>
    </p:spTree>
    <p:extLst>
      <p:ext uri="{BB962C8B-B14F-4D97-AF65-F5344CB8AC3E}">
        <p14:creationId xmlns:p14="http://schemas.microsoft.com/office/powerpoint/2010/main" val="351826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66040" y="2102294"/>
            <a:ext cx="9456745" cy="26691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num1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num2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sum = Number(num1) + Number(num2);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sum;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0960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https://judge.softuni.org/Contests/Compete/Index/3794#0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8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DOM API</a:t>
            </a:r>
          </a:p>
          <a:p>
            <a:r>
              <a:rPr lang="en-US" dirty="0"/>
              <a:t>Targeting &amp; Selecting Elements</a:t>
            </a:r>
          </a:p>
          <a:p>
            <a:r>
              <a:rPr lang="en-US" dirty="0"/>
              <a:t>Creating &amp; Manipulating Elements</a:t>
            </a:r>
          </a:p>
          <a:p>
            <a:r>
              <a:rPr lang="en-US" dirty="0"/>
              <a:t>Handling Events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BA6D7C-6D03-409A-A047-A2AD3C55CF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E7745-CB31-422B-8070-B6D3AB7471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Content can be </a:t>
            </a:r>
            <a:r>
              <a:rPr lang="en-US" b="1" dirty="0">
                <a:solidFill>
                  <a:schemeClr val="bg1"/>
                </a:solidFill>
              </a:rPr>
              <a:t>hidden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revealed</a:t>
            </a:r>
            <a:r>
              <a:rPr lang="en-US" dirty="0"/>
              <a:t> by changing its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style</a:t>
            </a:r>
          </a:p>
          <a:p>
            <a:pPr lvl="1"/>
            <a:r>
              <a:rPr lang="en-US" dirty="0"/>
              <a:t>This is a </a:t>
            </a:r>
            <a:r>
              <a:rPr lang="en-US" b="1" dirty="0">
                <a:solidFill>
                  <a:schemeClr val="bg1"/>
                </a:solidFill>
              </a:rPr>
              <a:t>common technique </a:t>
            </a:r>
            <a:r>
              <a:rPr lang="en-US" dirty="0"/>
              <a:t>to display content dynamically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 an element:</a:t>
            </a:r>
          </a:p>
          <a:p>
            <a:pPr>
              <a:spcBef>
                <a:spcPts val="9600"/>
              </a:spcBef>
            </a:pP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reveal</a:t>
            </a:r>
            <a:r>
              <a:rPr lang="en-US" dirty="0"/>
              <a:t> an element, set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to anything that isn't </a:t>
            </a:r>
            <a:r>
              <a:rPr lang="en-US" b="1" dirty="0">
                <a:solidFill>
                  <a:schemeClr val="bg1"/>
                </a:solidFill>
              </a:rPr>
              <a:t>'none'</a:t>
            </a:r>
            <a:r>
              <a:rPr lang="en-US" dirty="0"/>
              <a:t> (including </a:t>
            </a:r>
            <a:r>
              <a:rPr lang="en-US" b="1" dirty="0">
                <a:solidFill>
                  <a:schemeClr val="bg1"/>
                </a:solidFill>
              </a:rPr>
              <a:t>empty string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6DC16F-781E-41E9-B2DC-CCE60552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Content via Visibility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C33C6-DB63-4697-B2ED-5086F7DE70CF}"/>
              </a:ext>
            </a:extLst>
          </p:cNvPr>
          <p:cNvSpPr txBox="1"/>
          <p:nvPr/>
        </p:nvSpPr>
        <p:spPr>
          <a:xfrm>
            <a:off x="696000" y="3294000"/>
            <a:ext cx="1084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const element = document.getElementById('main');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element.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style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display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= 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'none'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A53D9-7E8A-4F51-BB6E-723CFD161E43}"/>
              </a:ext>
            </a:extLst>
          </p:cNvPr>
          <p:cNvSpPr txBox="1"/>
          <p:nvPr/>
        </p:nvSpPr>
        <p:spPr>
          <a:xfrm>
            <a:off x="696000" y="5760886"/>
            <a:ext cx="10845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element.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style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display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= 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''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 </a:t>
            </a:r>
            <a:r>
              <a:rPr kumimoji="0" lang="en-US" sz="2398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Can be 'inline', 'block', etc.</a:t>
            </a:r>
          </a:p>
        </p:txBody>
      </p:sp>
    </p:spTree>
    <p:extLst>
      <p:ext uri="{BB962C8B-B14F-4D97-AF65-F5344CB8AC3E}">
        <p14:creationId xmlns:p14="http://schemas.microsoft.com/office/powerpoint/2010/main" val="280760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HTML page holds a short text + link "</a:t>
            </a:r>
            <a:r>
              <a:rPr lang="en-US" sz="3200" b="1" i="1" dirty="0">
                <a:solidFill>
                  <a:schemeClr val="bg1"/>
                </a:solidFill>
              </a:rPr>
              <a:t>Read more …</a:t>
            </a:r>
            <a:r>
              <a:rPr lang="en-US" sz="3200" dirty="0"/>
              <a:t>"</a:t>
            </a:r>
          </a:p>
          <a:p>
            <a:pPr lvl="1"/>
            <a:r>
              <a:rPr lang="en-US" sz="3200" dirty="0"/>
              <a:t>Clicking on the link shows more text and hides the link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14" y="2740568"/>
            <a:ext cx="4287898" cy="352140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882868" y="434887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2B1612EC-5F9D-4843-95E1-16A1F02EA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723" y="2740568"/>
            <a:ext cx="4281493" cy="352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 – HTML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7356000" y="2913209"/>
            <a:ext cx="4573588" cy="189687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See the DOM tree here: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http://software.hixie.ch/utilities/js/live-dom-viewer/?saved=4275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6915" marR="0" lvl="0" indent="-456915" algn="l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2037" y="1490437"/>
            <a:ext cx="6527495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Welcome to the "Show More Text Example".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&lt;a href="#" id="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more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 onclick= "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showText()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"&gt;Read more …&lt;/a&gt;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&lt;span id="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text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 style= "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display:none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"&gt;Welcome to …&lt;/span&gt;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&lt;script&gt;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function 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showText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() {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// TODO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09802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Id, Class, Tag and Query Selectors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Targeting &amp; Selecting Elements</a:t>
            </a:r>
          </a:p>
        </p:txBody>
      </p:sp>
      <p:pic>
        <p:nvPicPr>
          <p:cNvPr id="7" name="Picture 6" descr="A red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62EBC3B-4072-1125-38D8-BAEA24826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84" y="1269000"/>
            <a:ext cx="2768432" cy="276843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>
            <a:normAutofit/>
          </a:bodyPr>
          <a:lstStyle/>
          <a:p>
            <a:r>
              <a:rPr lang="en-US" noProof="1"/>
              <a:t>There are a few ways to </a:t>
            </a:r>
            <a:r>
              <a:rPr lang="en-US" b="1" noProof="1">
                <a:solidFill>
                  <a:schemeClr val="bg1"/>
                </a:solidFill>
              </a:rPr>
              <a:t>find</a:t>
            </a:r>
            <a:r>
              <a:rPr lang="en-US" noProof="1"/>
              <a:t> a certain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</a:t>
            </a:r>
            <a:r>
              <a:rPr lang="en-US" noProof="1"/>
              <a:t> in the </a:t>
            </a:r>
            <a:r>
              <a:rPr lang="en-US" b="1" noProof="1">
                <a:solidFill>
                  <a:schemeClr val="bg1"/>
                </a:solidFill>
              </a:rPr>
              <a:t>DOM</a:t>
            </a:r>
            <a:r>
              <a:rPr lang="en-US" noProof="1"/>
              <a:t>:</a:t>
            </a:r>
          </a:p>
          <a:p>
            <a:pPr lvl="1"/>
            <a:r>
              <a:rPr lang="en-US" noProof="1"/>
              <a:t>By ID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getElementById()</a:t>
            </a:r>
            <a:endParaRPr lang="bg-BG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noProof="1"/>
              <a:t>By class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getElementsByClassName()</a:t>
            </a:r>
          </a:p>
          <a:p>
            <a:pPr lvl="1"/>
            <a:r>
              <a:rPr lang="en-US" noProof="1"/>
              <a:t>By tag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getElementsByTagName()</a:t>
            </a:r>
          </a:p>
          <a:p>
            <a:pPr lvl="1"/>
            <a:r>
              <a:rPr lang="en-US" noProof="1"/>
              <a:t>By CSS selector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querySelector()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querySelectorAll()</a:t>
            </a:r>
          </a:p>
          <a:p>
            <a:r>
              <a:rPr lang="en-US" noProof="1"/>
              <a:t>These methods return a </a:t>
            </a:r>
            <a:r>
              <a:rPr lang="en-US" b="1" noProof="1">
                <a:solidFill>
                  <a:schemeClr val="bg1"/>
                </a:solidFill>
              </a:rPr>
              <a:t>reference</a:t>
            </a:r>
            <a:r>
              <a:rPr lang="en-US" noProof="1"/>
              <a:t> to the element, which can be </a:t>
            </a:r>
            <a:r>
              <a:rPr lang="en-US" b="1" noProof="1">
                <a:solidFill>
                  <a:schemeClr val="bg1"/>
                </a:solidFill>
              </a:rPr>
              <a:t>manipulated</a:t>
            </a:r>
            <a:r>
              <a:rPr lang="en-US" noProof="1"/>
              <a:t> with JavaScript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Targeting Elements</a:t>
            </a:r>
          </a:p>
        </p:txBody>
      </p:sp>
    </p:spTree>
    <p:extLst>
      <p:ext uri="{BB962C8B-B14F-4D97-AF65-F5344CB8AC3E}">
        <p14:creationId xmlns:p14="http://schemas.microsoft.com/office/powerpoint/2010/main" val="335878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917704-4146-46B8-8636-FC7A38D72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1B8AE3-4EB7-405A-B1F2-18B43D910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ID attribute </a:t>
            </a: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  <a:r>
              <a:rPr lang="en-US" dirty="0"/>
              <a:t> on the page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459FA6-3145-4243-81B1-7CD784B8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Targeting by ID - Example</a:t>
            </a:r>
            <a:endParaRPr lang="bg-B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73D5EA-2D81-4474-B44E-19605448F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214" y="1859731"/>
            <a:ext cx="9405572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const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element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 = document.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getElementById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('main');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console.log(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element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);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1179CB-49FF-4794-9F27-66D4466D8DFE}"/>
              </a:ext>
            </a:extLst>
          </p:cNvPr>
          <p:cNvGrpSpPr/>
          <p:nvPr/>
        </p:nvGrpSpPr>
        <p:grpSpPr>
          <a:xfrm>
            <a:off x="1393214" y="2947562"/>
            <a:ext cx="8797786" cy="3391006"/>
            <a:chOff x="2001000" y="2957263"/>
            <a:chExt cx="8797786" cy="339100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4EE7766-8729-4C53-9233-F7CF75977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1000" y="2957263"/>
              <a:ext cx="3370639" cy="339100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920F06-37F3-4C6E-AA6B-AF497084F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6811" y="3928866"/>
              <a:ext cx="4371975" cy="14478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Arrow: Right 9">
              <a:extLst>
                <a:ext uri="{FF2B5EF4-FFF2-40B4-BE49-F238E27FC236}">
                  <a16:creationId xmlns:a16="http://schemas.microsoft.com/office/drawing/2014/main" id="{E3A08D65-B92B-4584-A11A-D599C844A22A}"/>
                </a:ext>
              </a:extLst>
            </p:cNvPr>
            <p:cNvSpPr/>
            <p:nvPr/>
          </p:nvSpPr>
          <p:spPr>
            <a:xfrm>
              <a:off x="5594865" y="4271766"/>
              <a:ext cx="7200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82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917704-4146-46B8-8636-FC7A38D72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1B8AE3-4EB7-405A-B1F2-18B43D910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tag name </a:t>
            </a:r>
            <a:r>
              <a:rPr lang="en-US" dirty="0"/>
              <a:t>specifies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element – </a:t>
            </a:r>
            <a:r>
              <a:rPr lang="en-US" b="1" dirty="0">
                <a:latin typeface="Consolas" panose="020B0609020204030204" pitchFamily="49" charset="0"/>
              </a:rPr>
              <a:t>div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p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ul</a:t>
            </a:r>
            <a:r>
              <a:rPr lang="en-US" dirty="0"/>
              <a:t>, etc.</a:t>
            </a: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 names </a:t>
            </a:r>
            <a:r>
              <a:rPr lang="en-US" dirty="0"/>
              <a:t>are used for </a:t>
            </a:r>
            <a:r>
              <a:rPr lang="en-US" b="1" dirty="0">
                <a:solidFill>
                  <a:schemeClr val="bg1"/>
                </a:solidFill>
              </a:rPr>
              <a:t>styling</a:t>
            </a:r>
            <a:r>
              <a:rPr lang="en-US" dirty="0"/>
              <a:t> and easier </a:t>
            </a:r>
            <a:r>
              <a:rPr lang="en-US" b="1" dirty="0">
                <a:solidFill>
                  <a:schemeClr val="bg1"/>
                </a:solidFill>
              </a:rPr>
              <a:t>selection</a:t>
            </a:r>
          </a:p>
          <a:p>
            <a:pPr>
              <a:spcBef>
                <a:spcPts val="10200"/>
              </a:spcBef>
            </a:pPr>
            <a:r>
              <a:rPr lang="en-US" dirty="0"/>
              <a:t>Both methods return a live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Even if </a:t>
            </a:r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element is selected! This is a </a:t>
            </a:r>
            <a:r>
              <a:rPr lang="en-US" b="1" dirty="0">
                <a:solidFill>
                  <a:schemeClr val="bg1"/>
                </a:solidFill>
              </a:rPr>
              <a:t>common mistake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459FA6-3145-4243-81B1-7CD784B8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Targeting by Tag and Class Names – Example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1411B-C461-4660-9F92-0B863315A272}"/>
              </a:ext>
            </a:extLst>
          </p:cNvPr>
          <p:cNvSpPr txBox="1"/>
          <p:nvPr/>
        </p:nvSpPr>
        <p:spPr>
          <a:xfrm>
            <a:off x="696000" y="1944000"/>
            <a:ext cx="1008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const elements = document.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getElementsByTagName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('p');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Select all paragraphs on the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2B85-E073-4DA1-8944-8C511C43E523}"/>
              </a:ext>
            </a:extLst>
          </p:cNvPr>
          <p:cNvSpPr txBox="1"/>
          <p:nvPr/>
        </p:nvSpPr>
        <p:spPr>
          <a:xfrm>
            <a:off x="696000" y="3867868"/>
            <a:ext cx="1008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const elements = document.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getElementsByClassName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('list');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Select all elements having a class named 'list'</a:t>
            </a:r>
          </a:p>
        </p:txBody>
      </p:sp>
    </p:spTree>
    <p:extLst>
      <p:ext uri="{BB962C8B-B14F-4D97-AF65-F5344CB8AC3E}">
        <p14:creationId xmlns:p14="http://schemas.microsoft.com/office/powerpoint/2010/main" val="173027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4504D3-1972-4773-B3C7-C66927996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B0AE6-C2EF-4699-AC44-3EEB1F4DC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 the </a:t>
            </a:r>
            <a:r>
              <a:rPr lang="en-US" b="1" dirty="0">
                <a:solidFill>
                  <a:schemeClr val="bg1"/>
                </a:solidFill>
              </a:rPr>
              <a:t>first matching </a:t>
            </a:r>
            <a:r>
              <a:rPr lang="en-US" dirty="0"/>
              <a:t>element</a:t>
            </a:r>
          </a:p>
          <a:p>
            <a:pPr>
              <a:spcBef>
                <a:spcPts val="17400"/>
              </a:spcBef>
            </a:pPr>
            <a:r>
              <a:rPr lang="en-US" dirty="0"/>
              <a:t>Select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matching elements</a:t>
            </a:r>
          </a:p>
          <a:p>
            <a:pPr lvl="1"/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static </a:t>
            </a:r>
            <a:r>
              <a:rPr lang="en-US" b="1" dirty="0" err="1">
                <a:solidFill>
                  <a:schemeClr val="bg1"/>
                </a:solidFill>
              </a:rPr>
              <a:t>NodeList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6A2059-99C3-47F9-A828-669F7197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Selectors -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EF9AC-EEAB-4E2A-A405-AF8704F5F319}"/>
              </a:ext>
            </a:extLst>
          </p:cNvPr>
          <p:cNvSpPr txBox="1"/>
          <p:nvPr/>
        </p:nvSpPr>
        <p:spPr>
          <a:xfrm>
            <a:off x="651000" y="5454000"/>
            <a:ext cx="1057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const elements = document.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querySelectorAll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('article.list');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Select all &lt;article&gt; elements having a class named 'list'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BD0BE-7B26-4E0B-90EF-E3B0960F67C9}"/>
              </a:ext>
            </a:extLst>
          </p:cNvPr>
          <p:cNvSpPr txBox="1"/>
          <p:nvPr/>
        </p:nvSpPr>
        <p:spPr>
          <a:xfrm>
            <a:off x="651000" y="1950881"/>
            <a:ext cx="10575000" cy="18483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const mainDiv = document.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querySelector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itchFamily="2" charset="2"/>
              </a:rPr>
              <a:t>('#main');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Select the element with ID 'main'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const element = document.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querySelector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('p');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Select the first paragraph on the page</a:t>
            </a:r>
          </a:p>
        </p:txBody>
      </p:sp>
    </p:spTree>
    <p:extLst>
      <p:ext uri="{BB962C8B-B14F-4D97-AF65-F5344CB8AC3E}">
        <p14:creationId xmlns:p14="http://schemas.microsoft.com/office/powerpoint/2010/main" val="163661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1215"/>
            <a:ext cx="9883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Both interfaces are 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 of </a:t>
            </a:r>
            <a:r>
              <a:rPr lang="en-US" b="1" dirty="0">
                <a:solidFill>
                  <a:schemeClr val="bg1"/>
                </a:solidFill>
              </a:rPr>
              <a:t>DOM nodes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contain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node type, including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whitespace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contains only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</a:p>
          <a:p>
            <a:pPr>
              <a:buClr>
                <a:schemeClr val="tx1"/>
              </a:buClr>
            </a:pPr>
            <a:r>
              <a:rPr lang="en-US" dirty="0"/>
              <a:t>Both have </a:t>
            </a:r>
            <a:r>
              <a:rPr lang="en-US" b="1" dirty="0">
                <a:solidFill>
                  <a:schemeClr val="bg1"/>
                </a:solidFill>
              </a:rPr>
              <a:t>iteration</a:t>
            </a:r>
            <a:r>
              <a:rPr lang="en-US" dirty="0"/>
              <a:t> methods,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has an extra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namedItem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live</a:t>
            </a:r>
            <a:r>
              <a:rPr lang="en-US" dirty="0"/>
              <a:t>, while </a:t>
            </a: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be either </a:t>
            </a:r>
            <a:r>
              <a:rPr lang="en-US" b="1" dirty="0">
                <a:solidFill>
                  <a:schemeClr val="bg1"/>
                </a:solidFill>
              </a:rPr>
              <a:t>live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NodeList</a:t>
            </a:r>
            <a:r>
              <a:rPr lang="en-US" dirty="0"/>
              <a:t> vs. </a:t>
            </a:r>
            <a:r>
              <a:rPr lang="en-US" dirty="0" err="1"/>
              <a:t>HTMLCollection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6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616581-DB9E-4BED-A81B-5CFB93A05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94DB8-A2E4-47F2-A7ED-A3210F3E4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arrays but can be </a:t>
            </a:r>
            <a:r>
              <a:rPr lang="en-US" b="1" dirty="0">
                <a:solidFill>
                  <a:schemeClr val="bg1"/>
                </a:solidFill>
              </a:rPr>
              <a:t>indexed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iterated</a:t>
            </a:r>
          </a:p>
          <a:p>
            <a:pPr>
              <a:spcBef>
                <a:spcPts val="18000"/>
              </a:spcBef>
            </a:pPr>
            <a:r>
              <a:rPr lang="en-US" dirty="0"/>
              <a:t>Both can be </a:t>
            </a:r>
            <a:r>
              <a:rPr lang="en-US" b="1" dirty="0">
                <a:solidFill>
                  <a:schemeClr val="bg1"/>
                </a:solidFill>
              </a:rPr>
              <a:t>explicitly converted </a:t>
            </a:r>
            <a:r>
              <a:rPr lang="en-US" dirty="0"/>
              <a:t>to an array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B51A3D-2029-48A1-9EBC-D45A1D24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Element Collections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026558-AD16-44E7-82BF-D06B621F84CC}"/>
              </a:ext>
            </a:extLst>
          </p:cNvPr>
          <p:cNvSpPr txBox="1"/>
          <p:nvPr/>
        </p:nvSpPr>
        <p:spPr>
          <a:xfrm>
            <a:off x="2361000" y="2304000"/>
            <a:ext cx="9018455" cy="22170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const elements = document.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querySelectorAll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('p');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const first = elements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[0]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Select the first paragraph on the page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for (let 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p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of 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elements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 { </a:t>
            </a:r>
            <a:r>
              <a:rPr kumimoji="0" lang="en-US" sz="2398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/* … */ 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Iterate over all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BD890-DC10-400D-BF09-70360947E8DD}"/>
              </a:ext>
            </a:extLst>
          </p:cNvPr>
          <p:cNvSpPr txBox="1"/>
          <p:nvPr/>
        </p:nvSpPr>
        <p:spPr>
          <a:xfrm>
            <a:off x="2361000" y="5301668"/>
            <a:ext cx="9018455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const elementArray = 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Array.from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(elements);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const elementArr2 = [...elements]; </a:t>
            </a:r>
            <a:r>
              <a:rPr kumimoji="0" lang="en-US" sz="2398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Spread syntax</a:t>
            </a:r>
          </a:p>
        </p:txBody>
      </p:sp>
    </p:spTree>
    <p:extLst>
      <p:ext uri="{BB962C8B-B14F-4D97-AF65-F5344CB8AC3E}">
        <p14:creationId xmlns:p14="http://schemas.microsoft.com/office/powerpoint/2010/main" val="37281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#js-front-end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Collect the </a:t>
            </a:r>
            <a:r>
              <a:rPr lang="en-US" sz="3200" b="1" dirty="0">
                <a:solidFill>
                  <a:schemeClr val="bg1"/>
                </a:solidFill>
              </a:rPr>
              <a:t>list items </a:t>
            </a:r>
            <a:r>
              <a:rPr lang="en-US" sz="3200" dirty="0"/>
              <a:t>from given HTML list and append their </a:t>
            </a:r>
            <a:r>
              <a:rPr lang="en-US" sz="3200" b="1" dirty="0">
                <a:solidFill>
                  <a:schemeClr val="bg1"/>
                </a:solidFill>
              </a:rPr>
              <a:t>text</a:t>
            </a:r>
            <a:r>
              <a:rPr lang="en-US" sz="3200" dirty="0"/>
              <a:t> to given </a:t>
            </a:r>
            <a:r>
              <a:rPr lang="en-US" sz="3200" b="1" dirty="0">
                <a:solidFill>
                  <a:schemeClr val="bg1"/>
                </a:solidFill>
              </a:rPr>
              <a:t>text area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3812" y="2438400"/>
            <a:ext cx="4343400" cy="392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1612" y="2438400"/>
            <a:ext cx="4343400" cy="3924300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5899440" y="4261829"/>
            <a:ext cx="383449" cy="277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192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 – HTML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86539" y="1591492"/>
            <a:ext cx="6172198" cy="445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ul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id="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items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"&gt;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&lt;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li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&gt;first item&lt;/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li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&lt;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li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&gt;second item&lt;/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li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&lt;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li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&gt;third item&lt;/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li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ul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textarea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id="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result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"&gt;</a:t>
            </a:r>
            <a:b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textarea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&lt;br&gt;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&lt;button onclick="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extractText()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"&gt;</a:t>
            </a:r>
            <a:b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Extract Text&lt;/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button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kumimoji="0" lang="it-IT" sz="24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31145" y="1939900"/>
            <a:ext cx="4009590" cy="36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9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Collect List Items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099761" y="1642827"/>
            <a:ext cx="9989303" cy="38521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function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extractText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() {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let itemNodes = 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document.querySelectorAll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("ul#items li");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let textarea = 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document.querySelector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("#result");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for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(let node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of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itemNodes) {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textarea.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value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+= node.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textContent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+ "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\n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";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}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kumimoji="0" lang="it-IT" sz="24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6005" y="615436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</a:t>
            </a: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https://judge.softuni.org/Contests/Compete/Index/3794#2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264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ubtitle 7"/>
          <p:cNvSpPr txBox="1"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Parents &amp; Children. CRUD Operations.</a:t>
            </a:r>
          </a:p>
        </p:txBody>
      </p:sp>
      <p:sp>
        <p:nvSpPr>
          <p:cNvPr id="346" name="Title 1"/>
          <p:cNvSpPr txBox="1">
            <a:spLocks noGrp="1"/>
          </p:cNvSpPr>
          <p:nvPr>
            <p:ph type="title" sz="quarter" idx="10"/>
          </p:nvPr>
        </p:nvSpPr>
        <p:spPr/>
        <p:txBody>
          <a:bodyPr/>
          <a:lstStyle>
            <a:lvl1pPr defTabSz="1047856">
              <a:defRPr sz="4558"/>
            </a:lvl1pPr>
          </a:lstStyle>
          <a:p>
            <a:r>
              <a:rPr lang="en-US" dirty="0"/>
              <a:t>DOM Manipulation</a:t>
            </a:r>
          </a:p>
        </p:txBody>
      </p:sp>
      <p:pic>
        <p:nvPicPr>
          <p:cNvPr id="6" name="Picture 5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1B92EBB2-E6B6-346F-0DCC-1DB5F085020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00" y="1402180"/>
            <a:ext cx="2485794" cy="248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06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318FD-77E2-4A47-85E3-DBA3E0868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sz="3400" dirty="0"/>
              <a:t>Every DOM Element has a </a:t>
            </a:r>
            <a:r>
              <a:rPr lang="en-US" sz="3400" b="1" dirty="0">
                <a:solidFill>
                  <a:schemeClr val="bg1"/>
                </a:solidFill>
              </a:rPr>
              <a:t>parent</a:t>
            </a:r>
            <a:endParaRPr lang="en-US" dirty="0"/>
          </a:p>
          <a:p>
            <a:pPr lvl="1"/>
            <a:r>
              <a:rPr lang="en-US" dirty="0"/>
              <a:t>Parents can be accessed by property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parentElement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parentNode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784F5D-DAC3-4F6A-9361-66B0A72D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34D1E-E2D9-4F2F-8ED8-1317F4D9C70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1257" y="2972716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2026CD-E9F7-46C4-A5E7-E306A0E9579F}"/>
              </a:ext>
            </a:extLst>
          </p:cNvPr>
          <p:cNvSpPr txBox="1">
            <a:spLocks/>
          </p:cNvSpPr>
          <p:nvPr/>
        </p:nvSpPr>
        <p:spPr>
          <a:xfrm>
            <a:off x="2511257" y="4439195"/>
            <a:ext cx="889036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let firstP = document.getElementsByTagName('p')[0];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console.log(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firstP.parentElement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);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8ED7E27-A5A4-44D2-89A6-BB5E67019824}"/>
              </a:ext>
            </a:extLst>
          </p:cNvPr>
          <p:cNvSpPr/>
          <p:nvPr/>
        </p:nvSpPr>
        <p:spPr bwMode="auto">
          <a:xfrm>
            <a:off x="8571000" y="3712481"/>
            <a:ext cx="2046514" cy="726714"/>
          </a:xfrm>
          <a:prstGeom prst="wedgeRoundRectCallout">
            <a:avLst>
              <a:gd name="adj1" fmla="val 57055"/>
              <a:gd name="adj2" fmla="val 488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Accessing the first child</a:t>
            </a:r>
            <a:endParaRPr kumimoji="0" lang="bg-BG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38CF320-5D18-4CA9-8E6F-7724DFD835ED}"/>
              </a:ext>
            </a:extLst>
          </p:cNvPr>
          <p:cNvSpPr/>
          <p:nvPr/>
        </p:nvSpPr>
        <p:spPr bwMode="auto">
          <a:xfrm>
            <a:off x="7030371" y="5253012"/>
            <a:ext cx="2157172" cy="809779"/>
          </a:xfrm>
          <a:prstGeom prst="wedgeRoundRectCallout">
            <a:avLst>
              <a:gd name="adj1" fmla="val -65146"/>
              <a:gd name="adj2" fmla="val -44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Accessing the child's parent</a:t>
            </a:r>
            <a:endParaRPr kumimoji="0" lang="bg-BG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E95775-3C01-4C95-93D7-D2B62479AB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1257" y="5772103"/>
            <a:ext cx="3262526" cy="5590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964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CD8E85-02BB-4B8F-B640-649BF8ED0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some element contains other elements, that means he is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of those elements</a:t>
            </a:r>
          </a:p>
          <a:p>
            <a:r>
              <a:rPr lang="en-US" dirty="0"/>
              <a:t>They are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. They can be accessed by property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0B228B-AA1F-48E0-AF2E-7DF72F85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088B7-5725-43E6-8670-EB93F219045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1207" y="3710859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5888F43-736A-4574-B09A-550B8CCD938D}"/>
              </a:ext>
            </a:extLst>
          </p:cNvPr>
          <p:cNvSpPr txBox="1">
            <a:spLocks/>
          </p:cNvSpPr>
          <p:nvPr/>
        </p:nvSpPr>
        <p:spPr>
          <a:xfrm>
            <a:off x="680579" y="5345927"/>
            <a:ext cx="1128224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let pElements = document.getElementsByTagName('div')[0]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.children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BFC1E-3B41-40C1-864F-51DC7C9FF1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12822"/>
          <a:stretch/>
        </p:blipFill>
        <p:spPr>
          <a:xfrm>
            <a:off x="6231000" y="3716549"/>
            <a:ext cx="3492197" cy="1318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E918ACF-20DC-4592-ABEE-216878D12345}"/>
              </a:ext>
            </a:extLst>
          </p:cNvPr>
          <p:cNvSpPr/>
          <p:nvPr/>
        </p:nvSpPr>
        <p:spPr bwMode="auto">
          <a:xfrm>
            <a:off x="8479769" y="5976009"/>
            <a:ext cx="2486855" cy="706241"/>
          </a:xfrm>
          <a:prstGeom prst="wedgeRoundRectCallout">
            <a:avLst>
              <a:gd name="adj1" fmla="val -62905"/>
              <a:gd name="adj2" fmla="val -60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Returns live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HTMLCollection</a:t>
            </a:r>
            <a:endParaRPr kumimoji="0" lang="bg-BG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5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noProof="1"/>
              <a:t>We can </a:t>
            </a:r>
            <a:r>
              <a:rPr lang="en-US" sz="3400" b="1" noProof="1">
                <a:solidFill>
                  <a:schemeClr val="bg1"/>
                </a:solidFill>
              </a:rPr>
              <a:t>create</a:t>
            </a:r>
            <a:r>
              <a:rPr lang="en-US" sz="3400" noProof="1"/>
              <a:t>,</a:t>
            </a:r>
            <a:r>
              <a:rPr lang="en-US" sz="3400" b="1" noProof="1"/>
              <a:t> </a:t>
            </a:r>
            <a:r>
              <a:rPr lang="en-US" sz="3400" b="1" noProof="1">
                <a:solidFill>
                  <a:schemeClr val="bg1"/>
                </a:solidFill>
              </a:rPr>
              <a:t>append</a:t>
            </a:r>
            <a:r>
              <a:rPr lang="en-US" sz="3400" b="1" noProof="1"/>
              <a:t> </a:t>
            </a:r>
            <a:r>
              <a:rPr lang="en-US" sz="3400" noProof="1"/>
              <a:t>and </a:t>
            </a:r>
            <a:r>
              <a:rPr lang="en-US" sz="3400" b="1" noProof="1">
                <a:solidFill>
                  <a:schemeClr val="bg1"/>
                </a:solidFill>
              </a:rPr>
              <a:t>remove</a:t>
            </a:r>
            <a:r>
              <a:rPr lang="en-US" sz="3400" noProof="1"/>
              <a:t> HTML elements dynamically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replaceChild()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FBBB25-7C0C-4BE7-98B2-7BCFD6D950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55" y="2571986"/>
            <a:ext cx="2550139" cy="255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9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1000" y="1196124"/>
            <a:ext cx="12015000" cy="5661875"/>
          </a:xfrm>
        </p:spPr>
        <p:txBody>
          <a:bodyPr>
            <a:normAutofit/>
          </a:bodyPr>
          <a:lstStyle/>
          <a:p>
            <a:r>
              <a:rPr lang="en-US" sz="3400" dirty="0"/>
              <a:t>HTML elements are created with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document.createElement</a:t>
            </a:r>
          </a:p>
          <a:p>
            <a:r>
              <a:rPr lang="en-US" sz="3400" dirty="0"/>
              <a:t>Variables holding HTML elements are </a:t>
            </a:r>
            <a:r>
              <a:rPr lang="en-US" sz="3400" b="1" dirty="0">
                <a:solidFill>
                  <a:schemeClr val="bg1"/>
                </a:solidFill>
              </a:rPr>
              <a:t>live</a:t>
            </a:r>
            <a:r>
              <a:rPr lang="en-US" sz="3400" dirty="0"/>
              <a:t>:</a:t>
            </a:r>
          </a:p>
          <a:p>
            <a:pPr lvl="1"/>
            <a:r>
              <a:rPr lang="en-US" sz="3200" dirty="0"/>
              <a:t>If you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 contents of the variable, the DOM is </a:t>
            </a:r>
            <a:r>
              <a:rPr lang="en-US" sz="3200" b="1" dirty="0">
                <a:solidFill>
                  <a:schemeClr val="bg1"/>
                </a:solidFill>
              </a:rPr>
              <a:t>updated</a:t>
            </a:r>
          </a:p>
          <a:p>
            <a:pPr lvl="1"/>
            <a:r>
              <a:rPr lang="en-US" sz="3200" dirty="0"/>
              <a:t>If you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/>
              <a:t> it somewhere in the DOM, the original is </a:t>
            </a:r>
            <a:r>
              <a:rPr lang="en-US" sz="3200" b="1" dirty="0">
                <a:solidFill>
                  <a:schemeClr val="bg1"/>
                </a:solidFill>
              </a:rPr>
              <a:t>moved</a:t>
            </a:r>
          </a:p>
          <a:p>
            <a:r>
              <a:rPr lang="en-US" sz="3400" dirty="0"/>
              <a:t>Text added to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3400" dirty="0"/>
              <a:t> will be </a:t>
            </a:r>
            <a:r>
              <a:rPr lang="en-US" sz="3400" b="1" dirty="0">
                <a:solidFill>
                  <a:schemeClr val="bg1"/>
                </a:solidFill>
              </a:rPr>
              <a:t>escaped</a:t>
            </a:r>
          </a:p>
          <a:p>
            <a:r>
              <a:rPr lang="en-US" sz="3400" dirty="0"/>
              <a:t>Text added to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  <a:r>
              <a:rPr lang="en-US" sz="3400" dirty="0"/>
              <a:t> will be </a:t>
            </a:r>
            <a:r>
              <a:rPr lang="en-US" sz="3400" b="1" dirty="0">
                <a:solidFill>
                  <a:schemeClr val="bg1"/>
                </a:solidFill>
              </a:rPr>
              <a:t>parsed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and turned into actual HTML elements </a:t>
            </a:r>
            <a:r>
              <a:rPr lang="en-US" sz="3400" dirty="0">
                <a:sym typeface="Wingdings" panose="05000000000000000000" pitchFamily="2" charset="2"/>
              </a:rPr>
              <a:t> beware of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XSS attacks</a:t>
            </a:r>
            <a:r>
              <a:rPr lang="en-US" sz="3400" dirty="0">
                <a:sym typeface="Wingdings" panose="05000000000000000000" pitchFamily="2" charset="2"/>
              </a:rPr>
              <a:t>!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DOM Elements</a:t>
            </a:r>
          </a:p>
        </p:txBody>
      </p:sp>
    </p:spTree>
    <p:extLst>
      <p:ext uri="{BB962C8B-B14F-4D97-AF65-F5344CB8AC3E}">
        <p14:creationId xmlns:p14="http://schemas.microsoft.com/office/powerpoint/2010/main" val="233719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noProof="1"/>
              <a:t>Creating a new DOM element</a:t>
            </a:r>
          </a:p>
          <a:p>
            <a:pPr>
              <a:spcBef>
                <a:spcPts val="7800"/>
              </a:spcBef>
            </a:pPr>
            <a:r>
              <a:rPr lang="en-US" noProof="1"/>
              <a:t>Create a copy / cloning DOM element</a:t>
            </a:r>
          </a:p>
          <a:p>
            <a:pPr>
              <a:spcBef>
                <a:spcPts val="9600"/>
              </a:spcBef>
            </a:pPr>
            <a:r>
              <a:rPr lang="en-US" dirty="0"/>
              <a:t>Elements are created </a:t>
            </a:r>
            <a:r>
              <a:rPr lang="en-US" b="1" dirty="0">
                <a:solidFill>
                  <a:schemeClr val="bg1"/>
                </a:solidFill>
              </a:rPr>
              <a:t>in memory</a:t>
            </a:r>
            <a:r>
              <a:rPr lang="en-US" dirty="0"/>
              <a:t> – they don't exist on the page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To become visible, they must be </a:t>
            </a:r>
            <a:r>
              <a:rPr lang="en-US" b="1" dirty="0">
                <a:solidFill>
                  <a:schemeClr val="bg1"/>
                </a:solidFill>
              </a:rPr>
              <a:t>appended</a:t>
            </a:r>
            <a:r>
              <a:rPr lang="en-US" dirty="0"/>
              <a:t> to the DOM tree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Creating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94477" y="1814376"/>
            <a:ext cx="675921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let p = 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document.createElement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"p"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let li = document.createElement("li");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D57D3C2-28A3-4668-BF90-B85419D79DF9}"/>
              </a:ext>
            </a:extLst>
          </p:cNvPr>
          <p:cNvSpPr/>
          <p:nvPr/>
        </p:nvSpPr>
        <p:spPr bwMode="auto">
          <a:xfrm>
            <a:off x="7401000" y="1854000"/>
            <a:ext cx="1917476" cy="605908"/>
          </a:xfrm>
          <a:prstGeom prst="wedgeRoundRectCallout">
            <a:avLst>
              <a:gd name="adj1" fmla="val -59328"/>
              <a:gd name="adj2" fmla="val 304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Tag name</a:t>
            </a:r>
            <a:endParaRPr kumimoji="0" lang="bg-BG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E66BA3B-0E72-4A08-A31A-456E7BF3BE91}"/>
              </a:ext>
            </a:extLst>
          </p:cNvPr>
          <p:cNvSpPr txBox="1">
            <a:spLocks/>
          </p:cNvSpPr>
          <p:nvPr/>
        </p:nvSpPr>
        <p:spPr>
          <a:xfrm>
            <a:off x="810961" y="3519000"/>
            <a:ext cx="772637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let li = document.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getElementById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("my-list");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let newLi = li.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cloneNode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(true);</a:t>
            </a:r>
          </a:p>
        </p:txBody>
      </p:sp>
    </p:spTree>
    <p:extLst>
      <p:ext uri="{BB962C8B-B14F-4D97-AF65-F5344CB8AC3E}">
        <p14:creationId xmlns:p14="http://schemas.microsoft.com/office/powerpoint/2010/main" val="265927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9391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last child </a:t>
            </a:r>
            <a:endParaRPr lang="en-US" sz="3600" noProof="1"/>
          </a:p>
          <a:p>
            <a:pPr>
              <a:spcBef>
                <a:spcPts val="138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prepend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first child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Node Hierarchy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785701" y="2012895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let p = document.createElement("p");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let li = document.createElement("li");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li.appendChild(p);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757054A-396E-44B2-B521-179B76514D4B}"/>
              </a:ext>
            </a:extLst>
          </p:cNvPr>
          <p:cNvSpPr txBox="1">
            <a:spLocks/>
          </p:cNvSpPr>
          <p:nvPr/>
        </p:nvSpPr>
        <p:spPr>
          <a:xfrm>
            <a:off x="785702" y="4442895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let ul = document.getElementById("my-list");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let li = document.createElement("li");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ul.prepend(li);</a:t>
            </a:r>
          </a:p>
        </p:txBody>
      </p:sp>
    </p:spTree>
    <p:extLst>
      <p:ext uri="{BB962C8B-B14F-4D97-AF65-F5344CB8AC3E}">
        <p14:creationId xmlns:p14="http://schemas.microsoft.com/office/powerpoint/2010/main" val="156093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DOM API</a:t>
            </a:r>
          </a:p>
        </p:txBody>
      </p:sp>
      <p:pic>
        <p:nvPicPr>
          <p:cNvPr id="3" name="Picture 2" descr="Резултат с изображение за js dom">
            <a:extLst>
              <a:ext uri="{FF2B5EF4-FFF2-40B4-BE49-F238E27FC236}">
                <a16:creationId xmlns:a16="http://schemas.microsoft.com/office/drawing/2014/main" id="{5B0F0545-F0AB-8E42-A7C4-9FE23E509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686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a HTML page holding a </a:t>
            </a:r>
            <a:r>
              <a:rPr lang="en-US" b="1" dirty="0">
                <a:solidFill>
                  <a:schemeClr val="bg1"/>
                </a:solidFill>
              </a:rPr>
              <a:t>list of items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text box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button</a:t>
            </a:r>
            <a:r>
              <a:rPr lang="en-US" dirty="0"/>
              <a:t> for adding more items to the list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Write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the specified text to the list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</a:t>
            </a:r>
            <a:endParaRPr lang="bg-BG" dirty="0"/>
          </a:p>
        </p:txBody>
      </p:sp>
      <p:sp>
        <p:nvSpPr>
          <p:cNvPr id="6" name="Right Arrow 10"/>
          <p:cNvSpPr/>
          <p:nvPr/>
        </p:nvSpPr>
        <p:spPr>
          <a:xfrm>
            <a:off x="3926945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ight Arrow 11"/>
          <p:cNvSpPr/>
          <p:nvPr/>
        </p:nvSpPr>
        <p:spPr>
          <a:xfrm>
            <a:off x="7944812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260" y="3440677"/>
            <a:ext cx="2898774" cy="2557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4915" y="3440677"/>
            <a:ext cx="2956720" cy="2560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2"/>
          <p:cNvPicPr/>
          <p:nvPr/>
        </p:nvPicPr>
        <p:blipFill rotWithShape="1">
          <a:blip r:embed="rId4" cstate="print"/>
          <a:srcRect b="3259"/>
          <a:stretch/>
        </p:blipFill>
        <p:spPr bwMode="auto">
          <a:xfrm>
            <a:off x="8626020" y="3440674"/>
            <a:ext cx="2956719" cy="2557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7223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679041" y="1368331"/>
            <a:ext cx="949928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&lt;h1&gt;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List of Items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&lt;/h1&gt;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&lt;ul id="items"&gt;&lt;li&gt;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First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&lt;/li&gt;&lt;li&gt;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Second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&lt;/li&gt;&lt;/ul&gt;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&lt;input type="text" id="newItemText" /&gt;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&lt;input type="button" value="Add"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onclick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="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addItem()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&lt;script&gt;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function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addItem()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 TODO: Add new item to the list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&lt;/script&gt;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6000" y="3450256"/>
            <a:ext cx="3794920" cy="2988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3595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944053" y="1854000"/>
            <a:ext cx="10303894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function addItem()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let text = document.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getElementById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('newItemText').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value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let li = document.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createElement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("li");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li.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appendChild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(document.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createTextNode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(text));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document.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getElementById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("items").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appendChild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(li);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	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//clearing the input: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document.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getElementById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('newItemText').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value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= '';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E84869-08F5-446B-7E8B-F4296C167B74}"/>
              </a:ext>
            </a:extLst>
          </p:cNvPr>
          <p:cNvSpPr txBox="1"/>
          <p:nvPr/>
        </p:nvSpPr>
        <p:spPr>
          <a:xfrm>
            <a:off x="816005" y="615436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</a:t>
            </a: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https://judge.softuni.org/Contests/Compete/Index/3794#3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83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1256400"/>
            <a:ext cx="10515598" cy="1769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1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&lt;ul id="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items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"&gt;</a:t>
            </a:r>
          </a:p>
          <a:p>
            <a:pPr marL="0" marR="0" lvl="1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&lt;li class="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red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"&gt;Red&lt;/li&gt;</a:t>
            </a:r>
          </a:p>
          <a:p>
            <a:pPr marL="0" marR="0" lvl="1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&lt;li class="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blue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"&gt;Blue&lt;/li&gt;</a:t>
            </a:r>
          </a:p>
          <a:p>
            <a:pPr marL="0" marR="0" lvl="1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&lt;/ul&gt;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729488"/>
            <a:ext cx="10515598" cy="21393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1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let redElements =</a:t>
            </a:r>
          </a:p>
          <a:p>
            <a:pPr marL="0" marR="0" lvl="1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document.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querySelectorAll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("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#items li.red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");</a:t>
            </a:r>
          </a:p>
          <a:p>
            <a:pPr marL="0" marR="0" lvl="1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redElements.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forEach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(li =&gt; {</a:t>
            </a:r>
          </a:p>
          <a:p>
            <a:pPr marL="0" marR="0" lvl="1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li.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parentNode.removeChild</a:t>
            </a: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(li);</a:t>
            </a:r>
          </a:p>
          <a:p>
            <a:pPr marL="0" marR="0" lvl="1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21225" y="1267304"/>
            <a:ext cx="4030987" cy="1758399"/>
          </a:xfrm>
          <a:prstGeom prst="roundRect">
            <a:avLst>
              <a:gd name="adj" fmla="val 1175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6226" y="4599000"/>
            <a:ext cx="3535986" cy="1269829"/>
          </a:xfrm>
          <a:prstGeom prst="roundRect">
            <a:avLst>
              <a:gd name="adj" fmla="val 1939"/>
            </a:avLst>
          </a:prstGeom>
        </p:spPr>
      </p:pic>
    </p:spTree>
    <p:extLst>
      <p:ext uri="{BB962C8B-B14F-4D97-AF65-F5344CB8AC3E}">
        <p14:creationId xmlns:p14="http://schemas.microsoft.com/office/powerpoint/2010/main" val="25380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Delete from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36000" y="1420553"/>
            <a:ext cx="10620000" cy="4258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table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border="1" id="customers"&gt;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&lt;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&gt;&lt;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th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&gt;Name&lt;/th&gt;&lt;th&gt;Email&lt;/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th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&gt;&lt;/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&lt;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&gt;&lt;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&gt;Eve&lt;/td&gt;&lt;td&gt;eve@gmail.com&lt;/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&gt;&lt;/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&lt;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&gt;&lt;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&gt;Nick&lt;/td&gt;&lt;td&gt;nick@yahooo.com&lt;/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&gt;&lt;/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&lt;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&gt;&lt;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&gt;Didi&lt;/td&gt;&lt;td&gt;didi@didi.net&lt;/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&gt;&lt;/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&lt;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&gt;&lt;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&gt;Tedy&lt;/td&gt;&lt;td&gt;tedy@tedy.com&lt;/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&gt;&lt;/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table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Email: &lt;input type="text" name="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email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 /&gt;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&lt;button onclick="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deleteByEmail()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"&gt;Delete&lt;/button&gt;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&lt;div id="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result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 /&gt;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4DCE8-B198-4E45-990D-E38127258D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00" y="1229155"/>
            <a:ext cx="3310049" cy="1755000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6359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Delete from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39133" y="1134000"/>
            <a:ext cx="10943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function deleteByEmail() {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let email = document.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getElementsByName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("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email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")[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0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].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value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let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secondColumn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= document.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querySelectorAll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"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#customers tr td:nth-child(2)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");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for (let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of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secondColumn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if (td.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textContent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== email) {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let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row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= td.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parentNode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row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parentNode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removeChild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row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document.getElementById('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result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').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textContent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= "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Deleted.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return;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document.getElementById('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result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').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textContent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=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Not found.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A8225A-C788-4EA1-9C01-A35D89F93E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209" y="2664178"/>
            <a:ext cx="4184425" cy="2069822"/>
          </a:xfrm>
          <a:prstGeom prst="rect">
            <a:avLst/>
          </a:prstGeom>
          <a:ln w="12700">
            <a:solidFill>
              <a:sysClr val="windowText" lastClr="000000"/>
            </a:solidFill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DE6D67-C9EE-36F3-1AC1-30B48D3600CD}"/>
              </a:ext>
            </a:extLst>
          </p:cNvPr>
          <p:cNvSpPr txBox="1"/>
          <p:nvPr/>
        </p:nvSpPr>
        <p:spPr>
          <a:xfrm>
            <a:off x="741000" y="648866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</a:t>
            </a: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234465"/>
                </a:solidFill>
                <a:latin typeface="Calibri"/>
                <a:hlinkClick r:id="rId3"/>
              </a:rPr>
              <a:t>https://judge.softuni.org/Contests/Compete/Index/3794#</a:t>
            </a:r>
            <a:r>
              <a:rPr lang="bg-BG" dirty="0">
                <a:solidFill>
                  <a:srgbClr val="234465"/>
                </a:solidFill>
                <a:latin typeface="Calibri"/>
                <a:hlinkClick r:id="rId3"/>
              </a:rPr>
              <a:t>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47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Event Types, Handling Events, Delegation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F76D4B-3581-1E6F-0A04-D2498EFBE9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31" y="1337095"/>
            <a:ext cx="2701200" cy="27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3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Types in DOM API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8205" y="2179564"/>
            <a:ext cx="277313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load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unload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resize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dragstart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/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drop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1080" y="1994898"/>
            <a:ext cx="172241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click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mouseover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mouseout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mousedown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Consolas" pitchFamily="49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mouseup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1080" y="4835434"/>
            <a:ext cx="169724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keydown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Keypress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Consolas" pitchFamily="49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keyup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36281" y="5015372"/>
            <a:ext cx="257495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focus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(got focus)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blur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(lost focus)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838" y="1291322"/>
            <a:ext cx="34290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-231606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234465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Mouse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81023" y="1307535"/>
            <a:ext cx="342749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-231606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234465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DOM / UI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2610" y="4074192"/>
            <a:ext cx="35759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-231606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234465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Keyboard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events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3777" y="4073434"/>
            <a:ext cx="322958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-231606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234465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Focus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events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18769" y="2179564"/>
            <a:ext cx="204142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touchstart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touchend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touchmove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touchcancel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993" y="1291322"/>
            <a:ext cx="3156773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-231606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234465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Touch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events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19189" y="4835434"/>
            <a:ext cx="13302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input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Consolas" pitchFamily="49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change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Consolas" pitchFamily="49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submit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reset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79520" y="4074931"/>
            <a:ext cx="301953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-231606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234465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events</a:t>
            </a:r>
          </a:p>
        </p:txBody>
      </p:sp>
    </p:spTree>
    <p:extLst>
      <p:ext uri="{BB962C8B-B14F-4D97-AF65-F5344CB8AC3E}">
        <p14:creationId xmlns:p14="http://schemas.microsoft.com/office/powerpoint/2010/main" val="253590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Event registration is done by providing a </a:t>
            </a:r>
            <a:r>
              <a:rPr lang="en-US" sz="3400" b="1" dirty="0">
                <a:solidFill>
                  <a:schemeClr val="bg1"/>
                </a:solidFill>
              </a:rPr>
              <a:t>callback function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Three ways to register for an event: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With </a:t>
            </a:r>
            <a:r>
              <a:rPr lang="en-US" sz="3200" b="1" dirty="0">
                <a:solidFill>
                  <a:schemeClr val="bg1"/>
                </a:solidFill>
              </a:rPr>
              <a:t>HTML Attributes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Using </a:t>
            </a:r>
            <a:r>
              <a:rPr lang="en-US" sz="3200" b="1" dirty="0">
                <a:solidFill>
                  <a:schemeClr val="bg1"/>
                </a:solidFill>
              </a:rPr>
              <a:t>DOM element properties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Using </a:t>
            </a:r>
            <a:r>
              <a:rPr lang="en-US" sz="3200" b="1" dirty="0">
                <a:solidFill>
                  <a:schemeClr val="bg1"/>
                </a:solidFill>
              </a:rPr>
              <a:t>DOM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event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handler</a:t>
            </a:r>
            <a:r>
              <a:rPr lang="en-US" sz="3200" dirty="0"/>
              <a:t> – preferred method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593578" y="4689000"/>
            <a:ext cx="7769622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function handler(event){</a:t>
            </a:r>
            <a:b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</a:b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    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this --&gt; object, html reference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    // event --&gt; object, event configuration</a:t>
            </a:r>
            <a:b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</a:b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131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addEventListener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removeEventListener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1805406"/>
            <a:ext cx="9429375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htmlRef.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addEventListener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('click', handler , false);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3261403"/>
            <a:ext cx="942937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htmlRef.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removeEventListener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('click', handler);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202" y="4423724"/>
            <a:ext cx="2111208" cy="21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8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9472" y="1108911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Code can be </a:t>
            </a:r>
            <a:r>
              <a:rPr lang="en-US" b="1" dirty="0">
                <a:solidFill>
                  <a:schemeClr val="bg1"/>
                </a:solidFill>
              </a:rPr>
              <a:t>executed in the page </a:t>
            </a:r>
            <a:r>
              <a:rPr lang="en-US" dirty="0"/>
              <a:t>in different ways:</a:t>
            </a:r>
          </a:p>
          <a:p>
            <a:pPr lvl="1"/>
            <a:r>
              <a:rPr lang="en-US" dirty="0"/>
              <a:t>Directly in the </a:t>
            </a:r>
            <a:r>
              <a:rPr lang="en-US" b="1" dirty="0">
                <a:solidFill>
                  <a:schemeClr val="bg1"/>
                </a:solidFill>
              </a:rPr>
              <a:t>developer console </a:t>
            </a:r>
            <a:r>
              <a:rPr lang="en-US" dirty="0"/>
              <a:t>– when </a:t>
            </a:r>
            <a:r>
              <a:rPr lang="en-US" b="1" dirty="0">
                <a:solidFill>
                  <a:schemeClr val="bg1"/>
                </a:solidFill>
              </a:rPr>
              <a:t>debugging</a:t>
            </a:r>
          </a:p>
          <a:p>
            <a:pPr lvl="1"/>
            <a:r>
              <a:rPr lang="en-US" dirty="0"/>
              <a:t>As a page </a:t>
            </a:r>
            <a:r>
              <a:rPr lang="en-US" b="1" dirty="0">
                <a:solidFill>
                  <a:schemeClr val="bg1"/>
                </a:solidFill>
              </a:rPr>
              <a:t>event handler </a:t>
            </a:r>
            <a:r>
              <a:rPr lang="en-US" dirty="0"/>
              <a:t>– e.g., user </a:t>
            </a:r>
            <a:r>
              <a:rPr lang="en-US" b="1" dirty="0">
                <a:solidFill>
                  <a:schemeClr val="bg1"/>
                </a:solidFill>
              </a:rPr>
              <a:t>clicks</a:t>
            </a:r>
            <a:r>
              <a:rPr lang="en-US" dirty="0"/>
              <a:t> on a button</a:t>
            </a:r>
          </a:p>
          <a:p>
            <a:pPr lvl="1">
              <a:spcBef>
                <a:spcPts val="3600"/>
              </a:spcBef>
            </a:pPr>
            <a:r>
              <a:rPr lang="en-US" dirty="0"/>
              <a:t>Via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script,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&lt;script&gt;</a:t>
            </a:r>
            <a:r>
              <a:rPr lang="en-US" dirty="0"/>
              <a:t> tags</a:t>
            </a:r>
          </a:p>
          <a:p>
            <a:pPr lvl="1">
              <a:spcBef>
                <a:spcPts val="13200"/>
              </a:spcBef>
            </a:pPr>
            <a:r>
              <a:rPr lang="en-US" dirty="0"/>
              <a:t>By </a:t>
            </a:r>
            <a:r>
              <a:rPr lang="en-US" b="1" dirty="0">
                <a:solidFill>
                  <a:schemeClr val="bg1"/>
                </a:solidFill>
              </a:rPr>
              <a:t>importing</a:t>
            </a:r>
            <a:r>
              <a:rPr lang="en-US" dirty="0"/>
              <a:t> from external file – most </a:t>
            </a:r>
            <a:r>
              <a:rPr lang="en-US" b="1" dirty="0">
                <a:solidFill>
                  <a:schemeClr val="bg1"/>
                </a:solidFill>
              </a:rPr>
              <a:t>flexible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the Browser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E1980-7680-41D9-8602-DFC745BFD62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66000" y="3159000"/>
            <a:ext cx="8013416" cy="4012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DC6F49-00D5-425C-8E9F-1C7364BE674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67773" y="4149000"/>
            <a:ext cx="3371850" cy="1638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87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1CA2CBAA-C264-469E-9723-9E85D7D134CD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786000" y="1345590"/>
            <a:ext cx="10374969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('button')[0];</a:t>
            </a:r>
          </a:p>
          <a:p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('click',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target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Number(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) + 1;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58221A-2F83-45BC-B567-7128DA1A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Click Handler</a:t>
            </a:r>
            <a:endParaRPr lang="bg-BG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DEF774-590F-46ED-9662-DD8D19E035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038" y="4483710"/>
            <a:ext cx="38100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035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Extend the previous problem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[Delete]</a:t>
            </a:r>
            <a:r>
              <a:rPr lang="en-US" dirty="0"/>
              <a:t> action as link after each list item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/ Delete Items</a:t>
            </a:r>
            <a:endParaRPr lang="bg-BG" dirty="0"/>
          </a:p>
        </p:txBody>
      </p:sp>
      <p:sp>
        <p:nvSpPr>
          <p:cNvPr id="6" name="Arrow: Right 9"/>
          <p:cNvSpPr/>
          <p:nvPr/>
        </p:nvSpPr>
        <p:spPr>
          <a:xfrm>
            <a:off x="5438702" y="4230476"/>
            <a:ext cx="3810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4400" y="3010641"/>
            <a:ext cx="3886200" cy="2695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13CAEB18-9F51-4654-AB23-D4DC1D6E0F6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4828" y="3492288"/>
            <a:ext cx="41433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1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/ Delete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351893" y="1354660"/>
            <a:ext cx="939262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&lt;h1&gt;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List of Items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&lt;/h1&gt;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&lt;ul id="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items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"&gt;&lt;/ul&gt;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&lt;input type="text" id="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newText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" /&gt;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&lt;input type="button" value="Add"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onclick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="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solve()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&lt;script&gt;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function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solve()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{ </a:t>
            </a:r>
            <a:b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</a:b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 TODO...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&lt;/script&gt;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6000" y="3519000"/>
            <a:ext cx="3711575" cy="2847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518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236000" y="1584000"/>
            <a:ext cx="98100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function solve() 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  let newElement = document.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getElementById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("newText").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value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  let list = document.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getElementById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("items");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b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</a:b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  if (newElement.length === 0) return;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b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</a:b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  let listItem = document.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createElement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("li");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  listItem.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textContent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 = newElement;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b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</a:b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  let remove = document.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createElement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("a");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  let linkText = document.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createTextNode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("[Delete]");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 </a:t>
            </a:r>
            <a:r>
              <a:rPr kumimoji="0" lang="en-US" sz="22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 // Continued on the next slide ...</a:t>
            </a:r>
          </a:p>
        </p:txBody>
      </p:sp>
    </p:spTree>
    <p:extLst>
      <p:ext uri="{BB962C8B-B14F-4D97-AF65-F5344CB8AC3E}">
        <p14:creationId xmlns:p14="http://schemas.microsoft.com/office/powerpoint/2010/main" val="9789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416000" y="1674000"/>
            <a:ext cx="90900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remove.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appendChild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(linkText);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  remove.href = "#";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  remove.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addEventListener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("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click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", 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deleteItem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2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listItem.appendChild(remove);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  list.appendChild(listItem);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2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function 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deleteItem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listItem.remove();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72FD98-98C6-5DA7-794A-0B32F1D771EA}"/>
              </a:ext>
            </a:extLst>
          </p:cNvPr>
          <p:cNvSpPr txBox="1"/>
          <p:nvPr/>
        </p:nvSpPr>
        <p:spPr>
          <a:xfrm>
            <a:off x="817592" y="6208144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</a:t>
            </a: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234465"/>
                </a:solidFill>
                <a:latin typeface="Calibri"/>
                <a:hlinkClick r:id="rId2"/>
              </a:rPr>
              <a:t>https://judge.softuni.org/Contests/Compete/Index/3794#</a:t>
            </a:r>
            <a:r>
              <a:rPr lang="bg-BG" dirty="0">
                <a:solidFill>
                  <a:srgbClr val="234465"/>
                </a:solidFill>
                <a:latin typeface="Calibri"/>
                <a:hlinkClick r:id="rId2"/>
              </a:rPr>
              <a:t>5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67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In event handlers,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refers to the event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atinLnBrk="0">
              <a:spcBef>
                <a:spcPts val="22800"/>
              </a:spcBef>
            </a:pPr>
            <a:r>
              <a:rPr lang="en-US" dirty="0"/>
              <a:t>Pay attention when using </a:t>
            </a:r>
            <a:r>
              <a:rPr lang="en-US" b="1" dirty="0">
                <a:solidFill>
                  <a:schemeClr val="bg1"/>
                </a:solidFill>
              </a:rPr>
              <a:t>object methods </a:t>
            </a:r>
            <a:r>
              <a:rPr lang="en-US" dirty="0"/>
              <a:t>as event listeners!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may not behave as you expect with objects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Handler Execution Context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99757" y="2245118"/>
            <a:ext cx="999248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element.addEventListener</a:t>
            </a:r>
            <a:r>
              <a:rPr lang="en-US" sz="2400" dirty="0">
                <a:solidFill>
                  <a:schemeClr val="tx1"/>
                </a:solidFill>
              </a:rPr>
              <a:t>("click", function(</a:t>
            </a:r>
            <a:r>
              <a:rPr lang="en-US" sz="24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console.log(this === </a:t>
            </a:r>
            <a:r>
              <a:rPr lang="en-US" sz="2400" dirty="0" err="1">
                <a:solidFill>
                  <a:schemeClr val="bg1"/>
                </a:solidFill>
              </a:rPr>
              <a:t>e.currentTarget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r>
              <a:rPr lang="en-US" sz="2400" i="1" dirty="0">
                <a:solidFill>
                  <a:schemeClr val="accent2"/>
                </a:solidFill>
              </a:rPr>
              <a:t> // Always 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});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68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75562" y="1758140"/>
            <a:ext cx="8123536" cy="4883420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2"/>
                </a:solidFill>
              </a:rPr>
              <a:t>BOM – </a:t>
            </a:r>
            <a:r>
              <a:rPr lang="en-US" sz="2800" b="1" dirty="0">
                <a:solidFill>
                  <a:schemeClr val="bg1"/>
                </a:solidFill>
              </a:rPr>
              <a:t>Window</a:t>
            </a:r>
            <a:r>
              <a:rPr lang="en-US" sz="2800" b="1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Location</a:t>
            </a:r>
            <a:r>
              <a:rPr lang="en-US" sz="2800" b="1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Document</a:t>
            </a:r>
            <a:r>
              <a:rPr lang="en-US" sz="2800" b="1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History</a:t>
            </a:r>
          </a:p>
          <a:p>
            <a:r>
              <a:rPr lang="en-US" sz="2800" b="1" dirty="0">
                <a:solidFill>
                  <a:schemeClr val="bg2"/>
                </a:solidFill>
              </a:rPr>
              <a:t>DOM – programming </a:t>
            </a:r>
            <a:r>
              <a:rPr lang="en-US" sz="2800" b="1" dirty="0">
                <a:solidFill>
                  <a:schemeClr val="bg1"/>
                </a:solidFill>
              </a:rPr>
              <a:t>API</a:t>
            </a:r>
            <a:r>
              <a:rPr lang="en-US" sz="2800" b="1" dirty="0">
                <a:solidFill>
                  <a:schemeClr val="bg2"/>
                </a:solidFill>
              </a:rPr>
              <a:t> for </a:t>
            </a:r>
            <a:r>
              <a:rPr lang="en-US" sz="2800" b="1" dirty="0">
                <a:solidFill>
                  <a:schemeClr val="bg1"/>
                </a:solidFill>
              </a:rPr>
              <a:t>HTML</a:t>
            </a:r>
            <a:r>
              <a:rPr lang="en-US" sz="2800" b="1" dirty="0">
                <a:solidFill>
                  <a:schemeClr val="bg2"/>
                </a:solidFill>
              </a:rPr>
              <a:t> documents</a:t>
            </a:r>
          </a:p>
          <a:p>
            <a:r>
              <a:rPr lang="en-US" sz="2800" b="1" dirty="0">
                <a:solidFill>
                  <a:schemeClr val="bg2"/>
                </a:solidFill>
              </a:rPr>
              <a:t>Selecting DOM Elements</a:t>
            </a:r>
          </a:p>
          <a:p>
            <a:pPr lvl="1"/>
            <a:r>
              <a:rPr lang="en-US" sz="2600" b="1" dirty="0">
                <a:solidFill>
                  <a:schemeClr val="bg2"/>
                </a:solidFill>
              </a:rPr>
              <a:t>By </a:t>
            </a:r>
            <a:r>
              <a:rPr lang="en-US" sz="2600" b="1" dirty="0">
                <a:solidFill>
                  <a:schemeClr val="bg1"/>
                </a:solidFill>
              </a:rPr>
              <a:t>Id</a:t>
            </a:r>
            <a:r>
              <a:rPr lang="en-US" sz="2600" b="1" dirty="0">
                <a:solidFill>
                  <a:schemeClr val="bg2"/>
                </a:solidFill>
              </a:rPr>
              <a:t>, By </a:t>
            </a:r>
            <a:r>
              <a:rPr lang="en-US" sz="2600" b="1" dirty="0">
                <a:solidFill>
                  <a:schemeClr val="bg1"/>
                </a:solidFill>
              </a:rPr>
              <a:t>Class</a:t>
            </a:r>
            <a:r>
              <a:rPr lang="en-US" sz="2600" b="1" dirty="0">
                <a:solidFill>
                  <a:schemeClr val="bg2"/>
                </a:solidFill>
              </a:rPr>
              <a:t> Name, By </a:t>
            </a:r>
            <a:r>
              <a:rPr lang="en-US" sz="2600" b="1" dirty="0">
                <a:solidFill>
                  <a:schemeClr val="bg1"/>
                </a:solidFill>
              </a:rPr>
              <a:t>Tag</a:t>
            </a:r>
            <a:r>
              <a:rPr lang="en-US" sz="2600" b="1" dirty="0">
                <a:solidFill>
                  <a:schemeClr val="bg2"/>
                </a:solidFill>
              </a:rPr>
              <a:t> Name</a:t>
            </a:r>
          </a:p>
          <a:p>
            <a:pPr lvl="1"/>
            <a:r>
              <a:rPr lang="en-US" sz="2600" b="1" dirty="0">
                <a:solidFill>
                  <a:schemeClr val="bg2"/>
                </a:solidFill>
              </a:rPr>
              <a:t>Query Selectors</a:t>
            </a:r>
          </a:p>
          <a:p>
            <a:r>
              <a:rPr lang="en-US" sz="2800" b="1" dirty="0">
                <a:solidFill>
                  <a:schemeClr val="bg2"/>
                </a:solidFill>
              </a:rPr>
              <a:t>The DOM Tree can be </a:t>
            </a:r>
            <a:r>
              <a:rPr lang="en-US" sz="2800" b="1" dirty="0">
                <a:solidFill>
                  <a:schemeClr val="bg1"/>
                </a:solidFill>
              </a:rPr>
              <a:t>manipulated</a:t>
            </a:r>
          </a:p>
          <a:p>
            <a:pPr lvl="1"/>
            <a:r>
              <a:rPr lang="en-US" sz="2600" b="1" dirty="0">
                <a:solidFill>
                  <a:schemeClr val="bg2"/>
                </a:solidFill>
              </a:rPr>
              <a:t>Creating, Updating, Deleting </a:t>
            </a:r>
            <a:r>
              <a:rPr lang="en-US" sz="2600" b="1" dirty="0">
                <a:solidFill>
                  <a:schemeClr val="bg1"/>
                </a:solidFill>
              </a:rPr>
              <a:t>Children/Parent</a:t>
            </a:r>
            <a:r>
              <a:rPr lang="en-US" sz="2600" b="1" dirty="0">
                <a:solidFill>
                  <a:schemeClr val="bg2"/>
                </a:solidFill>
              </a:rPr>
              <a:t> Elements</a:t>
            </a:r>
          </a:p>
          <a:p>
            <a:r>
              <a:rPr lang="en-US" sz="2800" b="1" dirty="0">
                <a:solidFill>
                  <a:schemeClr val="bg2"/>
                </a:solidFill>
              </a:rPr>
              <a:t>DOM Events</a:t>
            </a:r>
          </a:p>
          <a:p>
            <a:pPr lvl="1"/>
            <a:r>
              <a:rPr lang="en-US" sz="2600" b="1" dirty="0">
                <a:solidFill>
                  <a:schemeClr val="bg2"/>
                </a:solidFill>
              </a:rPr>
              <a:t>Select </a:t>
            </a:r>
            <a:r>
              <a:rPr lang="en-US" sz="2600" b="1" dirty="0">
                <a:solidFill>
                  <a:schemeClr val="bg1"/>
                </a:solidFill>
              </a:rPr>
              <a:t>Type</a:t>
            </a:r>
            <a:r>
              <a:rPr lang="en-US" sz="2600" b="1" dirty="0">
                <a:solidFill>
                  <a:schemeClr val="bg2"/>
                </a:solidFill>
              </a:rPr>
              <a:t> &amp; </a:t>
            </a:r>
            <a:r>
              <a:rPr lang="en-US" sz="2600" b="1" dirty="0">
                <a:solidFill>
                  <a:schemeClr val="bg1"/>
                </a:solidFill>
              </a:rPr>
              <a:t>Handler</a:t>
            </a:r>
            <a:r>
              <a:rPr lang="en-US" sz="2600" b="1" dirty="0">
                <a:solidFill>
                  <a:schemeClr val="bg2"/>
                </a:solidFill>
              </a:rPr>
              <a:t> Function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50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represents the document as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That way, the programming languages </a:t>
            </a:r>
            <a:r>
              <a:rPr lang="en-US" b="1" dirty="0">
                <a:solidFill>
                  <a:schemeClr val="bg1"/>
                </a:solidFill>
              </a:rPr>
              <a:t>can connect </a:t>
            </a:r>
            <a:r>
              <a:rPr lang="en-US" dirty="0"/>
              <a:t>to the page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HTML DOM </a:t>
            </a:r>
            <a:r>
              <a:rPr lang="en-US" sz="3400" dirty="0"/>
              <a:t>is an </a:t>
            </a:r>
            <a:r>
              <a:rPr lang="en-US" sz="3400" b="1" dirty="0">
                <a:solidFill>
                  <a:schemeClr val="bg1"/>
                </a:solidFill>
              </a:rPr>
              <a:t>Object Model </a:t>
            </a:r>
            <a:r>
              <a:rPr lang="en-US" sz="3400" dirty="0"/>
              <a:t>for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. It defines: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HTML elements as 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 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 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Events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pic>
        <p:nvPicPr>
          <p:cNvPr id="7" name="Picture 6" descr="A picture containing object, first-aid kit&#10;&#10;Description automatically generated">
            <a:extLst>
              <a:ext uri="{FF2B5EF4-FFF2-40B4-BE49-F238E27FC236}">
                <a16:creationId xmlns:a16="http://schemas.microsoft.com/office/drawing/2014/main" id="{0D5936C5-EFE1-4A2F-9D7D-D282866F65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42" y="3796658"/>
            <a:ext cx="2336170" cy="233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8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browser </a:t>
            </a:r>
            <a:r>
              <a:rPr lang="en-US" b="1" dirty="0">
                <a:solidFill>
                  <a:schemeClr val="bg1"/>
                </a:solidFill>
              </a:rPr>
              <a:t>parses</a:t>
            </a:r>
            <a:r>
              <a:rPr lang="en-US" dirty="0"/>
              <a:t> HTML and creates a </a:t>
            </a:r>
            <a:r>
              <a:rPr lang="en-US" b="1" dirty="0">
                <a:solidFill>
                  <a:schemeClr val="bg1"/>
                </a:solidFill>
              </a:rPr>
              <a:t>DOM Tree</a:t>
            </a:r>
          </a:p>
          <a:p>
            <a:pPr>
              <a:spcBef>
                <a:spcPts val="28200"/>
              </a:spcBef>
            </a:pPr>
            <a:r>
              <a:rPr lang="en-US" dirty="0"/>
              <a:t>The elements are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 in each other and create a </a:t>
            </a:r>
            <a:r>
              <a:rPr lang="en-US" b="1" dirty="0">
                <a:solidFill>
                  <a:schemeClr val="bg1"/>
                </a:solidFill>
              </a:rPr>
              <a:t>hierarchy</a:t>
            </a:r>
          </a:p>
          <a:p>
            <a:pPr lvl="1"/>
            <a:r>
              <a:rPr lang="en-US" dirty="0"/>
              <a:t>Like the hierarchy of a </a:t>
            </a:r>
            <a:r>
              <a:rPr lang="en-US" b="1" dirty="0">
                <a:solidFill>
                  <a:schemeClr val="bg1"/>
                </a:solidFill>
              </a:rPr>
              <a:t>street address </a:t>
            </a:r>
            <a:r>
              <a:rPr lang="en-US" dirty="0"/>
              <a:t>– Country, City, Street,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HTML to DOM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79B6E-6AB7-490A-855B-B87FA8C661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48" y="1966678"/>
            <a:ext cx="4561752" cy="3223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5AD2D-3A2C-46BB-BCF9-3D03244F9F8D}"/>
              </a:ext>
            </a:extLst>
          </p:cNvPr>
          <p:cNvSpPr txBox="1"/>
          <p:nvPr/>
        </p:nvSpPr>
        <p:spPr>
          <a:xfrm>
            <a:off x="589248" y="1809000"/>
            <a:ext cx="6167579" cy="3539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A2CC3A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html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&lt;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4732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head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&lt;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8498AA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title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3953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My Heading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&lt;/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8498AA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title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&lt;/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4732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head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&lt;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4732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body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&lt;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8498AA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h1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3953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My Heading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&lt;/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8498AA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h1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&lt;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8498AA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161743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href="/about"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3953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Click Here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&lt;/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8498AA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&lt;/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F4732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body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&lt;/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A2CC3A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html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086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1152144"/>
            <a:ext cx="10762288" cy="5245048"/>
          </a:xfrm>
        </p:spPr>
        <p:txBody>
          <a:bodyPr/>
          <a:lstStyle/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- actions</a:t>
            </a:r>
            <a:r>
              <a:rPr lang="en-US" b="1" dirty="0"/>
              <a:t> </a:t>
            </a:r>
            <a:r>
              <a:rPr lang="en-US" dirty="0"/>
              <a:t>you can perform on HTML </a:t>
            </a:r>
            <a:br>
              <a:rPr lang="en-US" dirty="0"/>
            </a:br>
            <a:r>
              <a:rPr lang="en-US" dirty="0"/>
              <a:t>elements</a:t>
            </a:r>
          </a:p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- values of HTML elements that you can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DOM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1" y="3711090"/>
            <a:ext cx="2139735" cy="255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101" y="3611432"/>
            <a:ext cx="2223273" cy="265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4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98" y="2550695"/>
            <a:ext cx="4011720" cy="3197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method </a:t>
            </a:r>
            <a:r>
              <a:rPr lang="en-US" dirty="0"/>
              <a:t>is an action you can do (like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   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531A67-8E76-484C-A108-F574B85F4901}"/>
              </a:ext>
            </a:extLst>
          </p:cNvPr>
          <p:cNvGrpSpPr/>
          <p:nvPr/>
        </p:nvGrpSpPr>
        <p:grpSpPr>
          <a:xfrm>
            <a:off x="4971000" y="3519000"/>
            <a:ext cx="6610351" cy="1511874"/>
            <a:chOff x="4768810" y="2061835"/>
            <a:chExt cx="6610351" cy="1511874"/>
          </a:xfrm>
          <a:effectLst/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 cstate="print"/>
            <a:srcRect b="34755"/>
            <a:stretch/>
          </p:blipFill>
          <p:spPr>
            <a:xfrm>
              <a:off x="4768810" y="2061835"/>
              <a:ext cx="6610351" cy="15118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0974" y="2260015"/>
              <a:ext cx="6191250" cy="3714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5961" y="2999170"/>
              <a:ext cx="3248025" cy="35242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0974" y="2651085"/>
              <a:ext cx="2695575" cy="3333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3089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5622</TotalTime>
  <Words>3378</Words>
  <Application>Microsoft Office PowerPoint</Application>
  <PresentationFormat>Widescreen</PresentationFormat>
  <Paragraphs>495</Paragraphs>
  <Slides>61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DOM and Events</vt:lpstr>
      <vt:lpstr>Table of Contents</vt:lpstr>
      <vt:lpstr>Have a Question?</vt:lpstr>
      <vt:lpstr>DOM API</vt:lpstr>
      <vt:lpstr>JavaScript in the Browser</vt:lpstr>
      <vt:lpstr>Document Object Model</vt:lpstr>
      <vt:lpstr>From HTML to DOM Tree</vt:lpstr>
      <vt:lpstr> DOM Methods</vt:lpstr>
      <vt:lpstr>Example: DOM Methods</vt:lpstr>
      <vt:lpstr>Example: DOM Methods</vt:lpstr>
      <vt:lpstr>Using the DOM API</vt:lpstr>
      <vt:lpstr>Elements and Properties</vt:lpstr>
      <vt:lpstr>Attributes and Properties</vt:lpstr>
      <vt:lpstr>DOM Manipulations</vt:lpstr>
      <vt:lpstr>Accessing Element HTML</vt:lpstr>
      <vt:lpstr>Accessing Element Text</vt:lpstr>
      <vt:lpstr>Accessing Element Values</vt:lpstr>
      <vt:lpstr>Problem: Sum Numbers</vt:lpstr>
      <vt:lpstr>Solution: Sum Numbers</vt:lpstr>
      <vt:lpstr>Control Content via Visibility</vt:lpstr>
      <vt:lpstr>Problem: Show More Text</vt:lpstr>
      <vt:lpstr>Problem: Show More Text – HTML</vt:lpstr>
      <vt:lpstr>Targeting &amp; Selecting Elements</vt:lpstr>
      <vt:lpstr>Targeting Elements</vt:lpstr>
      <vt:lpstr>Targeting by ID - Example</vt:lpstr>
      <vt:lpstr>Targeting by Tag and Class Names – Example</vt:lpstr>
      <vt:lpstr>Query Selectors - Example</vt:lpstr>
      <vt:lpstr>NodeList vs. HTMLCollection</vt:lpstr>
      <vt:lpstr>Iterating Element Collections</vt:lpstr>
      <vt:lpstr>Problem: Collect List Items</vt:lpstr>
      <vt:lpstr>Problem: Collect List Items – HTML</vt:lpstr>
      <vt:lpstr>Solution: Collect List Items</vt:lpstr>
      <vt:lpstr>DOM Manipulation</vt:lpstr>
      <vt:lpstr>Parents and Child Elements</vt:lpstr>
      <vt:lpstr>Parents and Child Elements</vt:lpstr>
      <vt:lpstr>DOM Manipulations</vt:lpstr>
      <vt:lpstr>Creating New DOM Elements</vt:lpstr>
      <vt:lpstr>Creating DOM Elements</vt:lpstr>
      <vt:lpstr>Manipulating Node Hierarchy</vt:lpstr>
      <vt:lpstr>Problem: List of Items</vt:lpstr>
      <vt:lpstr>Problem: List of Items – HTML</vt:lpstr>
      <vt:lpstr>Solution: List of Items</vt:lpstr>
      <vt:lpstr>Deleting DOM Elements</vt:lpstr>
      <vt:lpstr>Problem: Delete from Table</vt:lpstr>
      <vt:lpstr>Solution: Delete from Table</vt:lpstr>
      <vt:lpstr>DOM Events</vt:lpstr>
      <vt:lpstr>Event Types in DOM API</vt:lpstr>
      <vt:lpstr>Event Handler</vt:lpstr>
      <vt:lpstr>Event Listener</vt:lpstr>
      <vt:lpstr>Attaching Click Handler</vt:lpstr>
      <vt:lpstr>Problem: Add / Delete Items</vt:lpstr>
      <vt:lpstr>Problem: Add / Delete Items – HTML</vt:lpstr>
      <vt:lpstr>Solution: Add / Delete Items</vt:lpstr>
      <vt:lpstr>Solution: Add / Delete Items</vt:lpstr>
      <vt:lpstr>Events Handler Execution Context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Kiril Kirilov</cp:lastModifiedBy>
  <cp:revision>159</cp:revision>
  <dcterms:created xsi:type="dcterms:W3CDTF">2018-05-23T13:08:44Z</dcterms:created>
  <dcterms:modified xsi:type="dcterms:W3CDTF">2023-02-23T23:29:29Z</dcterms:modified>
  <cp:category>computer programming;programming;software development;software engineering</cp:category>
</cp:coreProperties>
</file>