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8" r:id="rId2"/>
  </p:sldMasterIdLst>
  <p:notesMasterIdLst>
    <p:notesMasterId r:id="rId59"/>
  </p:notesMasterIdLst>
  <p:handoutMasterIdLst>
    <p:handoutMasterId r:id="rId60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633" r:id="rId24"/>
    <p:sldId id="634" r:id="rId25"/>
    <p:sldId id="635" r:id="rId26"/>
    <p:sldId id="636" r:id="rId27"/>
    <p:sldId id="292" r:id="rId28"/>
    <p:sldId id="637" r:id="rId29"/>
    <p:sldId id="638" r:id="rId30"/>
    <p:sldId id="639" r:id="rId31"/>
    <p:sldId id="640" r:id="rId32"/>
    <p:sldId id="641" r:id="rId33"/>
    <p:sldId id="267" r:id="rId34"/>
    <p:sldId id="642" r:id="rId35"/>
    <p:sldId id="294" r:id="rId36"/>
    <p:sldId id="295" r:id="rId37"/>
    <p:sldId id="643" r:id="rId38"/>
    <p:sldId id="306" r:id="rId39"/>
    <p:sldId id="285" r:id="rId40"/>
    <p:sldId id="307" r:id="rId41"/>
    <p:sldId id="651" r:id="rId42"/>
    <p:sldId id="308" r:id="rId43"/>
    <p:sldId id="652" r:id="rId44"/>
    <p:sldId id="653" r:id="rId45"/>
    <p:sldId id="655" r:id="rId46"/>
    <p:sldId id="644" r:id="rId47"/>
    <p:sldId id="645" r:id="rId48"/>
    <p:sldId id="646" r:id="rId49"/>
    <p:sldId id="647" r:id="rId50"/>
    <p:sldId id="649" r:id="rId51"/>
    <p:sldId id="648" r:id="rId52"/>
    <p:sldId id="293" r:id="rId53"/>
    <p:sldId id="299" r:id="rId54"/>
    <p:sldId id="627" r:id="rId55"/>
    <p:sldId id="628" r:id="rId56"/>
    <p:sldId id="301" r:id="rId57"/>
    <p:sldId id="30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 &amp; Developer Tools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Asynchronous Programing &amp; AJAX" id="{9C42BF2B-8F6A-4D88-9A78-E5559BA3ED05}">
          <p14:sldIdLst>
            <p14:sldId id="633"/>
            <p14:sldId id="634"/>
            <p14:sldId id="635"/>
            <p14:sldId id="636"/>
            <p14:sldId id="292"/>
          </p14:sldIdLst>
        </p14:section>
        <p14:section name="Promises Basics" id="{95DAEC87-EA32-478E-B914-D56E54031583}">
          <p14:sldIdLst>
            <p14:sldId id="637"/>
            <p14:sldId id="638"/>
            <p14:sldId id="639"/>
            <p14:sldId id="640"/>
            <p14:sldId id="641"/>
            <p14:sldId id="267"/>
          </p14:sldIdLst>
        </p14:section>
        <p14:section name="AJAX &amp; Fetch API" id="{E6D53F63-DC66-4A3F-B2D5-1A024566714D}">
          <p14:sldIdLst>
            <p14:sldId id="642"/>
            <p14:sldId id="294"/>
            <p14:sldId id="295"/>
            <p14:sldId id="643"/>
            <p14:sldId id="306"/>
            <p14:sldId id="285"/>
            <p14:sldId id="307"/>
            <p14:sldId id="651"/>
            <p14:sldId id="308"/>
            <p14:sldId id="652"/>
            <p14:sldId id="653"/>
            <p14:sldId id="655"/>
            <p14:sldId id="644"/>
          </p14:sldIdLst>
        </p14:section>
        <p14:section name="ES6 Async/Await" id="{60769F91-0733-4CE7-89A6-0E0E258E0450}">
          <p14:sldIdLst>
            <p14:sldId id="645"/>
            <p14:sldId id="646"/>
            <p14:sldId id="647"/>
            <p14:sldId id="649"/>
            <p14:sldId id="648"/>
          </p14:sldIdLst>
        </p14:section>
        <p14:section name="Conclusion" id="{409A52E6-8C1A-49F9-8E1B-12D21801E28F}">
          <p14:sldIdLst>
            <p14:sldId id="293"/>
            <p14:sldId id="299"/>
            <p14:sldId id="627"/>
            <p14:sldId id="62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5238" autoAdjust="0"/>
  </p:normalViewPr>
  <p:slideViewPr>
    <p:cSldViewPr showGuides="1">
      <p:cViewPr varScale="1">
        <p:scale>
          <a:sx n="54" d="100"/>
          <a:sy n="54" d="100"/>
        </p:scale>
        <p:origin x="1068" y="5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8153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8057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3648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6853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3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2679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486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57734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1763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325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5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2.jpe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o7ebo7e\Desktop\shuffle.png">
            <a:extLst>
              <a:ext uri="{FF2B5EF4-FFF2-40B4-BE49-F238E27FC236}">
                <a16:creationId xmlns:a16="http://schemas.microsoft.com/office/drawing/2014/main" id="{CB4FB79A-72F7-33DC-7B3E-65895FBA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19413" y="3093519"/>
            <a:ext cx="1257043" cy="125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4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HTTP, RESTful Web Services, Promises, AJAX &amp; Fetch API, ES6  Async/Await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0" y="2695477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 &amp;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&amp; RESTful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r>
              <a:rPr lang="en-US" dirty="0"/>
              <a:t>Asynchronous Programing</a:t>
            </a:r>
          </a:p>
          <a:p>
            <a:r>
              <a:rPr lang="en-US" dirty="0"/>
              <a:t>Promises Basics</a:t>
            </a:r>
          </a:p>
          <a:p>
            <a:r>
              <a:rPr lang="en-US" dirty="0"/>
              <a:t>AJAX &amp; Fetch API</a:t>
            </a:r>
          </a:p>
          <a:p>
            <a:r>
              <a:rPr lang="en-US" dirty="0"/>
              <a:t>ES6 Async/Await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DB15A-BF10-9D61-47B9-76AC4B8E3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is generally</a:t>
            </a:r>
            <a:r>
              <a:rPr lang="en-US" b="1" dirty="0">
                <a:solidFill>
                  <a:schemeClr val="bg1"/>
                </a:solidFill>
              </a:rPr>
              <a:t> single-threaded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858041" y="3472200"/>
            <a:ext cx="5025000" cy="2971800"/>
          </a:xfrm>
          <a:prstGeom prst="roundRect">
            <a:avLst>
              <a:gd name="adj" fmla="val 1195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1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987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Promise</a:t>
            </a: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8040" y="4914044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7037FD-079A-7DEF-18A6-29CB6344E771}"/>
              </a:ext>
            </a:extLst>
          </p:cNvPr>
          <p:cNvGrpSpPr/>
          <p:nvPr/>
        </p:nvGrpSpPr>
        <p:grpSpPr>
          <a:xfrm>
            <a:off x="5128040" y="4101593"/>
            <a:ext cx="4517877" cy="527804"/>
            <a:chOff x="5150999" y="2976593"/>
            <a:chExt cx="4517877" cy="527804"/>
          </a:xfrm>
        </p:grpSpPr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2BD9CE3E-6AA0-8BCC-107C-575C7CF5310A}"/>
                </a:ext>
              </a:extLst>
            </p:cNvPr>
            <p:cNvSpPr/>
            <p:nvPr/>
          </p:nvSpPr>
          <p:spPr bwMode="auto">
            <a:xfrm>
              <a:off x="5150999" y="2976593"/>
              <a:ext cx="4517877" cy="527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18987">
                <a:defRPr/>
              </a:pPr>
              <a:r>
                <a:rPr lang="en-US" sz="2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Executor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953756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resolve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8323697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reject</a:t>
              </a: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A1126DDA-A141-890E-5851-D7261F888A49}"/>
              </a:ext>
            </a:extLst>
          </p:cNvPr>
          <p:cNvSpPr/>
          <p:nvPr/>
        </p:nvSpPr>
        <p:spPr bwMode="auto">
          <a:xfrm>
            <a:off x="5128040" y="5726496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catch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242151-C655-5E45-D3C0-B7B6982AC595}"/>
              </a:ext>
            </a:extLst>
          </p:cNvPr>
          <p:cNvGrpSpPr/>
          <p:nvPr/>
        </p:nvGrpSpPr>
        <p:grpSpPr>
          <a:xfrm>
            <a:off x="7539880" y="2394000"/>
            <a:ext cx="3776120" cy="1835521"/>
            <a:chOff x="7539880" y="1927061"/>
            <a:chExt cx="3776120" cy="1835521"/>
          </a:xfrm>
        </p:grpSpPr>
        <p:cxnSp>
          <p:nvCxnSpPr>
            <p:cNvPr id="2054" name="Straight Arrow Connector 2053"/>
            <p:cNvCxnSpPr>
              <a:cxnSpLocks/>
              <a:stCxn id="5" idx="0"/>
              <a:endCxn id="61" idx="1"/>
            </p:cNvCxnSpPr>
            <p:nvPr/>
          </p:nvCxnSpPr>
          <p:spPr>
            <a:xfrm rot="5400000" flipH="1" flipV="1">
              <a:off x="7586228" y="2080768"/>
              <a:ext cx="1635465" cy="172816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9268041" y="1927061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return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0466A7-A3DA-5633-8A13-32D8A10BD6D3}"/>
                </a:ext>
              </a:extLst>
            </p:cNvPr>
            <p:cNvSpPr/>
            <p:nvPr/>
          </p:nvSpPr>
          <p:spPr>
            <a:xfrm>
              <a:off x="9268041" y="2478026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throw error</a:t>
              </a:r>
            </a:p>
          </p:txBody>
        </p:sp>
        <p:cxnSp>
          <p:nvCxnSpPr>
            <p:cNvPr id="21" name="Straight Arrow Connector 2053">
              <a:extLst>
                <a:ext uri="{FF2B5EF4-FFF2-40B4-BE49-F238E27FC236}">
                  <a16:creationId xmlns:a16="http://schemas.microsoft.com/office/drawing/2014/main" id="{6FAB37B6-9A84-2550-B5F4-D07C46149D79}"/>
                </a:ext>
              </a:extLst>
            </p:cNvPr>
            <p:cNvCxnSpPr>
              <a:cxnSpLocks/>
              <a:stCxn id="7" idx="0"/>
              <a:endCxn id="20" idx="1"/>
            </p:cNvCxnSpPr>
            <p:nvPr/>
          </p:nvCxnSpPr>
          <p:spPr>
            <a:xfrm rot="5400000" flipH="1" flipV="1">
              <a:off x="8546680" y="3041221"/>
              <a:ext cx="1084500" cy="35822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40AA7B78-F7F1-D772-B389-7132468DBD7D}"/>
              </a:ext>
            </a:extLst>
          </p:cNvPr>
          <p:cNvSpPr/>
          <p:nvPr/>
        </p:nvSpPr>
        <p:spPr bwMode="auto">
          <a:xfrm>
            <a:off x="900410" y="4922557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77A165BD-9ED7-E95F-F9E8-32F3D1B62E9A}"/>
              </a:ext>
            </a:extLst>
          </p:cNvPr>
          <p:cNvSpPr/>
          <p:nvPr/>
        </p:nvSpPr>
        <p:spPr bwMode="auto">
          <a:xfrm>
            <a:off x="900410" y="5735009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2C99D6-A5F7-DBE5-7488-7FB3F52EEDF9}"/>
              </a:ext>
            </a:extLst>
          </p:cNvPr>
          <p:cNvGrpSpPr/>
          <p:nvPr/>
        </p:nvGrpSpPr>
        <p:grpSpPr>
          <a:xfrm>
            <a:off x="4035436" y="4546470"/>
            <a:ext cx="3504443" cy="631476"/>
            <a:chOff x="4035436" y="4546470"/>
            <a:chExt cx="3504443" cy="631476"/>
          </a:xfrm>
        </p:grpSpPr>
        <p:cxnSp>
          <p:nvCxnSpPr>
            <p:cNvPr id="28" name="Straight Arrow Connector 2053">
              <a:extLst>
                <a:ext uri="{FF2B5EF4-FFF2-40B4-BE49-F238E27FC236}">
                  <a16:creationId xmlns:a16="http://schemas.microsoft.com/office/drawing/2014/main" id="{06EB525C-A263-24A9-AB46-78517BF29DB7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 flipV="1">
              <a:off x="6748041" y="4546470"/>
              <a:ext cx="791838" cy="63147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2053">
              <a:extLst>
                <a:ext uri="{FF2B5EF4-FFF2-40B4-BE49-F238E27FC236}">
                  <a16:creationId xmlns:a16="http://schemas.microsoft.com/office/drawing/2014/main" id="{A7EAF1E6-9618-18BA-572C-8CAD23893E92}"/>
                </a:ext>
              </a:extLst>
            </p:cNvPr>
            <p:cNvCxnSpPr>
              <a:cxnSpLocks/>
              <a:stCxn id="42" idx="3"/>
              <a:endCxn id="13" idx="1"/>
            </p:cNvCxnSpPr>
            <p:nvPr/>
          </p:nvCxnSpPr>
          <p:spPr>
            <a:xfrm>
              <a:off x="4035436" y="5177946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887F40-D81F-BACB-1DBD-CE8143E4DC74}"/>
              </a:ext>
            </a:extLst>
          </p:cNvPr>
          <p:cNvGrpSpPr/>
          <p:nvPr/>
        </p:nvGrpSpPr>
        <p:grpSpPr>
          <a:xfrm>
            <a:off x="4035436" y="4546470"/>
            <a:ext cx="4874384" cy="1443928"/>
            <a:chOff x="4035436" y="4546470"/>
            <a:chExt cx="4874384" cy="1443928"/>
          </a:xfrm>
        </p:grpSpPr>
        <p:cxnSp>
          <p:nvCxnSpPr>
            <p:cNvPr id="31" name="Straight Arrow Connector 2053">
              <a:extLst>
                <a:ext uri="{FF2B5EF4-FFF2-40B4-BE49-F238E27FC236}">
                  <a16:creationId xmlns:a16="http://schemas.microsoft.com/office/drawing/2014/main" id="{C19FFA27-DDE7-5AAE-1826-8C8E7C2347D7}"/>
                </a:ext>
              </a:extLst>
            </p:cNvPr>
            <p:cNvCxnSpPr>
              <a:cxnSpLocks/>
              <a:stCxn id="16" idx="3"/>
              <a:endCxn id="7" idx="2"/>
            </p:cNvCxnSpPr>
            <p:nvPr/>
          </p:nvCxnSpPr>
          <p:spPr>
            <a:xfrm flipV="1">
              <a:off x="6748041" y="4546470"/>
              <a:ext cx="2161779" cy="144392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2053">
              <a:extLst>
                <a:ext uri="{FF2B5EF4-FFF2-40B4-BE49-F238E27FC236}">
                  <a16:creationId xmlns:a16="http://schemas.microsoft.com/office/drawing/2014/main" id="{DE8C0E7E-86B0-5D24-C8EB-19CE2FC76CB6}"/>
                </a:ext>
              </a:extLst>
            </p:cNvPr>
            <p:cNvCxnSpPr>
              <a:cxnSpLocks/>
              <a:stCxn id="45" idx="3"/>
              <a:endCxn id="16" idx="1"/>
            </p:cNvCxnSpPr>
            <p:nvPr/>
          </p:nvCxnSpPr>
          <p:spPr>
            <a:xfrm>
              <a:off x="4035436" y="5990398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AutoShape 7">
            <a:extLst>
              <a:ext uri="{FF2B5EF4-FFF2-40B4-BE49-F238E27FC236}">
                <a16:creationId xmlns:a16="http://schemas.microsoft.com/office/drawing/2014/main" id="{39784E59-F734-E114-DE85-7749D6EB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10" y="2113726"/>
            <a:ext cx="4276110" cy="919401"/>
          </a:xfrm>
          <a:prstGeom prst="wedgeRoundRectCallout">
            <a:avLst>
              <a:gd name="adj1" fmla="val 48163"/>
              <a:gd name="adj2" fmla="val 1661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Constructor takes Executor function as parameter</a:t>
            </a:r>
          </a:p>
        </p:txBody>
      </p:sp>
      <p:sp>
        <p:nvSpPr>
          <p:cNvPr id="57" name="AutoShape 7">
            <a:extLst>
              <a:ext uri="{FF2B5EF4-FFF2-40B4-BE49-F238E27FC236}">
                <a16:creationId xmlns:a16="http://schemas.microsoft.com/office/drawing/2014/main" id="{5EA3DB66-89E9-5D9B-FDB8-9B46F39F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915" y="1300353"/>
            <a:ext cx="3285950" cy="919401"/>
          </a:xfrm>
          <a:prstGeom prst="wedgeRoundRectCallout">
            <a:avLst>
              <a:gd name="adj1" fmla="val 52618"/>
              <a:gd name="adj2" fmla="val 75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Promise resolves with data or throws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2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#js-front-end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Promise.finally</a:t>
            </a:r>
            <a:r>
              <a:rPr lang="en-US" sz="3400" dirty="0"/>
              <a:t>()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Connecting to a Server via Fetch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Some 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examples</a:t>
            </a:r>
            <a:r>
              <a:rPr lang="en-US" sz="3199" dirty="0">
                <a:latin typeface="+mj-lt"/>
              </a:rPr>
              <a:t> of AJAX usage: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5" name="Down Arrow 17">
            <a:extLst>
              <a:ext uri="{FF2B5EF4-FFF2-40B4-BE49-F238E27FC236}">
                <a16:creationId xmlns:a16="http://schemas.microsoft.com/office/drawing/2014/main" id="{8FFD0411-CD7E-B44B-E939-80EE4D32DCF3}"/>
              </a:ext>
            </a:extLst>
          </p:cNvPr>
          <p:cNvSpPr/>
          <p:nvPr/>
        </p:nvSpPr>
        <p:spPr bwMode="auto">
          <a:xfrm>
            <a:off x="1519648" y="4106869"/>
            <a:ext cx="367110" cy="35713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3B7AC3A-A1F3-FAC1-1A68-4060314F30B8}"/>
              </a:ext>
            </a:extLst>
          </p:cNvPr>
          <p:cNvGrpSpPr/>
          <p:nvPr/>
        </p:nvGrpSpPr>
        <p:grpSpPr>
          <a:xfrm>
            <a:off x="1709553" y="2754000"/>
            <a:ext cx="8785594" cy="707125"/>
            <a:chOff x="1709553" y="1333225"/>
            <a:chExt cx="8785594" cy="707125"/>
          </a:xfrm>
        </p:grpSpPr>
        <p:sp>
          <p:nvSpPr>
            <p:cNvPr id="10" name="TextBox 9"/>
            <p:cNvSpPr txBox="1"/>
            <p:nvPr/>
          </p:nvSpPr>
          <p:spPr>
            <a:xfrm>
              <a:off x="3364362" y="1333225"/>
              <a:ext cx="5463277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request (initial page load)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67A0B98-593F-CE9B-B4DE-CC6417C2BE8E}"/>
                </a:ext>
              </a:extLst>
            </p:cNvPr>
            <p:cNvCxnSpPr>
              <a:cxnSpLocks/>
              <a:stCxn id="29" idx="0"/>
              <a:endCxn id="47" idx="0"/>
            </p:cNvCxnSpPr>
            <p:nvPr/>
          </p:nvCxnSpPr>
          <p:spPr>
            <a:xfrm rot="5400000" flipH="1" flipV="1">
              <a:off x="6096000" y="-2358797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8C2F407F-F270-A58F-E94E-31D43FA12418}"/>
              </a:ext>
            </a:extLst>
          </p:cNvPr>
          <p:cNvGrpSpPr/>
          <p:nvPr/>
        </p:nvGrpSpPr>
        <p:grpSpPr>
          <a:xfrm>
            <a:off x="1709553" y="3763225"/>
            <a:ext cx="8785594" cy="430775"/>
            <a:chOff x="1709553" y="2349000"/>
            <a:chExt cx="8785594" cy="430775"/>
          </a:xfrm>
        </p:grpSpPr>
        <p:sp>
          <p:nvSpPr>
            <p:cNvPr id="12" name="TextBox 11"/>
            <p:cNvSpPr txBox="1"/>
            <p:nvPr/>
          </p:nvSpPr>
          <p:spPr>
            <a:xfrm>
              <a:off x="4119723" y="2349000"/>
              <a:ext cx="395255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response (HTML page)</a:t>
              </a:r>
            </a:p>
          </p:txBody>
        </p:sp>
        <p:cxnSp>
          <p:nvCxnSpPr>
            <p:cNvPr id="62" name="Connector: Elbow 25">
              <a:extLst>
                <a:ext uri="{FF2B5EF4-FFF2-40B4-BE49-F238E27FC236}">
                  <a16:creationId xmlns:a16="http://schemas.microsoft.com/office/drawing/2014/main" id="{5FFE1914-EBA8-E1EA-2533-09B031DC2F90}"/>
                </a:ext>
              </a:extLst>
            </p:cNvPr>
            <p:cNvCxnSpPr>
              <a:cxnSpLocks/>
              <a:stCxn id="47" idx="2"/>
              <a:endCxn id="29" idx="2"/>
            </p:cNvCxnSpPr>
            <p:nvPr/>
          </p:nvCxnSpPr>
          <p:spPr>
            <a:xfrm rot="5400000">
              <a:off x="6096000" y="-1774022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Connector: Elbow 25">
            <a:extLst>
              <a:ext uri="{FF2B5EF4-FFF2-40B4-BE49-F238E27FC236}">
                <a16:creationId xmlns:a16="http://schemas.microsoft.com/office/drawing/2014/main" id="{80CFF831-53A7-6388-B04D-0205FE394B6C}"/>
              </a:ext>
            </a:extLst>
          </p:cNvPr>
          <p:cNvCxnSpPr>
            <a:cxnSpLocks/>
            <a:stCxn id="29" idx="1"/>
            <a:endCxn id="1060" idx="3"/>
          </p:cNvCxnSpPr>
          <p:nvPr/>
        </p:nvCxnSpPr>
        <p:spPr>
          <a:xfrm rot="10800000" flipH="1">
            <a:off x="708769" y="1630610"/>
            <a:ext cx="724434" cy="2109278"/>
          </a:xfrm>
          <a:prstGeom prst="curvedConnector3">
            <a:avLst>
              <a:gd name="adj1" fmla="val -3155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-0.05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10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426000" y="4554225"/>
            <a:ext cx="2554406" cy="1952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572839" y="540900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572839" y="5992851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961628D-5232-79F2-0A6A-96709C42E68C}"/>
              </a:ext>
            </a:extLst>
          </p:cNvPr>
          <p:cNvGrpSpPr/>
          <p:nvPr/>
        </p:nvGrpSpPr>
        <p:grpSpPr>
          <a:xfrm>
            <a:off x="1666332" y="6084000"/>
            <a:ext cx="8822465" cy="430775"/>
            <a:chOff x="1666332" y="5788225"/>
            <a:chExt cx="8822465" cy="430775"/>
          </a:xfrm>
        </p:grpSpPr>
        <p:sp>
          <p:nvSpPr>
            <p:cNvPr id="32" name="TextBox 31"/>
            <p:cNvSpPr txBox="1"/>
            <p:nvPr/>
          </p:nvSpPr>
          <p:spPr>
            <a:xfrm>
              <a:off x="4266807" y="5788225"/>
              <a:ext cx="3658386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Returns data as JSON</a:t>
              </a:r>
            </a:p>
          </p:txBody>
        </p:sp>
        <p:cxnSp>
          <p:nvCxnSpPr>
            <p:cNvPr id="67" name="Connector: Elbow 25">
              <a:extLst>
                <a:ext uri="{FF2B5EF4-FFF2-40B4-BE49-F238E27FC236}">
                  <a16:creationId xmlns:a16="http://schemas.microsoft.com/office/drawing/2014/main" id="{A94F36E9-6DB3-61F4-6C44-3886C3CAAF29}"/>
                </a:ext>
              </a:extLst>
            </p:cNvPr>
            <p:cNvCxnSpPr>
              <a:cxnSpLocks/>
              <a:stCxn id="48" idx="2"/>
              <a:endCxn id="42" idx="2"/>
            </p:cNvCxnSpPr>
            <p:nvPr/>
          </p:nvCxnSpPr>
          <p:spPr>
            <a:xfrm rot="5400000">
              <a:off x="5944416" y="1555141"/>
              <a:ext cx="266298" cy="8822465"/>
            </a:xfrm>
            <a:prstGeom prst="curvedConnector3">
              <a:avLst>
                <a:gd name="adj1" fmla="val 185844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0864D1B-FBDE-D2AF-EF2C-1808908149E7}"/>
              </a:ext>
            </a:extLst>
          </p:cNvPr>
          <p:cNvGrpSpPr/>
          <p:nvPr/>
        </p:nvGrpSpPr>
        <p:grpSpPr>
          <a:xfrm>
            <a:off x="1666331" y="4689000"/>
            <a:ext cx="8822465" cy="835776"/>
            <a:chOff x="1666331" y="4393225"/>
            <a:chExt cx="8822465" cy="835776"/>
          </a:xfrm>
        </p:grpSpPr>
        <p:sp>
          <p:nvSpPr>
            <p:cNvPr id="20" name="TextBox 19"/>
            <p:cNvSpPr txBox="1"/>
            <p:nvPr/>
          </p:nvSpPr>
          <p:spPr>
            <a:xfrm>
              <a:off x="4276088" y="4393225"/>
              <a:ext cx="363982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AJAX request</a:t>
              </a:r>
            </a:p>
          </p:txBody>
        </p:sp>
        <p:cxnSp>
          <p:nvCxnSpPr>
            <p:cNvPr id="70" name="Connector: Elbow 25">
              <a:extLst>
                <a:ext uri="{FF2B5EF4-FFF2-40B4-BE49-F238E27FC236}">
                  <a16:creationId xmlns:a16="http://schemas.microsoft.com/office/drawing/2014/main" id="{0559014C-A460-A169-547D-1622B0691126}"/>
                </a:ext>
              </a:extLst>
            </p:cNvPr>
            <p:cNvCxnSpPr>
              <a:cxnSpLocks/>
              <a:stCxn id="40" idx="0"/>
              <a:endCxn id="48" idx="0"/>
            </p:cNvCxnSpPr>
            <p:nvPr/>
          </p:nvCxnSpPr>
          <p:spPr>
            <a:xfrm rot="16200000" flipH="1">
              <a:off x="6010064" y="750268"/>
              <a:ext cx="135000" cy="8822465"/>
            </a:xfrm>
            <a:prstGeom prst="curvedConnector3">
              <a:avLst>
                <a:gd name="adj1" fmla="val -169333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Connector: Elbow 25">
            <a:extLst>
              <a:ext uri="{FF2B5EF4-FFF2-40B4-BE49-F238E27FC236}">
                <a16:creationId xmlns:a16="http://schemas.microsoft.com/office/drawing/2014/main" id="{6468C24C-035A-1648-E3A6-8B2668C81610}"/>
              </a:ext>
            </a:extLst>
          </p:cNvPr>
          <p:cNvCxnSpPr>
            <a:cxnSpLocks/>
            <a:stCxn id="31" idx="1"/>
            <a:endCxn id="1060" idx="3"/>
          </p:cNvCxnSpPr>
          <p:nvPr/>
        </p:nvCxnSpPr>
        <p:spPr>
          <a:xfrm rot="10800000" flipH="1">
            <a:off x="425999" y="1630611"/>
            <a:ext cx="1007203" cy="3900003"/>
          </a:xfrm>
          <a:prstGeom prst="curvedConnector3">
            <a:avLst>
              <a:gd name="adj1" fmla="val -22697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F8360BD-7D61-37CC-D0BD-359AF16C56C5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rgbClr val="37FF92"/>
          </a:solidFill>
          <a:ln w="1905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Allows making network requests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62300" y="4779000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pPr lvl="0"/>
            <a:fld id="{2BF067CD-8E6B-4360-9AA8-C5DF2A48A6D1}" type="slidenum">
              <a:rPr lang="en-US" noProof="0" smtClean="0"/>
              <a:pPr lvl="0"/>
              <a:t>40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0DBEE6-61CE-0D00-05F9-973DE21DC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an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 load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repos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r>
              <a:rPr lang="en-US" dirty="0"/>
              <a:t>Use the following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https://api.github.com/users/testnakov/repos</a:t>
            </a:r>
            <a:endParaRPr lang="en-US" dirty="0"/>
          </a:p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then()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block map the response to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then() </a:t>
            </a:r>
            <a:r>
              <a:rPr lang="en-US" dirty="0"/>
              <a:t>block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the content in a </a:t>
            </a:r>
            <a:r>
              <a:rPr lang="en-US" b="1" dirty="0">
                <a:solidFill>
                  <a:schemeClr val="bg1"/>
                </a:solidFill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GitHub Repos</a:t>
            </a:r>
          </a:p>
        </p:txBody>
      </p:sp>
    </p:spTree>
    <p:extLst>
      <p:ext uri="{BB962C8B-B14F-4D97-AF65-F5344CB8AC3E}">
        <p14:creationId xmlns:p14="http://schemas.microsoft.com/office/powerpoint/2010/main" val="177065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16000" y="126900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164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06000" y="126900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patch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113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51000" y="1449000"/>
            <a:ext cx="9090000" cy="16650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88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GitHub username: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 type="text" id="username" value="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/&gt; &lt;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Repo: &lt;input type="text" id="repo" value="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nakov.io.cin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/&gt;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&lt;button 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loadCommits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()"&gt;Load Commits&lt;/button&gt;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id="commits"&gt;&lt;/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&lt;script&gt;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function 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loadCommits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Use Fetch API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ES6 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> programming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>
                <a:solidFill>
                  <a:schemeClr val="bg2"/>
                </a:solidFill>
              </a:rPr>
              <a:t> hold operations – </a:t>
            </a:r>
            <a:r>
              <a:rPr lang="en-US" sz="3200" b="1" dirty="0">
                <a:solidFill>
                  <a:schemeClr val="bg1"/>
                </a:solidFill>
              </a:rPr>
              <a:t>resolve</a:t>
            </a:r>
            <a:r>
              <a:rPr lang="en-US" sz="3200" dirty="0">
                <a:solidFill>
                  <a:schemeClr val="bg2"/>
                </a:solidFill>
              </a:rPr>
              <a:t> &amp; </a:t>
            </a:r>
            <a:r>
              <a:rPr lang="en-US" sz="3200" b="1" dirty="0">
                <a:solidFill>
                  <a:schemeClr val="bg1"/>
                </a:solidFill>
              </a:rPr>
              <a:t>reject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&amp; </a:t>
            </a:r>
            <a:r>
              <a:rPr lang="en-US" sz="3200" b="1" dirty="0">
                <a:solidFill>
                  <a:schemeClr val="bg1"/>
                </a:solidFill>
              </a:rPr>
              <a:t>Fetch</a:t>
            </a:r>
            <a:r>
              <a:rPr lang="en-US" sz="3200" dirty="0">
                <a:solidFill>
                  <a:schemeClr val="bg2"/>
                </a:solidFill>
              </a:rPr>
              <a:t> API – connect to a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ES6 </a:t>
            </a:r>
            <a:r>
              <a:rPr lang="en-US" sz="3200" b="1" dirty="0">
                <a:solidFill>
                  <a:schemeClr val="bg1"/>
                </a:solidFill>
              </a:rPr>
              <a:t>Async</a:t>
            </a:r>
            <a:r>
              <a:rPr lang="en-US" sz="3200" dirty="0">
                <a:solidFill>
                  <a:schemeClr val="bg2"/>
                </a:solidFill>
              </a:rPr>
              <a:t>/</a:t>
            </a:r>
            <a:r>
              <a:rPr lang="en-US" sz="3200" b="1" dirty="0">
                <a:solidFill>
                  <a:schemeClr val="bg1"/>
                </a:solidFill>
              </a:rPr>
              <a:t>Await</a:t>
            </a:r>
            <a:r>
              <a:rPr lang="en-US" sz="3200" dirty="0">
                <a:solidFill>
                  <a:schemeClr val="bg2"/>
                </a:solidFill>
              </a:rPr>
              <a:t> Expression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Words>2838</Words>
  <Application>Microsoft Office PowerPoint</Application>
  <PresentationFormat>Widescreen</PresentationFormat>
  <Paragraphs>585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1_SoftUni</vt:lpstr>
      <vt:lpstr>2_SoftUni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Browser Developer Tools</vt:lpstr>
      <vt:lpstr>Postman</vt:lpstr>
      <vt:lpstr>REST and RESTful Services</vt:lpstr>
      <vt:lpstr>REST and RESTful Services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Promises</vt:lpstr>
      <vt:lpstr>What is a Promise?</vt:lpstr>
      <vt:lpstr>Promise Flowchart</vt:lpstr>
      <vt:lpstr>Promise.then() – Example</vt:lpstr>
      <vt:lpstr>Promise.catch() – Example</vt:lpstr>
      <vt:lpstr>Popular Promise Methods</vt:lpstr>
      <vt:lpstr>AJAX</vt:lpstr>
      <vt:lpstr>What is AJAX?</vt:lpstr>
      <vt:lpstr>AJAX: Workflow</vt:lpstr>
      <vt:lpstr>AJAX: Workflow</vt:lpstr>
      <vt:lpstr>What is Fetch?</vt:lpstr>
      <vt:lpstr>Basic Fetch Request</vt:lpstr>
      <vt:lpstr>GET Request</vt:lpstr>
      <vt:lpstr>Problem: GitHub Repos</vt:lpstr>
      <vt:lpstr>POST Request</vt:lpstr>
      <vt:lpstr>PUT Request</vt:lpstr>
      <vt:lpstr>PATCH Request</vt:lpstr>
      <vt:lpstr>DELETE Request</vt:lpstr>
      <vt:lpstr>Problem: Load GitHub Commits</vt:lpstr>
      <vt:lpstr>Async / Await</vt:lpstr>
      <vt:lpstr>Async Functions</vt:lpstr>
      <vt:lpstr>Async Functions (2)</vt:lpstr>
      <vt:lpstr>Error Handling</vt:lpstr>
      <vt:lpstr>Async/Await vs Promise.then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Kiril Kirilov</cp:lastModifiedBy>
  <cp:revision>70</cp:revision>
  <dcterms:created xsi:type="dcterms:W3CDTF">2018-05-23T13:08:44Z</dcterms:created>
  <dcterms:modified xsi:type="dcterms:W3CDTF">2023-03-20T17:45:51Z</dcterms:modified>
  <cp:category>JS; JavaScript; front-end; AJAX; REST; ES6; Web development; computer programming; programming</cp:category>
</cp:coreProperties>
</file>