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77"/>
  </p:notesMasterIdLst>
  <p:handoutMasterIdLst>
    <p:handoutMasterId r:id="rId78"/>
  </p:handoutMasterIdLst>
  <p:sldIdLst>
    <p:sldId id="256" r:id="rId5"/>
    <p:sldId id="257" r:id="rId6"/>
    <p:sldId id="258" r:id="rId7"/>
    <p:sldId id="259" r:id="rId8"/>
    <p:sldId id="624" r:id="rId9"/>
    <p:sldId id="622" r:id="rId10"/>
    <p:sldId id="623" r:id="rId11"/>
    <p:sldId id="262" r:id="rId12"/>
    <p:sldId id="627" r:id="rId13"/>
    <p:sldId id="620" r:id="rId14"/>
    <p:sldId id="260" r:id="rId15"/>
    <p:sldId id="263" r:id="rId16"/>
    <p:sldId id="628" r:id="rId17"/>
    <p:sldId id="261" r:id="rId18"/>
    <p:sldId id="264" r:id="rId19"/>
    <p:sldId id="690" r:id="rId20"/>
    <p:sldId id="625" r:id="rId21"/>
    <p:sldId id="267" r:id="rId22"/>
    <p:sldId id="626" r:id="rId23"/>
    <p:sldId id="269" r:id="rId24"/>
    <p:sldId id="728" r:id="rId25"/>
    <p:sldId id="729" r:id="rId26"/>
    <p:sldId id="730" r:id="rId27"/>
    <p:sldId id="731" r:id="rId28"/>
    <p:sldId id="646" r:id="rId29"/>
    <p:sldId id="732" r:id="rId30"/>
    <p:sldId id="691" r:id="rId31"/>
    <p:sldId id="692" r:id="rId32"/>
    <p:sldId id="271" r:id="rId33"/>
    <p:sldId id="272" r:id="rId34"/>
    <p:sldId id="273" r:id="rId35"/>
    <p:sldId id="274" r:id="rId36"/>
    <p:sldId id="275" r:id="rId37"/>
    <p:sldId id="277" r:id="rId38"/>
    <p:sldId id="676" r:id="rId39"/>
    <p:sldId id="278" r:id="rId40"/>
    <p:sldId id="279" r:id="rId41"/>
    <p:sldId id="280" r:id="rId42"/>
    <p:sldId id="282" r:id="rId43"/>
    <p:sldId id="283" r:id="rId44"/>
    <p:sldId id="285" r:id="rId45"/>
    <p:sldId id="286" r:id="rId46"/>
    <p:sldId id="287" r:id="rId47"/>
    <p:sldId id="491" r:id="rId48"/>
    <p:sldId id="289" r:id="rId49"/>
    <p:sldId id="647" r:id="rId50"/>
    <p:sldId id="678" r:id="rId51"/>
    <p:sldId id="596" r:id="rId52"/>
    <p:sldId id="292" r:id="rId53"/>
    <p:sldId id="671" r:id="rId54"/>
    <p:sldId id="680" r:id="rId55"/>
    <p:sldId id="597" r:id="rId56"/>
    <p:sldId id="717" r:id="rId57"/>
    <p:sldId id="716" r:id="rId58"/>
    <p:sldId id="718" r:id="rId59"/>
    <p:sldId id="719" r:id="rId60"/>
    <p:sldId id="720" r:id="rId61"/>
    <p:sldId id="721" r:id="rId62"/>
    <p:sldId id="722" r:id="rId63"/>
    <p:sldId id="723" r:id="rId64"/>
    <p:sldId id="265" r:id="rId65"/>
    <p:sldId id="268" r:id="rId66"/>
    <p:sldId id="724" r:id="rId67"/>
    <p:sldId id="270" r:id="rId68"/>
    <p:sldId id="725" r:id="rId69"/>
    <p:sldId id="726" r:id="rId70"/>
    <p:sldId id="316" r:id="rId71"/>
    <p:sldId id="307" r:id="rId72"/>
    <p:sldId id="727" r:id="rId73"/>
    <p:sldId id="629" r:id="rId74"/>
    <p:sldId id="309" r:id="rId75"/>
    <p:sldId id="30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C656C4-D212-4692-99E1-1EA2A88520DB}">
          <p14:sldIdLst>
            <p14:sldId id="256"/>
            <p14:sldId id="257"/>
            <p14:sldId id="258"/>
          </p14:sldIdLst>
        </p14:section>
        <p14:section name="ASP.NET Core" id="{33467188-28C0-447F-8B1F-DB02297E52E2}">
          <p14:sldIdLst>
            <p14:sldId id="259"/>
            <p14:sldId id="624"/>
            <p14:sldId id="622"/>
            <p14:sldId id="623"/>
            <p14:sldId id="262"/>
          </p14:sldIdLst>
        </p14:section>
        <p14:section name="MVC" id="{752F3025-777F-4B12-BEEF-EADB4C0D354E}">
          <p14:sldIdLst>
            <p14:sldId id="627"/>
            <p14:sldId id="620"/>
            <p14:sldId id="260"/>
            <p14:sldId id="263"/>
            <p14:sldId id="628"/>
            <p14:sldId id="261"/>
            <p14:sldId id="264"/>
            <p14:sldId id="690"/>
          </p14:sldIdLst>
        </p14:section>
        <p14:section name="ASP.NET Core MVC" id="{82F45750-016D-418F-8118-75358D9F9D61}">
          <p14:sldIdLst>
            <p14:sldId id="625"/>
            <p14:sldId id="267"/>
            <p14:sldId id="626"/>
            <p14:sldId id="269"/>
          </p14:sldIdLst>
        </p14:section>
        <p14:section name="Creating an ASP.NET Core MVC App" id="{DC92390A-98AF-4B99-8A11-2272B9FA3266}">
          <p14:sldIdLst>
            <p14:sldId id="728"/>
            <p14:sldId id="729"/>
            <p14:sldId id="730"/>
            <p14:sldId id="731"/>
            <p14:sldId id="646"/>
            <p14:sldId id="732"/>
            <p14:sldId id="691"/>
            <p14:sldId id="692"/>
          </p14:sldIdLst>
        </p14:section>
        <p14:section name="MVC Controllers and Actions" id="{E74245CC-6B13-439E-98C9-7B921DEDF472}">
          <p14:sldIdLst>
            <p14:sldId id="271"/>
            <p14:sldId id="272"/>
            <p14:sldId id="273"/>
            <p14:sldId id="274"/>
            <p14:sldId id="275"/>
            <p14:sldId id="277"/>
            <p14:sldId id="676"/>
          </p14:sldIdLst>
        </p14:section>
        <p14:section name="Routing" id="{1573F81C-21DD-4137-9E50-945E225B01FE}">
          <p14:sldIdLst>
            <p14:sldId id="278"/>
            <p14:sldId id="279"/>
            <p14:sldId id="280"/>
            <p14:sldId id="282"/>
            <p14:sldId id="283"/>
            <p14:sldId id="285"/>
          </p14:sldIdLst>
        </p14:section>
        <p14:section name="Static Files" id="{86342A52-A5E9-4D14-9D33-5FB228471DCC}">
          <p14:sldIdLst>
            <p14:sldId id="286"/>
            <p14:sldId id="287"/>
            <p14:sldId id="491"/>
          </p14:sldIdLst>
        </p14:section>
        <p14:section name="MVC Views and Razor" id="{6095867B-9743-4CA3-A9B1-3FF5A4D4779D}">
          <p14:sldIdLst>
            <p14:sldId id="289"/>
            <p14:sldId id="647"/>
            <p14:sldId id="678"/>
            <p14:sldId id="596"/>
            <p14:sldId id="292"/>
            <p14:sldId id="671"/>
            <p14:sldId id="680"/>
            <p14:sldId id="597"/>
          </p14:sldIdLst>
        </p14:section>
        <p14:section name="Dependency Injection" id="{0AD5A7CD-797B-4ED3-A812-C272BACF0832}">
          <p14:sldIdLst>
            <p14:sldId id="717"/>
            <p14:sldId id="716"/>
          </p14:sldIdLst>
        </p14:section>
        <p14:section name="Model Binding" id="{42921D4C-D8D4-4E91-AFF0-D7FADE086DED}">
          <p14:sldIdLst>
            <p14:sldId id="718"/>
            <p14:sldId id="719"/>
            <p14:sldId id="720"/>
            <p14:sldId id="721"/>
            <p14:sldId id="722"/>
            <p14:sldId id="723"/>
            <p14:sldId id="265"/>
          </p14:sldIdLst>
        </p14:section>
        <p14:section name="Model Validation" id="{C84DA290-E352-40BF-AB2F-47FD37CBA110}">
          <p14:sldIdLst>
            <p14:sldId id="268"/>
            <p14:sldId id="724"/>
            <p14:sldId id="270"/>
            <p14:sldId id="725"/>
            <p14:sldId id="726"/>
          </p14:sldIdLst>
        </p14:section>
        <p14:section name="Conclusion" id="{02FEBF40-D2C1-451F-9D9A-A868D34C96A5}">
          <p14:sldIdLst>
            <p14:sldId id="316"/>
            <p14:sldId id="307"/>
            <p14:sldId id="727"/>
            <p14:sldId id="629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3" autoAdjust="0"/>
    <p:restoredTop sz="86369" autoAdjust="0"/>
  </p:normalViewPr>
  <p:slideViewPr>
    <p:cSldViewPr showGuides="1">
      <p:cViewPr varScale="1">
        <p:scale>
          <a:sx n="95" d="100"/>
          <a:sy n="95" d="100"/>
        </p:scale>
        <p:origin x="5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important concept </a:t>
            </a:r>
            <a:r>
              <a:rPr lang="en-US" dirty="0"/>
              <a:t>from software development is 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is an architectural pattern for </a:t>
            </a:r>
            <a:r>
              <a:rPr lang="en-US" b="1" dirty="0"/>
              <a:t>structuring Web back-end apps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dividing their logic into 3 separate components: </a:t>
            </a:r>
            <a:r>
              <a:rPr lang="en-US" b="1" dirty="0"/>
              <a:t>models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pattern </a:t>
            </a:r>
            <a:r>
              <a:rPr lang="en-US" dirty="0"/>
              <a:t>is illustrated at the </a:t>
            </a:r>
            <a:r>
              <a:rPr lang="en-US" b="1" dirty="0"/>
              <a:t>diagram</a:t>
            </a:r>
            <a:r>
              <a:rPr lang="en-US" b="0" dirty="0"/>
              <a:t>, which shows the interactions between the MVC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b="0" dirty="0"/>
              <a:t>is</a:t>
            </a:r>
            <a:r>
              <a:rPr lang="en-US" b="1" dirty="0"/>
              <a:t> complex </a:t>
            </a:r>
            <a:r>
              <a:rPr lang="en-US" dirty="0"/>
              <a:t>and some </a:t>
            </a:r>
            <a:r>
              <a:rPr lang="en-US" b="1" dirty="0"/>
              <a:t>developers need time </a:t>
            </a:r>
            <a:r>
              <a:rPr lang="en-US" dirty="0"/>
              <a:t>to understand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shall spend significant time, effort and practical work to learn it, </a:t>
            </a:r>
            <a:r>
              <a:rPr lang="en-US" b="1" dirty="0"/>
              <a:t>later at SoftUni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now, let's briefly explain the MVC pattern.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splits the app into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interact with the </a:t>
            </a:r>
            <a:r>
              <a:rPr lang="en-US" b="1" dirty="0"/>
              <a:t>controllers</a:t>
            </a:r>
            <a:r>
              <a:rPr lang="en-US" dirty="0"/>
              <a:t>, which modify the data in the </a:t>
            </a:r>
            <a:r>
              <a:rPr lang="en-US" b="1" dirty="0"/>
              <a:t>models </a:t>
            </a:r>
            <a:r>
              <a:rPr lang="en-US" dirty="0"/>
              <a:t>and visualize the data using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For example, let's take a </a:t>
            </a:r>
            <a:r>
              <a:rPr lang="en-US" b="1" dirty="0"/>
              <a:t>phonebook app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Users see the phonebook entries on the screen. They are rendered by a </a:t>
            </a:r>
            <a:r>
              <a:rPr lang="en-US" b="1" dirty="0"/>
              <a:t>view</a:t>
            </a:r>
            <a:r>
              <a:rPr lang="bg-BG" dirty="0"/>
              <a:t> </a:t>
            </a:r>
            <a:r>
              <a:rPr lang="en-US" dirty="0"/>
              <a:t>component</a:t>
            </a:r>
            <a:r>
              <a:rPr lang="bg-BG" dirty="0"/>
              <a:t>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app </a:t>
            </a:r>
            <a:r>
              <a:rPr lang="en-US" b="1" dirty="0"/>
              <a:t>model </a:t>
            </a:r>
            <a:r>
              <a:rPr lang="en-US" dirty="0"/>
              <a:t>holds the phonebook entries. This is the </a:t>
            </a:r>
            <a:r>
              <a:rPr lang="en-US" b="1" dirty="0"/>
              <a:t>data model</a:t>
            </a:r>
            <a:r>
              <a:rPr lang="en-US" dirty="0"/>
              <a:t> behind the views.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Controllers </a:t>
            </a:r>
            <a:r>
              <a:rPr lang="en-US" dirty="0"/>
              <a:t>are responsible for handling the </a:t>
            </a:r>
            <a:r>
              <a:rPr lang="en-US" b="1" dirty="0"/>
              <a:t>user actions</a:t>
            </a:r>
            <a:r>
              <a:rPr lang="en-US" dirty="0"/>
              <a:t>, such as "view the phonebook", "search", and "add new entry".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models </a:t>
            </a:r>
            <a:r>
              <a:rPr lang="en-US" dirty="0"/>
              <a:t>and </a:t>
            </a:r>
            <a:r>
              <a:rPr lang="en-US" b="1" dirty="0"/>
              <a:t>views </a:t>
            </a:r>
            <a:r>
              <a:rPr lang="en-US" dirty="0"/>
              <a:t>are strongly interconnected, but each of them has well defined responsibility.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idea of </a:t>
            </a:r>
            <a:r>
              <a:rPr lang="en-US" b="1" dirty="0"/>
              <a:t>MVC</a:t>
            </a:r>
            <a:r>
              <a:rPr lang="en-US" dirty="0"/>
              <a:t> is to build a </a:t>
            </a:r>
            <a:r>
              <a:rPr lang="en-US" b="1" dirty="0"/>
              <a:t>better app structure</a:t>
            </a:r>
            <a:r>
              <a:rPr lang="en-US" b="0" dirty="0"/>
              <a:t>, which simplifies development and </a:t>
            </a:r>
            <a:r>
              <a:rPr lang="en-US" b="1" dirty="0"/>
              <a:t>improves maintenance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presentation logic, which displays elements on the screen is always located in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logic for </a:t>
            </a:r>
            <a:r>
              <a:rPr lang="en-US" b="1" dirty="0"/>
              <a:t>user interaction</a:t>
            </a:r>
            <a:r>
              <a:rPr lang="en-US" dirty="0"/>
              <a:t>, which handles the user input, is always located in the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models </a:t>
            </a:r>
            <a:r>
              <a:rPr lang="en-US" dirty="0"/>
              <a:t>and data related logic are in the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app structure </a:t>
            </a:r>
            <a:r>
              <a:rPr lang="en-US" dirty="0"/>
              <a:t>is very popular in </a:t>
            </a:r>
            <a:r>
              <a:rPr lang="en-US" b="1" dirty="0"/>
              <a:t>Web back-end frameworks</a:t>
            </a:r>
            <a:r>
              <a:rPr lang="en-US" b="0" dirty="0"/>
              <a:t> (such as</a:t>
            </a:r>
            <a:r>
              <a:rPr lang="en-US" b="1" dirty="0"/>
              <a:t> ASP.NET MVC</a:t>
            </a:r>
            <a:r>
              <a:rPr lang="en-US" b="0" dirty="0"/>
              <a:t>, </a:t>
            </a:r>
            <a:r>
              <a:rPr lang="en-US" b="1" dirty="0"/>
              <a:t>Django</a:t>
            </a:r>
            <a:r>
              <a:rPr lang="en-US" b="0" dirty="0"/>
              <a:t> and </a:t>
            </a:r>
            <a:r>
              <a:rPr lang="en-US" b="1" dirty="0"/>
              <a:t>Spring MVC</a:t>
            </a:r>
            <a:r>
              <a:rPr lang="en-US" b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Variants of MVC sometimes </a:t>
            </a:r>
            <a:r>
              <a:rPr lang="en-US" dirty="0"/>
              <a:t>are used in some </a:t>
            </a:r>
            <a:r>
              <a:rPr lang="en-US" b="1" dirty="0"/>
              <a:t>Web front-end frameworks </a:t>
            </a:r>
            <a:r>
              <a:rPr lang="en-US" b="0" dirty="0"/>
              <a:t>and </a:t>
            </a:r>
            <a:r>
              <a:rPr lang="en-US" dirty="0"/>
              <a:t>mobile app frameworks.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In the MVC model, </a:t>
            </a:r>
            <a:r>
              <a:rPr lang="en-US" b="1" dirty="0"/>
              <a:t>controllers handle user actions</a:t>
            </a:r>
            <a:r>
              <a:rPr lang="en-US" dirty="0"/>
              <a:t>, such as clicking a button or choosing an item from a list.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user action, controllers may </a:t>
            </a:r>
            <a:r>
              <a:rPr lang="en-US" b="1" dirty="0"/>
              <a:t>update the app data model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Then, controllers </a:t>
            </a:r>
            <a:r>
              <a:rPr lang="en-US" b="1" dirty="0"/>
              <a:t>render a view (the user interface)</a:t>
            </a:r>
            <a:r>
              <a:rPr lang="en-US" dirty="0"/>
              <a:t>, which visualizes the data model.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phonebook controller handles the action "</a:t>
            </a:r>
            <a:r>
              <a:rPr lang="en-US" b="1" i="1" dirty="0"/>
              <a:t>click on a phonebook entry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action handler </a:t>
            </a:r>
            <a:r>
              <a:rPr lang="en-US" b="1" dirty="0"/>
              <a:t>loads the data</a:t>
            </a:r>
            <a:r>
              <a:rPr lang="en-US" dirty="0"/>
              <a:t> about the selected phonebook entry into a </a:t>
            </a:r>
            <a:r>
              <a:rPr lang="en-US" b="1" dirty="0"/>
              <a:t>data model object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it </a:t>
            </a:r>
            <a:r>
              <a:rPr lang="en-US" b="1" dirty="0"/>
              <a:t>shows a view</a:t>
            </a:r>
            <a:r>
              <a:rPr lang="en-US" dirty="0"/>
              <a:t>, which displays this data object.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Models </a:t>
            </a:r>
            <a:r>
              <a:rPr lang="en-US" dirty="0"/>
              <a:t>holds app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</a:t>
            </a:r>
            <a:r>
              <a:rPr lang="en-US" b="1" dirty="0"/>
              <a:t>models are data classes</a:t>
            </a:r>
            <a:r>
              <a:rPr lang="en-US" dirty="0"/>
              <a:t>, which hold the data, that should be displayed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</a:t>
            </a:r>
            <a:r>
              <a:rPr lang="en-US" b="1" dirty="0"/>
              <a:t>data model</a:t>
            </a:r>
            <a:r>
              <a:rPr lang="en-US" dirty="0"/>
              <a:t>, used to visualize a phonebook entry, is a </a:t>
            </a:r>
            <a:r>
              <a:rPr lang="en-US" b="1" dirty="0"/>
              <a:t>data object</a:t>
            </a:r>
            <a:r>
              <a:rPr lang="en-US" dirty="0"/>
              <a:t>, holding the phonebook entry details.</a:t>
            </a:r>
          </a:p>
          <a:p>
            <a:endParaRPr lang="en-US" b="1" dirty="0"/>
          </a:p>
          <a:p>
            <a:r>
              <a:rPr lang="en-US" b="1" dirty="0"/>
              <a:t>Views </a:t>
            </a:r>
            <a:r>
              <a:rPr lang="en-US" dirty="0"/>
              <a:t>displays the </a:t>
            </a:r>
            <a:r>
              <a:rPr lang="en-US" b="1" dirty="0"/>
              <a:t>UI</a:t>
            </a:r>
            <a:r>
              <a:rPr lang="en-US" b="0" dirty="0"/>
              <a:t> for certain screen from the app</a:t>
            </a:r>
            <a:r>
              <a:rPr lang="en-US" dirty="0"/>
              <a:t>, based on the data from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view, which displays the phonebook entries,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takes as an input a </a:t>
            </a:r>
            <a:r>
              <a:rPr lang="en-US" b="1" dirty="0"/>
              <a:t>data model</a:t>
            </a:r>
            <a:r>
              <a:rPr lang="en-US" dirty="0"/>
              <a:t>, holding a list of phonebook entries.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iterates over the entries one by one and displays them in a table or list.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MVC </a:t>
            </a:r>
            <a:r>
              <a:rPr lang="en-US" dirty="0"/>
              <a:t>is an important paradigm for structuring Web apps</a:t>
            </a:r>
            <a:r>
              <a:rPr lang="bg-BG" dirty="0"/>
              <a:t> </a:t>
            </a:r>
            <a:r>
              <a:rPr lang="en-US" dirty="0"/>
              <a:t>back-end developers should learn 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</a:t>
            </a:r>
            <a:r>
              <a:rPr lang="en-US" dirty="0"/>
              <a:t>, we teach MVC as part of the server-side Web development courses and modules.</a:t>
            </a:r>
          </a:p>
          <a:p>
            <a:pPr marL="0" lv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5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370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 MVC Frameworks</a:t>
            </a:r>
            <a:r>
              <a:rPr lang="bg-BG" b="1" dirty="0"/>
              <a:t> </a:t>
            </a:r>
            <a:r>
              <a:rPr lang="en-US" dirty="0"/>
              <a:t>are software development frameworks, which implement the </a:t>
            </a:r>
            <a:r>
              <a:rPr lang="en-US" b="1" dirty="0"/>
              <a:t>Model-View-Controller pattern </a:t>
            </a:r>
            <a:r>
              <a:rPr lang="en-US" dirty="0"/>
              <a:t>as foundation to build Web apps.</a:t>
            </a:r>
            <a:endParaRPr lang="bg-BG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Web MVC frameworks</a:t>
            </a:r>
            <a:r>
              <a:rPr lang="en-US" b="0" dirty="0"/>
              <a:t> (such as Spring MVC, Django and ASP.NET Core MVC) </a:t>
            </a:r>
            <a:r>
              <a:rPr lang="en-US" dirty="0"/>
              <a:t>are used to build server-side Web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the MVC framework Web apps define </a:t>
            </a:r>
            <a:r>
              <a:rPr lang="en-US" b="1" dirty="0"/>
              <a:t>controllers</a:t>
            </a:r>
            <a:r>
              <a:rPr lang="en-US" b="0" dirty="0"/>
              <a:t> (holding actions)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 </a:t>
            </a:r>
            <a:r>
              <a:rPr lang="en-US" dirty="0"/>
              <a:t>components.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Actions in the controllers </a:t>
            </a:r>
            <a:r>
              <a:rPr lang="en-US" dirty="0"/>
              <a:t>handle the HTTP GET and POST requests from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b="1" dirty="0"/>
              <a:t>perform the requested operation </a:t>
            </a:r>
            <a:r>
              <a:rPr lang="en-US" dirty="0"/>
              <a:t>(such as retrieving data or adding new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render a view</a:t>
            </a:r>
            <a:r>
              <a:rPr lang="en-US" dirty="0"/>
              <a:t> to display the result in the client Web browser.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Controllers </a:t>
            </a:r>
            <a:r>
              <a:rPr lang="en-US" b="1" dirty="0"/>
              <a:t>implement the operations</a:t>
            </a:r>
            <a:r>
              <a:rPr lang="en-US" dirty="0"/>
              <a:t>, used to interact with the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operations are invoked as HTTP requests by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clicking a button, or submitting a Web form, executes an </a:t>
            </a:r>
            <a:r>
              <a:rPr lang="en-US" b="1" dirty="0"/>
              <a:t>HTTP request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handled by a </a:t>
            </a:r>
            <a:r>
              <a:rPr lang="en-US" b="1" dirty="0"/>
              <a:t>controller action</a:t>
            </a:r>
            <a:r>
              <a:rPr lang="en-US" dirty="0"/>
              <a:t> at the back-end.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Views </a:t>
            </a:r>
            <a:r>
              <a:rPr lang="en-US" dirty="0"/>
              <a:t>render data as HTML + CSS for displaying in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Views are called by the controller actions to </a:t>
            </a:r>
            <a:r>
              <a:rPr lang="en-US" b="1" dirty="0"/>
              <a:t>render the UI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take as input a data model </a:t>
            </a:r>
            <a:r>
              <a:rPr lang="en-US" dirty="0"/>
              <a:t>and visualize the data from the model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rendered HTML is returned as an </a:t>
            </a:r>
            <a:r>
              <a:rPr lang="en-US" b="1" dirty="0"/>
              <a:t>HTTP response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</a:t>
            </a:r>
            <a:r>
              <a:rPr lang="en-US" b="1" dirty="0"/>
              <a:t> example</a:t>
            </a:r>
            <a:r>
              <a:rPr lang="en-US" dirty="0"/>
              <a:t>, a view can render a list of items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Models</a:t>
            </a:r>
            <a:r>
              <a:rPr lang="en-US" dirty="0"/>
              <a:t> hold the app data, which is prepared by controllers to be rendered in the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most cases models are simple </a:t>
            </a:r>
            <a:r>
              <a:rPr lang="en-US" b="1" dirty="0"/>
              <a:t>data objects</a:t>
            </a:r>
            <a:r>
              <a:rPr lang="en-US" dirty="0"/>
              <a:t> or </a:t>
            </a:r>
            <a:r>
              <a:rPr lang="en-US" b="1" dirty="0"/>
              <a:t>collections of objects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b="1" dirty="0"/>
              <a:t>controller wants to return data </a:t>
            </a:r>
            <a:r>
              <a:rPr lang="en-US" dirty="0"/>
              <a:t>for displaying in the client Web browser,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loads the data from the database, puts it in a </a:t>
            </a:r>
            <a:r>
              <a:rPr lang="en-US" b="1" dirty="0"/>
              <a:t>data model </a:t>
            </a:r>
            <a:r>
              <a:rPr lang="en-US" dirty="0"/>
              <a:t>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sends it to the </a:t>
            </a:r>
            <a:r>
              <a:rPr lang="en-US" b="1" dirty="0"/>
              <a:t>view</a:t>
            </a:r>
            <a:r>
              <a:rPr lang="en-US" b="0" dirty="0"/>
              <a:t>, which renders it for as HTML.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back-end </a:t>
            </a:r>
            <a:r>
              <a:rPr lang="en-US" b="1" dirty="0"/>
              <a:t>Web MVC frameworks</a:t>
            </a:r>
            <a:r>
              <a:rPr lang="en-US" dirty="0"/>
              <a:t> are the following: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ASP.NET Core MVC </a:t>
            </a:r>
            <a:r>
              <a:rPr lang="en-US" dirty="0"/>
              <a:t>(for C#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MVC </a:t>
            </a:r>
            <a:r>
              <a:rPr lang="en-US" dirty="0"/>
              <a:t>(for Java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(for server-side JavaScript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 </a:t>
            </a:r>
            <a:r>
              <a:rPr lang="en-US" dirty="0"/>
              <a:t>(for Python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Laravel</a:t>
            </a:r>
            <a:r>
              <a:rPr lang="en-US" dirty="0"/>
              <a:t> (for PHP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Ruby on Rails</a:t>
            </a:r>
            <a:r>
              <a:rPr lang="en-US" dirty="0"/>
              <a:t> (for Ruby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Revel</a:t>
            </a:r>
            <a:r>
              <a:rPr lang="en-US" dirty="0"/>
              <a:t> (for Go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others …</a:t>
            </a:r>
          </a:p>
          <a:p>
            <a:r>
              <a:rPr lang="en-US" dirty="0"/>
              <a:t>Almost all the </a:t>
            </a:r>
            <a:r>
              <a:rPr lang="en-US" b="1" dirty="0"/>
              <a:t>server-side Web development is driven by Web MVC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you need to </a:t>
            </a:r>
            <a:r>
              <a:rPr lang="en-US" b="1" dirty="0"/>
              <a:t>learn at least one of them </a:t>
            </a:r>
            <a:r>
              <a:rPr lang="en-US" dirty="0"/>
              <a:t>if you want to be a back-end developer.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learn MVC frameworks at </a:t>
            </a:r>
            <a:r>
              <a:rPr lang="en-US" b="1" dirty="0"/>
              <a:t>SoftUni</a:t>
            </a:r>
            <a:r>
              <a:rPr lang="en-US" dirty="0"/>
              <a:t>, at the end of our end-to-end training program for software engineers.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8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C8990-0C01-4909-9E54-CCF213034F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54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44D54-2D12-481A-B883-D7514DC97E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60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pages/overview/getting-started/introducing-razor-syntax-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localhost:44364/Home/About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svg"/><Relationship Id="rId7" Type="http://schemas.openxmlformats.org/officeDocument/2006/relationships/image" Target="../media/image94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sv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10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101.png"/><Relationship Id="rId21" Type="http://schemas.openxmlformats.org/officeDocument/2006/relationships/image" Target="../media/image110.png"/><Relationship Id="rId7" Type="http://schemas.openxmlformats.org/officeDocument/2006/relationships/image" Target="../media/image10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108.png"/><Relationship Id="rId25" Type="http://schemas.openxmlformats.org/officeDocument/2006/relationships/image" Target="../media/image11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10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102.png"/><Relationship Id="rId15" Type="http://schemas.openxmlformats.org/officeDocument/2006/relationships/image" Target="../media/image107.jpeg"/><Relationship Id="rId23" Type="http://schemas.openxmlformats.org/officeDocument/2006/relationships/image" Target="../media/image11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10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10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5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ASP.NET Core, MVC, Controllers &amp; Actions​, </a:t>
            </a:r>
          </a:p>
          <a:p>
            <a:r>
              <a:rPr lang="en-US"/>
              <a:t>Creating an ASP.NET Core MVC app</a:t>
            </a:r>
            <a:br>
              <a:rPr lang="en-US" dirty="0"/>
            </a:br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Introduction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52112E-C9E2-405C-A077-8AF329E9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39" y="2576548"/>
            <a:ext cx="4715826" cy="265265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F811B-DDB2-4D8B-97CF-6B866D61C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E969C-8A6E-4D91-8B4C-556A6431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1E6A-AD76-47E4-886F-3E7CB06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9" y="2566347"/>
            <a:ext cx="6291139" cy="397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CCCC41-1538-4DE9-B931-9DADB8F9E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6471858" cy="1197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) pattern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1A191B7-FB05-4081-91C7-91D11D1622CD}"/>
              </a:ext>
            </a:extLst>
          </p:cNvPr>
          <p:cNvSpPr txBox="1">
            <a:spLocks/>
          </p:cNvSpPr>
          <p:nvPr/>
        </p:nvSpPr>
        <p:spPr>
          <a:xfrm>
            <a:off x="6950778" y="1196707"/>
            <a:ext cx="4949921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b="1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197" dirty="0"/>
              <a:t>Handles user actions</a:t>
            </a:r>
          </a:p>
          <a:p>
            <a:pPr lvl="1"/>
            <a:r>
              <a:rPr lang="en-US" sz="3197" dirty="0"/>
              <a:t>Updates the model</a:t>
            </a:r>
          </a:p>
          <a:p>
            <a:pPr lvl="1"/>
            <a:r>
              <a:rPr lang="en-US" sz="3197" dirty="0"/>
              <a:t>Renders the view (UI)</a:t>
            </a:r>
          </a:p>
          <a:p>
            <a:r>
              <a:rPr lang="en-US" sz="3397" b="1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sz="3197" dirty="0"/>
              <a:t>Holds app data</a:t>
            </a:r>
          </a:p>
          <a:p>
            <a:r>
              <a:rPr lang="en-US" sz="3397" b="1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en-US" sz="3197" dirty="0"/>
              <a:t>Displays the UI, based on the model data</a:t>
            </a:r>
          </a:p>
        </p:txBody>
      </p:sp>
    </p:spTree>
    <p:extLst>
      <p:ext uri="{BB962C8B-B14F-4D97-AF65-F5344CB8AC3E}">
        <p14:creationId xmlns:p14="http://schemas.microsoft.com/office/powerpoint/2010/main" val="10612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P.NET MVC Architecture">
            <a:extLst>
              <a:ext uri="{FF2B5EF4-FFF2-40B4-BE49-F238E27FC236}">
                <a16:creationId xmlns:a16="http://schemas.microsoft.com/office/drawing/2014/main" id="{CB910EE5-8228-4D67-A50D-BB57DFAE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6" y="3789040"/>
            <a:ext cx="3402363" cy="2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65313"/>
            <a:ext cx="11524863" cy="524154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architectural 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 </a:t>
            </a:r>
            <a:r>
              <a:rPr lang="en-US" dirty="0"/>
              <a:t>(object-oriented programming language)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069F1A-7D06-41E6-A3D6-2BECC3FD9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8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27E6855-F7FE-4176-AB81-E32F291E7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8"/>
            <a:ext cx="10512424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Processes user's 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produces a response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classes that handles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Communication from the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Overall application flow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Application-specific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95DFF-40F2-4A9D-9667-30BD1A41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9165" r="19151" b="47298"/>
          <a:stretch/>
        </p:blipFill>
        <p:spPr>
          <a:xfrm>
            <a:off x="6496867" y="3292612"/>
            <a:ext cx="5466573" cy="13681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83804"/>
            <a:ext cx="6620954" cy="5241541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/>
            <a:r>
              <a:rPr lang="en-US" sz="3200" dirty="0"/>
              <a:t>Defines how the application's user interface (</a:t>
            </a:r>
            <a:r>
              <a:rPr lang="en-US" sz="3200" b="1" dirty="0">
                <a:solidFill>
                  <a:schemeClr val="bg1"/>
                </a:solidFill>
              </a:rPr>
              <a:t>UI</a:t>
            </a:r>
            <a:r>
              <a:rPr lang="en-US" sz="3200" dirty="0"/>
              <a:t>) will be displayed</a:t>
            </a:r>
          </a:p>
          <a:p>
            <a:pPr lvl="1"/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(layouts) and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partial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or controls)</a:t>
            </a:r>
          </a:p>
          <a:p>
            <a:pPr lvl="1"/>
            <a:r>
              <a:rPr lang="en-US" sz="3200" dirty="0"/>
              <a:t>In Web apps: template to dynamically generate HTML</a:t>
            </a:r>
          </a:p>
          <a:p>
            <a:endParaRPr lang="en-US" sz="31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A48BE1C-6676-43C0-8109-3981BD63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26" name="Picture 2" descr="What is the difference between Partial View and Layout? - Stack Overflow">
            <a:extLst>
              <a:ext uri="{FF2B5EF4-FFF2-40B4-BE49-F238E27FC236}">
                <a16:creationId xmlns:a16="http://schemas.microsoft.com/office/drawing/2014/main" id="{4CE45E7B-8808-4B9E-A63B-6812E21F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0" y="1556793"/>
            <a:ext cx="5246169" cy="4209731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32634"/>
            <a:ext cx="11798497" cy="5436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classes </a:t>
            </a:r>
            <a:r>
              <a:rPr lang="en-US" sz="3200" dirty="0"/>
              <a:t>that describes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we display in the UI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May contain </a:t>
            </a:r>
            <a:r>
              <a:rPr lang="en-US" sz="3200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Two types of models</a:t>
            </a:r>
          </a:p>
          <a:p>
            <a:pPr lvl="1">
              <a:lnSpc>
                <a:spcPct val="90000"/>
              </a:lnSpc>
            </a:pP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View model </a:t>
            </a:r>
            <a:r>
              <a:rPr lang="en-US" sz="3200" b="1" dirty="0"/>
              <a:t>/ </a:t>
            </a:r>
            <a:r>
              <a:rPr lang="en-US" sz="3200" b="1" dirty="0">
                <a:solidFill>
                  <a:schemeClr val="bg1"/>
                </a:solidFill>
              </a:rPr>
              <a:t>binding model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3000" dirty="0"/>
              <a:t>Maps the UI of the Web page to C# class</a:t>
            </a:r>
          </a:p>
          <a:p>
            <a:pPr lvl="2">
              <a:lnSpc>
                <a:spcPct val="90000"/>
              </a:lnSpc>
            </a:pPr>
            <a:r>
              <a:rPr lang="en-US" sz="3000" dirty="0"/>
              <a:t>Part of the </a:t>
            </a:r>
            <a:r>
              <a:rPr lang="en-US" sz="3000" b="1" dirty="0">
                <a:solidFill>
                  <a:schemeClr val="bg1"/>
                </a:solidFill>
              </a:rPr>
              <a:t>MVC</a:t>
            </a:r>
            <a:r>
              <a:rPr lang="en-US" sz="3000" dirty="0"/>
              <a:t> architecture</a:t>
            </a:r>
          </a:p>
          <a:p>
            <a:pPr lvl="1">
              <a:lnSpc>
                <a:spcPct val="90000"/>
              </a:lnSpc>
            </a:pP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Database model</a:t>
            </a:r>
            <a:r>
              <a:rPr lang="en-US" sz="3200" b="1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domain model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3000" dirty="0"/>
              <a:t>Maps database table to C# class (using ORM)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6127E5-2338-4BD9-91D4-192AEE8CF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026" name="Picture 2" descr="Can you explain the purpose of ViewModel in MVC?( ASP.NET MVC Interview  questions with answers) | C#, ASP.NET MVC Core, Azure, Angular, Business  Intelligence, SQL Server, Data Science - Python Interview Questions">
            <a:extLst>
              <a:ext uri="{FF2B5EF4-FFF2-40B4-BE49-F238E27FC236}">
                <a16:creationId xmlns:a16="http://schemas.microsoft.com/office/drawing/2014/main" id="{E784A6B8-51EC-42BA-A5C3-05CD88FB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6" y="2709557"/>
            <a:ext cx="3790233" cy="24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46352"/>
            <a:ext cx="11998470" cy="5242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Incoming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routed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processes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and creates a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(view model)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Controller also selects </a:t>
            </a:r>
            <a:r>
              <a:rPr lang="en-US" sz="2800" b="1" dirty="0">
                <a:solidFill>
                  <a:schemeClr val="bg1"/>
                </a:solidFill>
              </a:rPr>
              <a:t>appropriate result </a:t>
            </a:r>
            <a:r>
              <a:rPr lang="en-US" sz="2800" dirty="0"/>
              <a:t>(for example: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is passed to the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The View</a:t>
            </a:r>
            <a:r>
              <a:rPr lang="en-US" sz="3000" dirty="0"/>
              <a:t> transforms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into appropriate output format (HTML)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</a:t>
            </a:r>
            <a:r>
              <a:rPr lang="en-US" sz="3000" dirty="0"/>
              <a:t> is rendered (</a:t>
            </a:r>
            <a:r>
              <a:rPr lang="en-US" sz="3000" b="1" dirty="0">
                <a:solidFill>
                  <a:schemeClr val="bg1"/>
                </a:solidFill>
              </a:rPr>
              <a:t>HTTP Response</a:t>
            </a:r>
            <a:r>
              <a:rPr lang="en-US" sz="3000" dirty="0"/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628560-BAFD-4106-A412-CC1B8BE0C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325E17-99AB-4B46-B42B-FC9CA127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4584399"/>
            <a:ext cx="2353666" cy="1862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CDB03-C171-440C-8699-0044F4E3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32" y="4534533"/>
            <a:ext cx="2473533" cy="2006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E1DB8B-8C1B-4B7C-832D-52130071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65" y="4531930"/>
            <a:ext cx="2502211" cy="19821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02964A-D1DA-43B7-B0D8-71DB93F5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82" y="4509121"/>
            <a:ext cx="2502211" cy="2027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4C4B27-B32B-4719-8BBF-79B0116AF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153" y="4524492"/>
            <a:ext cx="2562155" cy="20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F3DA0-6CD5-4D49-8535-94CCF60A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E152-8792-459F-BE78-7776EEAFD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MVC frameworks </a:t>
            </a:r>
            <a:r>
              <a:rPr lang="en-US" dirty="0"/>
              <a:t>are used to build Web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provides the MVC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  <a:r>
              <a:rPr lang="en-US" dirty="0"/>
              <a:t> to build Web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b="1" dirty="0"/>
              <a:t> </a:t>
            </a:r>
            <a:r>
              <a:rPr lang="en-US" dirty="0"/>
              <a:t>handle HTTP GET / POST requests and render a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b="1" dirty="0"/>
              <a:t> </a:t>
            </a:r>
            <a:r>
              <a:rPr lang="en-US" dirty="0"/>
              <a:t>display HTML + CSS, based on the models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hold app data for views, prepared by controllers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 of Web MVC frameworks: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(C#), </a:t>
            </a:r>
            <a:r>
              <a:rPr lang="en-US" b="1" dirty="0"/>
              <a:t>Spring MVC </a:t>
            </a:r>
            <a:r>
              <a:rPr lang="en-US" dirty="0"/>
              <a:t>(Java),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Express</a:t>
            </a:r>
            <a:r>
              <a:rPr lang="en-US" dirty="0"/>
              <a:t> (JS), </a:t>
            </a:r>
            <a:r>
              <a:rPr lang="en-US" b="1" dirty="0"/>
              <a:t>Django </a:t>
            </a:r>
            <a:r>
              <a:rPr lang="en-US" dirty="0"/>
              <a:t>(Python), </a:t>
            </a:r>
            <a:r>
              <a:rPr lang="en-US" b="1" dirty="0"/>
              <a:t>Laravel</a:t>
            </a:r>
            <a:r>
              <a:rPr lang="en-US" dirty="0"/>
              <a:t> (PHP),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Ruby on Rails</a:t>
            </a:r>
            <a:r>
              <a:rPr lang="en-US" dirty="0"/>
              <a:t> (Ruby), </a:t>
            </a:r>
            <a:r>
              <a:rPr lang="en-US" b="1" dirty="0"/>
              <a:t>Revel</a:t>
            </a:r>
            <a:r>
              <a:rPr lang="en-US" dirty="0"/>
              <a:t> (Go),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EA21C-A359-46BA-8762-63EF1F1E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MVC Frameworks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88CA7-5B82-4EE7-8B55-F7372C39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8227" y="4272479"/>
            <a:ext cx="1262420" cy="1262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5AD9A-D3CD-4899-9700-749DEF4A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399" y="5097835"/>
            <a:ext cx="1830190" cy="749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2F70E-C782-4A6B-9078-B8C2A8BE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598" y="5800170"/>
            <a:ext cx="1794528" cy="988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99103-27C1-42FF-A42D-601A76B6A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432" y="4355529"/>
            <a:ext cx="1515852" cy="694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BE2B27-611B-471E-9B29-3A0E48332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43" y="5592952"/>
            <a:ext cx="1454747" cy="10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6C1C7-892C-4495-A708-D5A54EFD6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64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608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ASP.NET Core MVC </a:t>
            </a:r>
            <a:r>
              <a:rPr lang="en-US" sz="2600" dirty="0"/>
              <a:t>provides features for building web APIs and web apps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</a:pPr>
            <a:r>
              <a:rPr lang="en-US" sz="2600" dirty="0"/>
              <a:t>Uses the </a:t>
            </a:r>
            <a:r>
              <a:rPr lang="en-US" sz="2600" b="1" dirty="0">
                <a:solidFill>
                  <a:schemeClr val="bg1"/>
                </a:solidFill>
              </a:rPr>
              <a:t>Model-View-Controller (MVC)</a:t>
            </a:r>
            <a:r>
              <a:rPr lang="en-US" sz="2600" dirty="0"/>
              <a:t> design pattern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Lightweight, open source,</a:t>
            </a:r>
            <a:r>
              <a:rPr lang="bg-BG" sz="2600" dirty="0"/>
              <a:t> </a:t>
            </a:r>
            <a:r>
              <a:rPr lang="en-US" sz="2600" dirty="0"/>
              <a:t>testable</a:t>
            </a:r>
            <a:r>
              <a:rPr lang="bg-BG" sz="2600" dirty="0"/>
              <a:t>, </a:t>
            </a:r>
            <a:r>
              <a:rPr lang="en-US" sz="2600" dirty="0"/>
              <a:t>good tooling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Razor</a:t>
            </a:r>
            <a:r>
              <a:rPr lang="en-US" sz="2600" dirty="0"/>
              <a:t> markup for Razor Pages and MVC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RESTful services with </a:t>
            </a:r>
            <a:r>
              <a:rPr lang="en-US" sz="2600" b="1" dirty="0">
                <a:solidFill>
                  <a:schemeClr val="bg1"/>
                </a:solidFill>
              </a:rPr>
              <a:t>ASP.NET Core Web API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Built-in support for multiple data formats, content negotiation and CORS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Achieve high-quality architecture design, optimizing developer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Convention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over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Configuration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Model binding </a:t>
            </a:r>
            <a:r>
              <a:rPr lang="en-US" sz="2600" dirty="0"/>
              <a:t>automatically maps data from HTTP requests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Model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validation</a:t>
            </a:r>
            <a:r>
              <a:rPr lang="en-US" sz="2600" dirty="0"/>
              <a:t> with client-side and server-side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600" dirty="0"/>
              <a:t>Often combined with </a:t>
            </a:r>
            <a:r>
              <a:rPr lang="en-US" sz="2600" b="1" dirty="0">
                <a:solidFill>
                  <a:schemeClr val="bg1"/>
                </a:solidFill>
              </a:rPr>
              <a:t>Entity Framework </a:t>
            </a:r>
            <a:r>
              <a:rPr lang="en-US" sz="2600" dirty="0"/>
              <a:t>for </a:t>
            </a:r>
            <a:r>
              <a:rPr lang="en-US" sz="2600" b="1" dirty="0">
                <a:solidFill>
                  <a:schemeClr val="bg1"/>
                </a:solidFill>
              </a:rPr>
              <a:t>ORM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00" y="1629000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C1DF-597E-4968-86C7-87463EA5D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/>
              <a:t> for mapping requests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 for injecting components at runtime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dirty="0"/>
              <a:t>Strongly-typed views with the </a:t>
            </a:r>
            <a:r>
              <a:rPr lang="en-US" sz="3000" b="1" dirty="0">
                <a:solidFill>
                  <a:schemeClr val="bg1"/>
                </a:solidFill>
              </a:rPr>
              <a:t>Razor view engine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automatically maps data from HTTP requests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validation</a:t>
            </a:r>
            <a:r>
              <a:rPr lang="en-US" sz="3000" dirty="0"/>
              <a:t> with client-side and server-side validation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enable server-side code in HTML elements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Filters, Areas</a:t>
            </a:r>
            <a:r>
              <a:rPr lang="en-US" sz="3000" noProof="1"/>
              <a:t>, Middlewares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Built-in security features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Identity</a:t>
            </a:r>
            <a:r>
              <a:rPr lang="en-US" sz="3000" dirty="0"/>
              <a:t> with users and roles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And many more…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D089D-889B-4783-9A5B-00AE240C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3609000"/>
            <a:ext cx="5477030" cy="2818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55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ASP.NET Core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MVC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ASP.NET Core MVC</a:t>
            </a:r>
            <a:endParaRPr lang="bg-BG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Creating an ASP.NET Core MVC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Controllers and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Routing</a:t>
            </a:r>
            <a:endParaRPr lang="bg-BG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Static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MVC Views and Razor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Model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Model Validation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routing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noProof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29549" y="466409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 ASP.NET Core MVC App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Project Setup in Visual Studio. What’s Inside?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6E2B0-8DF0-4579-88BB-C6A2C706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82" y="1768689"/>
            <a:ext cx="2795835" cy="1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MVC App Project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E1F19E-E7E1-461F-AF53-77E13A1F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625710"/>
            <a:ext cx="4589240" cy="13712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8" name="AutoShape 25">
            <a:extLst>
              <a:ext uri="{FF2B5EF4-FFF2-40B4-BE49-F238E27FC236}">
                <a16:creationId xmlns:a16="http://schemas.microsoft.com/office/drawing/2014/main" id="{7DEE753E-F739-446A-9F8D-38BE9FB8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6" y="1830550"/>
            <a:ext cx="2448272" cy="1202993"/>
          </a:xfrm>
          <a:prstGeom prst="wedgeRoundRectCallout">
            <a:avLst>
              <a:gd name="adj1" fmla="val -83306"/>
              <a:gd name="adj2" fmla="val 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Install this in </a:t>
            </a:r>
            <a:r>
              <a:rPr lang="en-US" sz="2799" b="1" dirty="0">
                <a:solidFill>
                  <a:schemeClr val="bg1"/>
                </a:solidFill>
              </a:rPr>
              <a:t>Visual Studio</a:t>
            </a:r>
            <a:r>
              <a:rPr lang="en-US" sz="2799" b="1" dirty="0">
                <a:solidFill>
                  <a:schemeClr val="bg2"/>
                </a:solidFill>
              </a:rPr>
              <a:t>!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AC8AD5B-0010-4EF4-AD10-2D9F3D9CF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9CCB3-7BD9-4266-9D33-F864838D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7" y="3284984"/>
            <a:ext cx="11308821" cy="31626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45F796-72FC-4D10-A342-395008A4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7649" y="1593100"/>
            <a:ext cx="8253352" cy="45718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ASP.NET MVC App: Choose Template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AF4DF1-6327-4802-A2B2-4DC1EDBD9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2A7D5332-713A-4B21-9C0F-77EA1B84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1" y="2710451"/>
            <a:ext cx="2479827" cy="986969"/>
          </a:xfrm>
          <a:prstGeom prst="wedgeRoundRectCallout">
            <a:avLst>
              <a:gd name="adj1" fmla="val -82354"/>
              <a:gd name="adj2" fmla="val 47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Add a </a:t>
            </a:r>
            <a:r>
              <a:rPr lang="en-US" sz="2400" b="1" dirty="0">
                <a:solidFill>
                  <a:schemeClr val="bg1"/>
                </a:solidFill>
              </a:rPr>
              <a:t>user account functionality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6AC2D5E7-3580-459F-812A-B0F9F37F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80" y="2423127"/>
            <a:ext cx="2808312" cy="1005873"/>
          </a:xfrm>
          <a:prstGeom prst="wedgeRoundRectCallout">
            <a:avLst>
              <a:gd name="adj1" fmla="val 54918"/>
              <a:gd name="adj2" fmla="val 20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Choose the </a:t>
            </a:r>
            <a:r>
              <a:rPr lang="en-US" sz="2400" b="1" dirty="0">
                <a:solidFill>
                  <a:schemeClr val="bg1"/>
                </a:solidFill>
              </a:rPr>
              <a:t>.NET version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B9E18DAE-30DA-4F82-BD29-177FAD17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3924000"/>
            <a:ext cx="5243827" cy="856180"/>
          </a:xfrm>
          <a:prstGeom prst="wedgeRoundRectCallout">
            <a:avLst>
              <a:gd name="adj1" fmla="val -76557"/>
              <a:gd name="adj2" fmla="val 6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Enables </a:t>
            </a:r>
            <a:r>
              <a:rPr lang="en-US" sz="2400" b="1" dirty="0">
                <a:solidFill>
                  <a:schemeClr val="bg1"/>
                </a:solidFill>
              </a:rPr>
              <a:t>real-time UI changes </a:t>
            </a:r>
            <a:r>
              <a:rPr lang="en-US" sz="2400" b="1" dirty="0">
                <a:solidFill>
                  <a:schemeClr val="bg2"/>
                </a:solidFill>
              </a:rPr>
              <a:t>to be </a:t>
            </a:r>
            <a:r>
              <a:rPr lang="en-US" sz="2400" b="1" dirty="0">
                <a:solidFill>
                  <a:schemeClr val="bg1"/>
                </a:solidFill>
              </a:rPr>
              <a:t>compiled</a:t>
            </a:r>
            <a:r>
              <a:rPr lang="en-US" sz="2400" b="1" dirty="0">
                <a:solidFill>
                  <a:schemeClr val="bg2"/>
                </a:solidFill>
              </a:rPr>
              <a:t> without restarting your app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504FC1-47DC-4C49-B79D-314EAAD4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1116583"/>
            <a:ext cx="2574115" cy="57332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92500" y="1235166"/>
            <a:ext cx="2726534" cy="1218883"/>
          </a:xfrm>
          <a:prstGeom prst="wedgeRoundRectCallout">
            <a:avLst>
              <a:gd name="adj1" fmla="val 81189"/>
              <a:gd name="adj2" fmla="val 43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</a:t>
            </a:r>
            <a:r>
              <a:rPr lang="en-US" sz="2400" b="1" noProof="1">
                <a:solidFill>
                  <a:schemeClr val="bg2"/>
                </a:solidFill>
              </a:rPr>
              <a:t>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3161" y="2605261"/>
            <a:ext cx="2707598" cy="1157622"/>
          </a:xfrm>
          <a:prstGeom prst="wedgeRoundRectCallout">
            <a:avLst>
              <a:gd name="adj1" fmla="val 74835"/>
              <a:gd name="adj2" fmla="val 30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classes holding actions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6861546" y="4408750"/>
            <a:ext cx="3152200" cy="637418"/>
          </a:xfrm>
          <a:prstGeom prst="wedgeRoundRectCallout">
            <a:avLst>
              <a:gd name="adj1" fmla="val -110152"/>
              <a:gd name="adj2" fmla="val -41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view models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74" y="4066169"/>
            <a:ext cx="2707598" cy="1322583"/>
          </a:xfrm>
          <a:prstGeom prst="wedgeRoundRectCallout">
            <a:avLst>
              <a:gd name="adj1" fmla="val 74888"/>
              <a:gd name="adj2" fmla="val 62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</a:t>
            </a:r>
            <a:r>
              <a:rPr lang="en-US" sz="2400" b="1" noProof="1">
                <a:solidFill>
                  <a:schemeClr val="bg2"/>
                </a:solidFill>
              </a:rPr>
              <a:t>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354" y="5184418"/>
            <a:ext cx="2793534" cy="1322582"/>
          </a:xfrm>
          <a:prstGeom prst="wedgeRoundRectCallout">
            <a:avLst>
              <a:gd name="adj1" fmla="val -114952"/>
              <a:gd name="adj2" fmla="val -51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</a:t>
            </a:r>
            <a:r>
              <a:rPr lang="en-US" sz="2400" b="1" noProof="1">
                <a:solidFill>
                  <a:schemeClr val="bg2"/>
                </a:solidFill>
              </a:rPr>
              <a:t>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02" y="5692038"/>
            <a:ext cx="2726535" cy="637417"/>
          </a:xfrm>
          <a:prstGeom prst="wedgeRoundRectCallout">
            <a:avLst>
              <a:gd name="adj1" fmla="val 73206"/>
              <a:gd name="adj2" fmla="val 64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709" y="1276033"/>
            <a:ext cx="2795707" cy="637417"/>
          </a:xfrm>
          <a:prstGeom prst="wedgeRoundRectCallout">
            <a:avLst>
              <a:gd name="adj1" fmla="val -110467"/>
              <a:gd name="adj2" fmla="val 1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3ECA456-B6B0-430D-BE3C-9BE92E8F3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EBA5D038-3418-4603-A678-4FCA554B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876" y="2015139"/>
            <a:ext cx="2805540" cy="1322582"/>
          </a:xfrm>
          <a:prstGeom prst="wedgeRoundRectCallout">
            <a:avLst>
              <a:gd name="adj1" fmla="val -119765"/>
              <a:gd name="adj2" fmla="val 40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Areas</a:t>
            </a:r>
            <a:r>
              <a:rPr lang="en-US" sz="2400" b="1" noProof="1">
                <a:solidFill>
                  <a:schemeClr val="bg2"/>
                </a:solidFill>
              </a:rPr>
              <a:t>: physically partition a web app in separate units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F3A35C8B-2258-44C6-9D84-4E09B1913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547" y="3429000"/>
            <a:ext cx="3122885" cy="882654"/>
          </a:xfrm>
          <a:prstGeom prst="wedgeRoundRectCallout">
            <a:avLst>
              <a:gd name="adj1" fmla="val -113848"/>
              <a:gd name="adj2" fmla="val 58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Data</a:t>
            </a:r>
            <a:r>
              <a:rPr lang="en-US" sz="2400" b="1" noProof="1">
                <a:solidFill>
                  <a:schemeClr val="bg2"/>
                </a:solidFill>
              </a:rPr>
              <a:t>: EF models + DB context + migrations</a:t>
            </a:r>
          </a:p>
        </p:txBody>
      </p:sp>
    </p:spTree>
    <p:extLst>
      <p:ext uri="{BB962C8B-B14F-4D97-AF65-F5344CB8AC3E}">
        <p14:creationId xmlns:p14="http://schemas.microsoft.com/office/powerpoint/2010/main" val="32894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22" grpId="0" animBg="1"/>
      <p:bldP spid="24" grpId="0" animBg="1"/>
      <p:bldP spid="34" grpId="0" animBg="1"/>
      <p:bldP spid="35" grpId="0" animBg="1"/>
      <p:bldP spid="16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MVC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199" dirty="0"/>
              <a:t> hold logic to process user actions</a:t>
            </a:r>
          </a:p>
          <a:p>
            <a:r>
              <a:rPr lang="en-US" sz="3199" dirty="0"/>
              <a:t>The URL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invokes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073" y="2647778"/>
            <a:ext cx="10439857" cy="368654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public 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ActionResult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About()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  </a:t>
              </a:r>
              <a:r>
                <a:rPr lang="en-US" sz="2399" dirty="0" err="1">
                  <a:solidFill>
                    <a:schemeClr val="bg1"/>
                  </a:solidFill>
                  <a:effectLst/>
                </a:rPr>
                <a:t>ViewBag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.Message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 = "This is an ASP.NET Core MVC app.";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  return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View()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}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ln w="0"/>
                  <a:solidFill>
                    <a:schemeClr val="tx1"/>
                  </a:solidFill>
                  <a:effectLst/>
                </a:rPr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93720" y="5380816"/>
            <a:ext cx="4558664" cy="1072520"/>
          </a:xfrm>
          <a:prstGeom prst="wedgeRoundRectCallout">
            <a:avLst>
              <a:gd name="adj1" fmla="val -62432"/>
              <a:gd name="adj2" fmla="val -448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\Views\Home\About.cshtml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1A3BA48-9A95-4DE4-9331-D40323CD0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2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9298656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Views</a:t>
            </a:r>
            <a:r>
              <a:rPr lang="en-US" sz="3199" dirty="0"/>
              <a:t> render the </a:t>
            </a:r>
            <a:r>
              <a:rPr lang="en-US" sz="3199" b="1" dirty="0">
                <a:solidFill>
                  <a:schemeClr val="bg1"/>
                </a:solidFill>
              </a:rPr>
              <a:t>HTML code </a:t>
            </a:r>
            <a:r>
              <a:rPr lang="en-US" sz="3199" dirty="0"/>
              <a:t>for the invoked action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Create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About.cshtml</a:t>
            </a:r>
            <a:r>
              <a:rPr lang="en-US" sz="3199" dirty="0"/>
              <a:t>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 (1)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03BCEDD-BC8E-4963-BC78-EAB4A24D34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05" y="2471867"/>
            <a:ext cx="5056082" cy="41082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0D19FCD-2DEB-4E22-8083-8373008E1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t="14764" r="7203" b="11417"/>
          <a:stretch/>
        </p:blipFill>
        <p:spPr>
          <a:xfrm>
            <a:off x="5826071" y="1880871"/>
            <a:ext cx="2429947" cy="63945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6" name="Картина 1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506CC56-CDD5-4F08-83A1-B1536F7A8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70" y="2520330"/>
            <a:ext cx="5606424" cy="40113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CC19EE9-3F4C-48E9-8686-15D379EB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286" y="1196708"/>
            <a:ext cx="2710774" cy="37160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2DF11F6-0942-489F-84E9-DDBF2A16E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0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en-US" dirty="0"/>
              <a:t>ASP.NET MVC uses </a:t>
            </a:r>
            <a:r>
              <a:rPr lang="en-US" b="1" dirty="0">
                <a:hlinkClick r:id="rId2"/>
              </a:rPr>
              <a:t>Razor</a:t>
            </a:r>
            <a:r>
              <a:rPr lang="en-US" dirty="0"/>
              <a:t> view engine</a:t>
            </a:r>
          </a:p>
          <a:p>
            <a:r>
              <a:rPr lang="en-US" dirty="0"/>
              <a:t>Views combine HTML with C#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en-US" dirty="0"/>
              <a:t>Views (2)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8373" y="2829250"/>
            <a:ext cx="10855257" cy="3254870"/>
            <a:chOff x="684212" y="1161559"/>
            <a:chExt cx="5791200" cy="2834591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23232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@{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ViewBag.Title = "About";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}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&lt;h2&gt;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@ViewBag.Title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&lt;/h2&gt;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&lt;h3&gt;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@ViewBag.Message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&lt;/h3&gt;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&lt;p&gt;Use this area to provide additional information.&lt;/p&gt;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161559"/>
              <a:ext cx="5791200" cy="5113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About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.cshtml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1945" y="3527462"/>
            <a:ext cx="4763999" cy="681616"/>
          </a:xfrm>
          <a:prstGeom prst="wedgeRoundRectCallout">
            <a:avLst>
              <a:gd name="adj1" fmla="val -58626"/>
              <a:gd name="adj2" fmla="val 29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@ { … }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200191" y="4481046"/>
            <a:ext cx="2565104" cy="992345"/>
          </a:xfrm>
          <a:prstGeom prst="wedgeRoundRectCallout">
            <a:avLst>
              <a:gd name="adj1" fmla="val -33911"/>
              <a:gd name="adj2" fmla="val 67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</a:t>
            </a:r>
            <a:r>
              <a:rPr lang="en-US" sz="2400" b="1" noProof="1">
                <a:solidFill>
                  <a:schemeClr val="bg1"/>
                </a:solidFill>
              </a:rPr>
              <a:t>HTML</a:t>
            </a:r>
            <a:r>
              <a:rPr lang="en-US" sz="2400" b="1" noProof="1">
                <a:solidFill>
                  <a:schemeClr val="bg2"/>
                </a:solidFill>
              </a:rPr>
              <a:t> code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31905" y="4481047"/>
            <a:ext cx="3024335" cy="992344"/>
          </a:xfrm>
          <a:prstGeom prst="wedgeRoundRectCallout">
            <a:avLst>
              <a:gd name="adj1" fmla="val -66593"/>
              <a:gd name="adj2" fmla="val -6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@Something</a:t>
            </a:r>
            <a:r>
              <a:rPr lang="en-US" sz="2400" b="1" noProof="1">
                <a:solidFill>
                  <a:schemeClr val="bg2"/>
                </a:solidFill>
              </a:rPr>
              <a:t> prints a C# variable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0B16579-3AAA-41B4-8663-835BF93CC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7107F-B5FD-4FCD-A154-8800AEC3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4177-72B2-4AC2-A97D-1B692280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505" y="1196126"/>
            <a:ext cx="11936990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 the app, by pressing </a:t>
            </a:r>
            <a:r>
              <a:rPr lang="en-US" b="1" dirty="0"/>
              <a:t>[Ctrl + F5]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About</a:t>
            </a:r>
            <a:r>
              <a:rPr lang="en-US" dirty="0"/>
              <a:t>" page on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https://localhost:44364/Home/About</a:t>
            </a:r>
            <a:r>
              <a:rPr lang="en-US" dirty="0"/>
              <a:t>: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F33F0-6280-48E0-9AA1-2EFCBCB4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"About" Page in the Browser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30999-E877-4944-B4DA-541596EC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4" y="2582566"/>
            <a:ext cx="7001852" cy="408679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04ED2E2E-1C95-4C15-AFC9-C64FA022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1164769"/>
            <a:ext cx="3002030" cy="779622"/>
          </a:xfrm>
          <a:prstGeom prst="wedgeRoundRectCallout">
            <a:avLst>
              <a:gd name="adj1" fmla="val -62577"/>
              <a:gd name="adj2" fmla="val 59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port number </a:t>
            </a:r>
            <a:r>
              <a:rPr lang="en-US" sz="2400" b="1" noProof="1">
                <a:solidFill>
                  <a:schemeClr val="bg2"/>
                </a:solidFill>
              </a:rPr>
              <a:t>is auto-generated</a:t>
            </a:r>
          </a:p>
        </p:txBody>
      </p:sp>
    </p:spTree>
    <p:extLst>
      <p:ext uri="{BB962C8B-B14F-4D97-AF65-F5344CB8AC3E}">
        <p14:creationId xmlns:p14="http://schemas.microsoft.com/office/powerpoint/2010/main" val="3245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#csharp-web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All controllers should be in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000" dirty="0"/>
              <a:t>" folder</a:t>
            </a:r>
          </a:p>
          <a:p>
            <a:r>
              <a:rPr lang="en-US" sz="3000" dirty="0"/>
              <a:t>Controller naming standard should be </a:t>
            </a:r>
            <a:r>
              <a:rPr lang="en-US" sz="3000" b="1" dirty="0"/>
              <a:t>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000" b="1" dirty="0"/>
              <a:t>}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3000" dirty="0"/>
              <a:t> </a:t>
            </a:r>
          </a:p>
          <a:p>
            <a:r>
              <a:rPr lang="en-US" sz="3000" dirty="0"/>
              <a:t>Every controller should inherit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3000" dirty="0"/>
              <a:t> class</a:t>
            </a:r>
          </a:p>
          <a:p>
            <a:pPr lvl="1"/>
            <a:r>
              <a:rPr lang="en-US" sz="2700" dirty="0"/>
              <a:t>Access to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sz="2700" noProof="1"/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700" noProof="1"/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2700" noProof="1"/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RouteData</a:t>
            </a:r>
            <a:r>
              <a:rPr lang="en-US" sz="2700" noProof="1"/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TempData</a:t>
            </a:r>
            <a:r>
              <a:rPr lang="en-US" sz="2700" noProof="1"/>
              <a:t>, etc.</a:t>
            </a:r>
          </a:p>
          <a:p>
            <a:pPr marL="360363" lvl="1"/>
            <a:r>
              <a:rPr lang="en-US" sz="3000" dirty="0"/>
              <a:t>Routes select Controllers in every request</a:t>
            </a:r>
          </a:p>
          <a:p>
            <a:pPr marL="360363" lvl="1"/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36CEF9-34A6-4263-8C76-E49850E239F3}"/>
              </a:ext>
            </a:extLst>
          </p:cNvPr>
          <p:cNvGrpSpPr/>
          <p:nvPr/>
        </p:nvGrpSpPr>
        <p:grpSpPr>
          <a:xfrm>
            <a:off x="621804" y="4297530"/>
            <a:ext cx="10439857" cy="2209470"/>
            <a:chOff x="684212" y="1085462"/>
            <a:chExt cx="5791200" cy="2210045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6308E28E-C97E-4F78-8B84-69FE4F0C3DF3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72903"/>
              <a:ext cx="5791200" cy="16226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class 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UsersController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 : Controller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public 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IActionResult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All() 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=&gt; View();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C47E80F3-6673-4AC4-B9A8-13AE50029FB1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ln w="0"/>
                  <a:solidFill>
                    <a:schemeClr val="tx1"/>
                  </a:solidFill>
                  <a:effectLst/>
                </a:rPr>
                <a:t>\Controllers\</a:t>
              </a:r>
              <a:r>
                <a:rPr lang="en-US" sz="2399" dirty="0" err="1">
                  <a:ln w="0"/>
                  <a:solidFill>
                    <a:schemeClr val="tx1"/>
                  </a:solidFill>
                  <a:effectLst/>
                </a:rPr>
                <a:t>UsersController.cs</a:t>
              </a:r>
              <a:endParaRPr lang="en-US" sz="2399" dirty="0">
                <a:ln w="0"/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0" name="AutoShape 7">
            <a:extLst>
              <a:ext uri="{FF2B5EF4-FFF2-40B4-BE49-F238E27FC236}">
                <a16:creationId xmlns:a16="http://schemas.microsoft.com/office/drawing/2014/main" id="{1C8C18EB-B34D-4094-A4A5-CD1E7BB1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693" y="5081657"/>
            <a:ext cx="2420869" cy="1049584"/>
          </a:xfrm>
          <a:prstGeom prst="wedgeRoundRectCallout">
            <a:avLst>
              <a:gd name="adj1" fmla="val -72383"/>
              <a:gd name="adj2" fmla="val 29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Mapped to URL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/Users/All</a:t>
            </a:r>
            <a:r>
              <a:rPr lang="en-US" sz="2400" b="1" noProof="1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21363F-ACE7-434D-8EB5-1B70D018B365}"/>
              </a:ext>
            </a:extLst>
          </p:cNvPr>
          <p:cNvSpPr/>
          <p:nvPr/>
        </p:nvSpPr>
        <p:spPr bwMode="auto">
          <a:xfrm>
            <a:off x="5921212" y="4920864"/>
            <a:ext cx="1800199" cy="457082"/>
          </a:xfrm>
          <a:prstGeom prst="round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6E57A9-A3CF-4BA4-8217-5C92B03B8F7F}"/>
              </a:ext>
            </a:extLst>
          </p:cNvPr>
          <p:cNvSpPr/>
          <p:nvPr/>
        </p:nvSpPr>
        <p:spPr bwMode="auto">
          <a:xfrm>
            <a:off x="3358108" y="4365104"/>
            <a:ext cx="1944216" cy="457082"/>
          </a:xfrm>
          <a:prstGeom prst="round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D11FC9-645D-4059-AA16-90578193657F}"/>
              </a:ext>
            </a:extLst>
          </p:cNvPr>
          <p:cNvSpPr/>
          <p:nvPr/>
        </p:nvSpPr>
        <p:spPr bwMode="auto">
          <a:xfrm>
            <a:off x="5374332" y="4365104"/>
            <a:ext cx="2592288" cy="457082"/>
          </a:xfrm>
          <a:prstGeom prst="round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IActionResult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this.View(viewModel);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(1)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5891"/>
            <a:ext cx="11787031" cy="224311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b="1" dirty="0"/>
              <a:t>Action result </a:t>
            </a:r>
            <a:r>
              <a:rPr lang="en-US" dirty="0"/>
              <a:t>== controller's response to a browser request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pPr>
              <a:lnSpc>
                <a:spcPct val="95000"/>
              </a:lnSpc>
            </a:pPr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45" y="3284985"/>
            <a:ext cx="5395138" cy="1217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5" y="4849075"/>
            <a:ext cx="5395138" cy="18683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78" y="3058907"/>
            <a:ext cx="5567341" cy="17239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290" y="4852370"/>
            <a:ext cx="5555328" cy="18683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1376B89-49AA-4CE2-B198-636167CE2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40820"/>
              </p:ext>
            </p:extLst>
          </p:nvPr>
        </p:nvGraphicFramePr>
        <p:xfrm>
          <a:off x="310973" y="1162843"/>
          <a:ext cx="11570054" cy="5642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20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StatusCodeResult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Ok()</a:t>
                      </a:r>
                      <a:b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NotFound()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914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20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u="none" strike="noStrike" kern="1200" baseline="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1416" marR="91416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790641DB-4F29-4A6A-8D86-DE454BA9E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04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715" y="1193345"/>
            <a:ext cx="8684538" cy="547917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ActionName</a:t>
            </a:r>
            <a:r>
              <a:rPr lang="en-US" sz="2999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799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413A5D-DB38-47BC-9EF4-95A882422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567B90-F94E-4324-ADE9-17BF236DED1C}"/>
              </a:ext>
            </a:extLst>
          </p:cNvPr>
          <p:cNvSpPr txBox="1">
            <a:spLocks/>
          </p:cNvSpPr>
          <p:nvPr/>
        </p:nvSpPr>
        <p:spPr>
          <a:xfrm>
            <a:off x="4079777" y="2060849"/>
            <a:ext cx="7369597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class UsersController : Controller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400" dirty="0">
                <a:solidFill>
                  <a:schemeClr val="bg1"/>
                </a:solidFill>
                <a:effectLst/>
              </a:rPr>
              <a:t>ActionName(</a:t>
            </a:r>
            <a:r>
              <a:rPr lang="en-US" sz="2400" dirty="0">
                <a:solidFill>
                  <a:schemeClr val="tx1"/>
                </a:solidFill>
                <a:effectLst/>
              </a:rPr>
              <a:t>"UserLogin"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400" dirty="0">
                <a:solidFill>
                  <a:schemeClr val="bg1"/>
                </a:solidFill>
                <a:effectLst/>
              </a:rPr>
              <a:t>HttpPost</a:t>
            </a:r>
            <a:r>
              <a:rPr lang="en-US" sz="24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400" dirty="0">
                <a:solidFill>
                  <a:schemeClr val="bg1"/>
                </a:solidFill>
                <a:effectLst/>
              </a:rPr>
              <a:t>RequireHttps</a:t>
            </a:r>
            <a:r>
              <a:rPr lang="en-US" sz="24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public IActionResult Login(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string username, string password)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return Content("Logged in!");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D7E0BEB-C5E2-463D-9331-ED1EA16B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666" y="2811464"/>
            <a:ext cx="2332967" cy="1049584"/>
          </a:xfrm>
          <a:prstGeom prst="wedgeRoundRectCallout">
            <a:avLst>
              <a:gd name="adj1" fmla="val -84558"/>
              <a:gd name="adj2" fmla="val 29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Selectors'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chemeClr val="bg2"/>
                </a:solidFill>
              </a:rPr>
              <a:t> doesn't matter</a:t>
            </a:r>
          </a:p>
        </p:txBody>
      </p:sp>
    </p:spTree>
    <p:extLst>
      <p:ext uri="{BB962C8B-B14F-4D97-AF65-F5344CB8AC3E}">
        <p14:creationId xmlns:p14="http://schemas.microsoft.com/office/powerpoint/2010/main" val="26161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30804"/>
          </a:xfrm>
        </p:spPr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5" y="1219776"/>
            <a:ext cx="11769057" cy="54495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ASP.NET Core </a:t>
            </a:r>
            <a:r>
              <a:rPr lang="en-US" sz="3199" dirty="0"/>
              <a:t>maps the </a:t>
            </a:r>
            <a:r>
              <a:rPr lang="en-US" sz="3199" b="1" dirty="0">
                <a:solidFill>
                  <a:schemeClr val="bg1"/>
                </a:solidFill>
              </a:rPr>
              <a:t>data</a:t>
            </a:r>
            <a:r>
              <a:rPr lang="en-US" sz="3199" dirty="0"/>
              <a:t> from the </a:t>
            </a:r>
            <a:r>
              <a:rPr lang="en-US" sz="3199" b="1" dirty="0">
                <a:solidFill>
                  <a:schemeClr val="bg1"/>
                </a:solidFill>
              </a:rPr>
              <a:t>HTTP request </a:t>
            </a:r>
            <a:r>
              <a:rPr lang="en-US" sz="3199" dirty="0"/>
              <a:t>to action </a:t>
            </a:r>
            <a:br>
              <a:rPr lang="en-US" sz="3199" dirty="0"/>
            </a:br>
            <a:r>
              <a:rPr lang="en-US" sz="3199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Routing engine </a:t>
            </a:r>
            <a:r>
              <a:rPr lang="en-US" sz="2999" dirty="0"/>
              <a:t>can pass parameters to actions</a:t>
            </a:r>
          </a:p>
          <a:p>
            <a:pPr lvl="2">
              <a:buClr>
                <a:schemeClr val="tx2"/>
              </a:buClr>
            </a:pPr>
            <a:r>
              <a:rPr lang="en-US" sz="2799" b="1" dirty="0">
                <a:solidFill>
                  <a:schemeClr val="bg1"/>
                </a:solidFill>
              </a:rPr>
              <a:t>Routing pattern</a:t>
            </a:r>
            <a:r>
              <a:rPr lang="en-US" sz="2799" dirty="0"/>
              <a:t>: </a:t>
            </a:r>
            <a:r>
              <a:rPr lang="en-US" sz="2799" dirty="0">
                <a:latin typeface="Consolas" panose="020B0609020204030204" pitchFamily="49" charset="0"/>
              </a:rPr>
              <a:t>Users/{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username</a:t>
            </a:r>
            <a:r>
              <a:rPr lang="en-US" sz="2799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999" dirty="0"/>
              <a:t>URL query string can contain parameters</a:t>
            </a:r>
          </a:p>
          <a:p>
            <a:pPr lvl="2"/>
            <a:r>
              <a:rPr lang="en-US" sz="2799" dirty="0">
                <a:latin typeface="Consolas" panose="020B0609020204030204" pitchFamily="49" charset="0"/>
              </a:rPr>
              <a:t>/Users/</a:t>
            </a:r>
            <a:r>
              <a:rPr lang="en-US" sz="2799" noProof="1">
                <a:latin typeface="Consolas" panose="020B0609020204030204" pitchFamily="49" charset="0"/>
              </a:rPr>
              <a:t>ByUsername?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username</a:t>
            </a:r>
            <a:r>
              <a:rPr lang="en-US" sz="2799" noProof="1"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NikolayIT</a:t>
            </a:r>
          </a:p>
          <a:p>
            <a:pPr lvl="2"/>
            <a:endParaRPr lang="en-US" sz="2799" b="1" noProof="1">
              <a:solidFill>
                <a:schemeClr val="bg1"/>
              </a:solidFill>
            </a:endParaRPr>
          </a:p>
          <a:p>
            <a:pPr lvl="1"/>
            <a:r>
              <a:rPr lang="en-US" sz="2999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02" y="4861404"/>
            <a:ext cx="4148861" cy="15284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C76D099-D146-4A35-B118-AEC26603A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1"/>
            <a:ext cx="367414" cy="2795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A71B-CE1A-4235-B190-78506CE15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9" y="4847636"/>
            <a:ext cx="6298299" cy="542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52BDC-81F1-413D-9DB5-F054B9BD1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085" y="3024000"/>
            <a:ext cx="3289965" cy="5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MVC Routing</a:t>
            </a:r>
            <a:endParaRPr lang="bg-BG" dirty="0"/>
          </a:p>
        </p:txBody>
      </p:sp>
      <p:pic>
        <p:nvPicPr>
          <p:cNvPr id="4" name="Picture 4" descr="Routing in MVC">
            <a:extLst>
              <a:ext uri="{FF2B5EF4-FFF2-40B4-BE49-F238E27FC236}">
                <a16:creationId xmlns:a16="http://schemas.microsoft.com/office/drawing/2014/main" id="{B7C82561-63B3-44BC-97A5-AD121BF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76" y="1875381"/>
            <a:ext cx="2704448" cy="155361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/>
              <a:t>Conventional</a:t>
            </a:r>
            <a:endParaRPr lang="en-US" sz="2600" b="1" dirty="0"/>
          </a:p>
          <a:p>
            <a:pPr lvl="2">
              <a:buClr>
                <a:srgbClr val="234465"/>
              </a:buClr>
            </a:pPr>
            <a:r>
              <a:rPr lang="en-US" sz="2600" dirty="0"/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 (Used by Default)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</a:t>
            </a:r>
            <a:r>
              <a:rPr lang="en-US" sz="2800" dirty="0">
                <a:latin typeface="+mj-lt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/Cats/Show/1</a:t>
            </a:r>
            <a:r>
              <a:rPr lang="en-US" sz="2800" dirty="0"/>
              <a:t>"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"1"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1"/>
            <a:ext cx="10656490" cy="54733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Route Constraints</a:t>
            </a:r>
            <a:r>
              <a:rPr lang="en-US" sz="3400" noProof="1"/>
              <a:t> are rules on the URL segments</a:t>
            </a:r>
          </a:p>
          <a:p>
            <a:pPr>
              <a:buClr>
                <a:srgbClr val="234465"/>
              </a:buClr>
            </a:pPr>
            <a:endParaRPr lang="en-US" sz="3400" noProof="1"/>
          </a:p>
          <a:p>
            <a:pPr>
              <a:buClr>
                <a:srgbClr val="234465"/>
              </a:buClr>
            </a:pPr>
            <a:endParaRPr lang="en-US" sz="3400" noProof="1"/>
          </a:p>
          <a:p>
            <a:pPr>
              <a:buClr>
                <a:srgbClr val="234465"/>
              </a:buClr>
            </a:pPr>
            <a:endParaRPr lang="en-US" sz="3400" noProof="1"/>
          </a:p>
          <a:p>
            <a:pPr>
              <a:spcBef>
                <a:spcPts val="1800"/>
              </a:spcBef>
            </a:pPr>
            <a:r>
              <a:rPr lang="en-US" sz="3200" noProof="1"/>
              <a:t>All the constraints are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regular expression</a:t>
            </a:r>
            <a:br>
              <a:rPr lang="en-US" sz="3200" b="1" noProof="1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</a:rPr>
              <a:t>compatible </a:t>
            </a:r>
            <a:r>
              <a:rPr lang="en-US" sz="3200" noProof="1"/>
              <a:t>with</a:t>
            </a:r>
            <a:br>
              <a:rPr lang="en-US" sz="3200" noProof="1"/>
            </a:br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551384" y="1916832"/>
            <a:ext cx="11089232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name: "</a:t>
            </a:r>
            <a:r>
              <a:rPr lang="en-US" sz="2000" dirty="0">
                <a:solidFill>
                  <a:schemeClr val="bg1"/>
                </a:solidFill>
                <a:effectLst/>
              </a:rPr>
              <a:t>blog</a:t>
            </a:r>
            <a:r>
              <a:rPr lang="en-US" sz="20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pattern: "</a:t>
            </a:r>
            <a:r>
              <a:rPr lang="en-US" sz="2000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sz="20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defaults: new { controller = "</a:t>
            </a:r>
            <a:r>
              <a:rPr lang="en-US" sz="2000" dirty="0">
                <a:solidFill>
                  <a:schemeClr val="bg1"/>
                </a:solidFill>
                <a:effectLst/>
              </a:rPr>
              <a:t>Blog</a:t>
            </a:r>
            <a:r>
              <a:rPr lang="en-US" sz="2000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sz="2000" dirty="0">
                <a:solidFill>
                  <a:schemeClr val="bg1"/>
                </a:solidFill>
                <a:effectLst/>
              </a:rPr>
              <a:t>ByDate</a:t>
            </a:r>
            <a:r>
              <a:rPr lang="en-US" sz="2000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constraints: new { year = @"</a:t>
            </a:r>
            <a:r>
              <a:rPr lang="en-US" sz="2000" dirty="0">
                <a:solidFill>
                  <a:schemeClr val="bg1"/>
                </a:solidFill>
                <a:effectLst/>
              </a:rPr>
              <a:t>\d{4}</a:t>
            </a:r>
            <a:r>
              <a:rPr lang="en-US" sz="2000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sz="2000" dirty="0">
                <a:solidFill>
                  <a:schemeClr val="bg1"/>
                </a:solidFill>
                <a:effectLst/>
              </a:rPr>
              <a:t>\d{1,2}</a:t>
            </a:r>
            <a:r>
              <a:rPr lang="en-US" sz="2000" dirty="0">
                <a:solidFill>
                  <a:schemeClr val="tx1"/>
                </a:solidFill>
                <a:effectLst/>
              </a:rPr>
              <a:t>", day = @"</a:t>
            </a:r>
            <a:r>
              <a:rPr lang="en-US" sz="2000" dirty="0">
                <a:solidFill>
                  <a:schemeClr val="bg1"/>
                </a:solidFill>
                <a:effectLst/>
              </a:rPr>
              <a:t>\d{1,2}</a:t>
            </a:r>
            <a:r>
              <a:rPr lang="en-US" sz="2000" dirty="0">
                <a:solidFill>
                  <a:schemeClr val="tx1"/>
                </a:solidFill>
                <a:effectLst/>
              </a:rPr>
              <a:t>"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1364BC-42A1-4269-AEBC-C1FD1A594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4C23C-734E-486D-A64C-32DF6E4B1B83}"/>
              </a:ext>
            </a:extLst>
          </p:cNvPr>
          <p:cNvSpPr txBox="1">
            <a:spLocks/>
          </p:cNvSpPr>
          <p:nvPr/>
        </p:nvSpPr>
        <p:spPr>
          <a:xfrm>
            <a:off x="5329404" y="4847813"/>
            <a:ext cx="6311212" cy="1756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Blog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Controller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IActionResult </a:t>
            </a:r>
            <a:r>
              <a:rPr lang="en-US" sz="2000" dirty="0">
                <a:solidFill>
                  <a:schemeClr val="bg1"/>
                </a:solidFill>
                <a:effectLst/>
              </a:rPr>
              <a:t>ByDate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string </a:t>
            </a:r>
            <a:r>
              <a:rPr lang="en-US" sz="2000" dirty="0">
                <a:solidFill>
                  <a:schemeClr val="bg1"/>
                </a:solidFill>
                <a:effectLst/>
              </a:rPr>
              <a:t>year</a:t>
            </a:r>
            <a:r>
              <a:rPr lang="en-US" sz="2000" dirty="0">
                <a:solidFill>
                  <a:schemeClr val="tx1"/>
                </a:solidFill>
                <a:effectLst/>
              </a:rPr>
              <a:t>, string </a:t>
            </a:r>
            <a:r>
              <a:rPr lang="en-US" sz="2000" dirty="0">
                <a:solidFill>
                  <a:schemeClr val="bg1"/>
                </a:solidFill>
                <a:effectLst/>
              </a:rPr>
              <a:t>month</a:t>
            </a:r>
            <a:r>
              <a:rPr lang="en-US" sz="2000" dirty="0">
                <a:solidFill>
                  <a:schemeClr val="tx1"/>
                </a:solidFill>
                <a:effectLst/>
              </a:rPr>
              <a:t>, string </a:t>
            </a:r>
            <a:r>
              <a:rPr lang="en-US" sz="2000" dirty="0">
                <a:solidFill>
                  <a:schemeClr val="bg1"/>
                </a:solidFill>
                <a:effectLst/>
              </a:rPr>
              <a:t>day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 …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6138C-203C-473B-A31A-0DD5DD63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04" y="4194110"/>
            <a:ext cx="6311212" cy="49825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7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419D-EAB4-4CF9-9300-9D4F3797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5519936" y="1340769"/>
            <a:ext cx="6339654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("/")]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IActionResult Index() =&gt; View();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DBBE9A-9454-44CB-B7EF-7453AF2F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E4FD06B-4F8A-4B60-B857-D9974CE4F44B}"/>
              </a:ext>
            </a:extLst>
          </p:cNvPr>
          <p:cNvSpPr txBox="1">
            <a:spLocks/>
          </p:cNvSpPr>
          <p:nvPr/>
        </p:nvSpPr>
        <p:spPr>
          <a:xfrm>
            <a:off x="5519936" y="3066096"/>
            <a:ext cx="6339654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HttpGet</a:t>
            </a:r>
            <a:r>
              <a:rPr lang="en-US" sz="2000" dirty="0">
                <a:solidFill>
                  <a:schemeClr val="tx1"/>
                </a:solidFill>
                <a:effectLst/>
              </a:rPr>
              <a:t>("/")]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chemeClr val="tx1"/>
                </a:solidFill>
                <a:effectLst/>
              </a:rPr>
              <a:t>() =&gt; View();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B6DE16-DD92-4341-AA17-FC557578BC0A}"/>
              </a:ext>
            </a:extLst>
          </p:cNvPr>
          <p:cNvSpPr txBox="1">
            <a:spLocks/>
          </p:cNvSpPr>
          <p:nvPr/>
        </p:nvSpPr>
        <p:spPr>
          <a:xfrm>
            <a:off x="5519937" y="4791423"/>
            <a:ext cx="6339653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HttpPost</a:t>
            </a:r>
            <a:r>
              <a:rPr lang="en-US" sz="2000" dirty="0">
                <a:solidFill>
                  <a:schemeClr val="tx1"/>
                </a:solidFill>
                <a:effectLst/>
              </a:rPr>
              <a:t>("Login")]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2000" dirty="0">
                <a:solidFill>
                  <a:schemeClr val="bg1"/>
                </a:solidFill>
                <a:effectLst/>
              </a:rPr>
              <a:t>Login</a:t>
            </a:r>
            <a:r>
              <a:rPr lang="en-US" sz="2000" dirty="0">
                <a:solidFill>
                  <a:schemeClr val="tx1"/>
                </a:solidFill>
                <a:effectLst/>
              </a:rPr>
              <a:t>() =&gt; View();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48396B-46E5-4D49-8811-8C9616B73EA9}"/>
              </a:ext>
            </a:extLst>
          </p:cNvPr>
          <p:cNvSpPr txBox="1">
            <a:spLocks/>
          </p:cNvSpPr>
          <p:nvPr/>
        </p:nvSpPr>
        <p:spPr>
          <a:xfrm>
            <a:off x="201966" y="1178522"/>
            <a:ext cx="5029938" cy="532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200" dirty="0"/>
              <a:t>It uses a set of attributes to map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directly to </a:t>
            </a:r>
            <a:r>
              <a:rPr lang="en-US" sz="3200" b="1" dirty="0">
                <a:solidFill>
                  <a:schemeClr val="bg1"/>
                </a:solidFill>
              </a:rPr>
              <a:t>route template</a:t>
            </a:r>
          </a:p>
          <a:p>
            <a:pPr>
              <a:buClr>
                <a:srgbClr val="234465"/>
              </a:buClr>
            </a:pPr>
            <a:r>
              <a:rPr lang="en-US" sz="3200" dirty="0"/>
              <a:t>It can also directly define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endParaRPr lang="en-US" sz="32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Http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attributes are quite often used in </a:t>
            </a:r>
            <a:r>
              <a:rPr lang="en-US" sz="3200" b="1" dirty="0">
                <a:solidFill>
                  <a:schemeClr val="bg1"/>
                </a:solidFill>
              </a:rPr>
              <a:t>REST APIs</a:t>
            </a:r>
            <a:endParaRPr lang="en-US" sz="3200" dirty="0"/>
          </a:p>
          <a:p>
            <a:pPr>
              <a:buClr>
                <a:srgbClr val="234465"/>
              </a:buClr>
            </a:pPr>
            <a:endParaRPr lang="en-US" sz="3199" dirty="0"/>
          </a:p>
        </p:txBody>
      </p:sp>
    </p:spTree>
    <p:extLst>
      <p:ext uri="{BB962C8B-B14F-4D97-AF65-F5344CB8AC3E}">
        <p14:creationId xmlns:p14="http://schemas.microsoft.com/office/powerpoint/2010/main" val="21456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039" y="1195970"/>
            <a:ext cx="11808618" cy="52008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 routing </a:t>
            </a:r>
            <a:r>
              <a:rPr lang="en-US" sz="3000" dirty="0"/>
              <a:t>allows you to create multiple routes for a single action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It also allows you to </a:t>
            </a:r>
            <a:r>
              <a:rPr lang="en-US" sz="3000" b="1" dirty="0">
                <a:solidFill>
                  <a:schemeClr val="bg1"/>
                </a:solidFill>
              </a:rPr>
              <a:t>combine</a:t>
            </a:r>
            <a:r>
              <a:rPr lang="en-US" sz="3000" dirty="0"/>
              <a:t> a route for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and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route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274823" y="2780294"/>
            <a:ext cx="4764878" cy="3726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// …</a:t>
            </a:r>
          </a:p>
          <a:p>
            <a:pPr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("/")]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("Index")]   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091303" y="2487908"/>
            <a:ext cx="6924171" cy="4019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("Home")]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// …</a:t>
            </a:r>
          </a:p>
          <a:p>
            <a:pPr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("/")]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Does not combine, Route – /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("Index")]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Route - /Home/Index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("")]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Route - /Home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9EA893-F06B-43B1-80D3-E88269536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4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</a:t>
            </a:r>
          </a:p>
          <a:p>
            <a:pPr lvl="1"/>
            <a:r>
              <a:rPr lang="en-US" dirty="0"/>
              <a:t>Files such as HTML, CSS, JS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304A3F7-78E3-4578-BABE-DD101DEC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238" y="3590334"/>
            <a:ext cx="4605942" cy="1332874"/>
          </a:xfrm>
          <a:prstGeom prst="wedgeRoundRectCallout">
            <a:avLst>
              <a:gd name="adj1" fmla="val -100708"/>
              <a:gd name="adj2" fmla="val -22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+mj-lt"/>
              </a:rPr>
              <a:t>This will tell the ASP.NET Core App to serve the static files in the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wwwroot</a:t>
            </a:r>
            <a:r>
              <a:rPr lang="en-US" sz="2400" b="1" noProof="1">
                <a:solidFill>
                  <a:schemeClr val="bg2"/>
                </a:solidFill>
                <a:latin typeface="+mj-lt"/>
              </a:rPr>
              <a:t>" directory</a:t>
            </a:r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A47D5-4BC3-4C14-8EE5-6F26EE1D6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4502" cy="5561125"/>
          </a:xfrm>
        </p:spPr>
        <p:txBody>
          <a:bodyPr/>
          <a:lstStyle/>
          <a:p>
            <a:r>
              <a:rPr lang="en-US" sz="3200" dirty="0"/>
              <a:t>Can be modified to serve other folders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D88E6F1-F9CD-4E77-A208-6AEC4FF5FA7D}"/>
              </a:ext>
            </a:extLst>
          </p:cNvPr>
          <p:cNvSpPr txBox="1">
            <a:spLocks/>
          </p:cNvSpPr>
          <p:nvPr/>
        </p:nvSpPr>
        <p:spPr>
          <a:xfrm>
            <a:off x="353364" y="1887328"/>
            <a:ext cx="11318358" cy="3772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1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1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100" dirty="0">
                <a:solidFill>
                  <a:schemeClr val="tx1"/>
                </a:solidFill>
                <a:effectLst/>
              </a:rPr>
              <a:t>(</a:t>
            </a:r>
            <a:r>
              <a:rPr lang="en-US" sz="21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1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1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1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{</a:t>
            </a:r>
          </a:p>
          <a:p>
            <a:endParaRPr lang="en-US" sz="2100" dirty="0">
              <a:solidFill>
                <a:schemeClr val="tx1"/>
              </a:solidFill>
              <a:effectLst/>
            </a:endParaRP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app.</a:t>
            </a:r>
            <a:r>
              <a:rPr lang="en-US" sz="21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US" sz="21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100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US" sz="21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  {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100" dirty="0">
                <a:solidFill>
                  <a:schemeClr val="bg1"/>
                </a:solidFill>
                <a:effectLst/>
              </a:rPr>
              <a:t>FileProvider</a:t>
            </a:r>
            <a:r>
              <a:rPr lang="en-US" sz="2100" dirty="0">
                <a:solidFill>
                  <a:schemeClr val="tx1"/>
                </a:solidFill>
                <a:effectLst/>
              </a:rPr>
              <a:t> = new </a:t>
            </a:r>
            <a:r>
              <a:rPr lang="en-US" sz="2100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21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US" sz="2100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US" sz="2100" dirty="0">
                <a:solidFill>
                  <a:schemeClr val="tx1"/>
                </a:solidFill>
                <a:effectLst/>
              </a:rPr>
              <a:t>(), "</a:t>
            </a:r>
            <a:r>
              <a:rPr lang="en-US" sz="2100" dirty="0">
                <a:solidFill>
                  <a:schemeClr val="bg1"/>
                </a:solidFill>
                <a:effectLst/>
              </a:rPr>
              <a:t>OtherFiles</a:t>
            </a:r>
            <a:r>
              <a:rPr lang="en-US" sz="2100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100" dirty="0">
                <a:solidFill>
                  <a:schemeClr val="bg1"/>
                </a:solidFill>
                <a:effectLst/>
              </a:rPr>
              <a:t>RequestPath</a:t>
            </a:r>
            <a:r>
              <a:rPr lang="en-US" sz="2100" dirty="0">
                <a:solidFill>
                  <a:schemeClr val="tx1"/>
                </a:solidFill>
                <a:effectLst/>
              </a:rPr>
              <a:t> = new </a:t>
            </a:r>
            <a:r>
              <a:rPr lang="en-US" sz="2100" dirty="0">
                <a:solidFill>
                  <a:schemeClr val="bg1"/>
                </a:solidFill>
                <a:effectLst/>
              </a:rPr>
              <a:t>PathString</a:t>
            </a:r>
            <a:r>
              <a:rPr lang="en-US" sz="2100" dirty="0">
                <a:solidFill>
                  <a:schemeClr val="tx1"/>
                </a:solidFill>
                <a:effectLst/>
              </a:rPr>
              <a:t>("</a:t>
            </a:r>
            <a:r>
              <a:rPr lang="en-US" sz="2100" dirty="0">
                <a:solidFill>
                  <a:schemeClr val="bg1"/>
                </a:solidFill>
                <a:effectLst/>
              </a:rPr>
              <a:t>/files</a:t>
            </a:r>
            <a:r>
              <a:rPr lang="en-US" sz="2100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      });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3B6C6-4E6E-4088-8854-B3D50F1A3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B675EB-1FB5-4601-8FFF-547D1784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(2)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BCA2106-4321-40B5-8692-B4F68AAA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2304000"/>
            <a:ext cx="4476866" cy="1889999"/>
          </a:xfrm>
          <a:prstGeom prst="wedgeRoundRectCallout">
            <a:avLst>
              <a:gd name="adj1" fmla="val -112139"/>
              <a:gd name="adj2" fmla="val 10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+mj-lt"/>
              </a:rPr>
              <a:t>This will serve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style.css</a:t>
            </a:r>
            <a:r>
              <a:rPr lang="en-US" sz="2400" b="1" noProof="1">
                <a:solidFill>
                  <a:schemeClr val="bg2"/>
                </a:solidFill>
                <a:latin typeface="+mj-lt"/>
              </a:rPr>
              <a:t>" file upon request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http://{app}/files/style.css</a:t>
            </a:r>
            <a:r>
              <a:rPr lang="en-US" sz="2400" b="1" noProof="1">
                <a:solidFill>
                  <a:schemeClr val="bg2"/>
                </a:solidFill>
                <a:latin typeface="+mj-lt"/>
              </a:rPr>
              <a:t>" from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OtherFiles</a:t>
            </a:r>
            <a:r>
              <a:rPr lang="en-US" sz="2400" b="1" noProof="1">
                <a:solidFill>
                  <a:schemeClr val="bg2"/>
                </a:solidFill>
                <a:latin typeface="+mj-lt"/>
              </a:rPr>
              <a:t>" instead of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wwwroot</a:t>
            </a:r>
            <a:r>
              <a:rPr lang="en-US" sz="2400" b="1" noProof="1">
                <a:solidFill>
                  <a:schemeClr val="bg2"/>
                </a:solidFill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56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Views and Razor View Engine</a:t>
            </a:r>
            <a:endParaRPr lang="bg-BG" dirty="0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1956FC0-5147-40BB-82A9-D6777971CDCC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Passing Data to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9792488" cy="55273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render the </a:t>
            </a:r>
            <a:r>
              <a:rPr lang="en-US" sz="3200" b="1" dirty="0">
                <a:solidFill>
                  <a:schemeClr val="bg1"/>
                </a:solidFill>
              </a:rPr>
              <a:t>HTML code </a:t>
            </a:r>
            <a:r>
              <a:rPr lang="en-US" sz="3200" dirty="0"/>
              <a:t>for the invoked action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View naming standard is </a:t>
            </a:r>
            <a:r>
              <a:rPr lang="en-US" sz="3200" b="1" noProof="1"/>
              <a:t>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ActionName</a:t>
            </a:r>
            <a:r>
              <a:rPr lang="en-US" sz="3200" b="1" noProof="1"/>
              <a:t>}.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cshtml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Views should be placed in folder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/Views/{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 lot of </a:t>
            </a:r>
            <a:r>
              <a:rPr lang="en-US" sz="3200" b="1" noProof="1">
                <a:solidFill>
                  <a:schemeClr val="bg1"/>
                </a:solidFill>
              </a:rPr>
              <a:t>view engines</a:t>
            </a:r>
            <a:r>
              <a:rPr lang="en-US" sz="3200" dirty="0"/>
              <a:t> available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View engines execute code and provide HTML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Provide a lot of helpers to easily generate HTML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most popular is </a:t>
            </a:r>
            <a:r>
              <a:rPr lang="en-US" sz="3000" b="1" noProof="1">
                <a:solidFill>
                  <a:schemeClr val="bg1"/>
                </a:solidFill>
              </a:rPr>
              <a:t>Razor View Engine</a:t>
            </a:r>
            <a:r>
              <a:rPr lang="en-US" sz="30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2DF11F6-0942-489F-84E9-DDBF2A16E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DC787-7ECF-4AAB-A89C-D62C15F4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1844824"/>
            <a:ext cx="3128082" cy="26707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3" name="Picture 2" descr="http://4.bp.blogspot.com/-a6YTA0JT92s/UCsiVEUT02I/AAAAAAAABgs/ZW9FTY2Ea7Q/s1600/razor.png">
            <a:extLst>
              <a:ext uri="{FF2B5EF4-FFF2-40B4-BE49-F238E27FC236}">
                <a16:creationId xmlns:a16="http://schemas.microsoft.com/office/drawing/2014/main" id="{8299CB68-6D36-4814-885D-D5DCD5D8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74" y="4698473"/>
            <a:ext cx="3249108" cy="19305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B444-11FE-4EC4-AE1F-D1B74DF2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16627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is a markup syntax which helps us write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server-side code </a:t>
            </a: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B7F0E-9C0A-48A4-9FB0-C0E6EC1C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2" y="4935104"/>
            <a:ext cx="5436342" cy="17342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B54F7-A868-435A-B731-94D7F83CC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8C8A7C-25C6-400E-BA7E-664C7A95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6F8B60-6104-44AC-AED0-3A167F1843D0}"/>
              </a:ext>
            </a:extLst>
          </p:cNvPr>
          <p:cNvSpPr txBox="1">
            <a:spLocks/>
          </p:cNvSpPr>
          <p:nvPr/>
        </p:nvSpPr>
        <p:spPr>
          <a:xfrm>
            <a:off x="228119" y="2205746"/>
            <a:ext cx="6192182" cy="309546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  <a:r>
              <a:rPr lang="en-US" sz="3200" dirty="0"/>
              <a:t>: use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to produce HTML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Code blocks </a:t>
            </a:r>
            <a:r>
              <a:rPr lang="en-US" sz="3000" dirty="0"/>
              <a:t>start with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000" dirty="0"/>
              <a:t> character and don't require explicit closing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561BF6-629A-4E54-8249-C4F05188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692"/>
            <a:ext cx="5271800" cy="356751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DCE0FA-8C7D-4695-8EB9-684E7D25B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595" y="4637051"/>
            <a:ext cx="1800225" cy="20955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82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mixed with </a:t>
            </a:r>
            <a:r>
              <a:rPr lang="en-US" b="1" dirty="0"/>
              <a:t>C#</a:t>
            </a:r>
            <a:r>
              <a:rPr lang="en-US" dirty="0"/>
              <a:t> code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dirty="0"/>
              <a:t> switches to C#):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Example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72832" y="1905399"/>
            <a:ext cx="9446339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noProof="1">
                <a:latin typeface="Consolas" panose="020B0609020204030204" pitchFamily="49" charset="0"/>
              </a:rPr>
              <a:t>&lt;div class="row"&gt;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@foreach(var article in Model)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&lt;article&gt;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&lt;h2&gt;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@article.Title</a:t>
            </a:r>
            <a:r>
              <a:rPr lang="en-US" sz="2799" b="1" noProof="1">
                <a:latin typeface="Consolas" panose="020B0609020204030204" pitchFamily="49" charset="0"/>
              </a:rPr>
              <a:t>&lt;/h2&gt;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&lt;p&gt;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@article.Content</a:t>
            </a:r>
            <a:r>
              <a:rPr lang="en-US" sz="2799" b="1" noProof="1">
                <a:latin typeface="Consolas" panose="020B0609020204030204" pitchFamily="49" charset="0"/>
              </a:rPr>
              <a:t>&lt;/p&gt;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&lt;small&gt;--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@article.Author.FullName</a:t>
            </a:r>
            <a:r>
              <a:rPr lang="en-US" sz="2799" b="1" noProof="1">
                <a:latin typeface="Consolas" panose="020B0609020204030204" pitchFamily="49" charset="0"/>
              </a:rPr>
              <a:t>&lt;/small&gt;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&lt;/article&gt;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403308" y="2564904"/>
            <a:ext cx="2098171" cy="606154"/>
          </a:xfrm>
          <a:prstGeom prst="wedgeRoundRectCallout">
            <a:avLst>
              <a:gd name="adj1" fmla="val -70859"/>
              <a:gd name="adj2" fmla="val -41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C# </a:t>
            </a:r>
            <a:r>
              <a:rPr lang="en-US" sz="2800" b="1" noProof="1">
                <a:solidFill>
                  <a:schemeClr val="bg1"/>
                </a:solidFill>
              </a:rPr>
              <a:t>foreach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238225" y="5157193"/>
            <a:ext cx="1715551" cy="563031"/>
          </a:xfrm>
          <a:prstGeom prst="wedgeRoundRectCallout">
            <a:avLst>
              <a:gd name="adj1" fmla="val -76755"/>
              <a:gd name="adj2" fmla="val -6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C# code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169750" y="3007470"/>
            <a:ext cx="1669325" cy="590216"/>
          </a:xfrm>
          <a:prstGeom prst="wedgeRoundRectCallout">
            <a:avLst>
              <a:gd name="adj1" fmla="val -67890"/>
              <a:gd name="adj2" fmla="val 537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C# code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695401" y="3916707"/>
            <a:ext cx="1456309" cy="996256"/>
          </a:xfrm>
          <a:prstGeom prst="wedgeRoundRectCallout">
            <a:avLst>
              <a:gd name="adj1" fmla="val 48585"/>
              <a:gd name="adj2" fmla="val -850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HTML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Syntax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4DF3325-3AE3-4A43-847A-825A9A801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4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561280"/>
          </a:xfrm>
        </p:spPr>
        <p:txBody>
          <a:bodyPr>
            <a:normAutofit fontScale="92500" lnSpcReduction="1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ViewBag</a:t>
            </a:r>
            <a:r>
              <a:rPr lang="en-US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latin typeface="+mj-lt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=</a:t>
            </a:r>
            <a:r>
              <a:rPr lang="en-US" noProof="1">
                <a:latin typeface="+mj-lt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Hello World!</a:t>
            </a:r>
            <a:r>
              <a:rPr lang="en-US" noProof="1">
                <a:latin typeface="Consolas" panose="020B0609020204030204" pitchFamily="49" charset="0"/>
              </a:rPr>
              <a:t>"; 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@ViewBag</a:t>
            </a:r>
            <a:r>
              <a:rPr lang="en-US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ViewData</a:t>
            </a:r>
            <a:r>
              <a:rPr lang="en-US" noProof="1">
                <a:latin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latin typeface="Consolas" panose="020B0609020204030204" pitchFamily="49" charset="0"/>
              </a:rPr>
              <a:t>"]</a:t>
            </a:r>
            <a:r>
              <a:rPr lang="en-US" noProof="1">
                <a:latin typeface="+mj-lt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=</a:t>
            </a:r>
            <a:r>
              <a:rPr lang="en-US" noProof="1">
                <a:latin typeface="+mj-lt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Hello World!</a:t>
            </a:r>
            <a:r>
              <a:rPr lang="en-US" noProof="1">
                <a:latin typeface="Consolas" panose="020B0609020204030204" pitchFamily="49" charset="0"/>
              </a:rPr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@ViewData</a:t>
            </a:r>
            <a:r>
              <a:rPr lang="en-US" noProof="1">
                <a:latin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latin typeface="Consolas" panose="020B0609020204030204" pitchFamily="49" charset="0"/>
              </a:rPr>
              <a:t>"]</a:t>
            </a:r>
          </a:p>
          <a:p>
            <a:pPr>
              <a:spcBef>
                <a:spcPts val="1200"/>
              </a:spcBef>
            </a:pPr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</a:t>
            </a:r>
          </a:p>
          <a:p>
            <a:pPr lvl="1"/>
            <a:r>
              <a:rPr lang="en-US" noProof="1"/>
              <a:t>Action: </a:t>
            </a:r>
            <a:r>
              <a:rPr lang="en-US" noProof="1">
                <a:latin typeface="Consolas" panose="020B0609020204030204" pitchFamily="49" charset="0"/>
              </a:rPr>
              <a:t>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noProof="1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37CE50-44BA-4DD5-8005-C335DBEFB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4EBCB3-5686-4CB0-93A8-B18246C4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772" y="2109110"/>
            <a:ext cx="2216032" cy="373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99DB4BB-5474-4326-9435-1838A32CC316}"/>
              </a:ext>
            </a:extLst>
          </p:cNvPr>
          <p:cNvGrpSpPr/>
          <p:nvPr/>
        </p:nvGrpSpPr>
        <p:grpSpPr>
          <a:xfrm>
            <a:off x="232284" y="1268760"/>
            <a:ext cx="6439781" cy="2578674"/>
            <a:chOff x="684212" y="1085462"/>
            <a:chExt cx="5791200" cy="2579345"/>
          </a:xfrm>
        </p:grpSpPr>
        <p:sp>
          <p:nvSpPr>
            <p:cNvPr id="16" name="Text Placeholder 5">
              <a:extLst>
                <a:ext uri="{FF2B5EF4-FFF2-40B4-BE49-F238E27FC236}">
                  <a16:creationId xmlns:a16="http://schemas.microsoft.com/office/drawing/2014/main" id="{D343F69F-AEEF-4810-A86A-EA11039CC063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72903"/>
              <a:ext cx="5791200" cy="19919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IActionResult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 Index()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sz="2399" dirty="0" err="1">
                  <a:solidFill>
                    <a:schemeClr val="bg1"/>
                  </a:solidFill>
                  <a:effectLst/>
                </a:rPr>
                <a:t>ViewBag.Message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= "Hello World!";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return View();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7" name="Text Placeholder 5">
              <a:extLst>
                <a:ext uri="{FF2B5EF4-FFF2-40B4-BE49-F238E27FC236}">
                  <a16:creationId xmlns:a16="http://schemas.microsoft.com/office/drawing/2014/main" id="{10A60672-9560-4768-AA71-1A80FB7392E8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ln w="0"/>
                  <a:solidFill>
                    <a:schemeClr val="tx1"/>
                  </a:solidFill>
                  <a:effectLst/>
                </a:rPr>
                <a:t>\Controllers\</a:t>
              </a:r>
              <a:r>
                <a:rPr lang="en-US" sz="2399" dirty="0" err="1">
                  <a:ln w="0"/>
                  <a:solidFill>
                    <a:schemeClr val="tx1"/>
                  </a:solidFill>
                  <a:effectLst/>
                </a:rPr>
                <a:t>HomeController.cs</a:t>
              </a:r>
              <a:endParaRPr lang="en-US" sz="2399" dirty="0">
                <a:ln w="0"/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en-US" noProof="1"/>
              <a:t>ViewBag</a:t>
            </a:r>
            <a:r>
              <a:rPr lang="en-US" dirty="0"/>
              <a:t> – Example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87607" y="2619371"/>
            <a:ext cx="4752528" cy="3242281"/>
            <a:chOff x="684212" y="1172523"/>
            <a:chExt cx="5791200" cy="2823627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23232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@{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ViewBag.Title = "Home";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}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&lt;h2&gt;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@ViewBag.Title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&lt;/h2&gt;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&lt;h3&gt;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@ViewBag.Message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&lt;/h3&gt;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&lt;p&gt;</a:t>
              </a:r>
              <a:r>
                <a:rPr lang="en-US" sz="2399" dirty="0">
                  <a:solidFill>
                    <a:schemeClr val="tx1"/>
                  </a:solidFill>
                  <a:effectLst/>
                  <a:latin typeface="+mn-lt"/>
                </a:rPr>
                <a:t>This is the Home page.&lt;/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p&gt;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172523"/>
              <a:ext cx="5791200" cy="5113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399" dirty="0" err="1">
                  <a:solidFill>
                    <a:schemeClr val="bg1"/>
                  </a:solidFill>
                  <a:effectLst/>
                </a:rPr>
                <a:t>Index</a:t>
              </a:r>
              <a:r>
                <a:rPr lang="en-US" sz="2399" dirty="0" err="1">
                  <a:solidFill>
                    <a:schemeClr val="tx1"/>
                  </a:solidFill>
                  <a:effectLst/>
                </a:rPr>
                <a:t>.cshtml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9033" y="3182181"/>
            <a:ext cx="3130803" cy="993405"/>
          </a:xfrm>
          <a:prstGeom prst="wedgeRoundRectCallout">
            <a:avLst>
              <a:gd name="adj1" fmla="val 57321"/>
              <a:gd name="adj2" fmla="val -22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@{ … } </a:t>
            </a:r>
            <a:r>
              <a:rPr lang="en-US" sz="28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99033" y="5707454"/>
            <a:ext cx="3130803" cy="942784"/>
          </a:xfrm>
          <a:prstGeom prst="wedgeRoundRectCallout">
            <a:avLst>
              <a:gd name="adj1" fmla="val 61220"/>
              <a:gd name="adj2" fmla="val -49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99033" y="4417001"/>
            <a:ext cx="3130803" cy="1049039"/>
          </a:xfrm>
          <a:prstGeom prst="wedgeRoundRectCallout">
            <a:avLst>
              <a:gd name="adj1" fmla="val 56913"/>
              <a:gd name="adj2" fmla="val -254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@Something</a:t>
            </a:r>
            <a:b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2"/>
                </a:solidFill>
              </a:rPr>
              <a:t>prints a C# variable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0B16579-3AAA-41B4-8663-835BF93CC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BD6A0-9A25-475F-B95C-37E170C0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4" y="3879144"/>
            <a:ext cx="3418875" cy="289533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2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E9564-9DB5-4A6A-A308-3C48B4EDF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C20AE-873B-4D95-A959-7E3A2EA4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View – Example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CF8AA4-3FAE-4079-8043-A7D73B59EAD5}"/>
              </a:ext>
            </a:extLst>
          </p:cNvPr>
          <p:cNvGrpSpPr/>
          <p:nvPr/>
        </p:nvGrpSpPr>
        <p:grpSpPr>
          <a:xfrm>
            <a:off x="119336" y="1196752"/>
            <a:ext cx="5579600" cy="3715380"/>
            <a:chOff x="684212" y="1127567"/>
            <a:chExt cx="6195317" cy="3716346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1614CA5E-4FF2-4EAF-B8CD-BFA36CF84267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50727"/>
              <a:ext cx="6195317" cy="31931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public </a:t>
              </a:r>
              <a:r>
                <a:rPr lang="en-US" sz="2000" dirty="0" err="1">
                  <a:solidFill>
                    <a:schemeClr val="tx1"/>
                  </a:solidFill>
                  <a:effectLst/>
                </a:rPr>
                <a:t>IActionResult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 Show()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sz="2000" dirty="0" err="1">
                  <a:solidFill>
                    <a:schemeClr val="bg1"/>
                  </a:solidFill>
                  <a:effectLst/>
                </a:rPr>
                <a:t>CustomerViewModel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 customer = 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	new </a:t>
              </a:r>
              <a:r>
                <a:rPr lang="en-US" sz="2000" dirty="0" err="1">
                  <a:solidFill>
                    <a:schemeClr val="bg1"/>
                  </a:solidFill>
                  <a:effectLst/>
                </a:rPr>
                <a:t>CustomerViewModel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{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   Name = "</a:t>
              </a:r>
              <a:r>
                <a:rPr lang="en-US" sz="2000" dirty="0" err="1">
                  <a:solidFill>
                    <a:schemeClr val="tx1"/>
                  </a:solidFill>
                  <a:effectLst/>
                </a:rPr>
                <a:t>Pesho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",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   Age = 20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};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return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View(customer)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9CB72137-381E-4C83-9336-86E48EC5E830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127567"/>
              <a:ext cx="6195317" cy="52596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/>
                </a:rPr>
                <a:t>\Controllers\</a:t>
              </a:r>
              <a:r>
                <a:rPr lang="en-US" sz="2000" dirty="0" err="1">
                  <a:ln w="0"/>
                  <a:solidFill>
                    <a:schemeClr val="bg1"/>
                  </a:solidFill>
                  <a:effectLst/>
                </a:rPr>
                <a:t>CustomerController</a:t>
              </a:r>
              <a:r>
                <a:rPr lang="en-US" sz="2000" dirty="0" err="1">
                  <a:ln w="0"/>
                  <a:solidFill>
                    <a:schemeClr val="tx1"/>
                  </a:solidFill>
                  <a:effectLst/>
                </a:rPr>
                <a:t>.cs</a:t>
              </a:r>
              <a:endParaRPr lang="en-US" sz="2000" dirty="0">
                <a:ln w="0"/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B08E30-6381-4464-9D24-FEA889870FD7}"/>
              </a:ext>
            </a:extLst>
          </p:cNvPr>
          <p:cNvGrpSpPr/>
          <p:nvPr/>
        </p:nvGrpSpPr>
        <p:grpSpPr>
          <a:xfrm>
            <a:off x="5879977" y="1196753"/>
            <a:ext cx="5328593" cy="2054697"/>
            <a:chOff x="684212" y="1216272"/>
            <a:chExt cx="6077279" cy="1789387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63A3A69-FFBF-4BE6-97D2-7F0BDC44471A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72903"/>
              <a:ext cx="6077279" cy="13327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public class </a:t>
              </a:r>
              <a:r>
                <a:rPr lang="en-US" sz="2000" dirty="0" err="1">
                  <a:solidFill>
                    <a:schemeClr val="tx1"/>
                  </a:solidFill>
                  <a:effectLst/>
                </a:rPr>
                <a:t>CustomerViewModel</a:t>
              </a:r>
              <a:endParaRPr lang="en-US" sz="2000" dirty="0">
                <a:solidFill>
                  <a:schemeClr val="tx1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public string Name { get; set; }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   public int Age { get; set; }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5A3D0709-8D5A-44FA-B6E4-A638C5BDA462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216272"/>
              <a:ext cx="6077279" cy="4579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000">
                  <a:solidFill>
                    <a:schemeClr val="tx1"/>
                  </a:solidFill>
                  <a:effectLst/>
                </a:rPr>
                <a:t>Models\</a:t>
              </a:r>
              <a:r>
                <a:rPr lang="en-US" sz="2000">
                  <a:solidFill>
                    <a:schemeClr val="bg1"/>
                  </a:solidFill>
                  <a:effectLst/>
                </a:rPr>
                <a:t>CustomerViewModel</a:t>
              </a:r>
              <a:r>
                <a:rPr lang="en-US" sz="2000">
                  <a:solidFill>
                    <a:schemeClr val="tx1"/>
                  </a:solidFill>
                  <a:effectLst/>
                </a:rPr>
                <a:t>.cs</a:t>
              </a:r>
              <a:endParaRPr lang="en-US" sz="20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23827-8827-43C8-8FE2-8BA1589E8EC6}"/>
              </a:ext>
            </a:extLst>
          </p:cNvPr>
          <p:cNvGrpSpPr/>
          <p:nvPr/>
        </p:nvGrpSpPr>
        <p:grpSpPr>
          <a:xfrm>
            <a:off x="6888089" y="3318173"/>
            <a:ext cx="4968553" cy="2239991"/>
            <a:chOff x="684212" y="1223767"/>
            <a:chExt cx="5791200" cy="1950756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FE725FD1-4F8F-42BE-A044-7D1956A25839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72903"/>
              <a:ext cx="5791200" cy="150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bg1"/>
                  </a:solidFill>
                  <a:effectLst/>
                </a:rPr>
                <a:t>@model </a:t>
              </a:r>
              <a:r>
                <a:rPr lang="en-US" sz="2000" dirty="0" err="1">
                  <a:solidFill>
                    <a:schemeClr val="bg1"/>
                  </a:solidFill>
                  <a:effectLst/>
                </a:rPr>
                <a:t>CustomerViewModel</a:t>
              </a:r>
              <a:endParaRPr lang="en-US" sz="2000" dirty="0">
                <a:solidFill>
                  <a:schemeClr val="bg1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bg1"/>
                  </a:solidFill>
                  <a:effectLst/>
                </a:rPr>
                <a:t>@{ViewBag.Title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=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"View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Customer";}</a:t>
              </a:r>
            </a:p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  <a:effectLst/>
                </a:rPr>
                <a:t>&lt;h2&gt;Current customer: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@Model.Name 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bg1"/>
                  </a:solidFill>
                  <a:effectLst/>
                </a:rPr>
                <a:t>   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(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@Model.Age 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years old).&lt;/h2&gt;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D90F271C-0D5D-4BF4-BD0F-7D56353F3C40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223767"/>
              <a:ext cx="5791200" cy="4579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00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000">
                  <a:solidFill>
                    <a:schemeClr val="bg1"/>
                  </a:solidFill>
                  <a:effectLst/>
                </a:rPr>
                <a:t>Customer</a:t>
              </a:r>
              <a:r>
                <a:rPr lang="en-US" sz="200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000">
                  <a:solidFill>
                    <a:schemeClr val="bg1"/>
                  </a:solidFill>
                  <a:effectLst/>
                </a:rPr>
                <a:t>Show</a:t>
              </a:r>
              <a:r>
                <a:rPr lang="en-US" sz="2000">
                  <a:solidFill>
                    <a:schemeClr val="tx1"/>
                  </a:solidFill>
                  <a:effectLst/>
                </a:rPr>
                <a:t>.cshtml</a:t>
              </a:r>
              <a:endParaRPr lang="en-US" sz="20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7ED8C642-2A71-49CA-B996-6BBB865E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740" y="3322624"/>
            <a:ext cx="3024336" cy="1197964"/>
          </a:xfrm>
          <a:prstGeom prst="wedgeRoundRectCallout">
            <a:avLst>
              <a:gd name="adj1" fmla="val 57060"/>
              <a:gd name="adj2" fmla="val 124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@model</a:t>
            </a:r>
            <a:r>
              <a:rPr lang="en-US" sz="2400" b="1" noProof="1">
                <a:solidFill>
                  <a:schemeClr val="bg2"/>
                </a:solidFill>
              </a:rPr>
              <a:t> directive makes the </a:t>
            </a:r>
            <a:r>
              <a:rPr lang="en-US" sz="2400" b="1" noProof="1">
                <a:solidFill>
                  <a:schemeClr val="bg1"/>
                </a:solidFill>
                <a:latin typeface="+mj-lt"/>
              </a:rPr>
              <a:t>model</a:t>
            </a:r>
            <a:r>
              <a:rPr lang="en-US" sz="2400" b="1" noProof="1">
                <a:solidFill>
                  <a:schemeClr val="bg2"/>
                </a:solidFill>
              </a:rPr>
              <a:t> available to the </a:t>
            </a:r>
            <a:r>
              <a:rPr lang="en-US" sz="2400" b="1" noProof="1">
                <a:solidFill>
                  <a:schemeClr val="bg1"/>
                </a:solidFill>
                <a:latin typeface="+mj-lt"/>
              </a:rPr>
              <a:t>view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149305F9-A969-44F8-A4DC-EC4CDAE8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20" y="5787960"/>
            <a:ext cx="3816424" cy="879978"/>
          </a:xfrm>
          <a:prstGeom prst="wedgeRoundRectCallout">
            <a:avLst>
              <a:gd name="adj1" fmla="val -29863"/>
              <a:gd name="adj2" fmla="val -8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@Model.Property </a:t>
            </a:r>
            <a:r>
              <a:rPr lang="en-US" sz="2400" b="1" noProof="1">
                <a:solidFill>
                  <a:schemeClr val="bg2"/>
                </a:solidFill>
              </a:rPr>
              <a:t>prints a model property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146F3E-FA0A-495A-84B3-19D1748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4640009"/>
            <a:ext cx="6144949" cy="19013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00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/>
              <a:t>HTML helpers </a:t>
            </a:r>
            <a:r>
              <a:rPr lang="en-US" dirty="0"/>
              <a:t>in Razor to generate HTML: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r>
              <a:rPr lang="bg-BG" dirty="0"/>
              <a:t>: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308" y="1904693"/>
            <a:ext cx="11503204" cy="4538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@Html.ActionLink</a:t>
            </a:r>
            <a:r>
              <a:rPr lang="en-US" sz="2399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article.Title</a:t>
            </a:r>
            <a:r>
              <a:rPr lang="en-US" sz="2399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en-US" sz="2399" b="1" noProof="1"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399" b="1" noProof="1"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id = article.Id 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},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@class = "text-uppercase"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)</a:t>
            </a:r>
            <a:endParaRPr lang="en-US" sz="3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75708" y="1968038"/>
            <a:ext cx="1814035" cy="530139"/>
          </a:xfrm>
          <a:prstGeom prst="wedgeRoundRectCallout">
            <a:avLst>
              <a:gd name="adj1" fmla="val -66971"/>
              <a:gd name="adj2" fmla="val 396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Link text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10662" y="2699557"/>
            <a:ext cx="1459319" cy="541380"/>
          </a:xfrm>
          <a:prstGeom prst="wedgeRoundRectCallout">
            <a:avLst>
              <a:gd name="adj1" fmla="val -81140"/>
              <a:gd name="adj2" fmla="val 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latin typeface="+mj-lt"/>
              </a:rPr>
              <a:t>Action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382725" y="4113919"/>
            <a:ext cx="2437765" cy="980098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Controller </a:t>
            </a:r>
            <a:r>
              <a:rPr lang="en-US" sz="2800" b="1">
                <a:solidFill>
                  <a:schemeClr val="bg2"/>
                </a:solidFill>
                <a:latin typeface="+mj-lt"/>
              </a:rPr>
              <a:t>Route Values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799291" y="5325951"/>
            <a:ext cx="2042396" cy="980098"/>
          </a:xfrm>
          <a:prstGeom prst="wedgeRoundRectCallout">
            <a:avLst>
              <a:gd name="adj1" fmla="val -73198"/>
              <a:gd name="adj2" fmla="val -46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latin typeface="+mj-lt"/>
              </a:rPr>
              <a:t>HTML Attributes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898" b="8968"/>
          <a:stretch/>
        </p:blipFill>
        <p:spPr>
          <a:xfrm>
            <a:off x="8045841" y="3693653"/>
            <a:ext cx="3520736" cy="1986299"/>
          </a:xfrm>
          <a:prstGeom prst="roundRect">
            <a:avLst>
              <a:gd name="adj" fmla="val 10992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42" y="5892616"/>
            <a:ext cx="3563051" cy="343876"/>
          </a:xfrm>
          <a:prstGeom prst="round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26475" y="1977073"/>
            <a:ext cx="490454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&lt;a class=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text-uppercase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2399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  href="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/Article/Details/2</a:t>
            </a:r>
            <a:r>
              <a:rPr lang="en-US" sz="2399" b="1" noProof="1">
                <a:latin typeface="Consolas" panose="020B0609020204030204" pitchFamily="49" charset="0"/>
              </a:rPr>
              <a:t>"&gt;</a:t>
            </a:r>
          </a:p>
          <a:p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 2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2" name="Arrow: Right 11"/>
          <p:cNvSpPr/>
          <p:nvPr/>
        </p:nvSpPr>
        <p:spPr>
          <a:xfrm rot="20846195">
            <a:off x="4737596" y="2368949"/>
            <a:ext cx="2014964" cy="8463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HTML Result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47770" y="3401974"/>
            <a:ext cx="1910755" cy="550911"/>
          </a:xfrm>
          <a:prstGeom prst="wedgeRoundRectCallout">
            <a:avLst>
              <a:gd name="adj1" fmla="val -69699"/>
              <a:gd name="adj2" fmla="val -57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latin typeface="+mj-lt"/>
              </a:rPr>
              <a:t>Controller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35489E9-BA06-42AE-8108-752FB2040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8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2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1956FC0-5147-40BB-82A9-D6777971CDCC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</a:t>
            </a:r>
          </a:p>
        </p:txBody>
      </p:sp>
      <p:pic>
        <p:nvPicPr>
          <p:cNvPr id="5" name="Picture 2" descr="NuGet Gallery | Aliencube.AzureFunctions.Extensions.DependencyInjection  2.2.0.1">
            <a:extLst>
              <a:ext uri="{FF2B5EF4-FFF2-40B4-BE49-F238E27FC236}">
                <a16:creationId xmlns:a16="http://schemas.microsoft.com/office/drawing/2014/main" id="{867CAAAF-A31A-40EE-930D-24DE4AAA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93" y="1472375"/>
            <a:ext cx="2290415" cy="22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00DDE-E749-4705-89A1-D4E34BCD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CC1F-F8F7-441A-8ACC-0B52E2F51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injects objects at </a:t>
            </a:r>
            <a:r>
              <a:rPr lang="en-US" b="1" dirty="0"/>
              <a:t>runtime</a:t>
            </a:r>
          </a:p>
          <a:p>
            <a:pPr lvl="1"/>
            <a:r>
              <a:rPr lang="en-US" b="1" dirty="0"/>
              <a:t>Register</a:t>
            </a:r>
            <a:r>
              <a:rPr lang="en-US" dirty="0"/>
              <a:t> some service class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r>
              <a:rPr lang="en-US" dirty="0"/>
              <a:t> class:</a:t>
            </a:r>
          </a:p>
          <a:p>
            <a:pPr lvl="1"/>
            <a:endParaRPr lang="en-US" dirty="0"/>
          </a:p>
          <a:p>
            <a:pPr marL="447675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Later,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registered class in your controllers</a:t>
            </a:r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53477D-7F6C-496E-B332-18C36512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B5C987E-EF32-4AB0-90B8-57158FD02A36}"/>
              </a:ext>
            </a:extLst>
          </p:cNvPr>
          <p:cNvSpPr txBox="1">
            <a:spLocks/>
          </p:cNvSpPr>
          <p:nvPr/>
        </p:nvSpPr>
        <p:spPr>
          <a:xfrm>
            <a:off x="1127448" y="2555906"/>
            <a:ext cx="8424936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AddTransient&lt;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F7DE1-C08F-4BAB-BC5B-F7576493EF7E}"/>
              </a:ext>
            </a:extLst>
          </p:cNvPr>
          <p:cNvSpPr txBox="1">
            <a:spLocks/>
          </p:cNvSpPr>
          <p:nvPr/>
        </p:nvSpPr>
        <p:spPr>
          <a:xfrm>
            <a:off x="1127448" y="4737054"/>
            <a:ext cx="8424936" cy="1788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ProductController : Controller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public ProductController(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DataService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ds) 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 the injected object "ds"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3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MyController : Controller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IActionResult Index(MyInputModel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  <a:latin typeface="цонс"/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2001" y="1151122"/>
            <a:ext cx="11843999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/>
              <a:t> is a cross-platform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US" dirty="0"/>
              <a:t> back-end </a:t>
            </a:r>
            <a:br>
              <a:rPr lang="en-US" dirty="0"/>
            </a:br>
            <a:r>
              <a:rPr lang="en-US" dirty="0"/>
              <a:t>development framework for C#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dirty="0"/>
              <a:t> ASP.NET Core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: build server-side Web apps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ASP.NET Core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: build Web services and REST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ASP.NET Core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: build simple Web apps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sz="3000" dirty="0"/>
          </a:p>
          <a:p>
            <a:pPr lvl="1">
              <a:lnSpc>
                <a:spcPct val="100000"/>
              </a:lnSpc>
            </a:pPr>
            <a:endParaRPr lang="en-GB" sz="32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ASP.NET Core Overview (1)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12493-94CF-4C1B-9544-CBD4F97E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0" y="2191500"/>
            <a:ext cx="454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(4)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94901"/>
              </p:ext>
            </p:extLst>
          </p:nvPr>
        </p:nvGraphicFramePr>
        <p:xfrm>
          <a:off x="381000" y="2471977"/>
          <a:ext cx="116274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993643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From{source}</a:t>
                      </a:r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FromHeader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FromQuery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FromRoute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FromForm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There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655"/>
              </p:ext>
            </p:extLst>
          </p:nvPr>
        </p:nvGraphicFramePr>
        <p:xfrm>
          <a:off x="506794" y="1818937"/>
          <a:ext cx="11178411" cy="501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IActionResult Index(MyInputModel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 developing Web apps</a:t>
            </a: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en-US" sz="3000" noProof="1">
                <a:solidFill>
                  <a:schemeClr val="bg2"/>
                </a:solidFill>
              </a:rPr>
              <a:t> MVC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noProof="1">
                <a:solidFill>
                  <a:schemeClr val="bg2"/>
                </a:solidFill>
              </a:rPr>
              <a:t>and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en-US" sz="3000" noProof="1">
                <a:solidFill>
                  <a:schemeClr val="bg2"/>
                </a:solidFill>
              </a:rPr>
              <a:t> MVC </a:t>
            </a:r>
            <a:r>
              <a:rPr lang="en-US" sz="3000" b="1" noProof="1">
                <a:solidFill>
                  <a:schemeClr val="bg1"/>
                </a:solidFill>
              </a:rPr>
              <a:t>Views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Razor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endParaRPr lang="en-US" sz="30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Static Files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 Dependency Injection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Binding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557" y="1151122"/>
            <a:ext cx="12048888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/>
              <a:t>Great documentation: </a:t>
            </a:r>
            <a:r>
              <a:rPr lang="en-US" sz="3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ASP.NET Core </a:t>
            </a:r>
            <a:r>
              <a:rPr lang="en-US" sz="3400" dirty="0"/>
              <a:t>provides:</a:t>
            </a:r>
          </a:p>
          <a:p>
            <a:pPr lvl="1"/>
            <a:r>
              <a:rPr lang="en-US" sz="3400" dirty="0"/>
              <a:t>Integration of modern client-side frameworks (Angular, </a:t>
            </a:r>
            <a:r>
              <a:rPr lang="en-US" sz="3400" dirty="0" err="1"/>
              <a:t>Blazor</a:t>
            </a:r>
            <a:r>
              <a:rPr lang="en-US" sz="3400" dirty="0"/>
              <a:t>, etc.)</a:t>
            </a:r>
          </a:p>
          <a:p>
            <a:pPr lvl="1"/>
            <a:r>
              <a:rPr lang="en-US" sz="3400" dirty="0"/>
              <a:t>Development workflows (MVC, </a:t>
            </a:r>
            <a:r>
              <a:rPr lang="en-US" sz="3400" dirty="0" err="1"/>
              <a:t>WebAPI</a:t>
            </a:r>
            <a:r>
              <a:rPr lang="en-US" sz="3400" dirty="0"/>
              <a:t>, Razor Pages,</a:t>
            </a:r>
            <a:br>
              <a:rPr lang="en-US" sz="3400" dirty="0"/>
            </a:br>
            <a:r>
              <a:rPr lang="en-US" sz="3400" dirty="0" err="1"/>
              <a:t>SignalR</a:t>
            </a:r>
            <a:r>
              <a:rPr lang="en-US" sz="34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ASP.NET Core </a:t>
            </a:r>
            <a:r>
              <a:rPr lang="en-US" sz="3400" dirty="0"/>
              <a:t>applications run both on </a:t>
            </a:r>
            <a:r>
              <a:rPr lang="en-US" sz="3400" b="1" dirty="0">
                <a:solidFill>
                  <a:schemeClr val="bg1"/>
                </a:solidFill>
              </a:rPr>
              <a:t>.NET Core</a:t>
            </a:r>
            <a:br>
              <a:rPr lang="en-US" sz="3400" dirty="0"/>
            </a:b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.NET Framework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ASP.NET Core Overview (2)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2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 and Linux</a:t>
            </a:r>
          </a:p>
          <a:p>
            <a:pPr lvl="1"/>
            <a:r>
              <a:rPr lang="en-US" dirty="0"/>
              <a:t>Ability to host on IIS, Nginx, Apache, Docker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 and modular HTTP request pipeline (</a:t>
            </a:r>
            <a:r>
              <a:rPr lang="en-US" sz="3400" b="1" noProof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84093E-B3BE-4195-9EC9-45C217AF0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3E600C-2355-4279-8CA0-29572355E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99DAA1-E9B1-422C-A4D6-9BD57DA0A60A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7449</TotalTime>
  <Words>5554</Words>
  <Application>Microsoft Office PowerPoint</Application>
  <PresentationFormat>Widescreen</PresentationFormat>
  <Paragraphs>872</Paragraphs>
  <Slides>72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Consolas</vt:lpstr>
      <vt:lpstr>Wingdings</vt:lpstr>
      <vt:lpstr>Wingdings 2</vt:lpstr>
      <vt:lpstr>цонс</vt:lpstr>
      <vt:lpstr>SoftUni</vt:lpstr>
      <vt:lpstr>ASP.NET Core Introduction</vt:lpstr>
      <vt:lpstr>Table of Content</vt:lpstr>
      <vt:lpstr>Questions?</vt:lpstr>
      <vt:lpstr>ASP.NET Core</vt:lpstr>
      <vt:lpstr>.NET Core: Bird's Eye View</vt:lpstr>
      <vt:lpstr>ASP.NET Core Overview (1)</vt:lpstr>
      <vt:lpstr>ASP.NET Core Overview (2)</vt:lpstr>
      <vt:lpstr>ASP.NET Core Main Features</vt:lpstr>
      <vt:lpstr>The MVC Pattern</vt:lpstr>
      <vt:lpstr>The Model-View-Controller (MVC) Pattern</vt:lpstr>
      <vt:lpstr>The MVC Pattern</vt:lpstr>
      <vt:lpstr>Controller</vt:lpstr>
      <vt:lpstr>View</vt:lpstr>
      <vt:lpstr>Model</vt:lpstr>
      <vt:lpstr>MVC Steps</vt:lpstr>
      <vt:lpstr>Web MVC Frameworks</vt:lpstr>
      <vt:lpstr>ASP.NET Core MVC</vt:lpstr>
      <vt:lpstr>ASP.NET Core MVC Overview</vt:lpstr>
      <vt:lpstr>ASP.NET Core MVC Features</vt:lpstr>
      <vt:lpstr>The MVC Pattern for Web</vt:lpstr>
      <vt:lpstr>Creating an ASP.NET Core MVC App</vt:lpstr>
      <vt:lpstr>Create ASP.NET MVC App Project</vt:lpstr>
      <vt:lpstr>Create ASP.NET MVC App: Choose Template</vt:lpstr>
      <vt:lpstr>MVC App: What's Inside?</vt:lpstr>
      <vt:lpstr>Controllers</vt:lpstr>
      <vt:lpstr>Views (1)</vt:lpstr>
      <vt:lpstr>Views (2)</vt:lpstr>
      <vt:lpstr>The "About" Page in the Browser</vt:lpstr>
      <vt:lpstr>Controllers and Actions</vt:lpstr>
      <vt:lpstr>Controllers</vt:lpstr>
      <vt:lpstr>Actions</vt:lpstr>
      <vt:lpstr>Action Results (1)</vt:lpstr>
      <vt:lpstr>Action Results (2)</vt:lpstr>
      <vt:lpstr>Action Selectors</vt:lpstr>
      <vt:lpstr>Action Parameters</vt:lpstr>
      <vt:lpstr>ASP.NET Core MVC Routing</vt:lpstr>
      <vt:lpstr>ASP.NET Core MVC Routing</vt:lpstr>
      <vt:lpstr>Conventional Routing (Used by Default)</vt:lpstr>
      <vt:lpstr>Route Constraints</vt:lpstr>
      <vt:lpstr>Attribute Routing</vt:lpstr>
      <vt:lpstr>Attribute Routing (2)</vt:lpstr>
      <vt:lpstr>Static File Routing</vt:lpstr>
      <vt:lpstr>Static Files (1)</vt:lpstr>
      <vt:lpstr>Static Files (2)</vt:lpstr>
      <vt:lpstr>Views and Razor View Engine</vt:lpstr>
      <vt:lpstr>Views</vt:lpstr>
      <vt:lpstr>Razor View Engine</vt:lpstr>
      <vt:lpstr>Razor View Engine: Example</vt:lpstr>
      <vt:lpstr>Passing Data to a View</vt:lpstr>
      <vt:lpstr>ViewBag – Example</vt:lpstr>
      <vt:lpstr>Strongly-Typed View – Example </vt:lpstr>
      <vt:lpstr>HTML Helpers: Example</vt:lpstr>
      <vt:lpstr>Dependency Injection</vt:lpstr>
      <vt:lpstr>What is Dependency Injection?</vt:lpstr>
      <vt:lpstr>Model Binding</vt:lpstr>
      <vt:lpstr>Model Binding (1)</vt:lpstr>
      <vt:lpstr>Model Binding (2)</vt:lpstr>
      <vt:lpstr>Incoming Request to MVC</vt:lpstr>
      <vt:lpstr>Model Binding (3)</vt:lpstr>
      <vt:lpstr>Model Binding (4)</vt:lpstr>
      <vt:lpstr>Model Binding (5)</vt:lpstr>
      <vt:lpstr>Model Validation</vt:lpstr>
      <vt:lpstr>Model Validation (1)</vt:lpstr>
      <vt:lpstr>Model Validation (2)</vt:lpstr>
      <vt:lpstr>Model Validation (3)</vt:lpstr>
      <vt:lpstr>Incoming Request to MVC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Protocol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241</cp:revision>
  <dcterms:created xsi:type="dcterms:W3CDTF">2018-05-23T13:08:44Z</dcterms:created>
  <dcterms:modified xsi:type="dcterms:W3CDTF">2022-09-21T14:41:19Z</dcterms:modified>
  <cp:category>Spring Fundamentals Couse @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