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630" r:id="rId9"/>
    <p:sldId id="631" r:id="rId10"/>
    <p:sldId id="63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500" r:id="rId23"/>
    <p:sldId id="501" r:id="rId24"/>
    <p:sldId id="490" r:id="rId25"/>
    <p:sldId id="491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502" r:id="rId35"/>
    <p:sldId id="288" r:id="rId36"/>
    <p:sldId id="401" r:id="rId37"/>
    <p:sldId id="628" r:id="rId38"/>
    <p:sldId id="629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3471D7-8AA6-41FC-907B-E7BC25AE709C}">
          <p14:sldIdLst>
            <p14:sldId id="256"/>
            <p14:sldId id="257"/>
            <p14:sldId id="258"/>
          </p14:sldIdLst>
        </p14:section>
        <p14:section name="Cookies" id="{FDFA2F65-3095-4318-928D-1F98F4BF2D1A}">
          <p14:sldIdLst>
            <p14:sldId id="259"/>
            <p14:sldId id="260"/>
            <p14:sldId id="261"/>
            <p14:sldId id="262"/>
            <p14:sldId id="630"/>
            <p14:sldId id="631"/>
            <p14:sldId id="63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500"/>
            <p14:sldId id="501"/>
            <p14:sldId id="490"/>
            <p14:sldId id="491"/>
            <p14:sldId id="278"/>
          </p14:sldIdLst>
        </p14:section>
        <p14:section name="Sessions" id="{BD2BE293-40BA-459A-B393-58B51C2E1690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502"/>
          </p14:sldIdLst>
        </p14:section>
        <p14:section name="Conclusion" id="{82E65F5C-38F2-4C22-A343-248EFD27B8D5}">
          <p14:sldIdLst>
            <p14:sldId id="288"/>
            <p14:sldId id="401"/>
            <p14:sldId id="628"/>
            <p14:sldId id="6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9" d="100"/>
          <a:sy n="59" d="100"/>
        </p:scale>
        <p:origin x="84" y="10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ABD1F-D09C-46FA-A222-D9FA1A056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0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D543F-0BCC-4AC4-8AA9-FBD5D1C9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790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EA4EC3-C26D-4589-978B-DB0726856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56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42590A-C835-45E8-9104-93B0BAE8C3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0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8F727A-678C-4DA8-97B4-30EFC9AD0D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36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9F34FC-CB90-43D9-BCD5-307537A6F9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A4CCC-4501-439F-9D0B-7E83A466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1660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537AE6-9863-4770-990F-F0C81F7F2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11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F67960-7395-4351-8907-4952E0AE2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941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judge.softun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9.png"/><Relationship Id="rId21" Type="http://schemas.openxmlformats.org/officeDocument/2006/relationships/image" Target="../media/image68.png"/><Relationship Id="rId7" Type="http://schemas.openxmlformats.org/officeDocument/2006/relationships/image" Target="../media/image6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0.png"/><Relationship Id="rId15" Type="http://schemas.openxmlformats.org/officeDocument/2006/relationships/image" Target="../media/image65.jpeg"/><Relationship Id="rId23" Type="http://schemas.openxmlformats.org/officeDocument/2006/relationships/image" Target="../media/image6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304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272211" cy="5561125"/>
          </a:xfrm>
        </p:spPr>
        <p:txBody>
          <a:bodyPr/>
          <a:lstStyle/>
          <a:p>
            <a:r>
              <a:rPr lang="en-US" dirty="0"/>
              <a:t>The response holds the cookies to be saved within the </a:t>
            </a: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49" y="2533411"/>
            <a:ext cx="6229040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8" y="5158417"/>
            <a:ext cx="6442845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1981" rIns="0" bIns="71981">
            <a:spAutoFit/>
          </a:bodyPr>
          <a:lstStyle/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25"/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A72D7F-5FF2-46CB-A7F7-668513925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9B22C-93D5-43A0-BE37-6625F106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124744"/>
            <a:ext cx="4506490" cy="56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5713C2-CABD-42F9-8FB0-8BBDB8D22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A69AA6E-2D80-4D80-B1E7-6FD63BC96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7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CA1123-CFE1-406D-9DE9-D4E849763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1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253444-BE43-470E-8B7F-9E7AD9DC1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Secure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568857-D81F-4336-97ED-10F43E26C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3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F65C89F-A1F8-4FA6-B9FD-D767D7E5A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5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045538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04538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F278B38-62AE-49B5-A713-0D6F227A8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8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289492" y="2169000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2D92C4B-09E0-4149-9F8D-E7CD48DA7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Mozilla Browser (1)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718611-E381-4D0E-A86B-4C3B32A8F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DE55A-ECF2-4BA1-9B8A-CFD81A8EF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76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EA76E4-AC14-4906-BA31-38C8F4434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41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6347376-9D76-42CC-9B8A-864BA6116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2B4E2-C833-4D6D-962F-413F13204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2D7D-14D0-4AE1-8C9F-697D7F7F9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0643" cy="5561125"/>
          </a:xfrm>
        </p:spPr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Amazon</a:t>
            </a:r>
            <a:r>
              <a:rPr lang="en-US" dirty="0"/>
              <a:t> site and look at the </a:t>
            </a:r>
            <a:r>
              <a:rPr lang="en-US" b="1" dirty="0"/>
              <a:t>menu language</a:t>
            </a:r>
          </a:p>
          <a:p>
            <a:r>
              <a:rPr lang="en-US" dirty="0"/>
              <a:t>Open </a:t>
            </a:r>
            <a:r>
              <a:rPr lang="en-US" b="1" noProof="1"/>
              <a:t>DevTools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[Application] </a:t>
            </a:r>
            <a:r>
              <a:rPr lang="en-US" dirty="0">
                <a:sym typeface="Wingdings" panose="05000000000000000000" pitchFamily="2" charset="2"/>
              </a:rPr>
              <a:t>and search for the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language </a:t>
            </a:r>
            <a:r>
              <a:rPr lang="en-US" dirty="0">
                <a:sym typeface="Wingdings" panose="05000000000000000000" pitchFamily="2" charset="2"/>
              </a:rPr>
              <a:t>cookie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3E128-802E-4C58-B97A-1DA91E41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Cookie – Demo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007917-C691-47FA-AA52-BF2E07B5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03" y="2541062"/>
            <a:ext cx="6219999" cy="411443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68193-A9D2-415A-AF4E-A9FB7FDE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212976"/>
            <a:ext cx="3619862" cy="223224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33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18FF8-D9B2-447B-B7E6-E968E2506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2D450-EEE3-4F88-A8B3-ACB11042A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r>
              <a:rPr lang="en-US" sz="3600" dirty="0"/>
              <a:t>Change the </a:t>
            </a:r>
            <a:r>
              <a:rPr lang="en-US" sz="3600" b="1" dirty="0">
                <a:solidFill>
                  <a:schemeClr val="bg1"/>
                </a:solidFill>
              </a:rPr>
              <a:t>cookie value</a:t>
            </a:r>
            <a:r>
              <a:rPr lang="en-US" sz="3600" dirty="0"/>
              <a:t> to </a:t>
            </a:r>
            <a:r>
              <a:rPr lang="en-US" sz="3600" noProof="1"/>
              <a:t>"</a:t>
            </a:r>
            <a:r>
              <a:rPr lang="en-US" b="1" noProof="1">
                <a:latin typeface="Consolas" panose="020B0609020204030204" pitchFamily="49" charset="0"/>
              </a:rPr>
              <a:t>de_DE</a:t>
            </a:r>
            <a:r>
              <a:rPr lang="en-US" sz="3600" noProof="1"/>
              <a:t>" to </a:t>
            </a:r>
            <a:r>
              <a:rPr lang="en-US" sz="3600" b="1" noProof="1"/>
              <a:t>change the language </a:t>
            </a:r>
            <a:r>
              <a:rPr lang="en-US" sz="3600" noProof="1"/>
              <a:t>of the 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BEB3A-A8F2-4EBC-9802-03D7B9A3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Cookie – Demo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00A390F-7FF5-4D93-9B8C-E7B393908AE4}"/>
              </a:ext>
            </a:extLst>
          </p:cNvPr>
          <p:cNvSpPr txBox="1">
            <a:spLocks/>
          </p:cNvSpPr>
          <p:nvPr/>
        </p:nvSpPr>
        <p:spPr>
          <a:xfrm>
            <a:off x="191942" y="2449004"/>
            <a:ext cx="5400003" cy="162806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Refresh</a:t>
            </a:r>
            <a:r>
              <a:rPr lang="en-US" sz="3600" dirty="0"/>
              <a:t> the site </a:t>
            </a:r>
            <a:r>
              <a:rPr lang="en-US" sz="3600" dirty="0">
                <a:sym typeface="Wingdings" panose="05000000000000000000" pitchFamily="2" charset="2"/>
              </a:rPr>
              <a:t> it should be in </a:t>
            </a:r>
            <a:r>
              <a:rPr lang="en-US" sz="3600" b="1" dirty="0">
                <a:sym typeface="Wingdings" panose="05000000000000000000" pitchFamily="2" charset="2"/>
              </a:rPr>
              <a:t>German</a:t>
            </a:r>
            <a:r>
              <a:rPr lang="en-US" sz="3600" dirty="0">
                <a:sym typeface="Wingdings" panose="05000000000000000000" pitchFamily="2" charset="2"/>
              </a:rPr>
              <a:t> now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C4DAB-5542-44EB-9597-5D3853FA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80" y="1916832"/>
            <a:ext cx="6395980" cy="367303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62506-7D71-49D0-B4C7-653497B0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1" y="3861049"/>
            <a:ext cx="3819525" cy="212407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77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342D-5A95-423C-9D9A-3F5597D57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229E8-F921-4C32-86CF-31D96ABFE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24745"/>
            <a:ext cx="7280543" cy="5561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Go to the </a:t>
            </a:r>
            <a:r>
              <a:rPr lang="en-US" noProof="1">
                <a:hlinkClick r:id="rId2"/>
              </a:rPr>
              <a:t>SoftUni Judge </a:t>
            </a:r>
            <a:r>
              <a:rPr lang="en-US" dirty="0"/>
              <a:t>site and </a:t>
            </a:r>
            <a:r>
              <a:rPr lang="en-US" b="1" dirty="0">
                <a:solidFill>
                  <a:schemeClr val="bg1"/>
                </a:solidFill>
              </a:rPr>
              <a:t>log in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earch for the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authentication </a:t>
            </a:r>
            <a:r>
              <a:rPr lang="en-US" dirty="0">
                <a:sym typeface="Wingdings" panose="05000000000000000000" pitchFamily="2" charset="2"/>
              </a:rPr>
              <a:t>cookie in the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Cookies</a:t>
            </a:r>
            <a:r>
              <a:rPr lang="en-US" dirty="0">
                <a:sym typeface="Wingdings" panose="05000000000000000000" pitchFamily="2" charset="2"/>
              </a:rPr>
              <a:t> menu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13899B-D185-423D-A9B3-C1AC7B3A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Cookies – Demo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BA821-9C78-4B38-9804-F403AF5C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67" y="1268760"/>
            <a:ext cx="4682844" cy="14421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95E427-3816-4F42-A6FE-EDC0BED5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910748"/>
            <a:ext cx="8349644" cy="3744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54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E946B-BF40-4A79-83DF-520A381C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E38C-FF56-4818-979B-336DD7B8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6768155" cy="55611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Delete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authentication cookie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Refresh</a:t>
            </a:r>
            <a:r>
              <a:rPr lang="en-US" dirty="0"/>
              <a:t> the </a:t>
            </a:r>
            <a:r>
              <a:rPr lang="en-US" noProof="1"/>
              <a:t>SoftUni's site </a:t>
            </a:r>
            <a:r>
              <a:rPr lang="en-US" dirty="0">
                <a:sym typeface="Wingdings" panose="05000000000000000000" pitchFamily="2" charset="2"/>
              </a:rPr>
              <a:t> you are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not logged-in </a:t>
            </a:r>
            <a:r>
              <a:rPr lang="en-US" dirty="0">
                <a:sym typeface="Wingdings" panose="05000000000000000000" pitchFamily="2" charset="2"/>
              </a:rPr>
              <a:t>anymore</a:t>
            </a:r>
          </a:p>
          <a:p>
            <a:pPr>
              <a:lnSpc>
                <a:spcPct val="100000"/>
              </a:lnSpc>
            </a:pPr>
            <a:endParaRPr lang="en-US" sz="4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sz="5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3400" dirty="0">
                <a:sym typeface="Wingdings" panose="05000000000000000000" pitchFamily="2" charset="2"/>
              </a:rPr>
              <a:t>An </a:t>
            </a:r>
            <a:r>
              <a:rPr lang="en-US" sz="3400" b="1" dirty="0">
                <a:sym typeface="Wingdings" panose="05000000000000000000" pitchFamily="2" charset="2"/>
              </a:rPr>
              <a:t>authentication cookie </a:t>
            </a:r>
            <a:r>
              <a:rPr lang="en-US" sz="3400" dirty="0">
                <a:sym typeface="Wingdings" panose="05000000000000000000" pitchFamily="2" charset="2"/>
              </a:rPr>
              <a:t>is now </a:t>
            </a:r>
            <a:r>
              <a:rPr lang="en-US" sz="3400" b="1" dirty="0">
                <a:sym typeface="Wingdings" panose="05000000000000000000" pitchFamily="2" charset="2"/>
              </a:rPr>
              <a:t>missing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Log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in</a:t>
            </a:r>
            <a:r>
              <a:rPr lang="en-US" dirty="0">
                <a:sym typeface="Wingdings" panose="05000000000000000000" pitchFamily="2" charset="2"/>
              </a:rPr>
              <a:t> the site again  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new cookie</a:t>
            </a:r>
            <a:r>
              <a:rPr lang="en-US" dirty="0">
                <a:sym typeface="Wingdings" panose="05000000000000000000" pitchFamily="2" charset="2"/>
              </a:rPr>
              <a:t> should appear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B784E4-375E-488F-968A-116B82B5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Cookies –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B6CDE-2993-442A-9BC9-8EF7C41E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20" y="1157996"/>
            <a:ext cx="3962440" cy="29190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210B3-19B5-4869-BB30-6CFD945C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2" y="2852937"/>
            <a:ext cx="5706271" cy="165758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FD0204-A6A1-40B8-9F2E-DA4D7755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06" y="4217000"/>
            <a:ext cx="2979267" cy="16445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28FE8-17BF-43E6-97B1-03BE24C81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18" y="5115123"/>
            <a:ext cx="2766424" cy="16445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4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8F86FBBC-C11D-4242-A6B9-C468C0A1B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8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B7BA72-64FD-496C-8730-6B8E7D0118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16875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9DE06196-79C2-47D5-8415-10EDDE37A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3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AEAA4F1-746F-4CD4-94C4-20C1CB94D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DE87A8-936E-4910-98E2-5FCFCCA2D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70400901-0370-4E8B-AB32-9850A33F7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89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919BFB41-819B-4912-8399-14AB08337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54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b="1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sid 5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101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sid 7 {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  uid: 102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}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uid  name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102 Bojo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6B8931E-EF73-401C-A609-91771CD9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Unique 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Session ID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Key-Value pairs with user data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6EDD8DBE-C4FB-4CDA-9C71-6E2FF89EE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A63A99-3760-434C-81A1-BDE4AC832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A1C2E-8E58-49E5-8396-39085462A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5039963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Go to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site</a:t>
            </a:r>
          </a:p>
          <a:p>
            <a:pPr>
              <a:lnSpc>
                <a:spcPct val="100000"/>
              </a:lnSpc>
            </a:pPr>
            <a:r>
              <a:rPr lang="en-US" dirty="0"/>
              <a:t>Examine the </a:t>
            </a:r>
            <a:r>
              <a:rPr lang="en-US" b="1" noProof="1">
                <a:solidFill>
                  <a:schemeClr val="bg1"/>
                </a:solidFill>
              </a:rPr>
              <a:t>session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, which holds the </a:t>
            </a:r>
            <a:r>
              <a:rPr lang="en-US" b="1" dirty="0"/>
              <a:t>current session id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Close the browser </a:t>
            </a:r>
            <a:r>
              <a:rPr lang="en-US" dirty="0"/>
              <a:t>and visit the site again</a:t>
            </a:r>
          </a:p>
          <a:p>
            <a:pPr>
              <a:lnSpc>
                <a:spcPct val="100000"/>
              </a:lnSpc>
            </a:pPr>
            <a:r>
              <a:rPr lang="en-US" dirty="0"/>
              <a:t>Notice that now there is a </a:t>
            </a:r>
            <a:r>
              <a:rPr lang="en-US" b="1" dirty="0">
                <a:solidFill>
                  <a:schemeClr val="bg1"/>
                </a:solidFill>
              </a:rPr>
              <a:t>new session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different 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1981AD-61CE-4065-81C5-95F15540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–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8D47A-6C22-4A71-A6F4-CF375F64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7" y="1124744"/>
            <a:ext cx="6113909" cy="395496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741D4-8A5A-4A75-8729-7A479F83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1" y="2767792"/>
            <a:ext cx="6113909" cy="3973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6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server-based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71A550A-DDE4-42AD-B4FA-138858B70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4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7D3EE1-33CB-4195-8B9E-62F5F5B53A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B4B2D4-0EE0-4AD7-BC0F-11B9CA42CB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BA3042-7D7E-49F8-93B3-FD23551D1B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3547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7BBE75-3E47-4892-8E7E-64E03647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488B564-B396-4200-A484-735D3F514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6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 or anything else the </a:t>
            </a:r>
            <a:r>
              <a:rPr lang="en-US" sz="3000" dirty="0">
                <a:solidFill>
                  <a:schemeClr val="bg1"/>
                </a:solidFill>
              </a:rPr>
              <a:t>server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 and other </a:t>
            </a:r>
            <a:r>
              <a:rPr lang="en-US" sz="3000" dirty="0">
                <a:solidFill>
                  <a:schemeClr val="bg1"/>
                </a:solidFill>
              </a:rPr>
              <a:t>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</a:t>
            </a:r>
            <a:r>
              <a:rPr lang="en-US" sz="3000" dirty="0">
                <a:solidFill>
                  <a:schemeClr val="bg1"/>
                </a:solidFill>
              </a:rPr>
              <a:t>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that's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367758B-D39E-40DB-A844-9ADA36EDF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doesn't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3F830E30-C6D8-4932-B231-E6F126565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7141" y="1299151"/>
            <a:ext cx="5832557" cy="5568904"/>
          </a:xfrm>
        </p:spPr>
        <p:txBody>
          <a:bodyPr/>
          <a:lstStyle/>
          <a:p>
            <a:r>
              <a:rPr lang="en-US" sz="3600" dirty="0"/>
              <a:t>The server </a:t>
            </a:r>
            <a:r>
              <a:rPr lang="en-US" sz="3600" b="1" dirty="0">
                <a:solidFill>
                  <a:schemeClr val="bg1"/>
                </a:solidFill>
              </a:rPr>
              <a:t>doesn't know </a:t>
            </a:r>
            <a:r>
              <a:rPr lang="en-US" sz="3600" dirty="0"/>
              <a:t>if two requests come from the same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marL="377774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A10798-E7B9-4D53-BAD3-69F557EAC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2BBE5E-400B-4D3F-8C07-16D0F8D91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961" y="1445450"/>
            <a:ext cx="5593984" cy="202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D9AA34-77D5-475B-81DE-BEE2A3D017B7}"/>
              </a:ext>
            </a:extLst>
          </p:cNvPr>
          <p:cNvSpPr txBox="1">
            <a:spLocks/>
          </p:cNvSpPr>
          <p:nvPr/>
        </p:nvSpPr>
        <p:spPr>
          <a:xfrm>
            <a:off x="220870" y="3108768"/>
            <a:ext cx="11927982" cy="324035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through pages requires</a:t>
            </a:r>
            <a:r>
              <a:rPr lang="en-US" sz="3400" b="1" dirty="0">
                <a:solidFill>
                  <a:schemeClr val="bg1"/>
                </a:solidFill>
              </a:rPr>
              <a:t> authentication </a:t>
            </a:r>
            <a:r>
              <a:rPr lang="en-US" sz="3400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about the pages is lost between the </a:t>
            </a:r>
            <a:r>
              <a:rPr lang="en-US" sz="3400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Harder </a:t>
            </a:r>
            <a:r>
              <a:rPr lang="en-US" sz="3400" b="1" dirty="0">
                <a:solidFill>
                  <a:schemeClr val="bg1"/>
                </a:solidFill>
              </a:rPr>
              <a:t>personalization</a:t>
            </a:r>
            <a:r>
              <a:rPr lang="en-US" sz="3400" dirty="0"/>
              <a:t> of functionality of pages</a:t>
            </a:r>
          </a:p>
          <a:p>
            <a:pPr marL="37777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920" y="1151716"/>
            <a:ext cx="5870072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75A210-AB12-44CD-AEDD-47ABAB706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5245B4-9788-4857-AE25-81E3C0B6A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6040" y="1268761"/>
            <a:ext cx="5556864" cy="21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6AB783-65EF-42CF-8B30-4E7D96E587C5}"/>
              </a:ext>
            </a:extLst>
          </p:cNvPr>
          <p:cNvSpPr txBox="1">
            <a:spLocks/>
          </p:cNvSpPr>
          <p:nvPr/>
        </p:nvSpPr>
        <p:spPr>
          <a:xfrm>
            <a:off x="153921" y="3936604"/>
            <a:ext cx="11024123" cy="295232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To 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form fields (usernames, passwords, etc.)</a:t>
            </a:r>
          </a:p>
        </p:txBody>
      </p:sp>
    </p:spTree>
    <p:extLst>
      <p:ext uri="{BB962C8B-B14F-4D97-AF65-F5344CB8AC3E}">
        <p14:creationId xmlns:p14="http://schemas.microsoft.com/office/powerpoint/2010/main" val="32413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1626</Words>
  <Application>Microsoft Office PowerPoint</Application>
  <PresentationFormat>Widescreen</PresentationFormat>
  <Paragraphs>300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 (1)</vt:lpstr>
      <vt:lpstr>Examine Your Cookies (2)</vt:lpstr>
      <vt:lpstr>Control Your Cookies – Mozilla Browser (1)</vt:lpstr>
      <vt:lpstr>Control Your Cookies – Mozilla Browser (2)</vt:lpstr>
      <vt:lpstr>Control Your Cookies – Chrome Browser</vt:lpstr>
      <vt:lpstr>Change Cookie – Demo</vt:lpstr>
      <vt:lpstr>Change Cookie – Demo</vt:lpstr>
      <vt:lpstr>Authentication with Cookies – Demo</vt:lpstr>
      <vt:lpstr>Authentication with Cookies – Demo</vt:lpstr>
      <vt:lpstr>Third Party 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Session –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24</cp:revision>
  <dcterms:created xsi:type="dcterms:W3CDTF">2018-05-23T13:08:44Z</dcterms:created>
  <dcterms:modified xsi:type="dcterms:W3CDTF">2022-10-01T10:26:29Z</dcterms:modified>
  <cp:category>computer programming;programming;software development;software engineering</cp:category>
</cp:coreProperties>
</file>