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636" r:id="rId5"/>
    <p:sldId id="630" r:id="rId6"/>
    <p:sldId id="329" r:id="rId7"/>
    <p:sldId id="635" r:id="rId8"/>
    <p:sldId id="270" r:id="rId9"/>
    <p:sldId id="271" r:id="rId10"/>
    <p:sldId id="637" r:id="rId11"/>
    <p:sldId id="272" r:id="rId12"/>
    <p:sldId id="273" r:id="rId13"/>
    <p:sldId id="274" r:id="rId14"/>
    <p:sldId id="275" r:id="rId15"/>
    <p:sldId id="631" r:id="rId16"/>
    <p:sldId id="277" r:id="rId17"/>
    <p:sldId id="632" r:id="rId18"/>
    <p:sldId id="633" r:id="rId19"/>
    <p:sldId id="280" r:id="rId20"/>
    <p:sldId id="634" r:id="rId21"/>
    <p:sldId id="282" r:id="rId22"/>
    <p:sldId id="638" r:id="rId23"/>
    <p:sldId id="287" r:id="rId24"/>
    <p:sldId id="639" r:id="rId25"/>
    <p:sldId id="640" r:id="rId26"/>
    <p:sldId id="289" r:id="rId27"/>
    <p:sldId id="303" r:id="rId28"/>
    <p:sldId id="401" r:id="rId29"/>
    <p:sldId id="628" r:id="rId30"/>
    <p:sldId id="629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Authentication vs. Authorization" id="{9C1600D4-86C7-4E1A-B599-B661CC8952FE}">
          <p14:sldIdLst>
            <p14:sldId id="636"/>
            <p14:sldId id="630"/>
            <p14:sldId id="329"/>
          </p14:sldIdLst>
        </p14:section>
        <p14:section name="ASP.NET Core Identity" id="{B661E445-D60D-4544-BA33-58EB32D76193}">
          <p14:sldIdLst>
            <p14:sldId id="635"/>
            <p14:sldId id="270"/>
            <p14:sldId id="271"/>
            <p14:sldId id="637"/>
            <p14:sldId id="272"/>
            <p14:sldId id="273"/>
            <p14:sldId id="274"/>
            <p14:sldId id="275"/>
            <p14:sldId id="631"/>
            <p14:sldId id="277"/>
            <p14:sldId id="632"/>
            <p14:sldId id="633"/>
            <p14:sldId id="280"/>
            <p14:sldId id="634"/>
            <p14:sldId id="282"/>
          </p14:sldIdLst>
        </p14:section>
        <p14:section name="Scaffolding Identity" id="{19DC19BB-17FF-4101-AEFF-F4507FBA765D}">
          <p14:sldIdLst>
            <p14:sldId id="638"/>
            <p14:sldId id="287"/>
            <p14:sldId id="639"/>
            <p14:sldId id="640"/>
            <p14:sldId id="289"/>
          </p14:sldIdLst>
        </p14:section>
        <p14:section name="Conclusion" id="{82E65F5C-38F2-4C22-A343-248EFD27B8D5}">
          <p14:sldIdLst>
            <p14:sldId id="303"/>
            <p14:sldId id="401"/>
            <p14:sldId id="628"/>
            <p14:sldId id="62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2" y="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0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03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967F-5CD1-4B42-A9C4-71C40B278C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90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8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login/logout, Scaffolding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</a:t>
            </a:r>
            <a:r>
              <a:rPr lang="en-US"/>
              <a:t>NET Core Identity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00" y="2701742"/>
            <a:ext cx="1980000" cy="11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Database Schema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6000" y="1123282"/>
            <a:ext cx="10339613" cy="5645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9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Identity System Setup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  <a:p>
            <a:pPr lvl="1"/>
            <a:r>
              <a:rPr lang="en-US" dirty="0"/>
              <a:t>Can enable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RoleManager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AddRoles&lt;IdentityRole&gt;()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en-US" sz="3600" dirty="0"/>
              <a:t> (1)</a:t>
            </a:r>
            <a:r>
              <a:rPr lang="bg-BG" sz="3500" dirty="0"/>
              <a:t> </a:t>
            </a:r>
            <a:endParaRPr lang="en-US" sz="3500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3006" y="5184338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426000" y="1870842"/>
            <a:ext cx="11277602" cy="4711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builder.Services.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AddDefaultIdentity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bg-BG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bg-BG" sz="2400" dirty="0">
                <a:solidFill>
                  <a:schemeClr val="tx1"/>
                </a:solidFill>
                <a:effectLst/>
              </a:rPr>
              <a:t>    </a:t>
            </a:r>
            <a:r>
              <a:rPr lang="bg-BG" sz="2400" dirty="0">
                <a:solidFill>
                  <a:srgbClr val="00B050"/>
                </a:solidFill>
                <a:effectLst/>
              </a:rPr>
              <a:t>// </a:t>
            </a:r>
            <a:r>
              <a:rPr lang="en-US" sz="2400" dirty="0">
                <a:solidFill>
                  <a:srgbClr val="00B050"/>
                </a:solidFill>
                <a:effectLst/>
              </a:rPr>
              <a:t>Password, lockout, emails, etc.</a:t>
            </a:r>
            <a:endParaRPr lang="bg-BG" sz="2400" dirty="0">
              <a:solidFill>
                <a:srgbClr val="00B050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options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.SignIn.RequireConfirmedAccount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false;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options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.Password.RequireDigit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false;</a:t>
            </a:r>
          </a:p>
          <a:p>
            <a:r>
              <a:rPr lang="bg-BG" sz="2400" dirty="0">
                <a:solidFill>
                  <a:schemeClr val="tx1"/>
                </a:solidFill>
                <a:effectLst/>
              </a:rPr>
              <a:t>})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AddRoles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IdentityRole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AddEntityFrameworkStores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&gt;();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Password settings </a:t>
            </a:r>
            <a:r>
              <a:rPr lang="en-US" dirty="0"/>
              <a:t>– can be defined in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</a:p>
          <a:p>
            <a:endParaRPr lang="en-US" noProof="1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en-US" sz="3600" dirty="0"/>
              <a:t> (2)</a:t>
            </a:r>
            <a:endParaRPr lang="en-US" sz="35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76685" y="1259413"/>
            <a:ext cx="1083863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public async Task&lt;IActionResult&gt; Register()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var newUser = new IdentityUser()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   UserName = "John",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   Email = "john@gmail.com",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   PhoneNumber = "+359 2 981 981"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};</a:t>
            </a:r>
          </a:p>
          <a:p>
            <a:pPr>
              <a:lnSpc>
                <a:spcPct val="100000"/>
              </a:lnSpc>
            </a:pPr>
            <a:endParaRPr lang="en-US" sz="21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var result = </a:t>
            </a:r>
            <a:r>
              <a:rPr lang="en-US" sz="2100" noProof="1">
                <a:solidFill>
                  <a:schemeClr val="bg1"/>
                </a:solidFill>
                <a:effectLst/>
              </a:rPr>
              <a:t>await userManager.CreateAsync</a:t>
            </a:r>
            <a:r>
              <a:rPr lang="en-US" sz="2100" noProof="1">
                <a:solidFill>
                  <a:schemeClr val="tx1"/>
                </a:solidFill>
                <a:effectLst/>
              </a:rPr>
              <a:t>(newUser, "S0m3@Pa$$");</a:t>
            </a:r>
          </a:p>
          <a:p>
            <a:pPr>
              <a:lnSpc>
                <a:spcPct val="100000"/>
              </a:lnSpc>
            </a:pPr>
            <a:endParaRPr lang="en-US" sz="21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if (result.Succeeded)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100" noProof="1">
                <a:solidFill>
                  <a:schemeClr val="accent2"/>
                </a:solidFill>
                <a:effectLst/>
              </a:rPr>
              <a:t>// User registered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else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1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100" noProof="1">
                <a:solidFill>
                  <a:schemeClr val="tx1"/>
                </a:solidFill>
                <a:effectLst/>
              </a:rPr>
              <a:t> </a:t>
            </a:r>
            <a:r>
              <a:rPr lang="en-US" sz="2100" noProof="1">
                <a:solidFill>
                  <a:schemeClr val="bg1"/>
                </a:solidFill>
                <a:effectLst/>
              </a:rPr>
              <a:t>result.Errors </a:t>
            </a:r>
            <a:r>
              <a:rPr lang="en-US" sz="2100" noProof="1">
                <a:solidFill>
                  <a:schemeClr val="accent2"/>
                </a:solidFill>
                <a:effectLst/>
              </a:rPr>
              <a:t>holds the error messages</a:t>
            </a:r>
          </a:p>
          <a:p>
            <a:pPr>
              <a:lnSpc>
                <a:spcPct val="100000"/>
              </a:lnSpc>
            </a:pPr>
            <a:r>
              <a:rPr lang="en-US" sz="21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3538" y="1151716"/>
            <a:ext cx="11801748" cy="556890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44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Logout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/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966900" y="1180191"/>
            <a:ext cx="9787718" cy="3794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public async Task&lt;IActionResult&gt; Login()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bool rememberMe = true;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bool shouldLockout = false;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var signInStatus = </a:t>
            </a:r>
            <a:r>
              <a:rPr lang="en-US" sz="2199" noProof="1">
                <a:solidFill>
                  <a:schemeClr val="bg1"/>
                </a:solidFill>
                <a:effectLst/>
              </a:rPr>
              <a:t>await signInManager.PasswordSignInAsync</a:t>
            </a:r>
            <a:r>
              <a:rPr lang="en-US" sz="2199" noProof="1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"John", "S0m3@Pa$$", rememberMe, shouldLockout);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if (signInStatus.Succeeded) </a:t>
            </a:r>
            <a:r>
              <a:rPr lang="en-US" sz="2199" noProof="1">
                <a:solidFill>
                  <a:schemeClr val="accent2"/>
                </a:solidFill>
                <a:effectLst/>
              </a:rPr>
              <a:t>// Sucessfull login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else </a:t>
            </a:r>
            <a:r>
              <a:rPr lang="en-US" sz="2199" noProof="1">
                <a:solidFill>
                  <a:schemeClr val="accent2"/>
                </a:solidFill>
                <a:effectLst/>
              </a:rPr>
              <a:t>// Login failed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966900" y="5067249"/>
            <a:ext cx="6624736" cy="15609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public async Task&lt;IActionResult Logout()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await signInManager.</a:t>
            </a:r>
            <a:r>
              <a:rPr lang="en-US" sz="2199" noProof="1">
                <a:solidFill>
                  <a:schemeClr val="bg1"/>
                </a:solidFill>
                <a:effectLst/>
              </a:rPr>
              <a:t>SignOutAsync</a:t>
            </a:r>
            <a:r>
              <a:rPr lang="en-US" sz="2199" noProof="1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EA4077-98F0-4D3E-9946-4C38B720B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6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Use the 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Authorize</a:t>
            </a:r>
            <a:r>
              <a:rPr lang="en-US" sz="3000" dirty="0"/>
              <a:t>] and </a:t>
            </a:r>
            <a:r>
              <a:rPr lang="en-US" sz="3000" noProof="1"/>
              <a:t>[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AllowAnonymous</a:t>
            </a:r>
            <a:r>
              <a:rPr lang="en-US" sz="3000" noProof="1"/>
              <a:t>]</a:t>
            </a:r>
            <a:r>
              <a:rPr lang="en-US" sz="3000" dirty="0"/>
              <a:t> attributes to configure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Authorized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Anonymous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for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23622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class AccountController : Controller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rgbClr val="00B050"/>
                </a:solidFill>
                <a:effectLst/>
              </a:rPr>
              <a:t>// GET: /Account/Login (anonymous)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AllowAnonymous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  public async Task&lt;IActionResult&gt; Login(string returnUrl) { … }</a:t>
            </a:r>
          </a:p>
          <a:p>
            <a:r>
              <a:rPr lang="en-US" noProof="1">
                <a:effectLst/>
              </a:rPr>
              <a:t>  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rgbClr val="00B050"/>
                </a:solidFill>
                <a:effectLst/>
              </a:rPr>
              <a:t>// POST: /Account/LogOff (for logged-in users only)</a:t>
            </a:r>
          </a:p>
          <a:p>
            <a:r>
              <a:rPr lang="en-US" noProof="1">
                <a:effectLst/>
              </a:rPr>
              <a:t>  [HttpPost]</a:t>
            </a:r>
          </a:p>
          <a:p>
            <a:r>
              <a:rPr lang="en-US" noProof="1">
                <a:effectLst/>
              </a:rPr>
              <a:t>  public async Task&lt;IActionResult&gt; Logout() { … }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25679" y="1234496"/>
            <a:ext cx="10340642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accent2"/>
                </a:solidFill>
                <a:effectLst/>
              </a:rPr>
              <a:t>// GET: /Account/Roles (for logged-in users only)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[</a:t>
            </a:r>
            <a:r>
              <a:rPr lang="en-US" sz="20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2000" noProof="1">
                <a:solidFill>
                  <a:schemeClr val="tx1"/>
                </a:solidFill>
                <a:effectLst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public ActionResult Roles()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    var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tx1"/>
                </a:solidFill>
                <a:effectLst/>
              </a:rPr>
              <a:t>= await </a:t>
            </a:r>
            <a:r>
              <a:rPr lang="en-US" sz="2000" noProof="1">
                <a:solidFill>
                  <a:schemeClr val="bg1"/>
                </a:solidFill>
                <a:effectLst/>
              </a:rPr>
              <a:t>userManager.GetUserAsync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2000" noProof="1">
                <a:solidFill>
                  <a:schemeClr val="tx1"/>
                </a:solidFill>
                <a:effectLst/>
              </a:rPr>
              <a:t>.</a:t>
            </a:r>
            <a:r>
              <a:rPr lang="en-US" sz="20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effectLst/>
              </a:rPr>
              <a:t>    </a:t>
            </a:r>
            <a:r>
              <a:rPr lang="en-US" sz="2000" noProof="1">
                <a:solidFill>
                  <a:schemeClr val="tx1"/>
                </a:solidFill>
                <a:effectLst/>
              </a:rPr>
              <a:t>var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roles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tx1"/>
                </a:solidFill>
                <a:effectLst/>
              </a:rPr>
              <a:t>= await </a:t>
            </a:r>
            <a:r>
              <a:rPr lang="en-US" sz="2000" noProof="1">
                <a:solidFill>
                  <a:schemeClr val="bg1"/>
                </a:solidFill>
                <a:effectLst/>
              </a:rPr>
              <a:t>userManager.GetRolesAsync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effectLst/>
              </a:rPr>
              <a:t>    </a:t>
            </a:r>
            <a:r>
              <a:rPr lang="en-US" sz="2000" noProof="1">
                <a:solidFill>
                  <a:schemeClr val="tx1"/>
                </a:solidFill>
                <a:effectLst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530387" y="3861048"/>
            <a:ext cx="1113122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accent2"/>
                </a:solidFill>
                <a:effectLst/>
              </a:rPr>
              <a:t>// GET: /Account/Data (for logged-in users only)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[</a:t>
            </a:r>
            <a:r>
              <a:rPr lang="en-US" sz="20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2000" noProof="1">
                <a:solidFill>
                  <a:schemeClr val="tx1"/>
                </a:solidFill>
                <a:effectLst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public ActionResult Data()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    var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tx1"/>
                </a:solidFill>
                <a:effectLst/>
              </a:rPr>
              <a:t>= await userManager.</a:t>
            </a:r>
            <a:r>
              <a:rPr lang="en-US" sz="2000" noProof="1">
                <a:solidFill>
                  <a:schemeClr val="bg1"/>
                </a:solidFill>
                <a:effectLst/>
              </a:rPr>
              <a:t>GetUserAsync</a:t>
            </a:r>
            <a:r>
              <a:rPr lang="en-US" sz="2000" noProof="1">
                <a:solidFill>
                  <a:schemeClr val="tx1"/>
                </a:solidFill>
                <a:effectLst/>
              </a:rPr>
              <a:t>(this.User);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effectLst/>
              </a:rPr>
              <a:t>    </a:t>
            </a:r>
            <a:r>
              <a:rPr lang="en-US" sz="2000" noProof="1">
                <a:solidFill>
                  <a:schemeClr val="tx1"/>
                </a:solidFill>
                <a:effectLst/>
              </a:rPr>
              <a:t>var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currentUserUsername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tx1"/>
                </a:solidFill>
                <a:effectLst/>
              </a:rPr>
              <a:t>= await userManager.</a:t>
            </a:r>
            <a:r>
              <a:rPr lang="en-US" sz="2000" noProof="1">
                <a:solidFill>
                  <a:schemeClr val="bg1"/>
                </a:solidFill>
                <a:effectLst/>
              </a:rPr>
              <a:t>GetUserNameAsync</a:t>
            </a:r>
            <a:r>
              <a:rPr lang="en-US" sz="2000" noProof="1">
                <a:solidFill>
                  <a:schemeClr val="tx1"/>
                </a:solidFill>
                <a:effectLst/>
              </a:rPr>
              <a:t>(currentUser); 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effectLst/>
              </a:rPr>
              <a:t>    </a:t>
            </a:r>
            <a:r>
              <a:rPr lang="en-US" sz="2000" noProof="1">
                <a:solidFill>
                  <a:schemeClr val="tx1"/>
                </a:solidFill>
                <a:effectLst/>
              </a:rPr>
              <a:t>var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currentUserId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tx1"/>
                </a:solidFill>
                <a:effectLst/>
              </a:rPr>
              <a:t>= await userManager.</a:t>
            </a:r>
            <a:r>
              <a:rPr lang="en-US" sz="2000" noProof="1">
                <a:solidFill>
                  <a:schemeClr val="bg1"/>
                </a:solidFill>
                <a:effectLst/>
              </a:rPr>
              <a:t>GetUserIdAsync</a:t>
            </a:r>
            <a:r>
              <a:rPr lang="en-US" sz="2000" noProof="1">
                <a:solidFill>
                  <a:schemeClr val="tx1"/>
                </a:solidFill>
                <a:effectLst/>
              </a:rPr>
              <a:t>(currentUser);   </a:t>
            </a:r>
            <a:br>
              <a:rPr lang="en-US" sz="2000" noProof="1">
                <a:effectLst/>
              </a:rPr>
            </a:br>
            <a:r>
              <a:rPr lang="en-US" sz="2000" noProof="1">
                <a:effectLst/>
              </a:rPr>
              <a:t>    </a:t>
            </a:r>
            <a:r>
              <a:rPr lang="en-US" sz="2000" noProof="1">
                <a:solidFill>
                  <a:schemeClr val="tx1"/>
                </a:solidFill>
                <a:effectLst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8BCB0D-A6A0-40F0-ACB3-1DD20388B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3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/>
          <a:lstStyle/>
          <a:p>
            <a:r>
              <a:rPr lang="en-US" noProof="1"/>
              <a:t>Adding a </a:t>
            </a:r>
            <a:r>
              <a:rPr lang="en-US" b="1" noProof="1">
                <a:solidFill>
                  <a:schemeClr val="bg1"/>
                </a:solidFill>
              </a:rPr>
              <a:t>User</a:t>
            </a:r>
            <a:r>
              <a:rPr lang="en-US" noProof="1"/>
              <a:t> to an </a:t>
            </a:r>
            <a:r>
              <a:rPr lang="en-US" b="1" noProof="1">
                <a:solidFill>
                  <a:schemeClr val="bg1"/>
                </a:solidFill>
              </a:rPr>
              <a:t>existing Role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6826" y="1911072"/>
            <a:ext cx="10799775" cy="4830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public async Task&lt;IActionResult&gt; AddUserToRole()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var roleName = "Administrator";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var roleExists = await </a:t>
            </a:r>
            <a:r>
              <a:rPr lang="en-US" sz="2199" noProof="1">
                <a:solidFill>
                  <a:schemeClr val="bg1"/>
                </a:solidFill>
                <a:effectLst/>
              </a:rPr>
              <a:t>roleManager.RoleExistsAsync</a:t>
            </a:r>
            <a:r>
              <a:rPr lang="en-US" sz="2199" noProof="1">
                <a:solidFill>
                  <a:schemeClr val="tx1"/>
                </a:solidFill>
                <a:effectLst/>
              </a:rPr>
              <a:t>(roleName);</a:t>
            </a:r>
          </a:p>
          <a:p>
            <a:pPr>
              <a:lnSpc>
                <a:spcPct val="100000"/>
              </a:lnSpc>
            </a:pPr>
            <a:endParaRPr lang="en-US" sz="2199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if (roleExists)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   var user = await userManager.GetUserAsync(User);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   var result = </a:t>
            </a:r>
            <a:r>
              <a:rPr lang="en-US" sz="2199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sz="2199" noProof="1">
                <a:solidFill>
                  <a:schemeClr val="tx1"/>
                </a:solidFill>
                <a:effectLst/>
              </a:rPr>
              <a:t>(user, roleName);</a:t>
            </a:r>
          </a:p>
          <a:p>
            <a:pPr>
              <a:lnSpc>
                <a:spcPct val="100000"/>
              </a:lnSpc>
            </a:pPr>
            <a:endParaRPr lang="en-US" sz="2199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   if (result.Succeeded) 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2199" noProof="1">
                <a:solidFill>
                  <a:schemeClr val="accent2"/>
                </a:solidFill>
                <a:effectLst/>
              </a:rPr>
              <a:t>// The user is now Administrator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7781BC-5B03-4500-B6A5-CF84C2D3C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186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vs. Authorization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ASP.NET Core Identity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Scaffolding Identity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Currently Logged-In User's Role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5751" y="1495991"/>
            <a:ext cx="10360501" cy="4539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accent2"/>
                </a:solidFill>
                <a:effectLst/>
              </a:rPr>
              <a:t>// GET: /Home/Admin (for logged-in admins only)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[</a:t>
            </a:r>
            <a:r>
              <a:rPr lang="en-US" sz="2199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2199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public ActionResult Admin()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if (</a:t>
            </a:r>
            <a:r>
              <a:rPr lang="en-US" sz="2199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sz="2199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199" noProof="1">
                <a:effectLst/>
              </a:rPr>
              <a:t>    </a:t>
            </a:r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    ViewBag.Message = "Welcome to the admin area!";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return this.View("Unauthorized");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7ED3-CDCE-4107-A64E-B698D57FC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9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UserManager&lt;TUser&gt;</a:t>
            </a:r>
            <a:r>
              <a:rPr lang="en-US" sz="30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noProof="1"/>
              <a:t>- APIs </a:t>
            </a:r>
            <a:r>
              <a:rPr lang="en-US" sz="3000" dirty="0"/>
              <a:t>for managing users in a persistence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16997"/>
              </p:ext>
            </p:extLst>
          </p:nvPr>
        </p:nvGraphicFramePr>
        <p:xfrm>
          <a:off x="167452" y="2034000"/>
          <a:ext cx="11818096" cy="410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498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18341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677257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2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FindByEmailAsync(…)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GenerateChangePhoneNumberTokenAsync(…)</a:t>
                      </a:r>
                      <a:endParaRPr lang="en-US" sz="2000" b="1" kern="1200" noProof="1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AddToRoleAsync(…)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FindByIdAsync(…)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GenerateEmailConfirmationTokenAsync(…)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IsInRoleAsync(…)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FindByNameAsync(…)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GeneratePasswordResetTokenAsync(…)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50832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ChangeEmailAsync(…)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IsPhoneNumberConfirmedAsync(…)</a:t>
                      </a:r>
                      <a:endParaRPr lang="en-US" sz="2000" b="1" kern="1200" noProof="1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CheckPasswordAsync(…)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ConfirmEmailAsync(…)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GetRolesAsync(…)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RemoveFromRoleAsync(…)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CreateAsync(…)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GetType(…)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RemovePasswordAsync(…)</a:t>
                      </a:r>
                      <a:endParaRPr lang="en-US" sz="2000" b="1" kern="1200" noProof="1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DeleteAsync(…)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UpdateAsync(…)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ResetPasswordAsync(…)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19212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Dispose(…)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UpdatePassword(…)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IsEmailConfirmed(…)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Identity – Extending &amp; Scaffolding</a:t>
            </a:r>
            <a:endParaRPr lang="bg-BG" dirty="0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AC628F2A-2D00-4BC7-8E24-676FA8A38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723" y="1215682"/>
            <a:ext cx="2663376" cy="2663376"/>
          </a:xfrm>
          <a:prstGeom prst="rect">
            <a:avLst/>
          </a:prstGeom>
        </p:spPr>
      </p:pic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71593067-AADA-4D9A-BA7E-DFD08E30695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38981" y="2411945"/>
            <a:ext cx="1047476" cy="1047476"/>
          </a:xfrm>
          <a:prstGeom prst="rect">
            <a:avLst/>
          </a:prstGeom>
        </p:spPr>
      </p:pic>
      <p:pic>
        <p:nvPicPr>
          <p:cNvPr id="8" name="Graphic 7" descr="Single gear">
            <a:extLst>
              <a:ext uri="{FF2B5EF4-FFF2-40B4-BE49-F238E27FC236}">
                <a16:creationId xmlns:a16="http://schemas.microsoft.com/office/drawing/2014/main" id="{BF6B4C35-121E-4B6A-A087-59FBBA3D521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723" y="1861750"/>
            <a:ext cx="1047476" cy="1047476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6033011E-886D-4F82-BBBE-14D93223925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7560" y="2411944"/>
            <a:ext cx="1047476" cy="1047476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DC95B9EA-9F7B-4038-AEF1-4FFA4817F47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628" y="1861750"/>
            <a:ext cx="1047476" cy="10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6696148" cy="5559677"/>
          </a:xfrm>
        </p:spPr>
        <p:txBody>
          <a:bodyPr/>
          <a:lstStyle/>
          <a:p>
            <a:r>
              <a:rPr lang="en-US" sz="3199" dirty="0"/>
              <a:t>Since </a:t>
            </a:r>
            <a:r>
              <a:rPr lang="en-US" sz="3199" b="1" dirty="0">
                <a:solidFill>
                  <a:schemeClr val="bg1"/>
                </a:solidFill>
              </a:rPr>
              <a:t>ASP.NET Core 2.</a:t>
            </a:r>
            <a:r>
              <a:rPr lang="bg-BG" sz="3199" b="1" dirty="0">
                <a:solidFill>
                  <a:schemeClr val="bg1"/>
                </a:solidFill>
              </a:rPr>
              <a:t>2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Identity</a:t>
            </a:r>
            <a:r>
              <a:rPr lang="en-US" sz="3199" dirty="0"/>
              <a:t> is provided as a </a:t>
            </a:r>
            <a:r>
              <a:rPr lang="en-US" sz="3199" b="1" dirty="0">
                <a:solidFill>
                  <a:schemeClr val="bg1"/>
                </a:solidFill>
              </a:rPr>
              <a:t>Razor Class Library</a:t>
            </a:r>
          </a:p>
          <a:p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scaffolder</a:t>
            </a:r>
            <a:r>
              <a:rPr lang="en-US" sz="3199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199" dirty="0"/>
              <a:t>Most of the necessary code is generated by the </a:t>
            </a:r>
            <a:r>
              <a:rPr lang="en-US" sz="3199" b="1" dirty="0">
                <a:solidFill>
                  <a:schemeClr val="bg1"/>
                </a:solidFill>
              </a:rPr>
              <a:t>scaffolder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88D1303-E72A-4982-AA56-F1636FFFE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7C0452-057C-4A45-A484-2D6BA79C7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8169" y="1704411"/>
            <a:ext cx="4039169" cy="3449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A86F9F-D8A0-4D33-AC53-1EE31CEEE312}"/>
              </a:ext>
            </a:extLst>
          </p:cNvPr>
          <p:cNvSpPr/>
          <p:nvPr/>
        </p:nvSpPr>
        <p:spPr bwMode="auto">
          <a:xfrm>
            <a:off x="8688288" y="2844000"/>
            <a:ext cx="2852712" cy="14400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BC47D84-E17A-426E-9E83-B6860B928D49}"/>
              </a:ext>
            </a:extLst>
          </p:cNvPr>
          <p:cNvSpPr/>
          <p:nvPr/>
        </p:nvSpPr>
        <p:spPr bwMode="auto">
          <a:xfrm>
            <a:off x="5879976" y="5438161"/>
            <a:ext cx="2808311" cy="1230838"/>
          </a:xfrm>
          <a:prstGeom prst="wedgeRoundRectCallout">
            <a:avLst>
              <a:gd name="adj1" fmla="val 50062"/>
              <a:gd name="adj2" fmla="val -182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Scaffolded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Account.Register </a:t>
            </a:r>
            <a:r>
              <a:rPr lang="en-US" sz="2200" b="1" noProof="1">
                <a:solidFill>
                  <a:schemeClr val="bg2"/>
                </a:solidFill>
              </a:rPr>
              <a:t>and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Account.Login</a:t>
            </a:r>
          </a:p>
        </p:txBody>
      </p:sp>
    </p:spTree>
    <p:extLst>
      <p:ext uri="{BB962C8B-B14F-4D97-AF65-F5344CB8AC3E}">
        <p14:creationId xmlns:p14="http://schemas.microsoft.com/office/powerpoint/2010/main" val="22081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A3A7D-E2E7-4CD4-AA75-2D8EC1273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DE40-A2CD-4523-B26F-BB27BA4B7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Scaffold Identity pages by adding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scaffolded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identity item</a:t>
            </a:r>
            <a:r>
              <a:rPr lang="en-US" dirty="0"/>
              <a:t>: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57DE2-610F-499B-975B-5DF8D826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 in VS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54CA0-8AD6-42E4-B272-5E64C462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55" y="2673438"/>
            <a:ext cx="6301274" cy="269056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1425D-46F2-485F-B90C-3580461D3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3731602"/>
            <a:ext cx="4866530" cy="278343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FEAA566E-67FE-4931-AEFC-2CE6C3430A76}"/>
              </a:ext>
            </a:extLst>
          </p:cNvPr>
          <p:cNvSpPr/>
          <p:nvPr/>
        </p:nvSpPr>
        <p:spPr bwMode="auto">
          <a:xfrm flipV="1">
            <a:off x="6713242" y="2834092"/>
            <a:ext cx="2983158" cy="68947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0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A3A7D-E2E7-4CD4-AA75-2D8EC1273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DE40-A2CD-4523-B26F-BB27BA4B7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375273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Scaffolded pages </a:t>
            </a:r>
            <a:r>
              <a:rPr lang="en-US" sz="3200" dirty="0"/>
              <a:t>will be part of the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/Areas/Identity</a:t>
            </a:r>
            <a:r>
              <a:rPr lang="en-US" sz="3200" dirty="0"/>
              <a:t>" folder</a:t>
            </a:r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57DE2-610F-499B-975B-5DF8D826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 in VS (2)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0B3DE0-1C12-4D12-B718-12E0E1655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353" y="3641331"/>
            <a:ext cx="3568905" cy="30476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DD088B-FA19-4555-A343-2AE065BE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38" y="1162079"/>
            <a:ext cx="7762597" cy="55951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6C6163B-F68E-4FEC-BA9C-9C770FA21FBC}"/>
              </a:ext>
            </a:extLst>
          </p:cNvPr>
          <p:cNvSpPr/>
          <p:nvPr/>
        </p:nvSpPr>
        <p:spPr bwMode="auto">
          <a:xfrm>
            <a:off x="7104112" y="1340768"/>
            <a:ext cx="1728192" cy="821018"/>
          </a:xfrm>
          <a:prstGeom prst="wedgeRoundRectCallout">
            <a:avLst>
              <a:gd name="adj1" fmla="val -126519"/>
              <a:gd name="adj2" fmla="val 25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Select the </a:t>
            </a:r>
            <a:r>
              <a:rPr lang="en-US" sz="2200" b="1" noProof="1">
                <a:solidFill>
                  <a:schemeClr val="bg1"/>
                </a:solidFill>
              </a:rPr>
              <a:t>layout page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DC2ADB3-AE70-4C37-9DE8-8C44B87C0352}"/>
              </a:ext>
            </a:extLst>
          </p:cNvPr>
          <p:cNvSpPr/>
          <p:nvPr/>
        </p:nvSpPr>
        <p:spPr bwMode="auto">
          <a:xfrm>
            <a:off x="6888088" y="5219761"/>
            <a:ext cx="1728192" cy="821018"/>
          </a:xfrm>
          <a:prstGeom prst="wedgeRoundRectCallout">
            <a:avLst>
              <a:gd name="adj1" fmla="val -84910"/>
              <a:gd name="adj2" fmla="val 49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Select the </a:t>
            </a:r>
            <a:r>
              <a:rPr lang="en-US" sz="2200" b="1" noProof="1">
                <a:solidFill>
                  <a:schemeClr val="bg1"/>
                </a:solidFill>
              </a:rPr>
              <a:t>db context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38B338F-DD5F-4306-938C-CEA09CC4AFEF}"/>
              </a:ext>
            </a:extLst>
          </p:cNvPr>
          <p:cNvSpPr/>
          <p:nvPr/>
        </p:nvSpPr>
        <p:spPr bwMode="auto">
          <a:xfrm>
            <a:off x="9264352" y="1268760"/>
            <a:ext cx="1728192" cy="1181686"/>
          </a:xfrm>
          <a:prstGeom prst="wedgeRoundRectCallout">
            <a:avLst>
              <a:gd name="adj1" fmla="val -40218"/>
              <a:gd name="adj2" fmla="val 106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Select </a:t>
            </a:r>
            <a:r>
              <a:rPr lang="en-US" sz="2200" b="1" noProof="1">
                <a:solidFill>
                  <a:schemeClr val="bg1"/>
                </a:solidFill>
              </a:rPr>
              <a:t>pages</a:t>
            </a:r>
            <a:r>
              <a:rPr lang="en-US" sz="2200" b="1" noProof="1">
                <a:solidFill>
                  <a:schemeClr val="bg2"/>
                </a:solidFill>
              </a:rPr>
              <a:t> to be </a:t>
            </a:r>
            <a:r>
              <a:rPr lang="en-US" sz="2200" b="1" noProof="1">
                <a:solidFill>
                  <a:schemeClr val="bg1"/>
                </a:solidFill>
              </a:rPr>
              <a:t>scaffolded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5157B8FF-3B50-4D0E-94CA-06E62B293A39}"/>
              </a:ext>
            </a:extLst>
          </p:cNvPr>
          <p:cNvSpPr/>
          <p:nvPr/>
        </p:nvSpPr>
        <p:spPr bwMode="auto">
          <a:xfrm flipH="1" flipV="1">
            <a:off x="3112127" y="2890592"/>
            <a:ext cx="648072" cy="57606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171877F5-AF0A-4274-9556-48B975C916E9}"/>
              </a:ext>
            </a:extLst>
          </p:cNvPr>
          <p:cNvSpPr/>
          <p:nvPr/>
        </p:nvSpPr>
        <p:spPr bwMode="auto">
          <a:xfrm>
            <a:off x="9264352" y="1268760"/>
            <a:ext cx="1728192" cy="1181686"/>
          </a:xfrm>
          <a:prstGeom prst="wedgeRoundRectCallout">
            <a:avLst>
              <a:gd name="adj1" fmla="val -19670"/>
              <a:gd name="adj2" fmla="val 240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Select </a:t>
            </a:r>
            <a:r>
              <a:rPr lang="en-US" sz="2200" b="1" noProof="1">
                <a:solidFill>
                  <a:schemeClr val="bg1"/>
                </a:solidFill>
              </a:rPr>
              <a:t>pages</a:t>
            </a:r>
            <a:r>
              <a:rPr lang="en-US" sz="2200" b="1" noProof="1">
                <a:solidFill>
                  <a:schemeClr val="bg2"/>
                </a:solidFill>
              </a:rPr>
              <a:t> to be </a:t>
            </a:r>
            <a:r>
              <a:rPr lang="en-US" sz="2200" b="1" noProof="1">
                <a:solidFill>
                  <a:schemeClr val="bg1"/>
                </a:solidFill>
              </a:rPr>
              <a:t>scaffolded</a:t>
            </a:r>
          </a:p>
        </p:txBody>
      </p:sp>
    </p:spTree>
    <p:extLst>
      <p:ext uri="{BB962C8B-B14F-4D97-AF65-F5344CB8AC3E}">
        <p14:creationId xmlns:p14="http://schemas.microsoft.com/office/powerpoint/2010/main" val="30881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40" y="1195970"/>
            <a:ext cx="12168656" cy="52008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ApplicationUser.cs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– can add user functionality</a:t>
            </a: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99" dirty="0"/>
              <a:t>Extending ASP.NET Core Identity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E9FD988-920A-4CF2-BBE5-E58DB68C5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4972578-1706-4461-9C0B-6998E2914A6B}"/>
              </a:ext>
            </a:extLst>
          </p:cNvPr>
          <p:cNvSpPr txBox="1">
            <a:spLocks/>
          </p:cNvSpPr>
          <p:nvPr/>
        </p:nvSpPr>
        <p:spPr>
          <a:xfrm>
            <a:off x="434732" y="4457860"/>
            <a:ext cx="602306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noProof="1">
                <a:solidFill>
                  <a:schemeClr val="bg1"/>
                </a:solidFill>
                <a:effectLst/>
              </a:rPr>
              <a:t>ApplicationUser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			: 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IdentityUser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F40353-B441-46F4-8DB6-F81F0EEDEFA2}"/>
              </a:ext>
            </a:extLst>
          </p:cNvPr>
          <p:cNvSpPr txBox="1">
            <a:spLocks/>
          </p:cNvSpPr>
          <p:nvPr/>
        </p:nvSpPr>
        <p:spPr>
          <a:xfrm>
            <a:off x="191944" y="1844825"/>
            <a:ext cx="6508645" cy="27075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dirty="0"/>
              <a:t>Extends the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sz="3200" dirty="0"/>
              <a:t> information from the ASP.NET Core </a:t>
            </a:r>
            <a:r>
              <a:rPr lang="en-US" sz="3200" b="1" noProof="1">
                <a:solidFill>
                  <a:schemeClr val="bg1"/>
                </a:solidFill>
              </a:rPr>
              <a:t>IdentityUser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May hold </a:t>
            </a:r>
            <a:r>
              <a:rPr lang="en-US" sz="3200" b="1" dirty="0">
                <a:solidFill>
                  <a:schemeClr val="bg1"/>
                </a:solidFill>
              </a:rPr>
              <a:t>additional fields</a:t>
            </a:r>
            <a:r>
              <a:rPr lang="en-US" sz="32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E.g. first name, last name, birthday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D08492-3D96-4394-8685-1C5CBABB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804110"/>
            <a:ext cx="5455580" cy="45927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569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69111" y="1801182"/>
            <a:ext cx="8012370" cy="46080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 Authentication vs. Authorization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Scaffolding</a:t>
            </a:r>
            <a:r>
              <a:rPr lang="en-US" dirty="0">
                <a:solidFill>
                  <a:schemeClr val="bg2"/>
                </a:solidFill>
              </a:rPr>
              <a:t> Identity</a:t>
            </a:r>
            <a:endParaRPr lang="en-US" b="1" dirty="0">
              <a:solidFill>
                <a:schemeClr val="bg1"/>
              </a:solidFill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0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Authentication vs. Authorization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AADA7-6209-4408-92E9-00197C1B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0" y="1629000"/>
            <a:ext cx="2205000" cy="22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2040" y="1195970"/>
            <a:ext cx="11843960" cy="5608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process of verifying the identity of a user or computer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Prerequisite for authorization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Credentials can be password, smart card, external token, etc.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process of determining what a user is permitted to do on a computer or network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 (1)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7A8773-2E14-494C-B28A-792525832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46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 (2)</a:t>
            </a:r>
            <a:endParaRPr lang="bg-BG" dirty="0"/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1A419D0-97B0-4713-E74D-ED65EAEF7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0"/>
          <a:stretch/>
        </p:blipFill>
        <p:spPr bwMode="auto">
          <a:xfrm>
            <a:off x="701384" y="1776977"/>
            <a:ext cx="5124616" cy="373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323801C-46A2-1B87-DDBD-7EB4F7C13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22"/>
          <a:stretch/>
        </p:blipFill>
        <p:spPr bwMode="auto">
          <a:xfrm>
            <a:off x="5826000" y="1725207"/>
            <a:ext cx="4680000" cy="38385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43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Identity</a:t>
            </a:r>
            <a:endParaRPr lang="bg-BG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060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</a:p>
          <a:p>
            <a:pPr lvl="1"/>
            <a:r>
              <a:rPr lang="en-US" dirty="0"/>
              <a:t>Supports ASP.NET Core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Handles cookie consent and GDPR</a:t>
            </a:r>
          </a:p>
          <a:p>
            <a:pPr lvl="1"/>
            <a:r>
              <a:rPr lang="en-US" dirty="0"/>
              <a:t>Supports external login providers</a:t>
            </a:r>
          </a:p>
          <a:p>
            <a:pPr lvl="2"/>
            <a:r>
              <a:rPr lang="en-US" dirty="0"/>
              <a:t>Facebook, Google, Twitter, etc.</a:t>
            </a:r>
          </a:p>
          <a:p>
            <a:pPr lvl="1"/>
            <a:r>
              <a:rPr lang="en-US" dirty="0"/>
              <a:t>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E657AF8-5BBC-8325-C572-8D358FFC3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0"/>
          <a:stretch/>
        </p:blipFill>
        <p:spPr bwMode="auto">
          <a:xfrm>
            <a:off x="6726000" y="3924000"/>
            <a:ext cx="2992755" cy="2181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7E79C06-2B8F-8AB2-4113-417420E61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22"/>
          <a:stretch/>
        </p:blipFill>
        <p:spPr bwMode="auto">
          <a:xfrm>
            <a:off x="9455909" y="3924000"/>
            <a:ext cx="2659380" cy="2181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530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56253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Typically, the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identity data is stored in relational database</a:t>
            </a:r>
          </a:p>
          <a:p>
            <a:pPr lvl="1"/>
            <a:r>
              <a:rPr lang="en-US" sz="3000" dirty="0"/>
              <a:t>Data is persisted using </a:t>
            </a:r>
            <a:r>
              <a:rPr lang="en-US" sz="3000" b="1" dirty="0">
                <a:solidFill>
                  <a:schemeClr val="bg1"/>
                </a:solidFill>
              </a:rPr>
              <a:t>Entity Framework Core</a:t>
            </a:r>
          </a:p>
          <a:p>
            <a:pPr lvl="1"/>
            <a:r>
              <a:rPr lang="en-US" sz="3000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7329</TotalTime>
  <Words>1692</Words>
  <Application>Microsoft Office PowerPoint</Application>
  <PresentationFormat>Widescreen</PresentationFormat>
  <Paragraphs>305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ASP.NET Core Identity</vt:lpstr>
      <vt:lpstr>Table of Contents</vt:lpstr>
      <vt:lpstr>Have a Question?</vt:lpstr>
      <vt:lpstr>Authentication vs. Authorization</vt:lpstr>
      <vt:lpstr>Authentication vs. Authorization (1)</vt:lpstr>
      <vt:lpstr>Authentication vs. Authorization (2)</vt:lpstr>
      <vt:lpstr>ASP.NET Core Identity</vt:lpstr>
      <vt:lpstr>ASP.NET Core Identity (1)</vt:lpstr>
      <vt:lpstr>ASP.NET Core Identity (2)</vt:lpstr>
      <vt:lpstr>Internal Database Schema</vt:lpstr>
      <vt:lpstr>ASP.NET Core Identity System Setup</vt:lpstr>
      <vt:lpstr>ASP.NET Core Project Template Authentication (1) </vt:lpstr>
      <vt:lpstr>ASP.NET Core Project Template Authentication (2)</vt:lpstr>
      <vt:lpstr>User Registration</vt:lpstr>
      <vt:lpstr>User Login / Logout</vt:lpstr>
      <vt:lpstr>Authorization</vt:lpstr>
      <vt:lpstr>Check the Currently Logged-In User</vt:lpstr>
      <vt:lpstr>Add User to a Role</vt:lpstr>
      <vt:lpstr>Require Logged-In User in Certain Role</vt:lpstr>
      <vt:lpstr>Check the Currently Logged-In User's Role</vt:lpstr>
      <vt:lpstr>ASP.NET Core User Manager</vt:lpstr>
      <vt:lpstr>Identity – Extending &amp; Scaffolding</vt:lpstr>
      <vt:lpstr>Scaffolding ASP.NET Core Identity</vt:lpstr>
      <vt:lpstr>Scaffolding ASP.NET Core Identity in VS</vt:lpstr>
      <vt:lpstr>Scaffolding ASP.NET Core Identity in VS (2)</vt:lpstr>
      <vt:lpstr>Extending ASP.NET Core Identity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Anna Kalinova</cp:lastModifiedBy>
  <cp:revision>60</cp:revision>
  <dcterms:created xsi:type="dcterms:W3CDTF">2018-05-23T13:08:44Z</dcterms:created>
  <dcterms:modified xsi:type="dcterms:W3CDTF">2022-10-09T09:38:19Z</dcterms:modified>
  <cp:category>computer programming;programming;software development;software engineering</cp:category>
</cp:coreProperties>
</file>