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736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36" r:id="rId23"/>
    <p:sldId id="588" r:id="rId24"/>
    <p:sldId id="718" r:id="rId25"/>
    <p:sldId id="719" r:id="rId26"/>
    <p:sldId id="720" r:id="rId27"/>
    <p:sldId id="721" r:id="rId28"/>
    <p:sldId id="737" r:id="rId29"/>
    <p:sldId id="321" r:id="rId30"/>
    <p:sldId id="492" r:id="rId31"/>
    <p:sldId id="722" r:id="rId32"/>
    <p:sldId id="723" r:id="rId33"/>
    <p:sldId id="494" r:id="rId34"/>
    <p:sldId id="724" r:id="rId35"/>
    <p:sldId id="725" r:id="rId36"/>
    <p:sldId id="491" r:id="rId37"/>
    <p:sldId id="326" r:id="rId38"/>
    <p:sldId id="327" r:id="rId39"/>
    <p:sldId id="726" r:id="rId40"/>
    <p:sldId id="727" r:id="rId41"/>
    <p:sldId id="331" r:id="rId42"/>
    <p:sldId id="332" r:id="rId43"/>
    <p:sldId id="282" r:id="rId44"/>
    <p:sldId id="283" r:id="rId45"/>
    <p:sldId id="728" r:id="rId46"/>
    <p:sldId id="285" r:id="rId47"/>
    <p:sldId id="286" r:id="rId48"/>
    <p:sldId id="729" r:id="rId49"/>
    <p:sldId id="495" r:id="rId50"/>
    <p:sldId id="733" r:id="rId51"/>
    <p:sldId id="512" r:id="rId52"/>
    <p:sldId id="513" r:id="rId53"/>
    <p:sldId id="511" r:id="rId54"/>
    <p:sldId id="516" r:id="rId55"/>
    <p:sldId id="515" r:id="rId56"/>
    <p:sldId id="734" r:id="rId57"/>
    <p:sldId id="731" r:id="rId58"/>
    <p:sldId id="505" r:id="rId59"/>
    <p:sldId id="732" r:id="rId60"/>
    <p:sldId id="735" r:id="rId61"/>
    <p:sldId id="517" r:id="rId62"/>
    <p:sldId id="502" r:id="rId63"/>
    <p:sldId id="518" r:id="rId64"/>
    <p:sldId id="501" r:id="rId65"/>
    <p:sldId id="281" r:id="rId66"/>
    <p:sldId id="287" r:id="rId67"/>
    <p:sldId id="628" r:id="rId68"/>
    <p:sldId id="629" r:id="rId69"/>
    <p:sldId id="289" r:id="rId70"/>
    <p:sldId id="28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1EB70D-DEAE-4735-B125-4F7D78FA8C5B}">
          <p14:sldIdLst>
            <p14:sldId id="256"/>
            <p14:sldId id="257"/>
            <p14:sldId id="258"/>
          </p14:sldIdLst>
        </p14:section>
        <p14:section name="Model Binding" id="{E43EB153-1A57-4609-9D9F-40ACE66BCBE6}">
          <p14:sldIdLst>
            <p14:sldId id="259"/>
            <p14:sldId id="260"/>
            <p14:sldId id="263"/>
            <p14:sldId id="265"/>
            <p14:sldId id="736"/>
            <p14:sldId id="266"/>
            <p14:sldId id="267"/>
          </p14:sldIdLst>
        </p14:section>
        <p14:section name="Model Validation" id="{C6721AE3-4513-4B5F-A7B7-9B448A704627}">
          <p14:sldIdLst>
            <p14:sldId id="268"/>
            <p14:sldId id="269"/>
            <p14:sldId id="272"/>
            <p14:sldId id="273"/>
            <p14:sldId id="274"/>
            <p14:sldId id="275"/>
          </p14:sldIdLst>
        </p14:section>
        <p14:section name="Working with Files" id="{6E30DA97-AE6A-450F-B09B-376B17E44E2E}">
          <p14:sldIdLst>
            <p14:sldId id="276"/>
            <p14:sldId id="277"/>
            <p14:sldId id="278"/>
            <p14:sldId id="279"/>
            <p14:sldId id="280"/>
          </p14:sldIdLst>
        </p14:section>
        <p14:section name="Razor Syntax" id="{498EA3DD-1471-477F-88A6-438B0FA45FA0}">
          <p14:sldIdLst>
            <p14:sldId id="336"/>
            <p14:sldId id="588"/>
            <p14:sldId id="718"/>
            <p14:sldId id="719"/>
            <p14:sldId id="720"/>
            <p14:sldId id="721"/>
            <p14:sldId id="737"/>
          </p14:sldIdLst>
        </p14:section>
        <p14:section name="Layout and Special View Files" id="{6484D471-08DD-464E-99CA-4E55C9A7969C}">
          <p14:sldIdLst>
            <p14:sldId id="321"/>
            <p14:sldId id="492"/>
            <p14:sldId id="722"/>
            <p14:sldId id="723"/>
            <p14:sldId id="494"/>
            <p14:sldId id="724"/>
            <p14:sldId id="725"/>
            <p14:sldId id="491"/>
          </p14:sldIdLst>
        </p14:section>
        <p14:section name="HTML Helpers and Tag Helpers" id="{D5F6E1F9-0E48-408A-9D62-5D29BC108369}">
          <p14:sldIdLst>
            <p14:sldId id="326"/>
            <p14:sldId id="327"/>
            <p14:sldId id="726"/>
            <p14:sldId id="727"/>
            <p14:sldId id="331"/>
          </p14:sldIdLst>
        </p14:section>
        <p14:section name="Partial Views and View Components" id="{AE760108-42EE-497F-A6A3-8333A02AAB54}">
          <p14:sldIdLst>
            <p14:sldId id="332"/>
            <p14:sldId id="282"/>
            <p14:sldId id="283"/>
            <p14:sldId id="728"/>
            <p14:sldId id="285"/>
            <p14:sldId id="286"/>
            <p14:sldId id="729"/>
            <p14:sldId id="495"/>
          </p14:sldIdLst>
        </p14:section>
        <p14:section name="Dependency Injection and Services" id="{B6E1288A-D586-4968-BEDD-B6F56E550683}">
          <p14:sldIdLst>
            <p14:sldId id="733"/>
            <p14:sldId id="512"/>
            <p14:sldId id="513"/>
            <p14:sldId id="511"/>
            <p14:sldId id="516"/>
            <p14:sldId id="515"/>
            <p14:sldId id="734"/>
            <p14:sldId id="731"/>
            <p14:sldId id="505"/>
            <p14:sldId id="732"/>
            <p14:sldId id="735"/>
            <p14:sldId id="517"/>
            <p14:sldId id="502"/>
            <p14:sldId id="518"/>
            <p14:sldId id="501"/>
          </p14:sldIdLst>
        </p14:section>
        <p14:section name="Conclusion" id="{2B6BDABA-183D-4265-B9ED-4147BB4D297A}">
          <p14:sldIdLst>
            <p14:sldId id="281"/>
            <p14:sldId id="287"/>
            <p14:sldId id="628"/>
            <p14:sldId id="62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1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150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8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B179-1BB7-4421-8DB3-9F70133910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1EA4-5C59-44D0-8345-D0634CB7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2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10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100.png"/><Relationship Id="rId21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10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101.png"/><Relationship Id="rId15" Type="http://schemas.openxmlformats.org/officeDocument/2006/relationships/image" Target="../media/image106.jpeg"/><Relationship Id="rId23" Type="http://schemas.openxmlformats.org/officeDocument/2006/relationships/image" Target="../media/image11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10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10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1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4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Model Binding and Model Validation, Files, Razor Syntax, Special View and Dependency Injection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 and Binding, Views, DI and Services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26000" y="2135433"/>
            <a:ext cx="2496004" cy="2474135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AddControllerWithViews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336870"/>
            <a:ext cx="7365434" cy="34433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r>
              <a:rPr lang="en-US" sz="3200" dirty="0"/>
              <a:t>.NET provides us with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31F99B4-A010-4280-B73C-3D5361AF83AC}"/>
              </a:ext>
            </a:extLst>
          </p:cNvPr>
          <p:cNvSpPr txBox="1">
            <a:spLocks/>
          </p:cNvSpPr>
          <p:nvPr/>
        </p:nvSpPr>
        <p:spPr>
          <a:xfrm>
            <a:off x="1416000" y="4578919"/>
            <a:ext cx="972108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RegisterUserModel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</a:t>
            </a:r>
            <a:r>
              <a:rPr lang="en-US" noProof="1">
                <a:solidFill>
                  <a:schemeClr val="bg1"/>
                </a:solidFill>
              </a:rPr>
              <a:t>[Required]</a:t>
            </a:r>
          </a:p>
          <a:p>
            <a:r>
              <a:rPr lang="en-US" noProof="1"/>
              <a:t>   </a:t>
            </a:r>
            <a:r>
              <a:rPr lang="en-US" noProof="1">
                <a:solidFill>
                  <a:schemeClr val="bg1"/>
                </a:solidFill>
              </a:rPr>
              <a:t>[StringLength(30)]</a:t>
            </a:r>
          </a:p>
          <a:p>
            <a:r>
              <a:rPr lang="en-US" noProof="1">
                <a:solidFill>
                  <a:schemeClr val="bg1"/>
                </a:solidFill>
              </a:rPr>
              <a:t>   [EmailAddress]</a:t>
            </a:r>
          </a:p>
          <a:p>
            <a:r>
              <a:rPr lang="en-US" noProof="1"/>
              <a:t>   public string Email { get; set; }</a:t>
            </a:r>
          </a:p>
          <a:p>
            <a:r>
              <a:rPr lang="en-US" noProof="1"/>
              <a:t>}</a:t>
            </a:r>
            <a:endParaRPr lang="en-US" sz="2599" noProof="1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IValidatableObject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IActionResult Index(MyInputModel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Uploading and Downloading Files</a:t>
            </a:r>
            <a:endParaRPr lang="bg-BG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Files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615533"/>
                  </p:ext>
                </p:extLst>
              </p:nvPr>
            </p:nvGraphicFramePr>
            <p:xfrm>
              <a:off x="8702753" y="2072476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2753" y="2072476"/>
                <a:ext cx="3558766" cy="41677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2048888" cy="5528766"/>
          </a:xfrm>
        </p:spPr>
        <p:txBody>
          <a:bodyPr>
            <a:normAutofit/>
          </a:bodyPr>
          <a:lstStyle/>
          <a:p>
            <a:r>
              <a:rPr lang="en-US" sz="26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IFormFile</a:t>
            </a:r>
            <a:r>
              <a:rPr lang="en-US" sz="2400" noProof="1"/>
              <a:t> (for single file) or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noProof="1"/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IFormFile</a:t>
            </a:r>
            <a:r>
              <a:rPr lang="en-US" sz="2400" noProof="1"/>
              <a:t>&gt;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noProof="1"/>
              <a:t>(or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noProof="1"/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IFormFile</a:t>
            </a:r>
            <a:r>
              <a:rPr lang="en-US" sz="24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38160" y="2349351"/>
            <a:ext cx="919806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bg-BG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bytes = files.Sum(f =&gt; f.Length);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bytes, filePath});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49" y="2597946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663" y="4601559"/>
            <a:ext cx="2167177" cy="19054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</a:t>
            </a:r>
            <a:r>
              <a:rPr lang="en-US" sz="3200" b="1" dirty="0">
                <a:solidFill>
                  <a:schemeClr val="accent1"/>
                </a:solidFill>
              </a:rPr>
              <a:t>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</a:t>
            </a:r>
            <a:r>
              <a:rPr lang="en-US" sz="3200" b="1" dirty="0">
                <a:solidFill>
                  <a:schemeClr val="accent1"/>
                </a:solidFill>
              </a:rPr>
              <a:t>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</a:t>
            </a:r>
            <a:r>
              <a:rPr lang="en-US" sz="3200" b="1" dirty="0">
                <a:solidFill>
                  <a:schemeClr val="accent1"/>
                </a:solidFill>
              </a:rPr>
              <a:t>Files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/>
                </a:solidFill>
              </a:rPr>
              <a:t>Razor </a:t>
            </a:r>
            <a:r>
              <a:rPr lang="en-US" sz="3200" dirty="0">
                <a:solidFill>
                  <a:schemeClr val="tx2"/>
                </a:solidFill>
              </a:rPr>
              <a:t>Syntax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</a:t>
            </a:r>
            <a:r>
              <a:rPr lang="en-US" sz="3200" noProof="1"/>
              <a:t>and</a:t>
            </a:r>
            <a:r>
              <a:rPr lang="en-US" sz="3200" b="1" noProof="1">
                <a:solidFill>
                  <a:schemeClr val="bg1"/>
                </a:solidFill>
              </a:rPr>
              <a:t> Special View Files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and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and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s-IS" sz="3200" b="1" dirty="0">
                <a:solidFill>
                  <a:schemeClr val="accent1"/>
                </a:solidFill>
              </a:rPr>
              <a:t>Dependency</a:t>
            </a:r>
            <a:r>
              <a:rPr lang="is-IS" sz="3200" dirty="0"/>
              <a:t> </a:t>
            </a:r>
            <a:r>
              <a:rPr lang="is-IS" sz="3200" b="1" dirty="0">
                <a:solidFill>
                  <a:schemeClr val="accent1"/>
                </a:solidFill>
              </a:rPr>
              <a:t>Injection</a:t>
            </a:r>
            <a:r>
              <a:rPr lang="is-IS" sz="3200" dirty="0"/>
              <a:t> and </a:t>
            </a:r>
            <a:r>
              <a:rPr lang="is-IS" sz="3200" b="1" dirty="0">
                <a:solidFill>
                  <a:schemeClr val="accent1"/>
                </a:solidFill>
              </a:rPr>
              <a:t>Services</a:t>
            </a:r>
            <a:endParaRPr lang="en-US" sz="3200" b="1" noProof="1">
              <a:solidFill>
                <a:schemeClr val="accent1"/>
              </a:solidFill>
            </a:endParaRP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endParaRPr lang="en-US" sz="2800" noProof="1"/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abstracts file system access through </a:t>
            </a:r>
            <a:r>
              <a:rPr lang="en-US" sz="30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2800" dirty="0"/>
              <a:t>File Providers are used throughout the ASP.NET Core framework</a:t>
            </a:r>
          </a:p>
          <a:p>
            <a:r>
              <a:rPr lang="en-US" sz="3000" dirty="0"/>
              <a:t>Examples of where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</a:t>
            </a:r>
            <a:r>
              <a:rPr lang="en-US" sz="3000" b="1" dirty="0">
                <a:solidFill>
                  <a:schemeClr val="bg1"/>
                </a:solidFill>
              </a:rPr>
              <a:t>File Providers </a:t>
            </a:r>
            <a:r>
              <a:rPr lang="en-US" sz="30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2800" noProof="1"/>
              <a:t> exposes the app's </a:t>
            </a:r>
            <a:r>
              <a:rPr lang="en-US" sz="2800" b="1" noProof="1">
                <a:solidFill>
                  <a:schemeClr val="bg1"/>
                </a:solidFill>
              </a:rPr>
              <a:t>content root </a:t>
            </a:r>
            <a:r>
              <a:rPr lang="en-US" sz="2800" noProof="1"/>
              <a:t>and </a:t>
            </a:r>
            <a:r>
              <a:rPr lang="en-US" sz="28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Static File Middleware</a:t>
            </a:r>
            <a:r>
              <a:rPr lang="en-US" sz="2800" noProof="1"/>
              <a:t> uses </a:t>
            </a:r>
            <a:r>
              <a:rPr lang="en-US" sz="2800" b="1" noProof="1">
                <a:solidFill>
                  <a:schemeClr val="bg1"/>
                </a:solidFill>
              </a:rPr>
              <a:t>File Providers </a:t>
            </a:r>
            <a:r>
              <a:rPr lang="en-US" sz="28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Razor</a:t>
            </a:r>
            <a:r>
              <a:rPr lang="en-US" sz="2800" noProof="1"/>
              <a:t> uses </a:t>
            </a:r>
            <a:r>
              <a:rPr lang="en-US" sz="2800" b="1" noProof="1">
                <a:solidFill>
                  <a:schemeClr val="bg1"/>
                </a:solidFill>
              </a:rPr>
              <a:t>File Providers </a:t>
            </a:r>
            <a:r>
              <a:rPr lang="en-US" sz="2800" noProof="1"/>
              <a:t>to locate pages and </a:t>
            </a:r>
            <a:r>
              <a:rPr lang="en-US" sz="28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7" y="4973084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81" y="479907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75" y="4499315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4969552"/>
            <a:ext cx="1612163" cy="161216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PhysicalFileProvider</a:t>
            </a:r>
          </a:p>
          <a:p>
            <a:pPr lvl="1"/>
            <a:r>
              <a:rPr lang="en-US" sz="2800" noProof="1"/>
              <a:t>You'll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D58A-EF83-456B-9275-51130586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96" y="1629000"/>
            <a:ext cx="2057408" cy="20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Simple-syntax </a:t>
            </a:r>
            <a:r>
              <a:rPr lang="en-US" b="1" dirty="0">
                <a:solidFill>
                  <a:schemeClr val="bg1"/>
                </a:solidFill>
              </a:rPr>
              <a:t>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Code-focused </a:t>
            </a:r>
            <a:r>
              <a:rPr lang="en-US" dirty="0"/>
              <a:t>templating approach</a:t>
            </a:r>
          </a:p>
          <a:p>
            <a:r>
              <a:rPr lang="en-US" dirty="0"/>
              <a:t>Easy transition between HTML and code</a:t>
            </a:r>
          </a:p>
          <a:p>
            <a:r>
              <a:rPr lang="en-US" dirty="0"/>
              <a:t>Examples: combining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Razor?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6365930" y="4190802"/>
            <a:ext cx="5062682" cy="2070364"/>
          </a:xfrm>
          <a:prstGeom prst="roundRect">
            <a:avLst>
              <a:gd name="adj" fmla="val 4409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9" y="4195466"/>
            <a:ext cx="5637332" cy="2068242"/>
          </a:xfrm>
          <a:prstGeom prst="roundRect">
            <a:avLst>
              <a:gd name="adj" fmla="val 4039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BA3EA08-1CB6-40B8-B602-0D336602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591" y="1259792"/>
            <a:ext cx="3468022" cy="27183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C5452FB-02BA-4854-86BB-EC5328662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(1)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239845" y="1844825"/>
            <a:ext cx="7586400" cy="132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9846" y="4005065"/>
            <a:ext cx="11712309" cy="1879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5580D7A-4481-4EF4-A280-30722F88D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3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767408" y="3185306"/>
            <a:ext cx="10801200" cy="3417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A3317-50AB-48A3-AD84-3998634D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What about '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'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(3)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2783632" y="1340768"/>
            <a:ext cx="8655268" cy="2988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sz="2000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sz="2000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sz="2000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  <a:endParaRPr lang="en-US" sz="1799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695400" y="5070804"/>
            <a:ext cx="107435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sz="2000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sz="2000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sz="2000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C527C8-9ADE-4C33-9B43-8316D4088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64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(4)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335361" y="1844824"/>
            <a:ext cx="10958361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 / 10.0)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spam_me@Model.Rating                        </a:t>
            </a: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spam_me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@(Model.Rating)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20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335360" y="5255711"/>
            <a:ext cx="10958362" cy="1048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</a:t>
            </a:r>
            <a:r>
              <a:rPr lang="en-US" sz="19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MyWebApp</a:t>
            </a:r>
            <a:r>
              <a:rPr lang="en-US" sz="19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9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054096-3E2B-45B0-A4D3-96DD1809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7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 </a:t>
            </a: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  <a:r>
              <a:rPr lang="en-US" sz="3200" dirty="0"/>
              <a:t> into views</a:t>
            </a:r>
          </a:p>
          <a:p>
            <a:pPr lvl="1"/>
            <a:r>
              <a:rPr lang="en-US" sz="3000" dirty="0"/>
              <a:t>You can inject a </a:t>
            </a:r>
            <a:r>
              <a:rPr lang="en-US" sz="3000" b="1" dirty="0">
                <a:solidFill>
                  <a:schemeClr val="bg1"/>
                </a:solidFill>
              </a:rPr>
              <a:t>Service</a:t>
            </a:r>
            <a:r>
              <a:rPr lang="en-US" sz="3000" dirty="0"/>
              <a:t> into a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  <a:r>
              <a:rPr lang="en-US" sz="3000" dirty="0"/>
              <a:t> by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0" y="2505194"/>
            <a:ext cx="5999728" cy="169590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24E5103-147A-4C2B-AE7D-8470EC77C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0" y="4372742"/>
            <a:ext cx="6050197" cy="15183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90306013-086F-4790-81C9-970FF5396F12}"/>
              </a:ext>
            </a:extLst>
          </p:cNvPr>
          <p:cNvSpPr/>
          <p:nvPr/>
        </p:nvSpPr>
        <p:spPr bwMode="auto">
          <a:xfrm rot="5400000">
            <a:off x="8460236" y="4945416"/>
            <a:ext cx="861347" cy="792716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F9752-A2B2-4732-93FA-1569BB5C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352" y="2505194"/>
            <a:ext cx="5068248" cy="22841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10571"/>
          <a:stretch/>
        </p:blipFill>
        <p:spPr>
          <a:xfrm>
            <a:off x="9350067" y="4221088"/>
            <a:ext cx="2208388" cy="236862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92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Layout and Special View Files</a:t>
            </a:r>
            <a:endParaRPr lang="bg-BG" dirty="0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BBAF-0B02-4944-B39C-1DA008DC6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Defines a </a:t>
            </a:r>
            <a:r>
              <a:rPr lang="en-US" sz="3200" b="1" dirty="0">
                <a:solidFill>
                  <a:schemeClr val="bg1"/>
                </a:solidFill>
              </a:rPr>
              <a:t>common site template </a:t>
            </a:r>
            <a:r>
              <a:rPr lang="en-US" sz="3200" dirty="0"/>
              <a:t>(~/Views/Shared/_</a:t>
            </a:r>
            <a:r>
              <a:rPr lang="en-US" sz="3200" noProof="1"/>
              <a:t>Layout.cshtml</a:t>
            </a:r>
            <a:r>
              <a:rPr lang="en-US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4A787-E54C-43F6-9AF8-3D1F8684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"/>
          <a:stretch/>
        </p:blipFill>
        <p:spPr>
          <a:xfrm>
            <a:off x="263352" y="1967301"/>
            <a:ext cx="3629096" cy="286435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21C91-9163-406A-84B9-CDC1C959C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DD9D8C-2CCF-4F63-A20D-B1A382A5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_Layout.cshtml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FC34F-508C-4AD1-B97E-4D722CE0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32" y="1916832"/>
            <a:ext cx="5622062" cy="43585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BF5AF2-A8BC-41A8-AC11-AE908C41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3" y="4149080"/>
            <a:ext cx="3073155" cy="21263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E98C4B-7281-43F0-A220-5F47D7C889F5}"/>
              </a:ext>
            </a:extLst>
          </p:cNvPr>
          <p:cNvCxnSpPr/>
          <p:nvPr/>
        </p:nvCxnSpPr>
        <p:spPr>
          <a:xfrm>
            <a:off x="2567608" y="3645024"/>
            <a:ext cx="72008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464DD80-9C4B-477F-9C34-D767322AB9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25487" y="2849654"/>
            <a:ext cx="2491261" cy="1898185"/>
          </a:xfrm>
          <a:prstGeom prst="bentConnector3">
            <a:avLst>
              <a:gd name="adj1" fmla="val -15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>
            <a:normAutofit/>
          </a:bodyPr>
          <a:lstStyle/>
          <a:p>
            <a:r>
              <a:rPr lang="en-US" sz="3200" dirty="0"/>
              <a:t>Razor View engine renders content </a:t>
            </a:r>
            <a:r>
              <a:rPr lang="en-US" sz="3200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sz="3000" dirty="0"/>
              <a:t>First the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  <a:r>
              <a:rPr lang="en-US" sz="3000" dirty="0"/>
              <a:t> is rendered, and after that – the </a:t>
            </a:r>
            <a:r>
              <a:rPr lang="en-US" sz="3000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@RenderBody() </a:t>
            </a:r>
            <a:r>
              <a:rPr lang="en-US" sz="3199" dirty="0"/>
              <a:t>–</a:t>
            </a:r>
            <a:br>
              <a:rPr lang="en-US" sz="3199" dirty="0"/>
            </a:br>
            <a:r>
              <a:rPr lang="en-US" sz="3199" dirty="0"/>
              <a:t>indicate where we want</a:t>
            </a:r>
            <a:br>
              <a:rPr lang="en-US" sz="3199" dirty="0"/>
            </a:br>
            <a:r>
              <a:rPr lang="en-US" sz="3199" dirty="0"/>
              <a:t>the views based on this</a:t>
            </a:r>
            <a:br>
              <a:rPr lang="en-US" sz="3199" dirty="0"/>
            </a:br>
            <a:r>
              <a:rPr lang="en-US" sz="3199" dirty="0"/>
              <a:t>layout to "</a:t>
            </a:r>
            <a:r>
              <a:rPr lang="en-US" sz="3199" b="1" dirty="0">
                <a:solidFill>
                  <a:schemeClr val="bg1"/>
                </a:solidFill>
              </a:rPr>
              <a:t>fill in</a:t>
            </a:r>
            <a:r>
              <a:rPr lang="en-US" sz="3199" dirty="0"/>
              <a:t>" their</a:t>
            </a:r>
            <a:br>
              <a:rPr lang="en-US" sz="3199" dirty="0"/>
            </a:br>
            <a:r>
              <a:rPr lang="en-US" sz="3199" dirty="0"/>
              <a:t>core content at that</a:t>
            </a:r>
            <a:br>
              <a:rPr lang="en-US" sz="3199" dirty="0"/>
            </a:br>
            <a:r>
              <a:rPr lang="en-US" sz="3199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_Layout.cshtml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799856" y="2636912"/>
            <a:ext cx="6683444" cy="36004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62242AA-F8A6-47CF-A23F-9EB70C317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19337" y="1161820"/>
            <a:ext cx="6912073" cy="5662030"/>
          </a:xfrm>
        </p:spPr>
        <p:txBody>
          <a:bodyPr>
            <a:normAutofit fontScale="92500" lnSpcReduction="20000"/>
          </a:bodyPr>
          <a:lstStyle/>
          <a:p>
            <a:r>
              <a:rPr lang="en-US" sz="3199" dirty="0"/>
              <a:t>You can have one or more "</a:t>
            </a:r>
            <a:r>
              <a:rPr lang="en-US" sz="3199" b="1" dirty="0">
                <a:solidFill>
                  <a:schemeClr val="bg1"/>
                </a:solidFill>
              </a:rPr>
              <a:t>sections</a:t>
            </a:r>
            <a:r>
              <a:rPr lang="en-US" sz="3199" dirty="0"/>
              <a:t>" (optional), defined in views</a:t>
            </a:r>
          </a:p>
          <a:p>
            <a:endParaRPr lang="en-US" sz="3199" dirty="0"/>
          </a:p>
          <a:p>
            <a:endParaRPr lang="en-US" sz="5200" dirty="0"/>
          </a:p>
          <a:p>
            <a:r>
              <a:rPr lang="en-US" sz="3199" dirty="0"/>
              <a:t>Can be rendered anywhere in the layout page using the method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@RenderSection</a:t>
            </a:r>
            <a:r>
              <a:rPr lang="en-US" sz="2800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 name</a:t>
            </a:r>
            <a:r>
              <a:rPr lang="en-US" sz="2800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required</a:t>
            </a:r>
            <a:r>
              <a:rPr lang="en-US" sz="2800" noProof="1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999" noProof="1"/>
              <a:t>If the section is required and not defined, an exception will be </a:t>
            </a:r>
            <a:br>
              <a:rPr lang="en-US" sz="2999" noProof="1"/>
            </a:br>
            <a:r>
              <a:rPr lang="en-US" sz="2999" noProof="1"/>
              <a:t>thrown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IsSectionDefined()</a:t>
            </a:r>
            <a:r>
              <a:rPr lang="en-US" sz="2999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8BD76B-F4B7-41A8-B0FD-2E073B745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5AEC7C-039A-4216-B3ED-91FCB373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69" y="1124744"/>
            <a:ext cx="4752527" cy="56574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2DEF04-693C-4D9D-8FAE-479F121BC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0"/>
          <a:stretch/>
        </p:blipFill>
        <p:spPr>
          <a:xfrm>
            <a:off x="646177" y="2132856"/>
            <a:ext cx="4220164" cy="107354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CDB4459-3AD0-4A47-9323-C0163899A188}"/>
              </a:ext>
            </a:extLst>
          </p:cNvPr>
          <p:cNvCxnSpPr>
            <a:cxnSpLocks/>
          </p:cNvCxnSpPr>
          <p:nvPr/>
        </p:nvCxnSpPr>
        <p:spPr>
          <a:xfrm>
            <a:off x="4943872" y="2708920"/>
            <a:ext cx="2664296" cy="1584176"/>
          </a:xfrm>
          <a:prstGeom prst="bentConnector3">
            <a:avLst>
              <a:gd name="adj1" fmla="val 723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563CA-8583-47F8-B210-1678FA683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9DD91C-F1BB-4C7A-9A0A-7B07B59D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2BC330-5A59-40E3-8F21-CC5CEE3CC1CD}"/>
              </a:ext>
            </a:extLst>
          </p:cNvPr>
          <p:cNvSpPr/>
          <p:nvPr/>
        </p:nvSpPr>
        <p:spPr bwMode="auto">
          <a:xfrm>
            <a:off x="5147080" y="1747198"/>
            <a:ext cx="6343236" cy="777982"/>
          </a:xfrm>
          <a:prstGeom prst="roundRect">
            <a:avLst/>
          </a:prstGeom>
          <a:solidFill>
            <a:schemeClr val="accent3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132CF8-909E-4C7F-BE7B-1C07E72A6E3A}"/>
              </a:ext>
            </a:extLst>
          </p:cNvPr>
          <p:cNvSpPr/>
          <p:nvPr/>
        </p:nvSpPr>
        <p:spPr bwMode="auto">
          <a:xfrm>
            <a:off x="5141312" y="2572293"/>
            <a:ext cx="1784035" cy="260221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Menu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52AA2-7511-4FD2-AE03-8098EA9D6D7A}"/>
              </a:ext>
            </a:extLst>
          </p:cNvPr>
          <p:cNvSpPr/>
          <p:nvPr/>
        </p:nvSpPr>
        <p:spPr bwMode="auto">
          <a:xfrm>
            <a:off x="9717198" y="2572293"/>
            <a:ext cx="1784035" cy="260221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Right Menu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B3D58-8BC2-4ECE-B4A5-186C056A08F8}"/>
              </a:ext>
            </a:extLst>
          </p:cNvPr>
          <p:cNvSpPr/>
          <p:nvPr/>
        </p:nvSpPr>
        <p:spPr bwMode="auto">
          <a:xfrm>
            <a:off x="5174349" y="4238348"/>
            <a:ext cx="1717960" cy="80922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1" noProof="1">
                <a:solidFill>
                  <a:schemeClr val="tx1"/>
                </a:solidFill>
              </a:rPr>
              <a:t>RenderSection</a:t>
            </a:r>
          </a:p>
          <a:p>
            <a:pPr algn="ctr"/>
            <a:r>
              <a:rPr lang="en-US" sz="1900" b="1" noProof="1">
                <a:solidFill>
                  <a:schemeClr val="tx1"/>
                </a:solidFill>
              </a:rPr>
              <a:t>("LeftSection")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57DB25-F6CE-4B4E-ACE4-B24CE6D8B41F}"/>
              </a:ext>
            </a:extLst>
          </p:cNvPr>
          <p:cNvSpPr/>
          <p:nvPr/>
        </p:nvSpPr>
        <p:spPr bwMode="auto">
          <a:xfrm>
            <a:off x="9744778" y="4238348"/>
            <a:ext cx="1728875" cy="7616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19050">
            <a:solidFill>
              <a:srgbClr val="E7D3A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1" noProof="1">
                <a:solidFill>
                  <a:schemeClr val="tx1"/>
                </a:solidFill>
              </a:rPr>
              <a:t>RenderSection</a:t>
            </a:r>
            <a:br>
              <a:rPr lang="en-US" sz="1900" b="1" noProof="1">
                <a:solidFill>
                  <a:schemeClr val="tx1"/>
                </a:solidFill>
              </a:rPr>
            </a:br>
            <a:r>
              <a:rPr lang="en-US" sz="1900" b="1" noProof="1">
                <a:solidFill>
                  <a:schemeClr val="tx1"/>
                </a:solidFill>
              </a:rPr>
              <a:t>("RightSection")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541F56-771D-4DC9-A393-EEDE8773F0BB}"/>
              </a:ext>
            </a:extLst>
          </p:cNvPr>
          <p:cNvSpPr/>
          <p:nvPr/>
        </p:nvSpPr>
        <p:spPr bwMode="auto">
          <a:xfrm>
            <a:off x="6952927" y="2572293"/>
            <a:ext cx="2731233" cy="1666055"/>
          </a:xfrm>
          <a:prstGeom prst="round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/>
                </a:solidFill>
              </a:rPr>
              <a:t>RenderBody()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F1B393-012C-428E-906A-9BE0B95E5B16}"/>
              </a:ext>
            </a:extLst>
          </p:cNvPr>
          <p:cNvSpPr/>
          <p:nvPr/>
        </p:nvSpPr>
        <p:spPr bwMode="auto">
          <a:xfrm>
            <a:off x="6952927" y="4285460"/>
            <a:ext cx="2731233" cy="889053"/>
          </a:xfrm>
          <a:prstGeom prst="round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tx1"/>
                </a:solidFill>
              </a:rPr>
              <a:t>RenderSection</a:t>
            </a:r>
          </a:p>
          <a:p>
            <a:pPr algn="ctr"/>
            <a:r>
              <a:rPr lang="en-US" sz="2400" b="1" noProof="1">
                <a:solidFill>
                  <a:schemeClr val="tx1"/>
                </a:solidFill>
              </a:rPr>
              <a:t>("MiddleSection)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ADAD4B-CF7C-4F6D-B55E-F51CBE81973D}"/>
              </a:ext>
            </a:extLst>
          </p:cNvPr>
          <p:cNvSpPr/>
          <p:nvPr/>
        </p:nvSpPr>
        <p:spPr bwMode="auto">
          <a:xfrm>
            <a:off x="5147080" y="5221003"/>
            <a:ext cx="6343236" cy="777982"/>
          </a:xfrm>
          <a:prstGeom prst="round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161FF3-D431-4F94-925D-688DF7273752}"/>
              </a:ext>
            </a:extLst>
          </p:cNvPr>
          <p:cNvSpPr/>
          <p:nvPr/>
        </p:nvSpPr>
        <p:spPr bwMode="auto">
          <a:xfrm>
            <a:off x="4871864" y="1556792"/>
            <a:ext cx="6882754" cy="468052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46640-7BD8-48E9-9488-5C1B99B6F9C4}"/>
              </a:ext>
            </a:extLst>
          </p:cNvPr>
          <p:cNvSpPr txBox="1"/>
          <p:nvPr/>
        </p:nvSpPr>
        <p:spPr>
          <a:xfrm>
            <a:off x="9289986" y="995419"/>
            <a:ext cx="222986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_Layout.cshtml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DF88B6-26FB-4813-99D6-039A6040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2" y="1256591"/>
            <a:ext cx="4522141" cy="533312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1966E2-5AD4-47F7-ADFE-80E2FC52F18C}"/>
              </a:ext>
            </a:extLst>
          </p:cNvPr>
          <p:cNvSpPr txBox="1"/>
          <p:nvPr/>
        </p:nvSpPr>
        <p:spPr>
          <a:xfrm>
            <a:off x="3406313" y="1118176"/>
            <a:ext cx="192299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/>
              <a:t>Index.cshtml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47438-FB24-45A7-9D72-32941BAB83E0}"/>
              </a:ext>
            </a:extLst>
          </p:cNvPr>
          <p:cNvCxnSpPr>
            <a:cxnSpLocks/>
          </p:cNvCxnSpPr>
          <p:nvPr/>
        </p:nvCxnSpPr>
        <p:spPr>
          <a:xfrm>
            <a:off x="4367808" y="3140969"/>
            <a:ext cx="5544616" cy="1144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2CE7A8-9EE1-44A6-A1BB-20206A4E7281}"/>
              </a:ext>
            </a:extLst>
          </p:cNvPr>
          <p:cNvSpPr/>
          <p:nvPr/>
        </p:nvSpPr>
        <p:spPr bwMode="auto">
          <a:xfrm>
            <a:off x="191944" y="2204864"/>
            <a:ext cx="4522141" cy="1368152"/>
          </a:xfrm>
          <a:prstGeom prst="roundRect">
            <a:avLst/>
          </a:prstGeom>
          <a:noFill/>
          <a:ln w="19050">
            <a:solidFill>
              <a:srgbClr val="E7D3AE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30554C-6435-4F14-9F4D-9D0E523729D2}"/>
              </a:ext>
            </a:extLst>
          </p:cNvPr>
          <p:cNvSpPr/>
          <p:nvPr/>
        </p:nvSpPr>
        <p:spPr bwMode="auto">
          <a:xfrm>
            <a:off x="191944" y="3687131"/>
            <a:ext cx="4522141" cy="1368152"/>
          </a:xfrm>
          <a:prstGeom prst="roundRect">
            <a:avLst/>
          </a:prstGeom>
          <a:noFill/>
          <a:ln w="19050">
            <a:solidFill>
              <a:srgbClr val="FFE1AD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A859A-3147-4236-A67B-A6300B59C125}"/>
              </a:ext>
            </a:extLst>
          </p:cNvPr>
          <p:cNvCxnSpPr>
            <a:cxnSpLocks/>
          </p:cNvCxnSpPr>
          <p:nvPr/>
        </p:nvCxnSpPr>
        <p:spPr>
          <a:xfrm>
            <a:off x="4072556" y="3828655"/>
            <a:ext cx="3067561" cy="605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0080A7-92A0-4498-8A28-60EE8C233184}"/>
              </a:ext>
            </a:extLst>
          </p:cNvPr>
          <p:cNvSpPr/>
          <p:nvPr/>
        </p:nvSpPr>
        <p:spPr bwMode="auto">
          <a:xfrm>
            <a:off x="235101" y="5218686"/>
            <a:ext cx="4522141" cy="1368152"/>
          </a:xfrm>
          <a:prstGeom prst="roundRect">
            <a:avLst/>
          </a:prstGeom>
          <a:noFill/>
          <a:ln w="19050">
            <a:solidFill>
              <a:srgbClr val="E7D3AE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1A1B43-7531-4FB6-87E2-69BC6FEA89FD}"/>
              </a:ext>
            </a:extLst>
          </p:cNvPr>
          <p:cNvCxnSpPr>
            <a:cxnSpLocks/>
          </p:cNvCxnSpPr>
          <p:nvPr/>
        </p:nvCxnSpPr>
        <p:spPr>
          <a:xfrm flipV="1">
            <a:off x="3824748" y="4946109"/>
            <a:ext cx="1551172" cy="653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AFB812-B56E-4CF9-A887-5CA1674EED38}"/>
              </a:ext>
            </a:extLst>
          </p:cNvPr>
          <p:cNvSpPr/>
          <p:nvPr/>
        </p:nvSpPr>
        <p:spPr bwMode="auto">
          <a:xfrm>
            <a:off x="191944" y="1222859"/>
            <a:ext cx="3239761" cy="818603"/>
          </a:xfrm>
          <a:prstGeom prst="roundRect">
            <a:avLst/>
          </a:prstGeom>
          <a:noFill/>
          <a:ln w="19050">
            <a:solidFill>
              <a:srgbClr val="FFD18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51C4A2-19AC-469B-8E3A-45515CBA9C64}"/>
              </a:ext>
            </a:extLst>
          </p:cNvPr>
          <p:cNvCxnSpPr>
            <a:cxnSpLocks/>
          </p:cNvCxnSpPr>
          <p:nvPr/>
        </p:nvCxnSpPr>
        <p:spPr>
          <a:xfrm>
            <a:off x="3236478" y="1819307"/>
            <a:ext cx="5019763" cy="1393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1" grpId="0" animBg="1"/>
      <p:bldP spid="27" grpId="0" animBg="1"/>
      <p:bldP spid="29" grpId="0" animBg="1"/>
      <p:bldP spid="35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52677"/>
            <a:ext cx="11801748" cy="5241541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5835" y="5440190"/>
            <a:ext cx="10760331" cy="1048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5836" y="3655749"/>
            <a:ext cx="10760331" cy="1048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A1B0E6-BFE6-4FCE-A36D-A0F7C26CE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5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26" y="1252675"/>
            <a:ext cx="11801748" cy="541105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Views,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036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036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036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036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199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99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60637" y="3181831"/>
            <a:ext cx="9870729" cy="25257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99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99" dirty="0">
                <a:solidFill>
                  <a:schemeClr val="tx1"/>
                </a:solidFill>
                <a:effectLst/>
              </a:rPr>
              <a:t>MyWebApp</a:t>
            </a:r>
          </a:p>
          <a:p>
            <a:r>
              <a:rPr lang="en-US" sz="2499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99" dirty="0">
                <a:solidFill>
                  <a:schemeClr val="tx1"/>
                </a:solidFill>
                <a:effectLst/>
              </a:rPr>
              <a:t>MyWebApp.Models</a:t>
            </a:r>
          </a:p>
          <a:p>
            <a:r>
              <a:rPr lang="en-US" sz="2499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99" dirty="0">
                <a:solidFill>
                  <a:schemeClr val="tx1"/>
                </a:solidFill>
                <a:effectLst/>
              </a:rPr>
              <a:t>MyWebApp.Models.AccountViewModels</a:t>
            </a:r>
          </a:p>
          <a:p>
            <a:r>
              <a:rPr lang="en-US" sz="2499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99" dirty="0">
                <a:solidFill>
                  <a:schemeClr val="tx1"/>
                </a:solidFill>
                <a:effectLst/>
              </a:rPr>
              <a:t>MyWebApp.Models.ManageViewModels</a:t>
            </a:r>
          </a:p>
          <a:p>
            <a:r>
              <a:rPr lang="en-US" sz="2499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499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499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499" dirty="0">
                <a:solidFill>
                  <a:schemeClr val="tx1"/>
                </a:solidFill>
                <a:effectLst/>
              </a:rPr>
              <a:t>*, Microsoft.AspNetCore.Mvc.TagHelpers</a:t>
            </a:r>
            <a:endParaRPr lang="en-US" sz="2499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07826F-3EFB-4512-A6A1-D92EAC283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969A8A-80EB-461F-A11B-503045A98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8C8B-5F66-4187-A92C-EA2E413DD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file contains </a:t>
            </a:r>
            <a:r>
              <a:rPr lang="en-US" b="1" dirty="0">
                <a:solidFill>
                  <a:schemeClr val="bg1"/>
                </a:solidFill>
              </a:rPr>
              <a:t>validation scripts </a:t>
            </a:r>
            <a:r>
              <a:rPr lang="en-US" dirty="0"/>
              <a:t>in the form of a partial view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Views/Shared/_ValidationScriptsPartial.cshtml</a:t>
            </a:r>
            <a:r>
              <a:rPr lang="en-US" sz="3398" noProof="1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398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398" noProof="1"/>
          </a:p>
          <a:p>
            <a:pPr marL="447675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398" noProof="1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To use the </a:t>
            </a:r>
            <a:r>
              <a:rPr lang="en-US" sz="3400" b="1" dirty="0"/>
              <a:t>scripts</a:t>
            </a:r>
            <a:r>
              <a:rPr lang="en-US" sz="3400" dirty="0"/>
              <a:t>, render the </a:t>
            </a:r>
            <a:r>
              <a:rPr lang="en-US" sz="3400" b="1" dirty="0">
                <a:solidFill>
                  <a:schemeClr val="bg1"/>
                </a:solidFill>
              </a:rPr>
              <a:t>partial view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inside a </a:t>
            </a:r>
            <a:r>
              <a:rPr lang="en-US" sz="3400" b="1" dirty="0">
                <a:solidFill>
                  <a:schemeClr val="bg1"/>
                </a:solidFill>
              </a:rPr>
              <a:t>view </a:t>
            </a:r>
            <a:r>
              <a:rPr lang="en-US" sz="3400" dirty="0"/>
              <a:t>in a </a:t>
            </a:r>
            <a:r>
              <a:rPr lang="en-US" sz="3400" b="1" dirty="0">
                <a:solidFill>
                  <a:schemeClr val="bg1"/>
                </a:solidFill>
              </a:rPr>
              <a:t>section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911F66-B678-4C32-8F50-4BADAB5D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_ValidationScriptsPartial.cshtml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3C5FC9-3DC3-48BA-AD01-F2FFCDAC52FB}"/>
              </a:ext>
            </a:extLst>
          </p:cNvPr>
          <p:cNvSpPr txBox="1">
            <a:spLocks/>
          </p:cNvSpPr>
          <p:nvPr/>
        </p:nvSpPr>
        <p:spPr>
          <a:xfrm>
            <a:off x="293366" y="2564904"/>
            <a:ext cx="11491266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&lt;script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src="~/lib/jquery-validation/dist/jquery.validate.min.js"&gt;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&lt;/script&gt;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&lt;script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src="~/lib/jquery-validation-unobtrusive/jquery.validate.unobtrusive.min.js"&gt;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&lt;/script&gt;</a:t>
            </a:r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E1D414-AE70-44EB-9A82-662C3BA3D315}"/>
              </a:ext>
            </a:extLst>
          </p:cNvPr>
          <p:cNvSpPr txBox="1">
            <a:spLocks/>
          </p:cNvSpPr>
          <p:nvPr/>
        </p:nvSpPr>
        <p:spPr>
          <a:xfrm>
            <a:off x="2279576" y="5373217"/>
            <a:ext cx="9505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@section </a:t>
            </a:r>
            <a:r>
              <a:rPr lang="en-US" sz="2000" dirty="0">
                <a:solidFill>
                  <a:schemeClr val="tx1"/>
                </a:solidFill>
                <a:effectLst/>
              </a:rPr>
              <a:t>Scripts </a:t>
            </a:r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&lt;partial name="</a:t>
            </a:r>
            <a:r>
              <a:rPr lang="en-US" sz="2000" dirty="0">
                <a:solidFill>
                  <a:schemeClr val="bg1"/>
                </a:solidFill>
                <a:effectLst/>
              </a:rPr>
              <a:t>_ValidationScriptsPartial</a:t>
            </a:r>
            <a:r>
              <a:rPr lang="en-US" sz="20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0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RazorPage</a:t>
            </a:r>
            <a:r>
              <a:rPr lang="en-US" sz="2800" noProof="1"/>
              <a:t> has a property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826329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6604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Tag Helpers </a:t>
            </a:r>
            <a:r>
              <a:rPr lang="en-US" sz="3199" dirty="0"/>
              <a:t>enable the participation of Server-side code in the </a:t>
            </a:r>
            <a:br>
              <a:rPr lang="en-US" sz="3199" dirty="0"/>
            </a:br>
            <a:r>
              <a:rPr lang="en-US" sz="3199" dirty="0"/>
              <a:t>HTML element creation and rendering, in </a:t>
            </a:r>
            <a:r>
              <a:rPr lang="en-US" sz="3199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There are built-in </a:t>
            </a:r>
            <a:r>
              <a:rPr lang="en-US" sz="2999" b="1" dirty="0">
                <a:solidFill>
                  <a:schemeClr val="bg1"/>
                </a:solidFill>
              </a:rPr>
              <a:t>Tag Helpers </a:t>
            </a:r>
            <a:r>
              <a:rPr lang="en-US" sz="2999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799" dirty="0"/>
              <a:t>Forms, Links, Assets, etc.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There are </a:t>
            </a:r>
            <a:r>
              <a:rPr lang="en-US" sz="2999" b="1" dirty="0">
                <a:solidFill>
                  <a:schemeClr val="bg1"/>
                </a:solidFill>
              </a:rPr>
              <a:t>custom</a:t>
            </a:r>
            <a:r>
              <a:rPr lang="en-US" sz="2999" dirty="0"/>
              <a:t> Tag Helpers in </a:t>
            </a:r>
            <a:r>
              <a:rPr lang="en-US" sz="2999" b="1" dirty="0">
                <a:solidFill>
                  <a:schemeClr val="bg1"/>
                </a:solidFill>
              </a:rPr>
              <a:t>GitHub</a:t>
            </a:r>
            <a:r>
              <a:rPr lang="en-US" sz="2999" dirty="0"/>
              <a:t> repos and </a:t>
            </a:r>
            <a:r>
              <a:rPr lang="en-US" sz="2999" b="1" dirty="0">
                <a:solidFill>
                  <a:schemeClr val="bg1"/>
                </a:solidFill>
              </a:rPr>
              <a:t>NuGet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38" y="1854146"/>
            <a:ext cx="1277666" cy="1277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79" y="3055951"/>
            <a:ext cx="1466603" cy="1466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41DB998-1FF0-4459-B095-E7EC1F2E5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AEBA7-B0B0-4332-AAAA-4BF4117C9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592" y="4365022"/>
            <a:ext cx="8507012" cy="19338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2" name="AutoShape 25">
            <a:extLst>
              <a:ext uri="{FF2B5EF4-FFF2-40B4-BE49-F238E27FC236}">
                <a16:creationId xmlns:a16="http://schemas.microsoft.com/office/drawing/2014/main" id="{CF32A290-F155-48D4-A4BA-4A18033A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1" y="4277504"/>
            <a:ext cx="2046273" cy="1073408"/>
          </a:xfrm>
          <a:prstGeom prst="wedgeRoundRectCallout">
            <a:avLst>
              <a:gd name="adj1" fmla="val 122757"/>
              <a:gd name="adj2" fmla="val 5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Often start with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asp-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981BB386-1B35-42C5-8805-7D90284D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44" y="4277504"/>
            <a:ext cx="2046273" cy="1073408"/>
          </a:xfrm>
          <a:prstGeom prst="wedgeRoundRectCallout">
            <a:avLst>
              <a:gd name="adj1" fmla="val 140545"/>
              <a:gd name="adj2" fmla="val 69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Often start with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asp-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HTML Helpers </a:t>
            </a:r>
            <a:r>
              <a:rPr lang="en-US" sz="2999" dirty="0"/>
              <a:t>are invoked as </a:t>
            </a:r>
            <a:br>
              <a:rPr lang="en-US" sz="2999" dirty="0"/>
            </a:br>
            <a:r>
              <a:rPr lang="en-US" sz="2999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HTML Helpers </a:t>
            </a:r>
            <a:r>
              <a:rPr lang="en-US" sz="2999" dirty="0"/>
              <a:t>tend to include a </a:t>
            </a:r>
            <a:br>
              <a:rPr lang="en-US" sz="2999" dirty="0"/>
            </a:br>
            <a:r>
              <a:rPr lang="en-US" sz="2999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HTML Helpers </a:t>
            </a:r>
            <a:r>
              <a:rPr lang="en-US" sz="2999" dirty="0"/>
              <a:t>use complex and </a:t>
            </a:r>
            <a:br>
              <a:rPr lang="en-US" sz="2999" dirty="0"/>
            </a:br>
            <a:r>
              <a:rPr lang="en-US" sz="2999" dirty="0"/>
              <a:t>very </a:t>
            </a:r>
            <a:r>
              <a:rPr lang="en-US" sz="2999" b="1" dirty="0">
                <a:solidFill>
                  <a:schemeClr val="bg1"/>
                </a:solidFill>
              </a:rPr>
              <a:t>C#-specific </a:t>
            </a:r>
            <a:r>
              <a:rPr lang="en-US" sz="2999" dirty="0"/>
              <a:t>Razor syntax in </a:t>
            </a:r>
            <a:br>
              <a:rPr lang="en-US" sz="2999" dirty="0"/>
            </a:br>
            <a:r>
              <a:rPr lang="en-US" sz="2999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Tag Helpers </a:t>
            </a:r>
            <a:r>
              <a:rPr lang="en-US" sz="2999" dirty="0"/>
              <a:t>attach to HTML</a:t>
            </a:r>
            <a:br>
              <a:rPr lang="en-US" sz="2999" dirty="0"/>
            </a:br>
            <a:r>
              <a:rPr lang="en-US" sz="2999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Tag Helpers </a:t>
            </a:r>
            <a:r>
              <a:rPr lang="en-US" sz="2999" dirty="0"/>
              <a:t>reduce the explicit</a:t>
            </a:r>
            <a:br>
              <a:rPr lang="en-US" sz="2999" dirty="0"/>
            </a:br>
            <a:r>
              <a:rPr lang="en-US" sz="2999" dirty="0"/>
              <a:t>transitions between </a:t>
            </a:r>
            <a:r>
              <a:rPr lang="en-US" sz="2999" b="1" dirty="0">
                <a:solidFill>
                  <a:schemeClr val="bg1"/>
                </a:solidFill>
              </a:rPr>
              <a:t>HTML</a:t>
            </a:r>
            <a:r>
              <a:rPr lang="en-US" sz="2999" dirty="0"/>
              <a:t> &amp; </a:t>
            </a:r>
            <a:r>
              <a:rPr lang="en-US" sz="2999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Tag Helpers </a:t>
            </a:r>
            <a:r>
              <a:rPr lang="en-US" sz="2999" dirty="0"/>
              <a:t>make the Razor</a:t>
            </a:r>
            <a:br>
              <a:rPr lang="en-US" sz="2999" dirty="0"/>
            </a:br>
            <a:r>
              <a:rPr lang="en-US" sz="2999" dirty="0"/>
              <a:t>markup quite </a:t>
            </a:r>
            <a:r>
              <a:rPr lang="en-US" sz="2999" b="1" dirty="0">
                <a:solidFill>
                  <a:schemeClr val="bg1"/>
                </a:solidFill>
              </a:rPr>
              <a:t>clean</a:t>
            </a:r>
            <a:r>
              <a:rPr lang="en-US" sz="2999" dirty="0"/>
              <a:t> and the </a:t>
            </a:r>
            <a:br>
              <a:rPr lang="en-US" sz="2999" dirty="0"/>
            </a:br>
            <a:r>
              <a:rPr lang="en-US" sz="2999" dirty="0"/>
              <a:t>views – quite </a:t>
            </a:r>
            <a:r>
              <a:rPr lang="en-US" sz="2999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C9750F0-FAB0-4C9B-8890-79BFDC12B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DD009-F8AA-4207-BA57-D653A4B9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" y="5542359"/>
            <a:ext cx="5114925" cy="3429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6C8C34-E958-4229-BE1E-564270F7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00" y="5504259"/>
            <a:ext cx="4781550" cy="381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35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and View Components</a:t>
            </a:r>
          </a:p>
        </p:txBody>
      </p:sp>
      <p:pic>
        <p:nvPicPr>
          <p:cNvPr id="2" name="Picture 1" descr="Is it possible to load a partial view in a partial view? - Stack Overflow">
            <a:extLst>
              <a:ext uri="{FF2B5EF4-FFF2-40B4-BE49-F238E27FC236}">
                <a16:creationId xmlns:a16="http://schemas.microsoft.com/office/drawing/2014/main" id="{4B08D071-EF94-485E-8C79-F76089E2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59" y="774000"/>
            <a:ext cx="5479280" cy="37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139441"/>
            <a:ext cx="7488233" cy="54891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Break up large markup files into smaller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 the </a:t>
            </a:r>
            <a:r>
              <a:rPr lang="en-US" b="1" dirty="0"/>
              <a:t>duplication</a:t>
            </a:r>
            <a:r>
              <a:rPr lang="en-US" dirty="0"/>
              <a:t> of common view code</a:t>
            </a:r>
          </a:p>
          <a:p>
            <a:pPr>
              <a:lnSpc>
                <a:spcPct val="100000"/>
              </a:lnSpc>
            </a:pPr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.cshtml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files)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placed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/Shared/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or in the same directory where used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EFB20-2B5E-4A20-BD0F-6F0CC3184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1D87A-1CE0-472E-BE37-B3E76B40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299" y="1772816"/>
            <a:ext cx="4679922" cy="37923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94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WebApplication.Models;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ProductsListViewModel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Html.PartialAsync("_ProductPartial",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89709" cy="5772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View Components </a:t>
            </a:r>
            <a:r>
              <a:rPr lang="en-US" sz="2999" dirty="0"/>
              <a:t>are similar to </a:t>
            </a:r>
            <a:r>
              <a:rPr lang="en-US" sz="2999" b="1" dirty="0">
                <a:solidFill>
                  <a:schemeClr val="bg1"/>
                </a:solidFill>
              </a:rPr>
              <a:t>Partial Views</a:t>
            </a:r>
            <a:r>
              <a:rPr lang="en-US" sz="2999" dirty="0"/>
              <a:t>, but much more powerful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dirty="0"/>
              <a:t>No model binding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dirty="0"/>
              <a:t>Depend only on the data provided to it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View Components</a:t>
            </a:r>
            <a:r>
              <a:rPr lang="en-US" sz="2999" dirty="0"/>
              <a:t>: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2799" dirty="0"/>
              <a:t>Render a </a:t>
            </a:r>
            <a:r>
              <a:rPr lang="en-US" sz="2799" b="1" dirty="0">
                <a:solidFill>
                  <a:schemeClr val="bg1"/>
                </a:solidFill>
              </a:rPr>
              <a:t>chunk</a:t>
            </a:r>
            <a:r>
              <a:rPr lang="en-US" sz="2799" dirty="0"/>
              <a:t> rather than a whole </a:t>
            </a:r>
          </a:p>
          <a:p>
            <a:pPr marL="447675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799" dirty="0"/>
              <a:t>     response</a:t>
            </a:r>
            <a:r>
              <a:rPr lang="bg-BG" sz="2799" dirty="0"/>
              <a:t> (</a:t>
            </a:r>
            <a:r>
              <a:rPr lang="en-US" sz="2799" dirty="0"/>
              <a:t>as in </a:t>
            </a:r>
            <a:r>
              <a:rPr lang="en-US" sz="2799" b="1" noProof="1">
                <a:latin typeface="Consolas" panose="020B0609020204030204" pitchFamily="49" charset="0"/>
              </a:rPr>
              <a:t>Html.Action()</a:t>
            </a:r>
            <a:r>
              <a:rPr lang="en-US" sz="27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dirty="0"/>
              <a:t>Can have parameters and business logic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dirty="0"/>
              <a:t>Typically invoked from a </a:t>
            </a:r>
            <a:r>
              <a:rPr lang="en-US" sz="2799" b="1" dirty="0">
                <a:solidFill>
                  <a:schemeClr val="bg1"/>
                </a:solidFill>
              </a:rPr>
              <a:t>Layout</a:t>
            </a:r>
            <a:r>
              <a:rPr lang="en-US" sz="2799" dirty="0"/>
              <a:t> page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dirty="0"/>
              <a:t>Include the same </a:t>
            </a:r>
            <a:r>
              <a:rPr lang="en-US" sz="2799" b="1" dirty="0">
                <a:solidFill>
                  <a:schemeClr val="bg1"/>
                </a:solidFill>
              </a:rPr>
              <a:t>separation of concerns</a:t>
            </a:r>
            <a:r>
              <a:rPr lang="en-US" sz="2799" dirty="0"/>
              <a:t> and testability benefits between controller / view</a:t>
            </a:r>
            <a:endParaRPr lang="en-US" sz="2999" dirty="0"/>
          </a:p>
          <a:p>
            <a:pPr lvl="1"/>
            <a:endParaRPr lang="en-US" sz="2799" dirty="0"/>
          </a:p>
          <a:p>
            <a:pPr lvl="1"/>
            <a:endParaRPr lang="en-US" sz="27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E996BE-B0A9-4C6F-8FBC-88AE8F8D7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BD492-867B-42FF-8B24-3FF7B9F5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23" y="1973847"/>
            <a:ext cx="4728303" cy="32910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7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</a:t>
            </a:r>
            <a:r>
              <a:rPr lang="en-US" noProof="1"/>
              <a:t>ViewComponent </a:t>
            </a:r>
            <a:r>
              <a:rPr lang="en-US" dirty="0"/>
              <a:t>(1)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141976" y="1868718"/>
            <a:ext cx="9920052" cy="4666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: 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ViewComponent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20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	=&gt; this.dataService = dataService;</a:t>
            </a:r>
          </a:p>
          <a:p>
            <a:pPr>
              <a:lnSpc>
                <a:spcPct val="85000"/>
              </a:lnSpc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(string name)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pPr>
              <a:lnSpc>
                <a:spcPct val="85000"/>
              </a:lnSpc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pPr>
              <a:lnSpc>
                <a:spcPct val="85000"/>
              </a:lnSpc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AB5745-0046-4188-983A-0731C87EE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2624" y="6453336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136E832D-C320-4306-A7B6-CFC7352C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00" y="5958114"/>
            <a:ext cx="3240360" cy="524085"/>
          </a:xfrm>
          <a:prstGeom prst="wedgeRoundRectCallout">
            <a:avLst>
              <a:gd name="adj1" fmla="val -38633"/>
              <a:gd name="adj2" fmla="val -80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Typically return a </a:t>
            </a:r>
            <a:r>
              <a:rPr lang="en-US" sz="2400" b="1" dirty="0">
                <a:solidFill>
                  <a:schemeClr val="bg1"/>
                </a:solidFill>
              </a:rPr>
              <a:t>view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F9668C22-CA15-4A22-AEC9-0EB13B847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098" y="3953047"/>
            <a:ext cx="3655118" cy="497344"/>
          </a:xfrm>
          <a:prstGeom prst="wedgeRoundRectCallout">
            <a:avLst>
              <a:gd name="adj1" fmla="val -42194"/>
              <a:gd name="adj2" fmla="val -73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Async method with </a:t>
            </a:r>
            <a:r>
              <a:rPr lang="en-US" sz="2400" b="1" dirty="0">
                <a:solidFill>
                  <a:schemeClr val="bg1"/>
                </a:solidFill>
              </a:rPr>
              <a:t>logic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C0F0971D-EDA1-4E1A-9BD6-B61BA4A1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364" y="2207529"/>
            <a:ext cx="2774524" cy="1203085"/>
          </a:xfrm>
          <a:prstGeom prst="wedgeRoundRectCallout">
            <a:avLst>
              <a:gd name="adj1" fmla="val -64805"/>
              <a:gd name="adj2" fmla="val 6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Components </a:t>
            </a:r>
            <a:r>
              <a:rPr lang="en-US" sz="2400" b="1" dirty="0">
                <a:solidFill>
                  <a:schemeClr val="bg1"/>
                </a:solidFill>
              </a:rPr>
              <a:t>don't handle requests directly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58A2E7-F338-499B-8933-C8BF0F83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684" y="5154867"/>
            <a:ext cx="3096344" cy="1384034"/>
          </a:xfrm>
          <a:prstGeom prst="wedgeRoundRectCallout">
            <a:avLst>
              <a:gd name="adj1" fmla="val -27514"/>
              <a:gd name="adj2" fmla="val 4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They often initialize a </a:t>
            </a:r>
            <a:r>
              <a:rPr lang="en-US" sz="2400" b="1" dirty="0">
                <a:solidFill>
                  <a:schemeClr val="bg1"/>
                </a:solidFill>
              </a:rPr>
              <a:t>model</a:t>
            </a:r>
            <a:r>
              <a:rPr lang="en-US" sz="2400" b="1" dirty="0">
                <a:solidFill>
                  <a:schemeClr val="bg2"/>
                </a:solidFill>
              </a:rPr>
              <a:t> which is passed to the </a:t>
            </a:r>
            <a:r>
              <a:rPr lang="en-US" sz="2400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057D0CB-E64C-4769-9131-94BCA8305F0E}"/>
              </a:ext>
            </a:extLst>
          </p:cNvPr>
          <p:cNvSpPr txBox="1">
            <a:spLocks/>
          </p:cNvSpPr>
          <p:nvPr/>
        </p:nvSpPr>
        <p:spPr>
          <a:xfrm>
            <a:off x="141976" y="1350144"/>
            <a:ext cx="99200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91440" rIns="143963" bIns="9144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  <a:effectLst/>
              </a:rPr>
              <a:t>\ViewComponents\</a:t>
            </a:r>
            <a:r>
              <a:rPr lang="en-US" sz="2200" dirty="0">
                <a:solidFill>
                  <a:schemeClr val="bg1"/>
                </a:solidFill>
                <a:effectLst/>
              </a:rPr>
              <a:t>HelloWorldViewComponent.cs</a:t>
            </a:r>
            <a:endParaRPr lang="en-US" sz="22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0CAF3279-F435-4093-AE11-2666F052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46" y="1247306"/>
            <a:ext cx="3240360" cy="857384"/>
          </a:xfrm>
          <a:prstGeom prst="wedgeRoundRectCallout">
            <a:avLst>
              <a:gd name="adj1" fmla="val -84660"/>
              <a:gd name="adj2" fmla="val 50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Inherit the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ViewComponent</a:t>
            </a:r>
            <a:r>
              <a:rPr lang="en-US" sz="2400" b="1" dirty="0">
                <a:solidFill>
                  <a:schemeClr val="bg2"/>
                </a:solidFill>
              </a:rPr>
              <a:t> class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</a:t>
            </a:r>
            <a:r>
              <a:rPr lang="en-US" noProof="1"/>
              <a:t>ViewComponent (2)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191943" y="3514670"/>
            <a:ext cx="10358666" cy="17562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1999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1999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</a:t>
            </a:r>
            <a:r>
              <a:rPr lang="en-US" sz="1999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1999" dirty="0">
                <a:solidFill>
                  <a:schemeClr val="tx1"/>
                </a:solidFill>
                <a:effectLst/>
              </a:rPr>
              <a:t>("</a:t>
            </a:r>
            <a:r>
              <a:rPr lang="en-US" sz="1999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999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1999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1999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85" y="4989796"/>
            <a:ext cx="5894871" cy="15172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73DAB49-EE8A-4B0F-97DD-125FAB0BD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714DFE-7BB0-424E-B39B-FCE8821220CC}"/>
              </a:ext>
            </a:extLst>
          </p:cNvPr>
          <p:cNvGrpSpPr/>
          <p:nvPr/>
        </p:nvGrpSpPr>
        <p:grpSpPr>
          <a:xfrm>
            <a:off x="191944" y="1570885"/>
            <a:ext cx="8784377" cy="1007141"/>
            <a:chOff x="684212" y="1183509"/>
            <a:chExt cx="5791200" cy="877096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6CEE8D35-1B45-4D9C-99D9-DB30AD0460E8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39168"/>
              <a:ext cx="5791200" cy="4214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200" dirty="0">
                  <a:solidFill>
                    <a:schemeClr val="tx1"/>
                  </a:solidFill>
                  <a:effectLst/>
                </a:rPr>
                <a:t>&lt;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h1&gt;</a:t>
              </a:r>
              <a:r>
                <a:rPr lang="en-US" sz="2200">
                  <a:solidFill>
                    <a:schemeClr val="bg1"/>
                  </a:solidFill>
                  <a:effectLst/>
                </a:rPr>
                <a:t>@ViewData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["Message"]!!! I am </a:t>
              </a:r>
              <a:r>
                <a:rPr lang="en-US" sz="2200">
                  <a:solidFill>
                    <a:schemeClr val="bg1"/>
                  </a:solidFill>
                  <a:effectLst/>
                </a:rPr>
                <a:t>@ViewData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["Name"]&lt;/h1&gt;</a:t>
              </a:r>
              <a:endParaRPr lang="en-US" sz="22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F9E110AA-66FB-4152-9394-634BE64A312C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183509"/>
              <a:ext cx="5791200" cy="4556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91440" rIns="143963" bIns="9144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Views\</a:t>
              </a:r>
              <a:r>
                <a:rPr lang="en-US" sz="2200">
                  <a:solidFill>
                    <a:schemeClr val="bg1"/>
                  </a:solidFill>
                  <a:effectLst/>
                </a:rPr>
                <a:t>Shared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200">
                  <a:solidFill>
                    <a:schemeClr val="bg1"/>
                  </a:solidFill>
                  <a:effectLst/>
                </a:rPr>
                <a:t>Components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200">
                  <a:solidFill>
                    <a:schemeClr val="bg1"/>
                  </a:solidFill>
                  <a:effectLst/>
                </a:rPr>
                <a:t>HelloWorld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200"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.cshtml</a:t>
              </a:r>
              <a:endParaRPr lang="en-US" sz="2200" dirty="0"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5E9700-F7B5-4CE2-8529-53C011CE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29" y="1258250"/>
            <a:ext cx="3091218" cy="16616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AC11019-46EF-4B28-AEEF-84D716A693D2}"/>
              </a:ext>
            </a:extLst>
          </p:cNvPr>
          <p:cNvSpPr txBox="1">
            <a:spLocks/>
          </p:cNvSpPr>
          <p:nvPr/>
        </p:nvSpPr>
        <p:spPr>
          <a:xfrm>
            <a:off x="191943" y="2996952"/>
            <a:ext cx="103586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91440" rIns="143963" bIns="9144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  <a:effectLst/>
              </a:rPr>
              <a:t>\Views\Home\</a:t>
            </a:r>
            <a:r>
              <a:rPr lang="en-US" sz="2200" dirty="0">
                <a:solidFill>
                  <a:schemeClr val="bg1"/>
                </a:solidFill>
                <a:effectLst/>
              </a:rPr>
              <a:t>Index.cshtml</a:t>
            </a:r>
            <a:endParaRPr lang="en-US" sz="22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775A1B97-69B0-4400-A257-D1C37A4B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88" y="5293719"/>
            <a:ext cx="4391889" cy="1152128"/>
          </a:xfrm>
          <a:prstGeom prst="wedgeRoundRectCallout">
            <a:avLst>
              <a:gd name="adj1" fmla="val -42615"/>
              <a:gd name="adj2" fmla="val -89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To use a </a:t>
            </a:r>
            <a:r>
              <a:rPr lang="en-US" sz="2200" b="1" dirty="0">
                <a:solidFill>
                  <a:schemeClr val="bg1"/>
                </a:solidFill>
              </a:rPr>
              <a:t>Tag Helper</a:t>
            </a:r>
            <a:r>
              <a:rPr lang="en-US" sz="2200" b="1" dirty="0">
                <a:solidFill>
                  <a:schemeClr val="bg2"/>
                </a:solidFill>
              </a:rPr>
              <a:t>, register the </a:t>
            </a:r>
            <a:r>
              <a:rPr lang="en-US" sz="2200" b="1" dirty="0">
                <a:solidFill>
                  <a:schemeClr val="bg1"/>
                </a:solidFill>
              </a:rPr>
              <a:t>assembly</a:t>
            </a:r>
            <a:r>
              <a:rPr lang="en-US" sz="2200" b="1" dirty="0">
                <a:solidFill>
                  <a:schemeClr val="bg2"/>
                </a:solidFill>
              </a:rPr>
              <a:t> of the view component using the </a:t>
            </a:r>
            <a:r>
              <a:rPr lang="en-US" sz="2200" b="1" dirty="0">
                <a:solidFill>
                  <a:schemeClr val="bg1"/>
                </a:solidFill>
              </a:rPr>
              <a:t>@addTagHelper </a:t>
            </a:r>
            <a:r>
              <a:rPr lang="en-US" sz="2200" b="1" dirty="0">
                <a:solidFill>
                  <a:schemeClr val="bg2"/>
                </a:solidFill>
              </a:rPr>
              <a:t>directive</a:t>
            </a:r>
            <a:endParaRPr lang="bg-BG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Mapping</a:t>
            </a:r>
            <a:r>
              <a:rPr lang="en-US" sz="3000" b="1" noProof="1"/>
              <a:t> </a:t>
            </a:r>
            <a:r>
              <a:rPr lang="en-US" sz="3000" noProof="1"/>
              <a:t>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endParaRPr lang="en-US" sz="3000" noProof="1"/>
          </a:p>
          <a:p>
            <a:endParaRPr lang="en-US" sz="3000" noProof="1"/>
          </a:p>
          <a:p>
            <a:endParaRPr lang="en-US" sz="3000" noProof="1"/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marL="812801" lvl="2">
              <a:lnSpc>
                <a:spcPct val="100000"/>
              </a:lnSpc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marL="812801" lvl="2">
              <a:lnSpc>
                <a:spcPct val="100000"/>
              </a:lnSpc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marL="812801" lvl="2">
              <a:lnSpc>
                <a:spcPct val="100000"/>
              </a:lnSpc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marL="812801" lvl="2">
              <a:lnSpc>
                <a:spcPct val="100000"/>
              </a:lnSpc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  <a:endParaRPr lang="bg-BG" sz="2800" dirty="0"/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28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974371" y="2381394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2110943" y="1906035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865165" y="2381393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131586" y="1896098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277662" y="2290598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96D7B-530A-CCA9-BA50-AC5081F22F4A}"/>
              </a:ext>
            </a:extLst>
          </p:cNvPr>
          <p:cNvGrpSpPr/>
          <p:nvPr/>
        </p:nvGrpSpPr>
        <p:grpSpPr>
          <a:xfrm>
            <a:off x="5015881" y="359436"/>
            <a:ext cx="2661069" cy="3413091"/>
            <a:chOff x="5014292" y="359435"/>
            <a:chExt cx="2661069" cy="34130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9C9E59-73D2-D67B-B150-B899419AFAD8}"/>
                </a:ext>
              </a:extLst>
            </p:cNvPr>
            <p:cNvSpPr/>
            <p:nvPr/>
          </p:nvSpPr>
          <p:spPr bwMode="auto">
            <a:xfrm>
              <a:off x="5014292" y="2420888"/>
              <a:ext cx="1944216" cy="1351638"/>
            </a:xfrm>
            <a:prstGeom prst="ellipse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ln w="0"/>
                  <a:solidFill>
                    <a:schemeClr val="tx1"/>
                  </a:solidFill>
                </a:rPr>
                <a:t>System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26CFFD-4DA9-10C3-8578-82180AF1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07563">
              <a:off x="6481970" y="359435"/>
              <a:ext cx="1193391" cy="2915285"/>
            </a:xfrm>
            <a:prstGeom prst="rect">
              <a:avLst/>
            </a:prstGeom>
          </p:spPr>
        </p:pic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00F118B-2DDB-CB92-6F87-CD3EE45D4900}"/>
              </a:ext>
            </a:extLst>
          </p:cNvPr>
          <p:cNvSpPr txBox="1">
            <a:spLocks/>
          </p:cNvSpPr>
          <p:nvPr/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Design Pattern for IoC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96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9BA96-5B33-43D5-9E4F-F68EB90CF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Classes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pPr>
              <a:lnSpc>
                <a:spcPct val="100000"/>
              </a:lnSpc>
            </a:pPr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1F695-34B8-439A-BD28-B2EB4E44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Dependency?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DA3E79-4944-4086-9709-52F36C97620B}"/>
              </a:ext>
            </a:extLst>
          </p:cNvPr>
          <p:cNvSpPr txBox="1">
            <a:spLocks/>
          </p:cNvSpPr>
          <p:nvPr/>
        </p:nvSpPr>
        <p:spPr>
          <a:xfrm>
            <a:off x="361306" y="4221088"/>
            <a:ext cx="7632848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Customer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   var customerService =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2400" dirty="0">
                <a:ln w="0">
                  <a:noFill/>
                </a:ln>
                <a:solidFill>
                  <a:schemeClr val="bg1"/>
                </a:solidFill>
                <a:effectLst/>
              </a:rPr>
              <a:t>new</a:t>
            </a: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CustomerService</a:t>
            </a: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('Service');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0DA684F-9C80-4DBD-9921-01AE7E9A5EAB}"/>
              </a:ext>
            </a:extLst>
          </p:cNvPr>
          <p:cNvSpPr/>
          <p:nvPr/>
        </p:nvSpPr>
        <p:spPr bwMode="auto">
          <a:xfrm>
            <a:off x="4146739" y="3808573"/>
            <a:ext cx="4006502" cy="1088191"/>
          </a:xfrm>
          <a:prstGeom prst="wedgeRoundRectCallout">
            <a:avLst>
              <a:gd name="adj1" fmla="val -37280"/>
              <a:gd name="adj2" fmla="val 932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Customer class is </a:t>
            </a:r>
            <a:r>
              <a:rPr lang="en-US" sz="2400" b="1" noProof="1">
                <a:solidFill>
                  <a:schemeClr val="bg1"/>
                </a:solidFill>
              </a:rPr>
              <a:t>dependent</a:t>
            </a:r>
            <a:r>
              <a:rPr lang="en-US" sz="2400" b="1" noProof="1">
                <a:solidFill>
                  <a:schemeClr val="bg2"/>
                </a:solidFill>
              </a:rPr>
              <a:t> on </a:t>
            </a:r>
            <a:r>
              <a:rPr lang="en-US" sz="2400" b="1" noProof="1">
                <a:solidFill>
                  <a:schemeClr val="bg1"/>
                </a:solidFill>
              </a:rPr>
              <a:t>concrete</a:t>
            </a:r>
            <a:r>
              <a:rPr lang="en-US" sz="2400" b="1" noProof="1">
                <a:solidFill>
                  <a:schemeClr val="bg2"/>
                </a:solidFill>
              </a:rPr>
              <a:t> 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A6035-05F3-4FA4-885D-DD39A0E0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989" y="3789040"/>
            <a:ext cx="382624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136F93-895C-4271-AB67-F6412BD1F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864B18-D2CE-4FC2-812C-9B8EBC88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E28B5-CC10-4B49-8452-92837CB55EE2}"/>
              </a:ext>
            </a:extLst>
          </p:cNvPr>
          <p:cNvSpPr/>
          <p:nvPr/>
        </p:nvSpPr>
        <p:spPr>
          <a:xfrm>
            <a:off x="1234316" y="3544473"/>
            <a:ext cx="2971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" name="Rectangle: Rounded Corners 31">
            <a:extLst>
              <a:ext uri="{FF2B5EF4-FFF2-40B4-BE49-F238E27FC236}">
                <a16:creationId xmlns:a16="http://schemas.microsoft.com/office/drawing/2014/main" id="{7E4ADAFB-19D8-43B1-AD43-3FA10D8BE5EA}"/>
              </a:ext>
            </a:extLst>
          </p:cNvPr>
          <p:cNvSpPr/>
          <p:nvPr/>
        </p:nvSpPr>
        <p:spPr>
          <a:xfrm>
            <a:off x="7177916" y="3555990"/>
            <a:ext cx="3342370" cy="944956"/>
          </a:xfrm>
          <a:prstGeom prst="roundRect">
            <a:avLst>
              <a:gd name="adj" fmla="val 5385"/>
            </a:avLst>
          </a:prstGeom>
          <a:solidFill>
            <a:schemeClr val="tx1">
              <a:lumMod val="60000"/>
              <a:lumOff val="4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10AB7-FA84-4CCF-9ED7-33F309498BC8}"/>
              </a:ext>
            </a:extLst>
          </p:cNvPr>
          <p:cNvSpPr/>
          <p:nvPr/>
        </p:nvSpPr>
        <p:spPr>
          <a:xfrm>
            <a:off x="1271464" y="1700808"/>
            <a:ext cx="2971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A691C2-449A-4AFC-A9E0-BE9E0FBEE3A4}"/>
              </a:ext>
            </a:extLst>
          </p:cNvPr>
          <p:cNvCxnSpPr>
            <a:cxnSpLocks/>
          </p:cNvCxnSpPr>
          <p:nvPr/>
        </p:nvCxnSpPr>
        <p:spPr>
          <a:xfrm>
            <a:off x="4253424" y="2204864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31">
            <a:extLst>
              <a:ext uri="{FF2B5EF4-FFF2-40B4-BE49-F238E27FC236}">
                <a16:creationId xmlns:a16="http://schemas.microsoft.com/office/drawing/2014/main" id="{23FDA3EC-14FC-40FD-B957-52F9E5FD818A}"/>
              </a:ext>
            </a:extLst>
          </p:cNvPr>
          <p:cNvSpPr/>
          <p:nvPr/>
        </p:nvSpPr>
        <p:spPr>
          <a:xfrm>
            <a:off x="7181408" y="1678198"/>
            <a:ext cx="3342370" cy="944956"/>
          </a:xfrm>
          <a:prstGeom prst="roundRect">
            <a:avLst>
              <a:gd name="adj" fmla="val 5385"/>
            </a:avLst>
          </a:prstGeom>
          <a:solidFill>
            <a:schemeClr val="tx1">
              <a:lumMod val="60000"/>
              <a:lumOff val="4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3D7E5-733A-42A4-B8F3-359E9E4CA647}"/>
              </a:ext>
            </a:extLst>
          </p:cNvPr>
          <p:cNvCxnSpPr/>
          <p:nvPr/>
        </p:nvCxnSpPr>
        <p:spPr>
          <a:xfrm>
            <a:off x="4206116" y="4005064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96346-D8DF-413F-8F8A-D21746ED6579}"/>
              </a:ext>
            </a:extLst>
          </p:cNvPr>
          <p:cNvSpPr/>
          <p:nvPr/>
        </p:nvSpPr>
        <p:spPr>
          <a:xfrm>
            <a:off x="1271464" y="5388137"/>
            <a:ext cx="2971800" cy="990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2D4C78-B531-43DB-AF78-E7EF739409D1}"/>
              </a:ext>
            </a:extLst>
          </p:cNvPr>
          <p:cNvCxnSpPr/>
          <p:nvPr/>
        </p:nvCxnSpPr>
        <p:spPr>
          <a:xfrm>
            <a:off x="4253424" y="5949280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: Rounded Corners 31">
            <a:extLst>
              <a:ext uri="{FF2B5EF4-FFF2-40B4-BE49-F238E27FC236}">
                <a16:creationId xmlns:a16="http://schemas.microsoft.com/office/drawing/2014/main" id="{0B698656-951F-4152-82F2-26500510B5AC}"/>
              </a:ext>
            </a:extLst>
          </p:cNvPr>
          <p:cNvSpPr/>
          <p:nvPr/>
        </p:nvSpPr>
        <p:spPr>
          <a:xfrm>
            <a:off x="7191568" y="5433781"/>
            <a:ext cx="3342370" cy="944956"/>
          </a:xfrm>
          <a:prstGeom prst="roundRect">
            <a:avLst>
              <a:gd name="adj" fmla="val 5385"/>
            </a:avLst>
          </a:prstGeom>
          <a:solidFill>
            <a:schemeClr val="tx1">
              <a:lumMod val="60000"/>
              <a:lumOff val="4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Another Class</a:t>
            </a:r>
          </a:p>
        </p:txBody>
      </p:sp>
    </p:spTree>
    <p:extLst>
      <p:ext uri="{BB962C8B-B14F-4D97-AF65-F5344CB8AC3E}">
        <p14:creationId xmlns:p14="http://schemas.microsoft.com/office/powerpoint/2010/main" val="32513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0D8CD-C6C2-4F0C-B1A4-52270059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871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Dependency Injection </a:t>
            </a:r>
            <a:r>
              <a:rPr lang="en-US" sz="3400" dirty="0"/>
              <a:t>(DI) is a popular </a:t>
            </a:r>
            <a:r>
              <a:rPr lang="en-US" sz="3400" b="1" dirty="0">
                <a:solidFill>
                  <a:schemeClr val="bg1"/>
                </a:solidFill>
              </a:rPr>
              <a:t>design pattern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It is a technique for achieving </a:t>
            </a:r>
            <a:r>
              <a:rPr lang="en-US" sz="3400" b="1" dirty="0">
                <a:solidFill>
                  <a:schemeClr val="bg1"/>
                </a:solidFill>
              </a:rPr>
              <a:t>Inversion of Control </a:t>
            </a:r>
            <a:r>
              <a:rPr lang="en-US" sz="3400" dirty="0"/>
              <a:t>(IoC)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Classes should declare what they need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Constructors should inject dependencies (</a:t>
            </a:r>
            <a:r>
              <a:rPr lang="en-US" sz="3200" b="1" dirty="0">
                <a:solidFill>
                  <a:schemeClr val="bg1"/>
                </a:solidFill>
              </a:rPr>
              <a:t>constructor injection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Dependencies (abstractions) are </a:t>
            </a:r>
            <a:r>
              <a:rPr lang="en-US" sz="3200" b="1" dirty="0">
                <a:solidFill>
                  <a:schemeClr val="bg1"/>
                </a:solidFill>
              </a:rPr>
              <a:t>pushed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in the class from the </a:t>
            </a:r>
            <a:r>
              <a:rPr lang="en-US" sz="3200" b="1" dirty="0">
                <a:solidFill>
                  <a:schemeClr val="bg1"/>
                </a:solidFill>
              </a:rPr>
              <a:t>outside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Classes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instantiate</a:t>
            </a:r>
            <a:br>
              <a:rPr lang="en-US" sz="3200" dirty="0"/>
            </a:br>
            <a:r>
              <a:rPr lang="en-US" sz="3200" dirty="0"/>
              <a:t>their dependencies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02C7E-D576-4C34-A963-AC3A0EDA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69CB3-4DF0-40BD-B274-40346478202E}"/>
              </a:ext>
            </a:extLst>
          </p:cNvPr>
          <p:cNvGrpSpPr/>
          <p:nvPr/>
        </p:nvGrpSpPr>
        <p:grpSpPr>
          <a:xfrm>
            <a:off x="6023992" y="4221088"/>
            <a:ext cx="5400600" cy="2232248"/>
            <a:chOff x="5716119" y="4232876"/>
            <a:chExt cx="4144791" cy="174517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E89EE25-7C35-413D-8BC2-84D2C5729BB2}"/>
                </a:ext>
              </a:extLst>
            </p:cNvPr>
            <p:cNvSpPr/>
            <p:nvPr/>
          </p:nvSpPr>
          <p:spPr bwMode="auto">
            <a:xfrm>
              <a:off x="5716119" y="4719839"/>
              <a:ext cx="1455585" cy="718019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F86083B-5400-4801-852E-7A5C83719D9E}"/>
                </a:ext>
              </a:extLst>
            </p:cNvPr>
            <p:cNvSpPr/>
            <p:nvPr/>
          </p:nvSpPr>
          <p:spPr bwMode="auto">
            <a:xfrm>
              <a:off x="8496027" y="4232876"/>
              <a:ext cx="1296144" cy="723650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B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41B1C40-6DF5-43F8-987D-B4FC09AC7E7C}"/>
                </a:ext>
              </a:extLst>
            </p:cNvPr>
            <p:cNvSpPr/>
            <p:nvPr/>
          </p:nvSpPr>
          <p:spPr bwMode="auto">
            <a:xfrm>
              <a:off x="8496027" y="5254396"/>
              <a:ext cx="1364883" cy="723650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C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414DCB1-35F4-4C60-9122-A9F827918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7097" y="4594701"/>
              <a:ext cx="1177577" cy="3618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806598-8419-4F39-A4C4-DA191E0127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9294" y="5202553"/>
              <a:ext cx="1155380" cy="4007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F8BE85-72B5-4E34-937A-26EB01A77F47}"/>
                </a:ext>
              </a:extLst>
            </p:cNvPr>
            <p:cNvSpPr txBox="1"/>
            <p:nvPr/>
          </p:nvSpPr>
          <p:spPr>
            <a:xfrm rot="20611984">
              <a:off x="7169935" y="4311361"/>
              <a:ext cx="1281271" cy="4722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n w="0"/>
                  <a:solidFill>
                    <a:schemeClr val="accent1"/>
                  </a:solidFill>
                </a:rPr>
                <a:t>injection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182540-676F-4ABB-AC81-FABD9294FE79}"/>
                </a:ext>
              </a:extLst>
            </p:cNvPr>
            <p:cNvSpPr txBox="1"/>
            <p:nvPr/>
          </p:nvSpPr>
          <p:spPr>
            <a:xfrm rot="1239705">
              <a:off x="7224393" y="5356835"/>
              <a:ext cx="1251650" cy="4722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n w="0"/>
                  <a:solidFill>
                    <a:schemeClr val="accent1"/>
                  </a:solidFill>
                </a:rPr>
                <a:t>injection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2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78DE-3D72-4CC7-A2FF-C44C9A606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43F85-6540-4CC9-857C-648513E0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Scheme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513E2D-C443-4A27-928C-97499DAA8A50}"/>
              </a:ext>
            </a:extLst>
          </p:cNvPr>
          <p:cNvGrpSpPr/>
          <p:nvPr/>
        </p:nvGrpSpPr>
        <p:grpSpPr>
          <a:xfrm>
            <a:off x="955649" y="1484784"/>
            <a:ext cx="10280702" cy="4806192"/>
            <a:chOff x="765820" y="1474085"/>
            <a:chExt cx="10280702" cy="4806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F348D6-A9C1-4B98-A296-866A9E07F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820" y="1474085"/>
              <a:ext cx="10280702" cy="48061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0563CB-6490-438D-9270-690733DDC10A}"/>
                </a:ext>
              </a:extLst>
            </p:cNvPr>
            <p:cNvSpPr txBox="1"/>
            <p:nvPr/>
          </p:nvSpPr>
          <p:spPr>
            <a:xfrm>
              <a:off x="1629916" y="4509120"/>
              <a:ext cx="3024336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Client</a:t>
              </a:r>
              <a:br>
                <a:rPr lang="en-US" sz="2400" dirty="0"/>
              </a:br>
              <a:r>
                <a:rPr lang="en-US" sz="2400" dirty="0"/>
                <a:t>(</a:t>
              </a:r>
              <a:r>
                <a:rPr lang="en-US" sz="2400" noProof="1"/>
                <a:t>CustomerController</a:t>
              </a:r>
              <a:r>
                <a:rPr lang="en-US" sz="24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0662D6-821D-4BEC-9436-DAD555513232}"/>
                </a:ext>
              </a:extLst>
            </p:cNvPr>
            <p:cNvSpPr txBox="1"/>
            <p:nvPr/>
          </p:nvSpPr>
          <p:spPr>
            <a:xfrm>
              <a:off x="4826051" y="2276872"/>
              <a:ext cx="2160240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Injector</a:t>
              </a: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2400" dirty="0"/>
                <a:t>(IoC Container)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1E7588-C45F-4805-ADE3-1412420F152B}"/>
                </a:ext>
              </a:extLst>
            </p:cNvPr>
            <p:cNvSpPr txBox="1"/>
            <p:nvPr/>
          </p:nvSpPr>
          <p:spPr>
            <a:xfrm>
              <a:off x="7102524" y="4437112"/>
              <a:ext cx="3024336" cy="13261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Service</a:t>
              </a:r>
              <a:br>
                <a:rPr lang="en-US" sz="2400" dirty="0"/>
              </a:br>
              <a:r>
                <a:rPr lang="en-US" sz="2400" dirty="0"/>
                <a:t>(I</a:t>
              </a:r>
              <a:r>
                <a:rPr lang="en-US" sz="2400" noProof="1"/>
                <a:t>CustomerService + 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/>
                <a:t>CustomerService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3A89B0D-B081-45DC-8270-6A5AE453AD7C}"/>
              </a:ext>
            </a:extLst>
          </p:cNvPr>
          <p:cNvSpPr/>
          <p:nvPr/>
        </p:nvSpPr>
        <p:spPr bwMode="auto">
          <a:xfrm>
            <a:off x="8256240" y="1268760"/>
            <a:ext cx="2232248" cy="1584176"/>
          </a:xfrm>
          <a:prstGeom prst="wedgeRoundRectCallout">
            <a:avLst>
              <a:gd name="adj1" fmla="val -104738"/>
              <a:gd name="adj2" fmla="val 57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Framework for implementing </a:t>
            </a:r>
            <a:r>
              <a:rPr lang="en-US" sz="2400" b="1" noProof="1">
                <a:solidFill>
                  <a:schemeClr val="bg1"/>
                </a:solidFill>
              </a:rPr>
              <a:t>automatic DI</a:t>
            </a:r>
          </a:p>
        </p:txBody>
      </p:sp>
    </p:spTree>
    <p:extLst>
      <p:ext uri="{BB962C8B-B14F-4D97-AF65-F5344CB8AC3E}">
        <p14:creationId xmlns:p14="http://schemas.microsoft.com/office/powerpoint/2010/main" val="37025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27688-33AA-4D0B-AA76-0F1DB457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B672-FC3C-443A-B47E-19202F286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200203" cy="55611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Decouples dependencies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Classes </a:t>
            </a:r>
            <a:r>
              <a:rPr lang="en-US" sz="3000" b="1" dirty="0">
                <a:solidFill>
                  <a:schemeClr val="bg1"/>
                </a:solidFill>
              </a:rPr>
              <a:t>self document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requirements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Works well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container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Always </a:t>
            </a:r>
            <a:r>
              <a:rPr lang="en-US" sz="3000" b="1" dirty="0">
                <a:solidFill>
                  <a:schemeClr val="bg1"/>
                </a:solidFill>
              </a:rPr>
              <a:t>valid</a:t>
            </a:r>
            <a:r>
              <a:rPr lang="en-US" sz="3000" dirty="0"/>
              <a:t> state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068DBA-EC67-4802-9AC8-4E825DCF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B723A-F2A3-447B-B4FF-636F24BF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896971"/>
            <a:ext cx="7920880" cy="2760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public class Customer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   private ICustomerService customerService;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endParaRPr lang="en-US" sz="1000" b="1" noProof="1">
              <a:ln w="0">
                <a:noFill/>
              </a:ln>
              <a:latin typeface="Consolas" pitchFamily="49" charset="0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   public Customer(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</a:rPr>
              <a:t>ICustomerService service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      this.customerService = service;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n w="0">
                  <a:noFill/>
                </a:ln>
                <a:latin typeface="Consolas" pitchFamily="49" charset="0"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3AD7110-7477-458F-81EE-C98F2DA5E201}"/>
              </a:ext>
            </a:extLst>
          </p:cNvPr>
          <p:cNvSpPr/>
          <p:nvPr/>
        </p:nvSpPr>
        <p:spPr bwMode="auto">
          <a:xfrm>
            <a:off x="8498498" y="4015900"/>
            <a:ext cx="3256120" cy="989212"/>
          </a:xfrm>
          <a:prstGeom prst="wedgeRoundRectCallout">
            <a:avLst>
              <a:gd name="adj1" fmla="val -94538"/>
              <a:gd name="adj2" fmla="val 52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service </a:t>
            </a:r>
            <a:r>
              <a:rPr lang="en-US" sz="2800" b="1" noProof="1">
                <a:solidFill>
                  <a:schemeClr val="bg1"/>
                </a:solidFill>
              </a:rPr>
              <a:t>comes</a:t>
            </a:r>
            <a:r>
              <a:rPr lang="en-US" sz="2800" b="1" noProof="1">
                <a:solidFill>
                  <a:schemeClr val="bg2"/>
                </a:solidFill>
              </a:rPr>
              <a:t> from </a:t>
            </a:r>
            <a:r>
              <a:rPr lang="en-US" sz="28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7A1446-5B29-4696-9FEB-20E896B6FF66}"/>
              </a:ext>
            </a:extLst>
          </p:cNvPr>
          <p:cNvSpPr txBox="1">
            <a:spLocks/>
          </p:cNvSpPr>
          <p:nvPr/>
        </p:nvSpPr>
        <p:spPr>
          <a:xfrm>
            <a:off x="6859066" y="1711882"/>
            <a:ext cx="4709543" cy="22648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Many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Some methods may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need </a:t>
            </a:r>
            <a:r>
              <a:rPr lang="en-US" sz="3000" b="1" dirty="0">
                <a:solidFill>
                  <a:schemeClr val="bg1"/>
                </a:solidFill>
              </a:rPr>
              <a:t>everything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00F118B-2DDB-CB92-6F87-CD3EE45D4900}"/>
              </a:ext>
            </a:extLst>
          </p:cNvPr>
          <p:cNvSpPr txBox="1">
            <a:spLocks/>
          </p:cNvSpPr>
          <p:nvPr/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 Layer in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DB5E0-7F0A-3CB6-C7A0-2DD082F9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836712"/>
            <a:ext cx="4744112" cy="364858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4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2434A-FA19-4A2B-ACE5-EE97EC8B9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56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 layer </a:t>
            </a:r>
            <a:r>
              <a:rPr lang="en-US" sz="3200" dirty="0"/>
              <a:t>is an additional layer in an ASP.NET MVC app between controllers and database layer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Resolves the problem with </a:t>
            </a:r>
            <a:r>
              <a:rPr lang="en-US" sz="3200" b="1" dirty="0"/>
              <a:t>duplicating code in controller actions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It contains </a:t>
            </a:r>
            <a:r>
              <a:rPr lang="en-US" sz="3200" b="1" dirty="0">
                <a:solidFill>
                  <a:schemeClr val="bg1"/>
                </a:solidFill>
              </a:rPr>
              <a:t>business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5E7E7-6713-4055-9E29-841612CC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2981D-EA98-4CC9-A554-C0F455A3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86" y="2996953"/>
            <a:ext cx="6957361" cy="356764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ED212F-7232-462A-9121-AFA9F7733209}"/>
              </a:ext>
            </a:extLst>
          </p:cNvPr>
          <p:cNvSpPr txBox="1">
            <a:spLocks/>
          </p:cNvSpPr>
          <p:nvPr/>
        </p:nvSpPr>
        <p:spPr>
          <a:xfrm>
            <a:off x="189829" y="3429001"/>
            <a:ext cx="4877068" cy="320430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sz="3200" dirty="0"/>
              <a:t>Controller actions should </a:t>
            </a:r>
            <a:r>
              <a:rPr lang="en-US" sz="3200" b="1" dirty="0">
                <a:solidFill>
                  <a:schemeClr val="bg1"/>
                </a:solidFill>
              </a:rPr>
              <a:t>not contain database logic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Controllers may get a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service layer</a:t>
            </a:r>
            <a:r>
              <a:rPr lang="en-US" sz="3200" dirty="0"/>
              <a:t> and pass it to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336281F-D0D0-4274-8DDE-C1E50436D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6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A9625-07EB-44E1-A564-FB16F847C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318FD-7437-47E1-BAD4-9DF33632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with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D924A5-F219-4D8B-812B-7242193712BA}"/>
              </a:ext>
            </a:extLst>
          </p:cNvPr>
          <p:cNvSpPr/>
          <p:nvPr/>
        </p:nvSpPr>
        <p:spPr bwMode="auto">
          <a:xfrm>
            <a:off x="1578241" y="1628800"/>
            <a:ext cx="3012660" cy="453650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UI Layer</a:t>
            </a: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16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C58395-F316-48A5-B6A0-DDDAE24248B8}"/>
              </a:ext>
            </a:extLst>
          </p:cNvPr>
          <p:cNvSpPr/>
          <p:nvPr/>
        </p:nvSpPr>
        <p:spPr bwMode="auto">
          <a:xfrm>
            <a:off x="2370329" y="4797152"/>
            <a:ext cx="1440160" cy="8640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View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9C1A4-5B17-4400-9892-EA27088C7EE7}"/>
              </a:ext>
            </a:extLst>
          </p:cNvPr>
          <p:cNvSpPr/>
          <p:nvPr/>
        </p:nvSpPr>
        <p:spPr bwMode="auto">
          <a:xfrm>
            <a:off x="2010289" y="2573086"/>
            <a:ext cx="2160240" cy="10907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19B78-B5B2-49A6-ABF1-4B0A25754DB2}"/>
              </a:ext>
            </a:extLst>
          </p:cNvPr>
          <p:cNvSpPr/>
          <p:nvPr/>
        </p:nvSpPr>
        <p:spPr bwMode="auto">
          <a:xfrm>
            <a:off x="6015257" y="1632783"/>
            <a:ext cx="2979809" cy="453650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Service Layer</a:t>
            </a: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  <a:p>
            <a:pPr algn="ctr"/>
            <a:endParaRPr lang="en-US" sz="16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560AA8-4022-4800-A88C-9069611FE71E}"/>
              </a:ext>
            </a:extLst>
          </p:cNvPr>
          <p:cNvSpPr/>
          <p:nvPr/>
        </p:nvSpPr>
        <p:spPr bwMode="auto">
          <a:xfrm>
            <a:off x="6330769" y="2573086"/>
            <a:ext cx="2160240" cy="10907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9B8836-CEA1-47AF-9341-4760BBA83A8E}"/>
              </a:ext>
            </a:extLst>
          </p:cNvPr>
          <p:cNvSpPr/>
          <p:nvPr/>
        </p:nvSpPr>
        <p:spPr bwMode="auto">
          <a:xfrm>
            <a:off x="6330769" y="4714564"/>
            <a:ext cx="2160240" cy="10907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E02CC24-5794-41BB-A5C0-4FBD3D9F88AE}"/>
              </a:ext>
            </a:extLst>
          </p:cNvPr>
          <p:cNvSpPr/>
          <p:nvPr/>
        </p:nvSpPr>
        <p:spPr bwMode="auto">
          <a:xfrm>
            <a:off x="9804412" y="3573016"/>
            <a:ext cx="2052229" cy="1656184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8F7D84-F643-47BD-84EB-A33D408172C6}"/>
              </a:ext>
            </a:extLst>
          </p:cNvPr>
          <p:cNvSpPr/>
          <p:nvPr/>
        </p:nvSpPr>
        <p:spPr bwMode="auto">
          <a:xfrm>
            <a:off x="462117" y="2852937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B99EA-4213-4072-A7B0-E0E669B6D870}"/>
              </a:ext>
            </a:extLst>
          </p:cNvPr>
          <p:cNvSpPr txBox="1"/>
          <p:nvPr/>
        </p:nvSpPr>
        <p:spPr>
          <a:xfrm>
            <a:off x="185761" y="2420889"/>
            <a:ext cx="165618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Request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AFFF1D-B76A-473B-A053-351058A57496}"/>
              </a:ext>
            </a:extLst>
          </p:cNvPr>
          <p:cNvSpPr/>
          <p:nvPr/>
        </p:nvSpPr>
        <p:spPr bwMode="auto">
          <a:xfrm>
            <a:off x="4264522" y="2737463"/>
            <a:ext cx="2066247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B64EC-F532-48DC-BD5E-2F699CEF0AAA}"/>
              </a:ext>
            </a:extLst>
          </p:cNvPr>
          <p:cNvSpPr txBox="1"/>
          <p:nvPr/>
        </p:nvSpPr>
        <p:spPr>
          <a:xfrm>
            <a:off x="4530570" y="2286683"/>
            <a:ext cx="165618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Call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C2D295-C9B7-4B09-88C2-D7CF3D31BD72}"/>
              </a:ext>
            </a:extLst>
          </p:cNvPr>
          <p:cNvSpPr/>
          <p:nvPr/>
        </p:nvSpPr>
        <p:spPr bwMode="auto">
          <a:xfrm flipH="1">
            <a:off x="4235717" y="3093554"/>
            <a:ext cx="2017044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8CA52-CC22-493C-8060-E09D08DF0C2A}"/>
              </a:ext>
            </a:extLst>
          </p:cNvPr>
          <p:cNvSpPr txBox="1"/>
          <p:nvPr/>
        </p:nvSpPr>
        <p:spPr>
          <a:xfrm>
            <a:off x="4523683" y="3349912"/>
            <a:ext cx="251148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Return result (may be a </a:t>
            </a:r>
            <a:r>
              <a:rPr lang="en-US" sz="2400" b="1" dirty="0">
                <a:solidFill>
                  <a:schemeClr val="bg1"/>
                </a:solidFill>
              </a:rPr>
              <a:t>model</a:t>
            </a:r>
            <a:r>
              <a:rPr lang="en-US" sz="2400" b="1" dirty="0"/>
              <a:t>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B78F726-7C96-4876-ADF7-92EBB2457245}"/>
              </a:ext>
            </a:extLst>
          </p:cNvPr>
          <p:cNvSpPr/>
          <p:nvPr/>
        </p:nvSpPr>
        <p:spPr bwMode="auto">
          <a:xfrm rot="764318">
            <a:off x="8518008" y="3194663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205BE-458D-4F24-B2AC-D1ABCF17A857}"/>
              </a:ext>
            </a:extLst>
          </p:cNvPr>
          <p:cNvSpPr txBox="1"/>
          <p:nvPr/>
        </p:nvSpPr>
        <p:spPr>
          <a:xfrm rot="581006">
            <a:off x="8452005" y="2689967"/>
            <a:ext cx="165618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Interact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2B07DE-DD22-44BD-8406-3453F309FCAB}"/>
              </a:ext>
            </a:extLst>
          </p:cNvPr>
          <p:cNvSpPr/>
          <p:nvPr/>
        </p:nvSpPr>
        <p:spPr bwMode="auto">
          <a:xfrm rot="688368" flipH="1">
            <a:off x="8312573" y="3568176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50ADE2-2180-4218-AC8F-643C1C08DCEC}"/>
              </a:ext>
            </a:extLst>
          </p:cNvPr>
          <p:cNvSpPr/>
          <p:nvPr/>
        </p:nvSpPr>
        <p:spPr bwMode="auto">
          <a:xfrm rot="5400000" flipH="1">
            <a:off x="6467298" y="3986463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1AAB73-4AB7-4BC9-883A-B70B98216BB8}"/>
              </a:ext>
            </a:extLst>
          </p:cNvPr>
          <p:cNvSpPr/>
          <p:nvPr/>
        </p:nvSpPr>
        <p:spPr bwMode="auto">
          <a:xfrm rot="16200000" flipH="1" flipV="1">
            <a:off x="6893521" y="3986463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157691-3E25-4220-AAE1-2D345BE6F763}"/>
              </a:ext>
            </a:extLst>
          </p:cNvPr>
          <p:cNvSpPr/>
          <p:nvPr/>
        </p:nvSpPr>
        <p:spPr bwMode="auto">
          <a:xfrm rot="16200000" flipH="1">
            <a:off x="2393308" y="3986464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A853CCB-89F1-4984-A958-08B10AB34015}"/>
              </a:ext>
            </a:extLst>
          </p:cNvPr>
          <p:cNvSpPr/>
          <p:nvPr/>
        </p:nvSpPr>
        <p:spPr bwMode="auto">
          <a:xfrm flipH="1">
            <a:off x="462117" y="5057202"/>
            <a:ext cx="1440160" cy="4054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37BE45-C65E-4FF9-B6C0-089BC90B0782}"/>
              </a:ext>
            </a:extLst>
          </p:cNvPr>
          <p:cNvSpPr txBox="1"/>
          <p:nvPr/>
        </p:nvSpPr>
        <p:spPr>
          <a:xfrm>
            <a:off x="197925" y="4558846"/>
            <a:ext cx="165618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0478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522" y="1196711"/>
            <a:ext cx="11926956" cy="51997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Configuration options</a:t>
            </a:r>
            <a:r>
              <a:rPr lang="en-US" sz="3000" dirty="0"/>
              <a:t>, by convention, are set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endParaRPr lang="en-US" sz="3000" noProof="1">
              <a:latin typeface="Consolas" panose="020B0609020204030204" pitchFamily="49" charset="0"/>
            </a:endParaRPr>
          </a:p>
          <a:p>
            <a:r>
              <a:rPr lang="en-US" sz="3000" noProof="1"/>
              <a:t>Services can be configured for </a:t>
            </a:r>
            <a:r>
              <a:rPr lang="en-US" sz="3000" b="1" noProof="1">
                <a:solidFill>
                  <a:schemeClr val="bg1"/>
                </a:solidFill>
              </a:rPr>
              <a:t>Dependency Injection </a:t>
            </a:r>
            <a:r>
              <a:rPr lang="en-US" sz="3000" noProof="1"/>
              <a:t>differently</a:t>
            </a:r>
          </a:p>
          <a:p>
            <a:endParaRPr lang="en-US" sz="3199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06000" y="2934000"/>
            <a:ext cx="9721080" cy="2350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22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AddTransient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22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22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AddSingleton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714388-0531-4D40-B5DA-EDA922354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FD29270-B2A1-40F0-87E0-CBB750B73119}"/>
              </a:ext>
            </a:extLst>
          </p:cNvPr>
          <p:cNvSpPr/>
          <p:nvPr/>
        </p:nvSpPr>
        <p:spPr bwMode="auto">
          <a:xfrm>
            <a:off x="8144078" y="2322755"/>
            <a:ext cx="4040917" cy="1717605"/>
          </a:xfrm>
          <a:prstGeom prst="wedgeRoundRectCallout">
            <a:avLst>
              <a:gd name="adj1" fmla="val -71833"/>
              <a:gd name="adj2" fmla="val -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Transient objects are </a:t>
            </a:r>
            <a:r>
              <a:rPr lang="en-US" sz="2400" b="1" noProof="1">
                <a:solidFill>
                  <a:schemeClr val="bg1"/>
                </a:solidFill>
              </a:rPr>
              <a:t>always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different</a:t>
            </a:r>
            <a:r>
              <a:rPr lang="en-US" sz="2400" b="1" noProof="1">
                <a:solidFill>
                  <a:schemeClr val="bg2"/>
                </a:solidFill>
              </a:rPr>
              <a:t>. A new instance is provided to every controller and service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375CDA-4ABD-422C-B2BE-597842E7F602}"/>
              </a:ext>
            </a:extLst>
          </p:cNvPr>
          <p:cNvSpPr/>
          <p:nvPr/>
        </p:nvSpPr>
        <p:spPr bwMode="auto">
          <a:xfrm>
            <a:off x="7269177" y="5185175"/>
            <a:ext cx="4680520" cy="1321825"/>
          </a:xfrm>
          <a:prstGeom prst="wedgeRoundRectCallout">
            <a:avLst>
              <a:gd name="adj1" fmla="val -42269"/>
              <a:gd name="adj2" fmla="val -1421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Scoped objects are the </a:t>
            </a:r>
            <a:r>
              <a:rPr lang="en-US" sz="2400" b="1" noProof="1">
                <a:solidFill>
                  <a:schemeClr val="bg1"/>
                </a:solidFill>
              </a:rPr>
              <a:t>same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within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a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. They are different across different requests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206C0EC-F800-41E8-B873-379AEE06A6A7}"/>
              </a:ext>
            </a:extLst>
          </p:cNvPr>
          <p:cNvSpPr/>
          <p:nvPr/>
        </p:nvSpPr>
        <p:spPr bwMode="auto">
          <a:xfrm>
            <a:off x="1775521" y="5185175"/>
            <a:ext cx="4320479" cy="1105970"/>
          </a:xfrm>
          <a:prstGeom prst="wedgeRoundRectCallout">
            <a:avLst>
              <a:gd name="adj1" fmla="val 4393"/>
              <a:gd name="adj2" fmla="val -104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Singleton objects are the </a:t>
            </a:r>
            <a:r>
              <a:rPr lang="en-US" sz="2400" b="1" noProof="1">
                <a:solidFill>
                  <a:schemeClr val="bg1"/>
                </a:solidFill>
              </a:rPr>
              <a:t>same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for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every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object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and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6834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framework checks each of the data sources for a parameter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ModelStateEntry</a:t>
            </a:r>
          </a:p>
          <a:p>
            <a:pPr>
              <a:lnSpc>
                <a:spcPct val="100000"/>
              </a:lnSpc>
            </a:pP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98AF389-1EFD-5197-1BE6-7771F027F93D}"/>
              </a:ext>
            </a:extLst>
          </p:cNvPr>
          <p:cNvSpPr txBox="1">
            <a:spLocks/>
          </p:cNvSpPr>
          <p:nvPr/>
        </p:nvSpPr>
        <p:spPr>
          <a:xfrm>
            <a:off x="198801" y="3468476"/>
            <a:ext cx="5648209" cy="196229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You can customize the built-in </a:t>
            </a: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sz="3200" dirty="0"/>
              <a:t>behavior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can easily </a:t>
            </a:r>
            <a:r>
              <a:rPr lang="en-US" sz="3200" b="1" dirty="0">
                <a:solidFill>
                  <a:schemeClr val="bg1"/>
                </a:solidFill>
              </a:rPr>
              <a:t>iterate</a:t>
            </a:r>
            <a:r>
              <a:rPr lang="en-US" sz="3200" dirty="0"/>
              <a:t> over the errors in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E6901-5765-F8A3-202D-9E5364C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8476"/>
            <a:ext cx="5305390" cy="21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 Demo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00F118B-2DDB-CB92-6F87-CD3EE45D4900}"/>
              </a:ext>
            </a:extLst>
          </p:cNvPr>
          <p:cNvSpPr txBox="1">
            <a:spLocks/>
          </p:cNvSpPr>
          <p:nvPr/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 Classes and Services in Controllers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045AA-2D69-B8A2-EEBF-C0287163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124744"/>
            <a:ext cx="4055698" cy="31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D0311-913B-4D46-B51C-B3D0A6B80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2984B-C2B1-4214-BD8F-56CC37347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Services are typically defined using </a:t>
            </a:r>
            <a:r>
              <a:rPr lang="en-US" sz="3200" b="1" dirty="0">
                <a:solidFill>
                  <a:schemeClr val="bg1"/>
                </a:solidFill>
              </a:rPr>
              <a:t>interfaces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Interfaces </a:t>
            </a:r>
            <a:r>
              <a:rPr lang="en-US" sz="3000" b="1" dirty="0">
                <a:solidFill>
                  <a:schemeClr val="bg1"/>
                </a:solidFill>
              </a:rPr>
              <a:t>define</a:t>
            </a:r>
            <a:r>
              <a:rPr lang="en-US" sz="3000" dirty="0"/>
              <a:t> service methods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200" noProof="1"/>
              <a:t>Configure the </a:t>
            </a:r>
            <a:r>
              <a:rPr lang="en-US" sz="3200" b="1" noProof="1">
                <a:solidFill>
                  <a:schemeClr val="bg1"/>
                </a:solidFill>
              </a:rPr>
              <a:t>service</a:t>
            </a:r>
            <a:r>
              <a:rPr lang="en-US" sz="3200" noProof="1"/>
              <a:t> in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noProof="1"/>
              <a:t>class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A4225-2BD6-4555-A5D0-52D06CF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Service Interface + Configuration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EA9A080-3AE8-46AD-B689-AA021B4C910A}"/>
              </a:ext>
            </a:extLst>
          </p:cNvPr>
          <p:cNvSpPr txBox="1">
            <a:spLocks/>
          </p:cNvSpPr>
          <p:nvPr/>
        </p:nvSpPr>
        <p:spPr>
          <a:xfrm>
            <a:off x="313297" y="2276872"/>
            <a:ext cx="8692646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IProductService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List&lt;ProductServiceModel&gt;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All()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CreateProduct(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name, string description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4B66F-5934-4923-A6A5-57CAB0AB3EC1}"/>
              </a:ext>
            </a:extLst>
          </p:cNvPr>
          <p:cNvSpPr txBox="1">
            <a:spLocks/>
          </p:cNvSpPr>
          <p:nvPr/>
        </p:nvSpPr>
        <p:spPr>
          <a:xfrm>
            <a:off x="288601" y="4860353"/>
            <a:ext cx="8712968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	.Services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	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AddTransient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&lt;IProductService, ProductService&gt;();</a:t>
            </a:r>
          </a:p>
          <a:p>
            <a:pPr>
              <a:lnSpc>
                <a:spcPct val="90000"/>
              </a:lnSpc>
            </a:pPr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A7CDA48-84AC-425E-9D81-7D72740A6289}"/>
              </a:ext>
            </a:extLst>
          </p:cNvPr>
          <p:cNvSpPr/>
          <p:nvPr/>
        </p:nvSpPr>
        <p:spPr bwMode="auto">
          <a:xfrm>
            <a:off x="8509419" y="3157414"/>
            <a:ext cx="3671812" cy="1469008"/>
          </a:xfrm>
          <a:prstGeom prst="wedgeRoundRectCallout">
            <a:avLst>
              <a:gd name="adj1" fmla="val -54545"/>
              <a:gd name="adj2" fmla="val 1208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Allows you to </a:t>
            </a:r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services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into </a:t>
            </a:r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classes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constructors</a:t>
            </a:r>
            <a:r>
              <a:rPr lang="en-US" sz="2400" b="1" noProof="1">
                <a:solidFill>
                  <a:schemeClr val="bg2"/>
                </a:solidFill>
              </a:rPr>
              <a:t> via </a:t>
            </a:r>
            <a:r>
              <a:rPr lang="en-US" sz="2400" b="1" noProof="1">
                <a:solidFill>
                  <a:schemeClr val="bg1"/>
                </a:solidFill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28241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9E02517-D5B0-48FE-AFD7-7F7A9D1F6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21187" cy="556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Should contain the </a:t>
            </a:r>
            <a:r>
              <a:rPr lang="en-US" sz="3400" b="1" dirty="0">
                <a:solidFill>
                  <a:schemeClr val="bg1"/>
                </a:solidFill>
              </a:rPr>
              <a:t>business logic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May interact with the </a:t>
            </a:r>
            <a:r>
              <a:rPr lang="en-US" sz="3400" b="1" dirty="0">
                <a:solidFill>
                  <a:schemeClr val="bg1"/>
                </a:solidFill>
              </a:rPr>
              <a:t>database context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5E7E7-6713-4055-9E29-841612CC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9CA24C-B32B-49F2-80FB-55CE282E4093}"/>
              </a:ext>
            </a:extLst>
          </p:cNvPr>
          <p:cNvSpPr txBox="1">
            <a:spLocks/>
          </p:cNvSpPr>
          <p:nvPr/>
        </p:nvSpPr>
        <p:spPr>
          <a:xfrm>
            <a:off x="335361" y="2420889"/>
            <a:ext cx="9792491" cy="4310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IProductService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readonly ApplicationDbContext data;</a:t>
            </a:r>
          </a:p>
          <a:p>
            <a:pPr>
              <a:lnSpc>
                <a:spcPct val="80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ProductService(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data)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=&gt; this.data = data;</a:t>
            </a:r>
          </a:p>
          <a:p>
            <a:pPr>
              <a:lnSpc>
                <a:spcPct val="80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CreateProduct(string name, string description)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product = new Product()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{ Name = name, Description = description};</a:t>
            </a:r>
          </a:p>
          <a:p>
            <a:pPr>
              <a:lnSpc>
                <a:spcPct val="80000"/>
              </a:lnSpc>
            </a:pP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this.data.Products.Add(product);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this.data.SaveChanges();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682AF31-EE02-40E6-87B0-857268BA9D03}"/>
              </a:ext>
            </a:extLst>
          </p:cNvPr>
          <p:cNvSpPr/>
          <p:nvPr/>
        </p:nvSpPr>
        <p:spPr bwMode="auto">
          <a:xfrm>
            <a:off x="8899595" y="5187931"/>
            <a:ext cx="2787454" cy="1238697"/>
          </a:xfrm>
          <a:prstGeom prst="wedgeRoundRectCallout">
            <a:avLst>
              <a:gd name="adj1" fmla="val -194945"/>
              <a:gd name="adj2" fmla="val -109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Method contains </a:t>
            </a:r>
            <a:r>
              <a:rPr lang="en-US" sz="2400" b="1" noProof="1">
                <a:solidFill>
                  <a:schemeClr val="bg1"/>
                </a:solidFill>
              </a:rPr>
              <a:t>business logic </a:t>
            </a:r>
            <a:r>
              <a:rPr lang="en-US" sz="2400" b="1" noProof="1">
                <a:solidFill>
                  <a:schemeClr val="bg2"/>
                </a:solidFill>
              </a:rPr>
              <a:t>for </a:t>
            </a:r>
            <a:r>
              <a:rPr lang="en-US" sz="2400" b="1" noProof="1">
                <a:solidFill>
                  <a:schemeClr val="bg1"/>
                </a:solidFill>
              </a:rPr>
              <a:t>creating a product 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DB61C1-F26D-47AB-B49F-C79D058CA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D879F1-B043-46FC-BB27-A66BBA85EE4D}"/>
              </a:ext>
            </a:extLst>
          </p:cNvPr>
          <p:cNvSpPr/>
          <p:nvPr/>
        </p:nvSpPr>
        <p:spPr bwMode="auto">
          <a:xfrm>
            <a:off x="8172972" y="2420889"/>
            <a:ext cx="3456384" cy="923471"/>
          </a:xfrm>
          <a:prstGeom prst="wedgeRoundRectCallout">
            <a:avLst>
              <a:gd name="adj1" fmla="val -82263"/>
              <a:gd name="adj2" fmla="val 64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Accept the </a:t>
            </a:r>
            <a:r>
              <a:rPr lang="en-US" sz="2400" b="1" noProof="1">
                <a:solidFill>
                  <a:schemeClr val="bg1"/>
                </a:solidFill>
              </a:rPr>
              <a:t>db context </a:t>
            </a:r>
            <a:r>
              <a:rPr lang="en-US" sz="2400" b="1" noProof="1">
                <a:solidFill>
                  <a:schemeClr val="bg2"/>
                </a:solidFill>
              </a:rPr>
              <a:t>through the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6D663-3C3F-467C-B9BA-AE4C609A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523" y="190993"/>
            <a:ext cx="4373283" cy="203583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2434A-FA19-4A2B-ACE5-EE97EC8B9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7" y="1196753"/>
            <a:ext cx="11808715" cy="556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Controllers should be responsible only </a:t>
            </a:r>
            <a:br>
              <a:rPr lang="en-US" sz="3200" dirty="0"/>
            </a:br>
            <a:r>
              <a:rPr lang="en-US" sz="3200" dirty="0"/>
              <a:t>for the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5E7E7-6713-4055-9E29-841612CC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323F0-51C0-4F7D-9D51-5C5985D4128F}"/>
              </a:ext>
            </a:extLst>
          </p:cNvPr>
          <p:cNvSpPr txBox="1">
            <a:spLocks/>
          </p:cNvSpPr>
          <p:nvPr/>
        </p:nvSpPr>
        <p:spPr>
          <a:xfrm>
            <a:off x="597876" y="2131631"/>
            <a:ext cx="11114749" cy="4649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91440" rIns="143963" bIns="9144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IProductService productService;</a:t>
            </a:r>
          </a:p>
          <a:p>
            <a:pPr>
              <a:lnSpc>
                <a:spcPct val="85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ProductsController(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IProductService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 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	=&gt; this.productService = service;</a:t>
            </a:r>
          </a:p>
          <a:p>
            <a:pPr>
              <a:lnSpc>
                <a:spcPct val="85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IActionResult Create() =&gt; View();</a:t>
            </a:r>
          </a:p>
          <a:p>
            <a:pPr>
              <a:lnSpc>
                <a:spcPct val="85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[HttpPost]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IActionResult Create(ProductFormModel model)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(!ModelState.IsValid) return View(model);</a:t>
            </a:r>
          </a:p>
          <a:p>
            <a:pPr>
              <a:lnSpc>
                <a:spcPct val="85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this.productService.CreateProduct(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model.Name, model.Description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	return RedirectToAction("All");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907792-6DBB-49C9-838C-6C5B0BAF0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CAE325A-5F0F-4CD3-B345-8B2BE292631E}"/>
              </a:ext>
            </a:extLst>
          </p:cNvPr>
          <p:cNvSpPr/>
          <p:nvPr/>
        </p:nvSpPr>
        <p:spPr bwMode="auto">
          <a:xfrm>
            <a:off x="7824192" y="1811801"/>
            <a:ext cx="3455786" cy="969175"/>
          </a:xfrm>
          <a:prstGeom prst="wedgeRoundRectCallout">
            <a:avLst>
              <a:gd name="adj1" fmla="val -84653"/>
              <a:gd name="adj2" fmla="val 57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  <a:r>
              <a:rPr lang="en-US" sz="2400" b="1" noProof="1">
                <a:solidFill>
                  <a:schemeClr val="bg2"/>
                </a:solidFill>
              </a:rPr>
              <a:t> through the </a:t>
            </a:r>
            <a:r>
              <a:rPr lang="en-US" sz="2400" b="1" noProof="1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5B377B2-8FAF-49AC-B0E3-6F6E140F4807}"/>
              </a:ext>
            </a:extLst>
          </p:cNvPr>
          <p:cNvSpPr/>
          <p:nvPr/>
        </p:nvSpPr>
        <p:spPr bwMode="auto">
          <a:xfrm>
            <a:off x="7680176" y="5740165"/>
            <a:ext cx="3262046" cy="915413"/>
          </a:xfrm>
          <a:prstGeom prst="wedgeRoundRectCallout">
            <a:avLst>
              <a:gd name="adj1" fmla="val -90282"/>
              <a:gd name="adj2" fmla="val -52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Invoke </a:t>
            </a:r>
            <a:r>
              <a:rPr lang="en-US" sz="2400" b="1" noProof="1">
                <a:solidFill>
                  <a:schemeClr val="bg1"/>
                </a:solidFill>
              </a:rPr>
              <a:t>service methods </a:t>
            </a:r>
            <a:r>
              <a:rPr lang="en-US" sz="2400" b="1" noProof="1">
                <a:solidFill>
                  <a:schemeClr val="bg2"/>
                </a:solidFill>
              </a:rPr>
              <a:t>for the business logic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95F93-B64B-4805-B106-789E4E30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938"/>
          <a:stretch/>
        </p:blipFill>
        <p:spPr>
          <a:xfrm>
            <a:off x="7032104" y="200538"/>
            <a:ext cx="5089928" cy="139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5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A933C6-8537-43F1-96AF-B07A65DD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88" y="1143601"/>
            <a:ext cx="6051076" cy="561364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A5EC7-FD9E-4DEE-8E24-BCBF0A7B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BE0A0-B789-4F9F-8354-8D277C53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with Service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2CC719-878E-4148-92C2-217C73C6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8" y="1143602"/>
            <a:ext cx="4145151" cy="177649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630AD-C1B0-4046-B62C-0F26F2F93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16"/>
          <a:stretch/>
        </p:blipFill>
        <p:spPr>
          <a:xfrm>
            <a:off x="119338" y="3020390"/>
            <a:ext cx="5852883" cy="37368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4376C2-227F-4B17-800A-4DFF8458E410}"/>
              </a:ext>
            </a:extLst>
          </p:cNvPr>
          <p:cNvSpPr/>
          <p:nvPr/>
        </p:nvSpPr>
        <p:spPr bwMode="auto">
          <a:xfrm rot="1045152">
            <a:off x="4404892" y="2647538"/>
            <a:ext cx="2378524" cy="5040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B43CE1-48C2-4AAA-99F9-F9A3BB55C052}"/>
              </a:ext>
            </a:extLst>
          </p:cNvPr>
          <p:cNvSpPr/>
          <p:nvPr/>
        </p:nvSpPr>
        <p:spPr bwMode="auto">
          <a:xfrm rot="8740507">
            <a:off x="4590849" y="4466999"/>
            <a:ext cx="2378524" cy="5040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6C071C5-D5A0-4E33-AA86-652444606297}"/>
              </a:ext>
            </a:extLst>
          </p:cNvPr>
          <p:cNvSpPr/>
          <p:nvPr/>
        </p:nvSpPr>
        <p:spPr bwMode="auto">
          <a:xfrm>
            <a:off x="3907813" y="1143602"/>
            <a:ext cx="2088830" cy="969175"/>
          </a:xfrm>
          <a:prstGeom prst="wedgeRoundRectCallout">
            <a:avLst>
              <a:gd name="adj1" fmla="val -60394"/>
              <a:gd name="adj2" fmla="val -36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Special model for the service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Model </a:t>
            </a:r>
            <a:r>
              <a:rPr lang="en-US" sz="2800" b="1" noProof="1">
                <a:solidFill>
                  <a:schemeClr val="bg1"/>
                </a:solidFill>
              </a:rPr>
              <a:t>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Model </a:t>
            </a:r>
            <a:r>
              <a:rPr lang="en-US" sz="2800" b="1" noProof="1">
                <a:solidFill>
                  <a:schemeClr val="bg1"/>
                </a:solidFill>
              </a:rPr>
              <a:t>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Working with </a:t>
            </a:r>
            <a:r>
              <a:rPr lang="en-US" sz="2800" b="1" noProof="1">
                <a:solidFill>
                  <a:schemeClr val="bg1"/>
                </a:solidFill>
              </a:rPr>
              <a:t>Files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Razor</a:t>
            </a:r>
            <a:r>
              <a:rPr lang="en-US" sz="2800" b="1" noProof="1">
                <a:solidFill>
                  <a:schemeClr val="bg2"/>
                </a:solidFill>
              </a:rPr>
              <a:t> syntax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b="1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Special</a:t>
            </a:r>
            <a:r>
              <a:rPr lang="en-US" sz="2800" b="1" dirty="0">
                <a:solidFill>
                  <a:schemeClr val="bg2"/>
                </a:solidFill>
              </a:rPr>
              <a:t> View Files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HTML Helpers</a:t>
            </a:r>
            <a:r>
              <a:rPr lang="en-US" sz="2800" b="1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Tag Helpers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Partial</a:t>
            </a:r>
            <a:r>
              <a:rPr lang="en-US" sz="2800" b="1" dirty="0">
                <a:solidFill>
                  <a:schemeClr val="bg2"/>
                </a:solidFill>
              </a:rPr>
              <a:t> Views and View Components</a:t>
            </a:r>
          </a:p>
          <a:p>
            <a:pPr>
              <a:lnSpc>
                <a:spcPct val="100000"/>
              </a:lnSpc>
            </a:pPr>
            <a:r>
              <a:rPr lang="is-IS" sz="2800" b="1" dirty="0">
                <a:solidFill>
                  <a:schemeClr val="bg2"/>
                </a:solidFill>
              </a:rPr>
              <a:t> </a:t>
            </a:r>
            <a:r>
              <a:rPr lang="is-IS" sz="2800" b="1" dirty="0">
                <a:solidFill>
                  <a:schemeClr val="bg1"/>
                </a:solidFill>
              </a:rPr>
              <a:t>Dependency</a:t>
            </a:r>
            <a:r>
              <a:rPr lang="is-IS" sz="2800" b="1" dirty="0">
                <a:solidFill>
                  <a:schemeClr val="bg2"/>
                </a:solidFill>
              </a:rPr>
              <a:t> </a:t>
            </a:r>
            <a:r>
              <a:rPr lang="is-IS" sz="2800" b="1" dirty="0">
                <a:solidFill>
                  <a:schemeClr val="bg1"/>
                </a:solidFill>
              </a:rPr>
              <a:t>Injection</a:t>
            </a:r>
            <a:r>
              <a:rPr lang="is-IS" sz="2800" b="1" dirty="0">
                <a:solidFill>
                  <a:schemeClr val="bg2"/>
                </a:solidFill>
              </a:rPr>
              <a:t> and </a:t>
            </a:r>
            <a:r>
              <a:rPr lang="is-IS" sz="2800" b="1" dirty="0">
                <a:solidFill>
                  <a:schemeClr val="bg1"/>
                </a:solidFill>
              </a:rPr>
              <a:t>Services</a:t>
            </a:r>
            <a:endParaRPr lang="en-US" sz="28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Layout and Special View Files</a:t>
            </a:r>
            <a:endParaRPr lang="en-US" sz="28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69880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MyController : Controller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IActionResult Index(MyInputModel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4536</Words>
  <Application>Microsoft Office PowerPoint</Application>
  <PresentationFormat>Widescreen</PresentationFormat>
  <Paragraphs>830</Paragraphs>
  <Slides>70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Wingdings</vt:lpstr>
      <vt:lpstr>Wingdings 2</vt:lpstr>
      <vt:lpstr>SoftUni</vt:lpstr>
      <vt:lpstr>Routing and Binding, Views, DI and Services</vt:lpstr>
      <vt:lpstr>Table of Contents</vt:lpstr>
      <vt:lpstr>Have a Question?</vt:lpstr>
      <vt:lpstr>Model Binding</vt:lpstr>
      <vt:lpstr>Model Binding (1)</vt:lpstr>
      <vt:lpstr>Model Binding (2)</vt:lpstr>
      <vt:lpstr>Model Binding (3)</vt:lpstr>
      <vt:lpstr>Incoming Request to MVC</vt:lpstr>
      <vt:lpstr>Custom Model Binder (1)</vt:lpstr>
      <vt:lpstr>Custom Model Binder (2)</vt:lpstr>
      <vt:lpstr>Model Validation</vt:lpstr>
      <vt:lpstr>Model Validation</vt:lpstr>
      <vt:lpstr>Custom Model Validation (1)</vt:lpstr>
      <vt:lpstr>Custom Model Validation (2)</vt:lpstr>
      <vt:lpstr>Custom Model Validation (3)</vt:lpstr>
      <vt:lpstr>Incoming Request to MVC</vt:lpstr>
      <vt:lpstr>Uploading and Downloading Files</vt:lpstr>
      <vt:lpstr>Uploading Files (1)</vt:lpstr>
      <vt:lpstr>Uploading Files (2)</vt:lpstr>
      <vt:lpstr>Downloading Files (1)</vt:lpstr>
      <vt:lpstr>Downloading Files (2)</vt:lpstr>
      <vt:lpstr>Razor Syntax</vt:lpstr>
      <vt:lpstr>What is Razor?</vt:lpstr>
      <vt:lpstr>Razor Syntax (1)</vt:lpstr>
      <vt:lpstr>Razor Syntax (2)</vt:lpstr>
      <vt:lpstr>Razor Syntax (3)</vt:lpstr>
      <vt:lpstr>Razor Syntax (4)</vt:lpstr>
      <vt:lpstr>Views – Dependency Injection</vt:lpstr>
      <vt:lpstr>Layout and Special View Files</vt:lpstr>
      <vt:lpstr>_Layout.cshtml</vt:lpstr>
      <vt:lpstr>_Layout.cshtml (2)</vt:lpstr>
      <vt:lpstr>Sections</vt:lpstr>
      <vt:lpstr>Scheme</vt:lpstr>
      <vt:lpstr>_ViewStart.cshtml</vt:lpstr>
      <vt:lpstr>_ViewImports.cshtml </vt:lpstr>
      <vt:lpstr>_ValidationScriptsPartial.cshtml</vt:lpstr>
      <vt:lpstr>HTML Helpers and Tag Helpers</vt:lpstr>
      <vt:lpstr>HTML Helpers</vt:lpstr>
      <vt:lpstr>Tag Helpers</vt:lpstr>
      <vt:lpstr>Tag Helpers vs HTML Helpers</vt:lpstr>
      <vt:lpstr>Creating Your Own Tag Helper</vt:lpstr>
      <vt:lpstr>PowerPoint Presentation</vt:lpstr>
      <vt:lpstr>Partial Views</vt:lpstr>
      <vt:lpstr>Use of Partial Views</vt:lpstr>
      <vt:lpstr>View Components (1)</vt:lpstr>
      <vt:lpstr>View Components (2)</vt:lpstr>
      <vt:lpstr>View Components (3)</vt:lpstr>
      <vt:lpstr>Defining Your Own ViewComponent (1)</vt:lpstr>
      <vt:lpstr>Defining Your Own ViewComponent (2) </vt:lpstr>
      <vt:lpstr>Dependency Injection</vt:lpstr>
      <vt:lpstr>What is a Dependency?</vt:lpstr>
      <vt:lpstr>Dependency Examples</vt:lpstr>
      <vt:lpstr>What is Dependency Injection?</vt:lpstr>
      <vt:lpstr>Dependency Injection Scheme</vt:lpstr>
      <vt:lpstr>Constructor Injection</vt:lpstr>
      <vt:lpstr>Services</vt:lpstr>
      <vt:lpstr>Service Layer</vt:lpstr>
      <vt:lpstr>MVC with Services</vt:lpstr>
      <vt:lpstr>Application Services Configuration</vt:lpstr>
      <vt:lpstr>Services Demo</vt:lpstr>
      <vt:lpstr>Service Interface + Configuration</vt:lpstr>
      <vt:lpstr>Service</vt:lpstr>
      <vt:lpstr>Controller</vt:lpstr>
      <vt:lpstr>Service with Service Model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114</cp:revision>
  <dcterms:created xsi:type="dcterms:W3CDTF">2018-05-23T13:08:44Z</dcterms:created>
  <dcterms:modified xsi:type="dcterms:W3CDTF">2022-10-26T14:01:33Z</dcterms:modified>
  <cp:category>computer programming;programming;software development;software engineering</cp:category>
</cp:coreProperties>
</file>