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0" r:id="rId2"/>
  </p:sldMasterIdLst>
  <p:notesMasterIdLst>
    <p:notesMasterId r:id="rId69"/>
  </p:notesMasterIdLst>
  <p:handoutMasterIdLst>
    <p:handoutMasterId r:id="rId70"/>
  </p:handoutMasterIdLst>
  <p:sldIdLst>
    <p:sldId id="32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632" r:id="rId33"/>
    <p:sldId id="511" r:id="rId34"/>
    <p:sldId id="512" r:id="rId35"/>
    <p:sldId id="513" r:id="rId36"/>
    <p:sldId id="286" r:id="rId37"/>
    <p:sldId id="326" r:id="rId38"/>
    <p:sldId id="327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633" r:id="rId48"/>
    <p:sldId id="297" r:id="rId49"/>
    <p:sldId id="298" r:id="rId50"/>
    <p:sldId id="299" r:id="rId51"/>
    <p:sldId id="539" r:id="rId52"/>
    <p:sldId id="300" r:id="rId53"/>
    <p:sldId id="302" r:id="rId54"/>
    <p:sldId id="303" r:id="rId55"/>
    <p:sldId id="304" r:id="rId56"/>
    <p:sldId id="305" r:id="rId57"/>
    <p:sldId id="307" r:id="rId58"/>
    <p:sldId id="308" r:id="rId59"/>
    <p:sldId id="309" r:id="rId60"/>
    <p:sldId id="630" r:id="rId61"/>
    <p:sldId id="311" r:id="rId62"/>
    <p:sldId id="312" r:id="rId63"/>
    <p:sldId id="318" r:id="rId64"/>
    <p:sldId id="628" r:id="rId65"/>
    <p:sldId id="629" r:id="rId66"/>
    <p:sldId id="320" r:id="rId67"/>
    <p:sldId id="319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CDC235-0527-4961-AE89-9B1457E9F4B3}">
          <p14:sldIdLst>
            <p14:sldId id="321"/>
            <p14:sldId id="257"/>
            <p14:sldId id="258"/>
          </p14:sldIdLst>
        </p14:section>
        <p14:section name="JSON" id="{00A12AF0-A2B5-4949-A9EB-32515A32BE6B}">
          <p14:sldIdLst>
            <p14:sldId id="259"/>
            <p14:sldId id="260"/>
            <p14:sldId id="261"/>
          </p14:sldIdLst>
        </p14:section>
        <p14:section name="XML" id="{0F610AF2-27D5-4C7E-B6DF-0DB873598BC0}">
          <p14:sldIdLst>
            <p14:sldId id="262"/>
            <p14:sldId id="263"/>
            <p14:sldId id="264"/>
          </p14:sldIdLst>
        </p14:section>
        <p14:section name="JavaScript" id="{57BEE022-7404-4297-A6FD-AEB6A0D7D5CB}">
          <p14:sldIdLst>
            <p14:sldId id="265"/>
            <p14:sldId id="266"/>
            <p14:sldId id="267"/>
            <p14:sldId id="268"/>
          </p14:sldIdLst>
        </p14:section>
        <p14:section name="AJAX" id="{FA3F7C91-5386-4D76-91D6-43B3EB24AE50}">
          <p14:sldIdLst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jQuery" id="{8B6FE0C7-ABBA-4D0E-9AA1-7A343BA000E6}">
          <p14:sldIdLst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jQuery AJAX" id="{F42BF206-ADFA-4D22-A277-1F24F12B783E}">
          <p14:sldIdLst>
            <p14:sldId id="282"/>
            <p14:sldId id="283"/>
            <p14:sldId id="284"/>
            <p14:sldId id="285"/>
          </p14:sldIdLst>
        </p14:section>
        <p14:section name="Web Services" id="{533CBFE6-7DFD-46DA-A113-55DD7A75FD6B}">
          <p14:sldIdLst>
            <p14:sldId id="632"/>
            <p14:sldId id="511"/>
            <p14:sldId id="512"/>
            <p14:sldId id="513"/>
          </p14:sldIdLst>
        </p14:section>
        <p14:section name="Web API" id="{B895B353-B8FE-46C1-8646-C2A607A6AE92}">
          <p14:sldIdLst>
            <p14:sldId id="286"/>
            <p14:sldId id="326"/>
            <p14:sldId id="327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Web API Methods" id="{D409F416-76BC-4ADA-829A-E3CC3CB6F719}">
          <p14:sldIdLst>
            <p14:sldId id="633"/>
            <p14:sldId id="297"/>
            <p14:sldId id="298"/>
            <p14:sldId id="299"/>
            <p14:sldId id="539"/>
            <p14:sldId id="300"/>
          </p14:sldIdLst>
        </p14:section>
        <p14:section name="Angular" id="{FF1FC710-AB4E-415E-BED6-82FD48711D2A}">
          <p14:sldIdLst>
            <p14:sldId id="302"/>
            <p14:sldId id="303"/>
            <p14:sldId id="304"/>
            <p14:sldId id="305"/>
          </p14:sldIdLst>
        </p14:section>
        <p14:section name="CORS" id="{F67DABF6-105C-46C6-97FC-B3130F9C2CD6}">
          <p14:sldIdLst>
            <p14:sldId id="307"/>
            <p14:sldId id="308"/>
            <p14:sldId id="309"/>
            <p14:sldId id="630"/>
            <p14:sldId id="311"/>
          </p14:sldIdLst>
        </p14:section>
        <p14:section name="Conclusion" id="{3767B0BF-47E9-48A0-A59F-60FB5E90E023}">
          <p14:sldIdLst>
            <p14:sldId id="312"/>
            <p14:sldId id="318"/>
            <p14:sldId id="628"/>
            <p14:sldId id="629"/>
            <p14:sldId id="320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3" autoAdjust="0"/>
    <p:restoredTop sz="95214" autoAdjust="0"/>
  </p:normalViewPr>
  <p:slideViewPr>
    <p:cSldViewPr showGuides="1">
      <p:cViewPr varScale="1">
        <p:scale>
          <a:sx n="54" d="100"/>
          <a:sy n="54" d="100"/>
        </p:scale>
        <p:origin x="84" y="119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185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388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or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908E1154-B135-4824-B6AE-FDD768B394F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C0853C6-D2C0-4DE9-BA2E-4114B1B47B3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pic>
        <p:nvPicPr>
          <p:cNvPr id="17" name="Picture Logo SoftUni" descr="SoftUni logo">
            <a:extLst>
              <a:ext uri="{FF2B5EF4-FFF2-40B4-BE49-F238E27FC236}">
                <a16:creationId xmlns:a16="http://schemas.microsoft.com/office/drawing/2014/main" id="{F6B035A0-2A79-467C-B4C3-676F59A2B1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8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D3418F8-486A-43E9-B6F2-F95E1F01EE9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0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04756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0EEFB375-236C-4317-B6F0-F176C3766FC0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F828C6A-C1E2-4E4B-AC60-FBDC4EF8118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0" name="Rectangle Top">
            <a:extLst>
              <a:ext uri="{FF2B5EF4-FFF2-40B4-BE49-F238E27FC236}">
                <a16:creationId xmlns:a16="http://schemas.microsoft.com/office/drawing/2014/main" id="{683564BB-FBEE-41D3-B924-1446C34543F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8AABCE8E-8CED-49A4-A53B-D12DBB3363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1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C9500BB0-4C59-4C7B-886B-7C7223F88E7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pic>
        <p:nvPicPr>
          <p:cNvPr id="31" name="Logo Software University" descr="Software University logo">
            <a:extLst>
              <a:ext uri="{FF2B5EF4-FFF2-40B4-BE49-F238E27FC236}">
                <a16:creationId xmlns:a16="http://schemas.microsoft.com/office/drawing/2014/main" id="{A14292DA-B546-4450-882D-CF87822328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1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1FD90008-97C8-4760-8672-79DF10A2B28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pic>
        <p:nvPicPr>
          <p:cNvPr id="27" name="Logo Software University" descr="Software University logo">
            <a:extLst>
              <a:ext uri="{FF2B5EF4-FFF2-40B4-BE49-F238E27FC236}">
                <a16:creationId xmlns:a16="http://schemas.microsoft.com/office/drawing/2014/main" id="{69F0969A-CFB2-4017-8ADD-8B9FC6850E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1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CDA4785-8E81-427D-B672-A328A844527E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3AC027DD-D35F-4A84-97F2-B5C1FC24E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Left">
            <a:extLst>
              <a:ext uri="{FF2B5EF4-FFF2-40B4-BE49-F238E27FC236}">
                <a16:creationId xmlns:a16="http://schemas.microsoft.com/office/drawing/2014/main" id="{24DE386C-DFF7-4007-A4B9-BCE9C272620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7" name="Picture Bulb" descr="Bulb">
            <a:extLst>
              <a:ext uri="{FF2B5EF4-FFF2-40B4-BE49-F238E27FC236}">
                <a16:creationId xmlns:a16="http://schemas.microsoft.com/office/drawing/2014/main" id="{F55E966F-5F4D-4B2B-AA3C-F961CB03C2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48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A938423-B3B2-4ACC-B499-B6A38E22E85F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F72C9E8-99FC-4B31-AF64-B40F8EB969A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4" name="Rectangle Top">
            <a:extLst>
              <a:ext uri="{FF2B5EF4-FFF2-40B4-BE49-F238E27FC236}">
                <a16:creationId xmlns:a16="http://schemas.microsoft.com/office/drawing/2014/main" id="{AA537FEB-6377-4A46-98E9-7FF6078A4EB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5" name="Logo Software University" descr="Software University logo">
            <a:extLst>
              <a:ext uri="{FF2B5EF4-FFF2-40B4-BE49-F238E27FC236}">
                <a16:creationId xmlns:a16="http://schemas.microsoft.com/office/drawing/2014/main" id="{B5EB89D7-FB56-4184-9850-67721D8134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41F8DBB7-3EC7-4E70-A6A7-7A90ED7DA846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D1141FC-FC9F-4A1A-8B22-69ECE924983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Rectangle Top">
            <a:extLst>
              <a:ext uri="{FF2B5EF4-FFF2-40B4-BE49-F238E27FC236}">
                <a16:creationId xmlns:a16="http://schemas.microsoft.com/office/drawing/2014/main" id="{9C00F2D8-D98C-4520-8E33-1B451484FD7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5F3B885C-9D03-4569-A518-B29AFA2679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9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996B9E8-4C88-47C7-BCF4-3AF7F5981968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BAC0A16-6FCD-470E-80C5-96FF7C16487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Rectangle Top">
            <a:extLst>
              <a:ext uri="{FF2B5EF4-FFF2-40B4-BE49-F238E27FC236}">
                <a16:creationId xmlns:a16="http://schemas.microsoft.com/office/drawing/2014/main" id="{E1E8D902-82BE-4761-A4DF-20694EAA24E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Logo Software University" descr="Software University logo">
            <a:extLst>
              <a:ext uri="{FF2B5EF4-FFF2-40B4-BE49-F238E27FC236}">
                <a16:creationId xmlns:a16="http://schemas.microsoft.com/office/drawing/2014/main" id="{82669D28-6E69-4D3B-A9B4-A410A06C63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D8A30B7-B4B9-423E-A53D-A3EC1E06C34B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ACA060F-9DDF-4EF5-A06A-4853B172BF9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Rectangle Top">
            <a:extLst>
              <a:ext uri="{FF2B5EF4-FFF2-40B4-BE49-F238E27FC236}">
                <a16:creationId xmlns:a16="http://schemas.microsoft.com/office/drawing/2014/main" id="{489DD75F-DCF1-4621-A2FC-F3BEF1C511F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Logo Software University" descr="Software University logo">
            <a:extLst>
              <a:ext uri="{FF2B5EF4-FFF2-40B4-BE49-F238E27FC236}">
                <a16:creationId xmlns:a16="http://schemas.microsoft.com/office/drawing/2014/main" id="{4E24EC6F-50A9-41A7-8462-E848DCCA8F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1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64B34E4B-90E0-41DB-A93A-35D7A31A06E2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9386DEC-DBC7-4692-8730-B2CFDA24A5E3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B7B50A0-9A62-4A6C-92D0-CD096B055577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2ADC965-E810-482A-921F-6ECC4C936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E27B7DC-060D-43CA-B2C1-F56E16CD95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73E881F6-A5D9-48C3-9115-2A1A44D9D3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B86F511-5697-4943-B6F9-427B61DD5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31B5F663-75BA-4E06-8562-AAB090D01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513B685B-8AE0-4685-9E4B-D344E2704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F0CD6352-B32C-4828-8F9D-69FB60B085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B4C864E1-3B1A-4E7D-86DD-1C6C7C077A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700F0E52-07DB-4E1C-A498-F27D1EA749CF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D43EBB1-7FFB-4DD8-83AD-94A911323258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34710D6-7938-4A8B-ACCF-504B1A6B467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4DDF54A9-092E-4042-A67C-BDB0DB34CBCF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D37E3ADB-EC64-4AC6-809E-14EBD78389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58FEC58-46F1-4062-95E1-1E36372CF2B8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04291282-ED73-4FA9-B838-06D884840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AA11810-26C0-4ADF-96A7-C7CCE5C2A162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57" name="Rectangle Bottom">
            <a:extLst>
              <a:ext uri="{FF2B5EF4-FFF2-40B4-BE49-F238E27FC236}">
                <a16:creationId xmlns:a16="http://schemas.microsoft.com/office/drawing/2014/main" id="{F679AC27-0FC7-434C-A440-232585181CCC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8" name="Rectangle Bottom Copyright">
            <a:extLst>
              <a:ext uri="{FF2B5EF4-FFF2-40B4-BE49-F238E27FC236}">
                <a16:creationId xmlns:a16="http://schemas.microsoft.com/office/drawing/2014/main" id="{EC249C19-B54E-4A4B-94F3-BA11623CFDD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Group SoftUni Brands">
            <a:extLst>
              <a:ext uri="{FF2B5EF4-FFF2-40B4-BE49-F238E27FC236}">
                <a16:creationId xmlns:a16="http://schemas.microsoft.com/office/drawing/2014/main" id="{66C0C881-5F67-4186-AE9D-9C979AE6180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60" name="Picture SoftUni Kids Logo" descr="SoftUni Kids logo">
              <a:extLst>
                <a:ext uri="{FF2B5EF4-FFF2-40B4-BE49-F238E27FC236}">
                  <a16:creationId xmlns:a16="http://schemas.microsoft.com/office/drawing/2014/main" id="{53468E2E-FDDD-4C27-BB22-968AA2318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61" name="Picture SoftUni Foundation Logo" descr="SoftUni Foundation logo">
              <a:extLst>
                <a:ext uri="{FF2B5EF4-FFF2-40B4-BE49-F238E27FC236}">
                  <a16:creationId xmlns:a16="http://schemas.microsoft.com/office/drawing/2014/main" id="{D68D583B-A510-4667-A606-99970DEC35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62" name="Picture SoftUni Digital Logo" descr="SoftUni Digital logo">
              <a:extLst>
                <a:ext uri="{FF2B5EF4-FFF2-40B4-BE49-F238E27FC236}">
                  <a16:creationId xmlns:a16="http://schemas.microsoft.com/office/drawing/2014/main" id="{DC4C4A25-67AB-48BA-A151-76A2A9F1CF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63" name="Picture SoftUni Creative Logo" descr="SoftUni Creative logo">
              <a:extLst>
                <a:ext uri="{FF2B5EF4-FFF2-40B4-BE49-F238E27FC236}">
                  <a16:creationId xmlns:a16="http://schemas.microsoft.com/office/drawing/2014/main" id="{0AB5F69E-ED48-44C7-909C-6A8FF4BA9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64" name="Picture SoftUni Svetlina Logo" descr="SoftUni Svetlina logo">
              <a:extLst>
                <a:ext uri="{FF2B5EF4-FFF2-40B4-BE49-F238E27FC236}">
                  <a16:creationId xmlns:a16="http://schemas.microsoft.com/office/drawing/2014/main" id="{F0C0CBE8-2F28-4B80-9F8B-1A09946CE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65" name="Picture Software University Logo" descr="Software University logo">
              <a:extLst>
                <a:ext uri="{FF2B5EF4-FFF2-40B4-BE49-F238E27FC236}">
                  <a16:creationId xmlns:a16="http://schemas.microsoft.com/office/drawing/2014/main" id="{542F9EE1-1817-478E-B668-182446098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66" name="Straight Connector 6">
              <a:extLst>
                <a:ext uri="{FF2B5EF4-FFF2-40B4-BE49-F238E27FC236}">
                  <a16:creationId xmlns:a16="http://schemas.microsoft.com/office/drawing/2014/main" id="{6DA3161A-9A8D-4898-8D12-17CDEA13AD9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5">
              <a:extLst>
                <a:ext uri="{FF2B5EF4-FFF2-40B4-BE49-F238E27FC236}">
                  <a16:creationId xmlns:a16="http://schemas.microsoft.com/office/drawing/2014/main" id="{6164F38F-856B-4119-8EEE-01D712C367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4">
              <a:extLst>
                <a:ext uri="{FF2B5EF4-FFF2-40B4-BE49-F238E27FC236}">
                  <a16:creationId xmlns:a16="http://schemas.microsoft.com/office/drawing/2014/main" id="{AA08F109-9FCA-4684-85F3-1303EDDF82C9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3">
              <a:extLst>
                <a:ext uri="{FF2B5EF4-FFF2-40B4-BE49-F238E27FC236}">
                  <a16:creationId xmlns:a16="http://schemas.microsoft.com/office/drawing/2014/main" id="{20FD0A4B-D98E-4541-BB2E-401DF356837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2">
              <a:extLst>
                <a:ext uri="{FF2B5EF4-FFF2-40B4-BE49-F238E27FC236}">
                  <a16:creationId xmlns:a16="http://schemas.microsoft.com/office/drawing/2014/main" id="{47CC2408-CBA8-489A-9F55-2A059A1D5596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1">
              <a:extLst>
                <a:ext uri="{FF2B5EF4-FFF2-40B4-BE49-F238E27FC236}">
                  <a16:creationId xmlns:a16="http://schemas.microsoft.com/office/drawing/2014/main" id="{82607F2A-70EF-4324-8A82-3C99A661FB4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Horizontal">
              <a:extLst>
                <a:ext uri="{FF2B5EF4-FFF2-40B4-BE49-F238E27FC236}">
                  <a16:creationId xmlns:a16="http://schemas.microsoft.com/office/drawing/2014/main" id="{7362C697-A3DC-456C-9482-45BB17C0E2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0">
              <a:extLst>
                <a:ext uri="{FF2B5EF4-FFF2-40B4-BE49-F238E27FC236}">
                  <a16:creationId xmlns:a16="http://schemas.microsoft.com/office/drawing/2014/main" id="{C6B0FFA0-C0B1-4D09-817A-BC3D8B07FC70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Picture SoftUni Logo" descr="SoftUni logo">
              <a:extLst>
                <a:ext uri="{FF2B5EF4-FFF2-40B4-BE49-F238E27FC236}">
                  <a16:creationId xmlns:a16="http://schemas.microsoft.com/office/drawing/2014/main" id="{A854A229-2F8E-4137-B1CF-E0221E46A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75" name="Logo Software University" descr="Software University logo">
            <a:extLst>
              <a:ext uri="{FF2B5EF4-FFF2-40B4-BE49-F238E27FC236}">
                <a16:creationId xmlns:a16="http://schemas.microsoft.com/office/drawing/2014/main" id="{423D9B75-F3ED-4613-B366-C54F84340A2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2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6D6D181-99C2-4A7E-87E7-02949F1A0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761D6C0-4C68-449E-8C8D-4183F77B6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6F4CE541-DD6C-4DC5-8514-750BFF33792B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3E2B3D3F-0C47-4A56-AF02-3DF664197847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32B80C31-0EEF-4ED7-9831-262BB3B6364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pic>
        <p:nvPicPr>
          <p:cNvPr id="2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E5FADD1-DFDE-4A3B-BA2B-67253D3296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2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87B15FF-6F3E-4999-B21B-19888A9D8F0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421806BD-477D-4809-8357-7078203A1A0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7" name="Rectangle Top">
            <a:extLst>
              <a:ext uri="{FF2B5EF4-FFF2-40B4-BE49-F238E27FC236}">
                <a16:creationId xmlns:a16="http://schemas.microsoft.com/office/drawing/2014/main" id="{EFC24782-47D2-41C3-A92E-3727B242621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A814A331-C99B-4FA9-B65D-AD2AFC451C3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5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42A934A-2801-4A54-B99F-8981BC195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8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syntax.asp" TargetMode="External"/><Relationship Id="rId7" Type="http://schemas.openxmlformats.org/officeDocument/2006/relationships/image" Target="../media/image29.png"/><Relationship Id="rId2" Type="http://schemas.openxmlformats.org/officeDocument/2006/relationships/hyperlink" Target="https://medium.com/javascript-non-grata/the-top-10-things-wrong-with-javascript-58f440d6b3d8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png"/><Relationship Id="rId5" Type="http://schemas.openxmlformats.org/officeDocument/2006/relationships/hyperlink" Target="https://www.w3schools.com/js/js_es6.asp" TargetMode="External"/><Relationship Id="rId4" Type="http://schemas.openxmlformats.org/officeDocument/2006/relationships/hyperlink" Target="https://www.w3schools.com/js/js_es5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rends.builtwith.com/javascript/jQuer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5.png"/><Relationship Id="rId4" Type="http://schemas.openxmlformats.org/officeDocument/2006/relationships/hyperlink" Target="http://jquery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query.com/using-jquery-core/selecting-elements/" TargetMode="Externa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g"/><Relationship Id="rId3" Type="http://schemas.openxmlformats.org/officeDocument/2006/relationships/image" Target="../media/image58.png"/><Relationship Id="rId7" Type="http://schemas.openxmlformats.org/officeDocument/2006/relationships/image" Target="../media/image62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1.png"/><Relationship Id="rId5" Type="http://schemas.openxmlformats.org/officeDocument/2006/relationships/image" Target="../media/image60.sv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flaticon.com/authors/smashicons" TargetMode="Externa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80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75.png"/><Relationship Id="rId21" Type="http://schemas.openxmlformats.org/officeDocument/2006/relationships/image" Target="../media/image84.png"/><Relationship Id="rId7" Type="http://schemas.openxmlformats.org/officeDocument/2006/relationships/image" Target="../media/image7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82.png"/><Relationship Id="rId25" Type="http://schemas.openxmlformats.org/officeDocument/2006/relationships/image" Target="../media/image8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79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76.png"/><Relationship Id="rId15" Type="http://schemas.openxmlformats.org/officeDocument/2006/relationships/image" Target="../media/image81.jpeg"/><Relationship Id="rId23" Type="http://schemas.openxmlformats.org/officeDocument/2006/relationships/image" Target="../media/image8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83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7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8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9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Web API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098330"/>
            <a:ext cx="2241186" cy="22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189C50-059B-45B5-B114-797AD3168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586" y="1370825"/>
            <a:ext cx="4624828" cy="259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1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11817350" cy="5510212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JavaScript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JS</a:t>
            </a:r>
            <a:r>
              <a:rPr lang="en-US" sz="3200" dirty="0"/>
              <a:t>) is a scripting language</a:t>
            </a:r>
          </a:p>
          <a:p>
            <a:pPr lvl="1"/>
            <a:r>
              <a:rPr lang="en-US" sz="3000" dirty="0"/>
              <a:t>Executes commands (script)</a:t>
            </a:r>
          </a:p>
          <a:p>
            <a:pPr lvl="1"/>
            <a:r>
              <a:rPr lang="en-US" sz="3000" dirty="0"/>
              <a:t>Can work in interactive mode</a:t>
            </a:r>
          </a:p>
          <a:p>
            <a:pPr lvl="1"/>
            <a:r>
              <a:rPr lang="en-US" sz="3000" dirty="0"/>
              <a:t>No compilation, just execute commands</a:t>
            </a:r>
          </a:p>
          <a:p>
            <a:r>
              <a:rPr lang="en-US" sz="3200" dirty="0"/>
              <a:t>Alongside </a:t>
            </a:r>
            <a:r>
              <a:rPr lang="en-US" sz="3200" b="1" dirty="0">
                <a:solidFill>
                  <a:schemeClr val="bg1"/>
                </a:solidFill>
              </a:rPr>
              <a:t>HTML</a:t>
            </a:r>
            <a:r>
              <a:rPr lang="en-US" sz="3200" dirty="0"/>
              <a:t> &amp; </a:t>
            </a:r>
            <a:r>
              <a:rPr lang="en-US" sz="3200" b="1" dirty="0">
                <a:solidFill>
                  <a:schemeClr val="bg1"/>
                </a:solidFill>
              </a:rPr>
              <a:t>CSS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JavaScript</a:t>
            </a:r>
            <a:r>
              <a:rPr lang="en-US" sz="3200" dirty="0"/>
              <a:t> is one of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3 core technologies </a:t>
            </a:r>
            <a:r>
              <a:rPr lang="en-US" sz="3200" dirty="0"/>
              <a:t>of the </a:t>
            </a:r>
            <a:br>
              <a:rPr lang="en-US" sz="3200" dirty="0"/>
            </a:br>
            <a:r>
              <a:rPr lang="en-US" sz="3200" dirty="0"/>
              <a:t>World Wide Web</a:t>
            </a:r>
          </a:p>
          <a:p>
            <a:pPr lvl="1"/>
            <a:r>
              <a:rPr lang="en-US" dirty="0"/>
              <a:t>JavaScript enables dynamics and interactivity in web pages</a:t>
            </a:r>
            <a:endParaRPr lang="bg-BG" dirty="0"/>
          </a:p>
          <a:p>
            <a:pPr lvl="2"/>
            <a:r>
              <a:rPr lang="en-US" dirty="0"/>
              <a:t>Has DOM and browser API (notifications, geolocation, …) access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JavaScript (1)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324" y="1295400"/>
            <a:ext cx="360487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0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6742199" cy="557035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(JS) is </a:t>
            </a:r>
            <a:r>
              <a:rPr lang="en-US" noProof="1"/>
              <a:t>untyped</a:t>
            </a:r>
            <a:r>
              <a:rPr lang="en-US" dirty="0"/>
              <a:t> language</a:t>
            </a: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Untyped</a:t>
            </a:r>
            <a:r>
              <a:rPr lang="en-US" dirty="0"/>
              <a:t> (dynamically typed) == </a:t>
            </a:r>
            <a:br>
              <a:rPr lang="en-US" dirty="0"/>
            </a:br>
            <a:r>
              <a:rPr lang="en-US" dirty="0"/>
              <a:t>variables have no types (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but…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(values) still have a type</a:t>
            </a:r>
          </a:p>
          <a:p>
            <a:pPr lvl="1">
              <a:spcBef>
                <a:spcPts val="500"/>
              </a:spcBef>
              <a:spcAft>
                <a:spcPts val="300"/>
              </a:spcAft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500"/>
              </a:spcBef>
              <a:spcAft>
                <a:spcPts val="300"/>
              </a:spcAft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500"/>
              </a:spcBef>
              <a:spcAft>
                <a:spcPts val="300"/>
              </a:spcAft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500"/>
              </a:spcBef>
              <a:spcAft>
                <a:spcPts val="300"/>
              </a:spcAft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200" dirty="0"/>
              <a:t>More Info: </a:t>
            </a:r>
            <a:r>
              <a:rPr lang="en-US" sz="3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1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2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 to JavaScript (2)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800" y="1450762"/>
            <a:ext cx="4405200" cy="48738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8615" y="3744000"/>
            <a:ext cx="3485702" cy="235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7F2A43-80B0-4FEA-9680-B48771A5A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4190" cy="5362330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JavaScript</a:t>
            </a:r>
            <a:r>
              <a:rPr lang="en-US" sz="3100" dirty="0"/>
              <a:t> was initially only implemented client-side in web browsers</a:t>
            </a:r>
          </a:p>
          <a:p>
            <a:pPr lvl="1"/>
            <a:r>
              <a:rPr lang="en-US" sz="2900" dirty="0"/>
              <a:t>JavaScript engines, nowadays, are embedded in many types of software</a:t>
            </a:r>
          </a:p>
          <a:p>
            <a:pPr lvl="1">
              <a:buClr>
                <a:srgbClr val="234465"/>
              </a:buClr>
            </a:pPr>
            <a:r>
              <a:rPr lang="en-US" sz="2900" b="1" dirty="0">
                <a:solidFill>
                  <a:schemeClr val="bg1"/>
                </a:solidFill>
              </a:rPr>
              <a:t>Server-Side</a:t>
            </a:r>
            <a:r>
              <a:rPr lang="en-US" sz="2900" dirty="0"/>
              <a:t> JavaScript, </a:t>
            </a:r>
            <a:r>
              <a:rPr lang="en-US" sz="2900" b="1" dirty="0">
                <a:solidFill>
                  <a:schemeClr val="bg1"/>
                </a:solidFill>
              </a:rPr>
              <a:t>Mobile</a:t>
            </a:r>
            <a:r>
              <a:rPr lang="en-US" sz="2900" dirty="0"/>
              <a:t> applications, </a:t>
            </a:r>
            <a:r>
              <a:rPr lang="en-US" sz="2900" b="1" dirty="0">
                <a:solidFill>
                  <a:schemeClr val="bg1"/>
                </a:solidFill>
              </a:rPr>
              <a:t>Desktop</a:t>
            </a:r>
            <a:r>
              <a:rPr lang="en-US" sz="2900" dirty="0"/>
              <a:t> Applications, etc.</a:t>
            </a:r>
          </a:p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JavaScript</a:t>
            </a:r>
            <a:r>
              <a:rPr lang="en-US" sz="3100" dirty="0"/>
              <a:t> is one of the most popular technologies on the Web</a:t>
            </a:r>
          </a:p>
          <a:p>
            <a:pPr lvl="1"/>
            <a:r>
              <a:rPr lang="en-US" sz="2900" dirty="0"/>
              <a:t>If not the most popular, that is...</a:t>
            </a:r>
          </a:p>
          <a:p>
            <a:pPr lvl="1"/>
            <a:r>
              <a:rPr lang="en-US" sz="2900" dirty="0"/>
              <a:t>The rise of </a:t>
            </a:r>
            <a:r>
              <a:rPr lang="en-US" sz="2900" b="1" dirty="0">
                <a:solidFill>
                  <a:schemeClr val="bg1"/>
                </a:solidFill>
              </a:rPr>
              <a:t>SPA</a:t>
            </a:r>
            <a:r>
              <a:rPr lang="en-US" sz="2900" dirty="0"/>
              <a:t>s and </a:t>
            </a:r>
            <a:r>
              <a:rPr lang="en-US" sz="2900" b="1" dirty="0">
                <a:solidFill>
                  <a:schemeClr val="bg1"/>
                </a:solidFill>
              </a:rPr>
              <a:t>JavaScript-heavy</a:t>
            </a:r>
            <a:r>
              <a:rPr lang="en-US" sz="2900" dirty="0"/>
              <a:t> sites certainly prove that</a:t>
            </a:r>
          </a:p>
          <a:p>
            <a:r>
              <a:rPr lang="en-US" sz="3100" dirty="0"/>
              <a:t>One of the most important techniques around JS is </a:t>
            </a:r>
            <a:r>
              <a:rPr lang="en-US" sz="3100" b="1" dirty="0">
                <a:solidFill>
                  <a:schemeClr val="bg1"/>
                </a:solidFill>
              </a:rPr>
              <a:t>AJAX</a:t>
            </a:r>
          </a:p>
          <a:p>
            <a:pPr lvl="1">
              <a:buClr>
                <a:srgbClr val="234465"/>
              </a:buClr>
            </a:pPr>
            <a:r>
              <a:rPr lang="en-US" sz="2900" b="1" dirty="0">
                <a:solidFill>
                  <a:schemeClr val="bg1"/>
                </a:solidFill>
              </a:rPr>
              <a:t>A</a:t>
            </a:r>
            <a:r>
              <a:rPr lang="en-US" sz="2900" dirty="0"/>
              <a:t>synchronous </a:t>
            </a:r>
            <a:r>
              <a:rPr lang="en-US" sz="2900" b="1" dirty="0">
                <a:solidFill>
                  <a:schemeClr val="bg1"/>
                </a:solidFill>
              </a:rPr>
              <a:t>J</a:t>
            </a:r>
            <a:r>
              <a:rPr lang="en-US" sz="2900" dirty="0"/>
              <a:t>avaScript </a:t>
            </a:r>
            <a:r>
              <a:rPr lang="en-US" sz="2900" b="1" dirty="0">
                <a:solidFill>
                  <a:schemeClr val="bg1"/>
                </a:solidFill>
              </a:rPr>
              <a:t>a</a:t>
            </a:r>
            <a:r>
              <a:rPr lang="en-US" sz="2900" dirty="0"/>
              <a:t>nd </a:t>
            </a:r>
            <a:r>
              <a:rPr lang="en-US" sz="2900" b="1" dirty="0">
                <a:solidFill>
                  <a:schemeClr val="bg1"/>
                </a:solidFill>
              </a:rPr>
              <a:t>X</a:t>
            </a:r>
            <a:r>
              <a:rPr lang="en-US" sz="2900" dirty="0"/>
              <a:t>ML</a:t>
            </a:r>
          </a:p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TypeScript</a:t>
            </a:r>
            <a:r>
              <a:rPr lang="en-US" sz="3100" dirty="0"/>
              <a:t> is a typed superset of JS that compiles to plain JS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BFB186-52E1-45E0-8856-E77A65A7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JavaScript (3)</a:t>
            </a:r>
          </a:p>
        </p:txBody>
      </p:sp>
    </p:spTree>
    <p:extLst>
      <p:ext uri="{BB962C8B-B14F-4D97-AF65-F5344CB8AC3E}">
        <p14:creationId xmlns:p14="http://schemas.microsoft.com/office/powerpoint/2010/main" val="236741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AJAX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Asynchronous JavaScript and XML</a:t>
            </a:r>
            <a:endParaRPr lang="bg-B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6B1270-BFE0-49BB-B663-153B3324C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59" y="1512277"/>
            <a:ext cx="2530847" cy="253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0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A0A9DC-17CF-4110-A87B-9679A2C48D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66187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AJAX</a:t>
            </a:r>
            <a:r>
              <a:rPr lang="en-US" sz="3000" dirty="0"/>
              <a:t> is not a programming language (despite its "individual" popularity)</a:t>
            </a:r>
          </a:p>
          <a:p>
            <a:pPr>
              <a:buClr>
                <a:srgbClr val="234465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</a:rPr>
              <a:t>AJAX</a:t>
            </a:r>
            <a:r>
              <a:rPr lang="en-US" sz="3000" dirty="0"/>
              <a:t> == set of web development techniques</a:t>
            </a:r>
          </a:p>
          <a:p>
            <a:pPr lvl="1"/>
            <a:r>
              <a:rPr lang="en-US" sz="2800" dirty="0"/>
              <a:t>Used to create </a:t>
            </a:r>
            <a:r>
              <a:rPr lang="en-US" sz="2800" b="1" dirty="0">
                <a:solidFill>
                  <a:schemeClr val="bg1"/>
                </a:solidFill>
              </a:rPr>
              <a:t>asynchronous</a:t>
            </a:r>
            <a:r>
              <a:rPr lang="en-US" sz="2800" dirty="0"/>
              <a:t> web applications</a:t>
            </a:r>
          </a:p>
          <a:p>
            <a:pPr lvl="1"/>
            <a:r>
              <a:rPr lang="en-US" sz="2800" dirty="0"/>
              <a:t>Using </a:t>
            </a:r>
            <a:r>
              <a:rPr lang="en-US" sz="2800" b="1" dirty="0">
                <a:solidFill>
                  <a:schemeClr val="bg1"/>
                </a:solidFill>
              </a:rPr>
              <a:t>AJAX</a:t>
            </a:r>
            <a:r>
              <a:rPr lang="en-US" sz="2800" dirty="0"/>
              <a:t>, you can </a:t>
            </a:r>
            <a:r>
              <a:rPr lang="en-US" sz="2800" b="1" dirty="0">
                <a:solidFill>
                  <a:schemeClr val="bg1"/>
                </a:solidFill>
              </a:rPr>
              <a:t>send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retrieve</a:t>
            </a:r>
            <a:r>
              <a:rPr lang="en-US" sz="2800" dirty="0"/>
              <a:t> data to and from a server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asynchronously</a:t>
            </a:r>
            <a:r>
              <a:rPr lang="en-US" sz="2800" dirty="0"/>
              <a:t> – in the background via HTTP requests</a:t>
            </a:r>
            <a:endParaRPr lang="en-US" sz="2600" dirty="0"/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AJAX</a:t>
            </a:r>
            <a:r>
              <a:rPr lang="en-US" sz="3000" dirty="0"/>
              <a:t> is a developer's dream, because you can:</a:t>
            </a:r>
          </a:p>
          <a:p>
            <a:pPr lvl="1"/>
            <a:r>
              <a:rPr lang="en-US" sz="2800" dirty="0"/>
              <a:t>Read data from a web server - </a:t>
            </a:r>
            <a:r>
              <a:rPr lang="en-US" sz="2800" b="1" dirty="0">
                <a:solidFill>
                  <a:schemeClr val="bg1"/>
                </a:solidFill>
              </a:rPr>
              <a:t>after</a:t>
            </a:r>
            <a:r>
              <a:rPr lang="en-US" sz="2800" dirty="0"/>
              <a:t> the </a:t>
            </a:r>
            <a:r>
              <a:rPr lang="en-US" sz="2800" b="1" dirty="0">
                <a:solidFill>
                  <a:schemeClr val="bg1"/>
                </a:solidFill>
              </a:rPr>
              <a:t>page</a:t>
            </a:r>
            <a:r>
              <a:rPr lang="en-US" sz="2800" dirty="0"/>
              <a:t> has </a:t>
            </a:r>
            <a:r>
              <a:rPr lang="en-US" sz="2800" b="1" dirty="0">
                <a:solidFill>
                  <a:schemeClr val="bg1"/>
                </a:solidFill>
              </a:rPr>
              <a:t>loaded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Update</a:t>
            </a:r>
            <a:r>
              <a:rPr lang="en-US" sz="2800" dirty="0"/>
              <a:t> a web page (or parts of it) without </a:t>
            </a:r>
            <a:r>
              <a:rPr lang="en-US" sz="2800" b="1" dirty="0">
                <a:solidFill>
                  <a:schemeClr val="bg1"/>
                </a:solidFill>
              </a:rPr>
              <a:t>reloading</a:t>
            </a:r>
            <a:r>
              <a:rPr lang="en-US" sz="2800" dirty="0"/>
              <a:t> the page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Send</a:t>
            </a:r>
            <a:r>
              <a:rPr lang="en-US" sz="2800" dirty="0"/>
              <a:t> data to a web server - in the background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6C9795A-58F5-44C2-B9EC-F53125B0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(1)</a:t>
            </a:r>
          </a:p>
        </p:txBody>
      </p:sp>
    </p:spTree>
    <p:extLst>
      <p:ext uri="{BB962C8B-B14F-4D97-AF65-F5344CB8AC3E}">
        <p14:creationId xmlns:p14="http://schemas.microsoft.com/office/powerpoint/2010/main" val="87721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E37F11-A22A-49D3-B935-4B35C66F1F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AJAX</a:t>
            </a:r>
            <a:r>
              <a:rPr lang="en-US" noProof="1"/>
              <a:t> works very simply, using a combination of: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XMLHttpRequest</a:t>
            </a:r>
          </a:p>
          <a:p>
            <a:pPr lvl="2"/>
            <a:r>
              <a:rPr lang="en-US" noProof="1"/>
              <a:t>To request data from a server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JavaScript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DOM</a:t>
            </a:r>
          </a:p>
          <a:p>
            <a:pPr lvl="2"/>
            <a:r>
              <a:rPr lang="en-US" noProof="1"/>
              <a:t>To display and / or use data</a:t>
            </a:r>
            <a:endParaRPr lang="en-US" b="1" noProof="1">
              <a:solidFill>
                <a:schemeClr val="bg1"/>
              </a:solidFill>
            </a:endParaRP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AJAX</a:t>
            </a:r>
            <a:r>
              <a:rPr lang="en-US" noProof="1"/>
              <a:t> is a misleading name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AJAX</a:t>
            </a:r>
            <a:r>
              <a:rPr lang="en-US" noProof="1"/>
              <a:t> apps might use </a:t>
            </a:r>
            <a:r>
              <a:rPr lang="en-US" b="1" noProof="1">
                <a:solidFill>
                  <a:schemeClr val="bg1"/>
                </a:solidFill>
              </a:rPr>
              <a:t>XML</a:t>
            </a:r>
            <a:r>
              <a:rPr lang="en-US" noProof="1"/>
              <a:t> to transport data</a:t>
            </a:r>
          </a:p>
          <a:p>
            <a:pPr lvl="1"/>
            <a:r>
              <a:rPr lang="en-US" noProof="1"/>
              <a:t>However it is </a:t>
            </a:r>
            <a:r>
              <a:rPr lang="en-US" b="1" noProof="1">
                <a:solidFill>
                  <a:schemeClr val="bg1"/>
                </a:solidFill>
              </a:rPr>
              <a:t>equally common </a:t>
            </a:r>
            <a:r>
              <a:rPr lang="en-US" noProof="1"/>
              <a:t>to transport data as </a:t>
            </a:r>
            <a:r>
              <a:rPr lang="en-US" b="1" noProof="1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EBDF2E-97EA-4436-BB30-C6A224BD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D2CA6-08C1-4231-904D-A2E4C0D6FB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8" t="6548" r="4063" b="5416"/>
          <a:stretch/>
        </p:blipFill>
        <p:spPr>
          <a:xfrm>
            <a:off x="7671000" y="2034000"/>
            <a:ext cx="3047555" cy="28388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2421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3398039" y="1153651"/>
            <a:ext cx="5763208" cy="668063"/>
            <a:chOff x="3405744" y="1128111"/>
            <a:chExt cx="5763208" cy="668063"/>
          </a:xfrm>
        </p:grpSpPr>
        <p:sp>
          <p:nvSpPr>
            <p:cNvPr id="9" name="Right Arrow 8"/>
            <p:cNvSpPr/>
            <p:nvPr/>
          </p:nvSpPr>
          <p:spPr>
            <a:xfrm>
              <a:off x="3405744" y="1491374"/>
              <a:ext cx="5763208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33873" y="1128111"/>
              <a:ext cx="54647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1. HTTP request (initial page load)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6875" y="1864408"/>
            <a:ext cx="5781794" cy="655116"/>
            <a:chOff x="3415287" y="1864408"/>
            <a:chExt cx="5781794" cy="655116"/>
          </a:xfrm>
        </p:grpSpPr>
        <p:sp>
          <p:nvSpPr>
            <p:cNvPr id="11" name="Right Arrow 10"/>
            <p:cNvSpPr/>
            <p:nvPr/>
          </p:nvSpPr>
          <p:spPr>
            <a:xfrm rot="10800000">
              <a:off x="3415287" y="2214724"/>
              <a:ext cx="5781794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55172" y="1864408"/>
              <a:ext cx="3953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/>
                <a:t>2. HTTP response (HTML page)</a:t>
              </a: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2849880" y="1151122"/>
            <a:ext cx="0" cy="5249679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530080" y="1151121"/>
            <a:ext cx="0" cy="5249679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259388" y="2604913"/>
            <a:ext cx="3939282" cy="666607"/>
            <a:chOff x="5257799" y="2604913"/>
            <a:chExt cx="3939282" cy="666607"/>
          </a:xfrm>
        </p:grpSpPr>
        <p:sp>
          <p:nvSpPr>
            <p:cNvPr id="19" name="Right Arrow 18"/>
            <p:cNvSpPr/>
            <p:nvPr/>
          </p:nvSpPr>
          <p:spPr>
            <a:xfrm>
              <a:off x="5257800" y="2946442"/>
              <a:ext cx="3939281" cy="325078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7799" y="2604913"/>
              <a:ext cx="3640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AJAX request</a:t>
              </a:r>
            </a:p>
          </p:txBody>
        </p:sp>
      </p:grpSp>
      <p:sp>
        <p:nvSpPr>
          <p:cNvPr id="29" name="Right Arrow 28"/>
          <p:cNvSpPr/>
          <p:nvPr/>
        </p:nvSpPr>
        <p:spPr>
          <a:xfrm rot="5400000">
            <a:off x="3777848" y="4590361"/>
            <a:ext cx="777880" cy="296525"/>
          </a:xfrm>
          <a:prstGeom prst="rightArrow">
            <a:avLst>
              <a:gd name="adj1" fmla="val 35365"/>
              <a:gd name="adj2" fmla="val 7667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203235" y="3422060"/>
            <a:ext cx="3995435" cy="1034950"/>
            <a:chOff x="5201646" y="3422060"/>
            <a:chExt cx="3995435" cy="1034950"/>
          </a:xfrm>
        </p:grpSpPr>
        <p:sp>
          <p:nvSpPr>
            <p:cNvPr id="23" name="Right Arrow 22"/>
            <p:cNvSpPr/>
            <p:nvPr/>
          </p:nvSpPr>
          <p:spPr>
            <a:xfrm rot="10800000">
              <a:off x="5201646" y="3786401"/>
              <a:ext cx="3995434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37742" y="3422060"/>
              <a:ext cx="3659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AJAX response (asynchronous)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537742" y="4026123"/>
              <a:ext cx="3659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Returns data as JSON / HTML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09600" y="2273342"/>
            <a:ext cx="2116982" cy="2458833"/>
            <a:chOff x="1785220" y="3851122"/>
            <a:chExt cx="2116982" cy="2458833"/>
          </a:xfrm>
        </p:grpSpPr>
        <p:pic>
          <p:nvPicPr>
            <p:cNvPr id="28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857837" y="5786735"/>
              <a:ext cx="1822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Web Client</a:t>
              </a:r>
            </a:p>
          </p:txBody>
        </p:sp>
        <p:pic>
          <p:nvPicPr>
            <p:cNvPr id="34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9770152" y="2320495"/>
            <a:ext cx="2005288" cy="2465792"/>
            <a:chOff x="8060004" y="3823226"/>
            <a:chExt cx="2005288" cy="2465792"/>
          </a:xfrm>
        </p:grpSpPr>
        <p:sp>
          <p:nvSpPr>
            <p:cNvPr id="36" name="TextBox 35"/>
            <p:cNvSpPr txBox="1"/>
            <p:nvPr/>
          </p:nvSpPr>
          <p:spPr>
            <a:xfrm>
              <a:off x="8060004" y="5765798"/>
              <a:ext cx="2005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Web Server</a:t>
              </a:r>
            </a:p>
          </p:txBody>
        </p:sp>
        <p:pic>
          <p:nvPicPr>
            <p:cNvPr id="37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5398672" y="4957174"/>
            <a:ext cx="2907128" cy="1493010"/>
            <a:chOff x="5397084" y="4947014"/>
            <a:chExt cx="2907128" cy="1493010"/>
          </a:xfrm>
        </p:grpSpPr>
        <p:pic>
          <p:nvPicPr>
            <p:cNvPr id="1026" name="Picture 2" descr="http://cdn2.hubspot.net/hubfs/295648/computer-icon-1.png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6819" y="4947014"/>
              <a:ext cx="1777393" cy="1493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ight Arrow 8"/>
            <p:cNvSpPr/>
            <p:nvPr/>
          </p:nvSpPr>
          <p:spPr>
            <a:xfrm>
              <a:off x="5397084" y="5530731"/>
              <a:ext cx="880971" cy="325576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40" name="Закръглено правоъгълно изнесено означение 7"/>
          <p:cNvSpPr/>
          <p:nvPr/>
        </p:nvSpPr>
        <p:spPr bwMode="auto">
          <a:xfrm>
            <a:off x="2973179" y="2896693"/>
            <a:ext cx="2187555" cy="402327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b="1" dirty="0">
                <a:solidFill>
                  <a:schemeClr val="bg2"/>
                </a:solidFill>
              </a:rPr>
              <a:t>UI Interaction</a:t>
            </a:r>
            <a:endParaRPr lang="en-GB" sz="2500" dirty="0">
              <a:solidFill>
                <a:schemeClr val="bg2"/>
              </a:solidFill>
            </a:endParaRPr>
          </a:p>
        </p:txBody>
      </p:sp>
      <p:sp>
        <p:nvSpPr>
          <p:cNvPr id="42" name="Закръглено правоъгълно изнесено означение 7"/>
          <p:cNvSpPr/>
          <p:nvPr/>
        </p:nvSpPr>
        <p:spPr bwMode="auto">
          <a:xfrm>
            <a:off x="2973179" y="3775960"/>
            <a:ext cx="2187555" cy="402327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b="1" dirty="0">
                <a:solidFill>
                  <a:schemeClr val="bg2"/>
                </a:solidFill>
              </a:rPr>
              <a:t>AJAX handler</a:t>
            </a:r>
          </a:p>
        </p:txBody>
      </p:sp>
      <p:sp>
        <p:nvSpPr>
          <p:cNvPr id="43" name="Закръглено правоъгълно изнесено означение 7"/>
          <p:cNvSpPr/>
          <p:nvPr/>
        </p:nvSpPr>
        <p:spPr bwMode="auto">
          <a:xfrm>
            <a:off x="3194555" y="5298960"/>
            <a:ext cx="1931125" cy="803815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b="1" dirty="0">
                <a:solidFill>
                  <a:schemeClr val="bg2"/>
                </a:solidFill>
              </a:rPr>
              <a:t>Modify the page DOM</a:t>
            </a:r>
          </a:p>
        </p:txBody>
      </p:sp>
    </p:spTree>
    <p:extLst>
      <p:ext uri="{BB962C8B-B14F-4D97-AF65-F5344CB8AC3E}">
        <p14:creationId xmlns:p14="http://schemas.microsoft.com/office/powerpoint/2010/main" val="259794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animBg="1"/>
      <p:bldP spid="42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2FA3DA-FFFF-46C1-8682-D31E6604BC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AJAX Request </a:t>
            </a:r>
            <a:r>
              <a:rPr lang="en-US" dirty="0"/>
              <a:t>example: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2DE658-39FC-4893-8A99-C029187A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in Plain JavaScript (Vanilla JS)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93D90E-2D98-41E4-8A08-CE9ACCDD0F9F}"/>
              </a:ext>
            </a:extLst>
          </p:cNvPr>
          <p:cNvSpPr txBox="1">
            <a:spLocks/>
          </p:cNvSpPr>
          <p:nvPr/>
        </p:nvSpPr>
        <p:spPr>
          <a:xfrm>
            <a:off x="719390" y="1819534"/>
            <a:ext cx="7332657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function loadHtml()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Initializes a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XMLHttpRequest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object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let xhttp =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XMLHttpRequest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  <a:endParaRPr lang="en-US" sz="15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xhttp.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onreadystatechange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function() {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readyState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holds the status of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XMLHttpRequest</a:t>
            </a:r>
            <a:endParaRPr lang="en-US" sz="15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// (4) means Request finished and Response is ready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//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status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holds the status code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if (this.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readyState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4 &amp;&amp;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status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200)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Load the Response text into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body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of the document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document.body.innerHTML = this.responseText;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Defines a function, called when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readyState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Is changed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Specify the request (method, url, async, etc...)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xhttp.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open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("GET", "/api/Data", true);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Send the request to the server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xhttp.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send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  <a:endParaRPr lang="en-US" sz="15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3EFC16C-CCD2-46A0-861D-EBB5F0BAAFF7}"/>
              </a:ext>
            </a:extLst>
          </p:cNvPr>
          <p:cNvSpPr txBox="1">
            <a:spLocks/>
          </p:cNvSpPr>
          <p:nvPr/>
        </p:nvSpPr>
        <p:spPr>
          <a:xfrm>
            <a:off x="8366598" y="1819534"/>
            <a:ext cx="3327347" cy="13722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&lt;button onclick="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loadHtml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()"&gt;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Click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&lt;/button&gt;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CABFEA-6FEE-4FBB-95FE-61D5C549C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139" y="3429000"/>
            <a:ext cx="3652266" cy="295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83C1AE-0460-46EF-86A7-16E0508A01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Single-Page apps </a:t>
            </a:r>
            <a:r>
              <a:rPr lang="en-US" dirty="0"/>
              <a:t>are pretty common nowadays</a:t>
            </a:r>
          </a:p>
          <a:p>
            <a:pPr lvl="1"/>
            <a:r>
              <a:rPr lang="en-US" dirty="0"/>
              <a:t>Based on dynamic and asynchronous content changing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AJAX</a:t>
            </a:r>
            <a:r>
              <a:rPr lang="en-US" dirty="0"/>
              <a:t> is pretty much used in almost every </a:t>
            </a:r>
            <a:r>
              <a:rPr lang="en-US" b="1" dirty="0">
                <a:solidFill>
                  <a:schemeClr val="bg1"/>
                </a:solidFill>
              </a:rPr>
              <a:t>SPA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SPA</a:t>
            </a:r>
            <a:r>
              <a:rPr lang="en-US" sz="3000" dirty="0"/>
              <a:t>s use </a:t>
            </a:r>
            <a:r>
              <a:rPr lang="en-US" sz="3000" b="1" dirty="0">
                <a:solidFill>
                  <a:schemeClr val="bg1"/>
                </a:solidFill>
              </a:rPr>
              <a:t>AJAX</a:t>
            </a:r>
            <a:r>
              <a:rPr lang="en-US" sz="3000" dirty="0"/>
              <a:t> to provide better and dynamic-data-filled apps</a:t>
            </a:r>
            <a:endParaRPr lang="bg-BG" dirty="0"/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AJAX</a:t>
            </a:r>
            <a:r>
              <a:rPr lang="en-US" dirty="0"/>
              <a:t> is used to make a smooth changes on the page</a:t>
            </a:r>
          </a:p>
          <a:p>
            <a:pPr lvl="1"/>
            <a:r>
              <a:rPr lang="en-US" dirty="0"/>
              <a:t>This ensures a better UX  design and dynamic UI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23485C-178C-40B4-9C9D-92DAC281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in SPA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5B8E6-46C7-47AE-BD93-BF6FA26AA71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91" y="5083638"/>
            <a:ext cx="2817913" cy="1352598"/>
          </a:xfrm>
          <a:prstGeom prst="rect">
            <a:avLst/>
          </a:prstGeom>
        </p:spPr>
      </p:pic>
      <p:pic>
        <p:nvPicPr>
          <p:cNvPr id="8" name="Graphic 7" descr="Plug">
            <a:extLst>
              <a:ext uri="{FF2B5EF4-FFF2-40B4-BE49-F238E27FC236}">
                <a16:creationId xmlns:a16="http://schemas.microsoft.com/office/drawing/2014/main" id="{16473C5B-50A1-4AA0-9529-B500DA631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186227" y="4932825"/>
            <a:ext cx="1773216" cy="177321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6A9B352-70AF-4E6B-9567-0466BF9F2F60}"/>
              </a:ext>
            </a:extLst>
          </p:cNvPr>
          <p:cNvGrpSpPr/>
          <p:nvPr/>
        </p:nvGrpSpPr>
        <p:grpSpPr>
          <a:xfrm>
            <a:off x="9367067" y="4275929"/>
            <a:ext cx="2413756" cy="2413756"/>
            <a:chOff x="7714077" y="4444244"/>
            <a:chExt cx="2413756" cy="2413756"/>
          </a:xfrm>
        </p:grpSpPr>
        <p:pic>
          <p:nvPicPr>
            <p:cNvPr id="10" name="Graphic 9" descr="Monitor">
              <a:extLst>
                <a:ext uri="{FF2B5EF4-FFF2-40B4-BE49-F238E27FC236}">
                  <a16:creationId xmlns:a16="http://schemas.microsoft.com/office/drawing/2014/main" id="{89A3A392-B9C0-43B7-BA74-D8D7267F7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14077" y="4444244"/>
              <a:ext cx="2413756" cy="24137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D2333A8-11DE-4876-B5A6-781D66459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259" y="5029199"/>
              <a:ext cx="899053" cy="899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843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JSON &amp; XML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JavaScript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is-IS" sz="3200" dirty="0"/>
              <a:t>AJAX &amp; jQuery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is-IS" sz="3200" dirty="0"/>
              <a:t>Web Services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Web API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sz="3000" noProof="1"/>
              <a:t>Web API Methods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Angular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CORS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Write Less, Do More!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jQuery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44B273-B13C-4223-BFB1-02F1A760B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336" y="1288710"/>
            <a:ext cx="2777327" cy="277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6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1975403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b="1" spc="0" dirty="0">
                <a:solidFill>
                  <a:schemeClr val="bg1"/>
                </a:solidFill>
              </a:rPr>
              <a:t>jQuery</a:t>
            </a:r>
            <a:r>
              <a:rPr lang="en-US" sz="3600" spc="0" dirty="0">
                <a:solidFill>
                  <a:schemeClr val="tx1"/>
                </a:solidFill>
              </a:rPr>
              <a:t> is a cross-browser JavaScript library</a:t>
            </a:r>
          </a:p>
          <a:p>
            <a:pPr marL="1066693" lvl="1" indent="-457200"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Dramatically simplifies DOM manipulation</a:t>
            </a:r>
          </a:p>
          <a:p>
            <a:pPr marL="1066693" lvl="1" indent="-457200"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Free, popular, open-source software: </a:t>
            </a:r>
            <a:r>
              <a:rPr lang="en-US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https://jquery.com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What is JQuery?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66550" y="3353254"/>
            <a:ext cx="10701450" cy="569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https://code.jquery.com/jquery-3.4.1.min.js</a:t>
            </a:r>
            <a:r>
              <a:rPr lang="it-IT" sz="2200" b="1" noProof="1">
                <a:latin typeface="Consolas" pitchFamily="49" charset="0"/>
                <a:cs typeface="Consolas" pitchFamily="49" charset="0"/>
              </a:rPr>
              <a:t>"&gt;&lt;/script&gt;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66550" y="5014793"/>
            <a:ext cx="10515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').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#DDD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924800" y="3949378"/>
            <a:ext cx="2991398" cy="994073"/>
          </a:xfrm>
          <a:prstGeom prst="wedgeRoundRectCallout">
            <a:avLst>
              <a:gd name="adj1" fmla="val -67907"/>
              <a:gd name="adj2" fmla="val -6015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Load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jQuery</a:t>
            </a: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 from its official CDN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336022" y="5749078"/>
            <a:ext cx="5163486" cy="571949"/>
          </a:xfrm>
          <a:prstGeom prst="wedgeRoundRectCallout">
            <a:avLst>
              <a:gd name="adj1" fmla="val -58589"/>
              <a:gd name="adj2" fmla="val -550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Change the CSS for all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&lt;li&gt;</a:t>
            </a:r>
            <a:r>
              <a:rPr lang="en-US" sz="2800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tags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410E47-C4F0-4C0D-A8D7-ECBE3879A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883" y="1265175"/>
            <a:ext cx="2438398" cy="1350584"/>
          </a:xfrm>
          <a:prstGeom prst="rec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Extremely popular</a:t>
            </a:r>
          </a:p>
          <a:p>
            <a:pPr lvl="1"/>
            <a:r>
              <a:rPr lang="en-US" dirty="0"/>
              <a:t> 83 000 000 sites use jQuery (68.8% of top 1 million sites)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http://trends.builtwith.com/javascript/jQuery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Easy to learn</a:t>
            </a:r>
          </a:p>
          <a:p>
            <a:r>
              <a:rPr lang="en-US" dirty="0"/>
              <a:t>Large community</a:t>
            </a:r>
          </a:p>
          <a:p>
            <a:r>
              <a:rPr lang="en-US" dirty="0"/>
              <a:t>Cross-browser support</a:t>
            </a:r>
          </a:p>
          <a:p>
            <a:r>
              <a:rPr lang="en-US" dirty="0"/>
              <a:t>Official web site: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http://jquery.com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jQuery?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2C6EB-41F4-A03E-B8C4-F72D2D4C72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3914" y="3114698"/>
            <a:ext cx="4630586" cy="332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sym typeface="Helvetica" charset="0"/>
              </a:rPr>
              <a:t>jQuery</a:t>
            </a:r>
            <a:r>
              <a:rPr lang="en-US" dirty="0">
                <a:sym typeface="Helvetica" charset="0"/>
              </a:rPr>
              <a:t>'s selectors return a collection of matched items</a:t>
            </a:r>
          </a:p>
          <a:p>
            <a:pPr lvl="1"/>
            <a:r>
              <a:rPr lang="en-US" dirty="0">
                <a:sym typeface="Helvetica" charset="0"/>
              </a:rPr>
              <a:t> Works with CSS3 selectors with few jQuery-specific</a:t>
            </a:r>
          </a:p>
          <a:p>
            <a:pPr lvl="1"/>
            <a:r>
              <a:rPr lang="en-US" dirty="0">
                <a:sym typeface="Helvetica" charset="0"/>
              </a:rPr>
              <a:t> Even if there is only one item</a:t>
            </a:r>
          </a:p>
          <a:p>
            <a:endParaRPr lang="en-US" dirty="0">
              <a:sym typeface="Helvetica" charset="0"/>
            </a:endParaRPr>
          </a:p>
          <a:p>
            <a:pPr lvl="1"/>
            <a:endParaRPr lang="en-US" dirty="0">
              <a:sym typeface="Helvetica" charset="0"/>
            </a:endParaRP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http://learn.jquery.com/using-jquery-core/selecting-elements/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ym typeface="Helvetica" charset="0"/>
              </a:rPr>
              <a:t>Selected elements can be processed as a group</a:t>
            </a: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with jQuery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2" y="3149009"/>
            <a:ext cx="11125198" cy="14278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')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Gets all elements with the provided tag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.menu-item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')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Gets all elements with the provided class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#navigation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')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Gets the element with the provided id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ul.menu li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')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Gets all elements corresponding to the query selector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2" y="5924144"/>
            <a:ext cx="11125198" cy="3802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').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');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Make all DIVs blue</a:t>
            </a:r>
          </a:p>
        </p:txBody>
      </p:sp>
    </p:spTree>
    <p:extLst>
      <p:ext uri="{BB962C8B-B14F-4D97-AF65-F5344CB8AC3E}">
        <p14:creationId xmlns:p14="http://schemas.microsoft.com/office/powerpoint/2010/main" val="14818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>
                <a:sym typeface="Helvetica" charset="0"/>
              </a:rPr>
              <a:t>Select the parent element, then use: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sym typeface="Helvetica" charset="0"/>
              </a:rPr>
              <a:t>append() </a:t>
            </a:r>
            <a:r>
              <a:rPr lang="en-US" noProof="1">
                <a:sym typeface="Helvetica" charset="0"/>
              </a:rPr>
              <a:t>/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sym typeface="Helvetica" charset="0"/>
              </a:rPr>
              <a:t>prepend()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sym typeface="Helvetica" charset="0"/>
              </a:rPr>
              <a:t>appendTo() </a:t>
            </a:r>
            <a:r>
              <a:rPr lang="en-US" noProof="1">
                <a:sym typeface="Helvetica" charset="0"/>
              </a:rPr>
              <a:t>/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sym typeface="Helvetica" charset="0"/>
              </a:rPr>
              <a:t>prependTo()</a:t>
            </a: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793848" y="5218165"/>
            <a:ext cx="10606968" cy="5078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bg1"/>
                </a:solidFill>
                <a:effectLst/>
              </a:rPr>
              <a:t>$</a:t>
            </a:r>
            <a:r>
              <a:rPr lang="en-US" sz="2700" noProof="1">
                <a:solidFill>
                  <a:schemeClr val="tx1"/>
                </a:solidFill>
                <a:effectLst/>
              </a:rPr>
              <a:t>('#wrapper div').</a:t>
            </a:r>
            <a:r>
              <a:rPr lang="en-US" sz="2700" noProof="1">
                <a:solidFill>
                  <a:schemeClr val="bg1"/>
                </a:solidFill>
                <a:effectLst/>
              </a:rPr>
              <a:t>append</a:t>
            </a:r>
            <a:r>
              <a:rPr lang="en-US" sz="2700" noProof="1">
                <a:solidFill>
                  <a:schemeClr val="tx1"/>
                </a:solidFill>
                <a:effectLst/>
              </a:rPr>
              <a:t>("&lt;p&gt;It's party time :)&lt;/p&gt;");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793848" y="3199831"/>
            <a:ext cx="1060696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tx1"/>
                </a:solidFill>
                <a:effectLst/>
              </a:rPr>
              <a:t>&lt;div id="</a:t>
            </a:r>
            <a:r>
              <a:rPr lang="en-US" sz="2700" noProof="1">
                <a:solidFill>
                  <a:schemeClr val="bg1"/>
                </a:solidFill>
                <a:effectLst/>
              </a:rPr>
              <a:t>wrapper</a:t>
            </a:r>
            <a:r>
              <a:rPr lang="en-US" sz="2700" noProof="1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2700" noProof="1">
                <a:solidFill>
                  <a:schemeClr val="tx1"/>
                </a:solidFill>
                <a:effectLst/>
              </a:rPr>
              <a:t>  &lt;div&gt;Hello, student!&lt;/div&gt;</a:t>
            </a:r>
          </a:p>
          <a:p>
            <a:r>
              <a:rPr lang="en-US" sz="2700" noProof="1">
                <a:solidFill>
                  <a:schemeClr val="tx1"/>
                </a:solidFill>
                <a:effectLst/>
              </a:rPr>
              <a:t>  &lt;div&gt;Goodbye, student!&lt;/div&gt;</a:t>
            </a:r>
          </a:p>
          <a:p>
            <a:r>
              <a:rPr lang="en-US" sz="2700" noProof="1">
                <a:solidFill>
                  <a:schemeClr val="tx1"/>
                </a:solidFill>
                <a:effectLst/>
              </a:rPr>
              <a:t>&lt;/div&gt;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93848" y="5950181"/>
            <a:ext cx="1060696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bg1"/>
                </a:solidFill>
                <a:effectLst/>
              </a:rPr>
              <a:t>$</a:t>
            </a:r>
            <a:r>
              <a:rPr lang="en-US" sz="2700" noProof="1">
                <a:solidFill>
                  <a:schemeClr val="tx1"/>
                </a:solidFill>
                <a:effectLst/>
              </a:rPr>
              <a:t>('&lt;h1&gt;Greetings&lt;/h1&gt;').</a:t>
            </a:r>
            <a:r>
              <a:rPr lang="en-US" sz="2700" noProof="1">
                <a:solidFill>
                  <a:schemeClr val="bg1"/>
                </a:solidFill>
                <a:effectLst/>
              </a:rPr>
              <a:t>prependTo</a:t>
            </a:r>
            <a:r>
              <a:rPr lang="en-US" sz="2700" noProof="1">
                <a:solidFill>
                  <a:schemeClr val="tx1"/>
                </a:solidFill>
                <a:effectLst/>
              </a:rPr>
              <a:t>('body');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52" y="1417568"/>
            <a:ext cx="4114800" cy="3340341"/>
          </a:xfrm>
          <a:prstGeom prst="roundRect">
            <a:avLst>
              <a:gd name="adj" fmla="val 898"/>
            </a:avLst>
          </a:prstGeom>
        </p:spPr>
      </p:pic>
    </p:spTree>
    <p:extLst>
      <p:ext uri="{BB962C8B-B14F-4D97-AF65-F5344CB8AC3E}">
        <p14:creationId xmlns:p14="http://schemas.microsoft.com/office/powerpoint/2010/main" val="4480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/ Removing Elements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063465" y="1255456"/>
            <a:ext cx="1006189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tx1"/>
                </a:solidFill>
                <a:effectLst/>
              </a:rPr>
              <a:t>let div = </a:t>
            </a:r>
            <a:r>
              <a:rPr lang="en-US" sz="3200" noProof="1">
                <a:solidFill>
                  <a:schemeClr val="bg1"/>
                </a:solidFill>
                <a:effectLst/>
              </a:rPr>
              <a:t>$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('&lt;div&gt;');</a:t>
            </a:r>
          </a:p>
          <a:p>
            <a:r>
              <a:rPr lang="en-US" sz="3200" noProof="1">
                <a:solidFill>
                  <a:schemeClr val="tx1"/>
                </a:solidFill>
                <a:effectLst/>
              </a:rPr>
              <a:t>div.</a:t>
            </a:r>
            <a:r>
              <a:rPr lang="en-US" sz="3200" noProof="1">
                <a:solidFill>
                  <a:schemeClr val="bg1"/>
                </a:solidFill>
                <a:effectLst/>
              </a:rPr>
              <a:t>text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('I am a new div.');</a:t>
            </a:r>
          </a:p>
          <a:p>
            <a:r>
              <a:rPr lang="en-US" sz="3200" noProof="1">
                <a:solidFill>
                  <a:schemeClr val="tx1"/>
                </a:solidFill>
                <a:effectLst/>
              </a:rPr>
              <a:t>div.</a:t>
            </a:r>
            <a:r>
              <a:rPr lang="en-US" sz="3200" noProof="1">
                <a:solidFill>
                  <a:schemeClr val="bg1"/>
                </a:solidFill>
                <a:effectLst/>
              </a:rPr>
              <a:t>css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('background', 'blue');</a:t>
            </a:r>
          </a:p>
          <a:p>
            <a:r>
              <a:rPr lang="en-US" sz="3200" noProof="1">
                <a:solidFill>
                  <a:schemeClr val="tx1"/>
                </a:solidFill>
                <a:effectLst/>
              </a:rPr>
              <a:t>div.</a:t>
            </a:r>
            <a:r>
              <a:rPr lang="en-US" sz="3200" noProof="1">
                <a:solidFill>
                  <a:schemeClr val="bg1"/>
                </a:solidFill>
                <a:effectLst/>
              </a:rPr>
              <a:t>css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('color', 'white');</a:t>
            </a:r>
          </a:p>
          <a:p>
            <a:r>
              <a:rPr lang="en-US" sz="3200" noProof="1">
                <a:solidFill>
                  <a:schemeClr val="bg1"/>
                </a:solidFill>
                <a:effectLst/>
              </a:rPr>
              <a:t>$</a:t>
            </a:r>
            <a:r>
              <a:rPr lang="en-US" sz="3200" noProof="1">
                <a:solidFill>
                  <a:schemeClr val="tx1"/>
                </a:solidFill>
                <a:effectLst/>
              </a:rPr>
              <a:t>(document.body).append(div);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063465" y="4180583"/>
            <a:ext cx="1006189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tx1"/>
                </a:solidFill>
                <a:effectLst/>
              </a:rPr>
              <a:t>let paragraph = </a:t>
            </a:r>
            <a:r>
              <a:rPr lang="en-US" sz="3200" noProof="1">
                <a:solidFill>
                  <a:schemeClr val="bg1"/>
                </a:solidFill>
                <a:effectLst/>
              </a:rPr>
              <a:t>$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('&lt;p&gt;Some text&lt;/p&gt;');</a:t>
            </a:r>
          </a:p>
          <a:p>
            <a:r>
              <a:rPr lang="en-US" sz="3200" noProof="1">
                <a:solidFill>
                  <a:schemeClr val="tx1"/>
                </a:solidFill>
                <a:effectLst/>
              </a:rPr>
              <a:t>paragraph</a:t>
            </a:r>
            <a:r>
              <a:rPr lang="bg-BG" sz="3200" noProof="1">
                <a:solidFill>
                  <a:schemeClr val="tx1"/>
                </a:solidFill>
                <a:effectLst/>
              </a:rPr>
              <a:t>.</a:t>
            </a:r>
            <a:r>
              <a:rPr lang="en-US" sz="3200" noProof="1">
                <a:solidFill>
                  <a:schemeClr val="bg1"/>
                </a:solidFill>
                <a:effectLst/>
              </a:rPr>
              <a:t>appendTo</a:t>
            </a:r>
            <a:r>
              <a:rPr lang="en-US" sz="3200" noProof="1">
                <a:solidFill>
                  <a:schemeClr val="tx1"/>
                </a:solidFill>
                <a:effectLst/>
              </a:rPr>
              <a:t>(div);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063465" y="5628383"/>
            <a:ext cx="1006189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bg1"/>
                </a:solidFill>
                <a:effectLst/>
              </a:rPr>
              <a:t>$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('div').</a:t>
            </a:r>
            <a:r>
              <a:rPr lang="en-US" sz="3200" noProof="1">
                <a:solidFill>
                  <a:schemeClr val="bg1"/>
                </a:solidFill>
                <a:effectLst/>
              </a:rPr>
              <a:t>remove</a:t>
            </a:r>
            <a:r>
              <a:rPr lang="en-US" sz="3200" noProof="1">
                <a:solidFill>
                  <a:schemeClr val="tx1"/>
                </a:solidFill>
                <a:effectLst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5873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sym typeface="Lucida Grande" charset="0"/>
              </a:rPr>
              <a:t>Attaching</a:t>
            </a:r>
            <a:r>
              <a:rPr lang="en-US" dirty="0">
                <a:sym typeface="Lucida Grande" charset="0"/>
              </a:rPr>
              <a:t> events on certain elements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Events: Attach / Remove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8824" y="1937466"/>
            <a:ext cx="10671176" cy="29392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$('a.button').</a:t>
            </a:r>
            <a:r>
              <a:rPr lang="en-US" sz="3000" noProof="1">
                <a:solidFill>
                  <a:schemeClr val="bg1"/>
                </a:solidFill>
                <a:effectLst/>
              </a:rPr>
              <a:t>on</a:t>
            </a:r>
            <a:r>
              <a:rPr lang="en-US" sz="3000" noProof="1">
                <a:solidFill>
                  <a:schemeClr val="tx1"/>
                </a:solidFill>
                <a:effectLst/>
              </a:rPr>
              <a:t>('</a:t>
            </a:r>
            <a:r>
              <a:rPr lang="en-US" sz="3000" noProof="1">
                <a:solidFill>
                  <a:schemeClr val="bg1"/>
                </a:solidFill>
                <a:effectLst/>
              </a:rPr>
              <a:t>click</a:t>
            </a:r>
            <a:r>
              <a:rPr lang="en-US" sz="3000" noProof="1">
                <a:solidFill>
                  <a:schemeClr val="tx1"/>
                </a:solidFill>
                <a:effectLst/>
              </a:rPr>
              <a:t>', buttonClicked);</a:t>
            </a:r>
          </a:p>
          <a:p>
            <a:pPr eaLnBrk="1" hangingPunct="1">
              <a:spcBef>
                <a:spcPts val="600"/>
              </a:spcBef>
            </a:pPr>
            <a:r>
              <a:rPr lang="en-US" sz="3000" noProof="1">
                <a:solidFill>
                  <a:schemeClr val="tx1"/>
                </a:solidFill>
                <a:effectLst/>
              </a:rPr>
              <a:t>function buttonClicked() {</a:t>
            </a:r>
          </a:p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    $('.selected').</a:t>
            </a:r>
            <a:r>
              <a:rPr lang="en-US" sz="3000" noProof="1">
                <a:solidFill>
                  <a:schemeClr val="bg1"/>
                </a:solidFill>
                <a:effectLst/>
              </a:rPr>
              <a:t>removeClass</a:t>
            </a:r>
            <a:r>
              <a:rPr lang="en-US" sz="3000" noProof="1">
                <a:solidFill>
                  <a:schemeClr val="tx1"/>
                </a:solidFill>
                <a:effectLst/>
              </a:rPr>
              <a:t>('selected');</a:t>
            </a:r>
          </a:p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    $(this).</a:t>
            </a:r>
            <a:r>
              <a:rPr lang="en-US" sz="3000" noProof="1">
                <a:solidFill>
                  <a:schemeClr val="bg1"/>
                </a:solidFill>
                <a:effectLst/>
              </a:rPr>
              <a:t>addClass</a:t>
            </a:r>
            <a:r>
              <a:rPr lang="en-US" sz="3000" noProof="1">
                <a:solidFill>
                  <a:schemeClr val="tx1"/>
                </a:solidFill>
                <a:effectLst/>
              </a:rPr>
              <a:t>('selected'); </a:t>
            </a:r>
          </a:p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3000" noProof="1">
                <a:solidFill>
                  <a:schemeClr val="accent2"/>
                </a:solidFill>
                <a:effectLst/>
              </a:rPr>
              <a:t>// "this"</a:t>
            </a:r>
            <a:r>
              <a:rPr lang="en-US" sz="3000" noProof="1">
                <a:solidFill>
                  <a:schemeClr val="accent2"/>
                </a:solidFill>
                <a:effectLst/>
                <a:latin typeface="+mn-lt"/>
              </a:rPr>
              <a:t> is the event source (the hyperlink clicked)</a:t>
            </a:r>
          </a:p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7236" y="5828714"/>
            <a:ext cx="10671176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$('a.button').</a:t>
            </a:r>
            <a:r>
              <a:rPr lang="en-US" sz="3000" noProof="1">
                <a:solidFill>
                  <a:schemeClr val="bg1"/>
                </a:solidFill>
                <a:effectLst/>
              </a:rPr>
              <a:t>off</a:t>
            </a:r>
            <a:r>
              <a:rPr lang="en-US" sz="3000" noProof="1">
                <a:solidFill>
                  <a:schemeClr val="tx1"/>
                </a:solidFill>
                <a:effectLst/>
              </a:rPr>
              <a:t>('click', buttonClicked);</a:t>
            </a:r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192001" y="5043913"/>
            <a:ext cx="11804822" cy="6425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sym typeface="Lucida Grande" charset="0"/>
              </a:rPr>
              <a:t>Removing</a:t>
            </a:r>
            <a:r>
              <a:rPr lang="en-US" dirty="0">
                <a:sym typeface="Lucida Grande" charset="0"/>
              </a:rPr>
              <a:t> event handler from certain elements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3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Simplified AJAX Calls with jQuery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jQuery AJAX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52915"/>
          <a:stretch/>
        </p:blipFill>
        <p:spPr>
          <a:xfrm>
            <a:off x="4693920" y="1385091"/>
            <a:ext cx="2052320" cy="1188759"/>
          </a:xfrm>
          <a:prstGeom prst="round2DiagRect">
            <a:avLst>
              <a:gd name="adj1" fmla="val 50000"/>
              <a:gd name="adj2" fmla="val 0"/>
            </a:avLst>
          </a:prstGeom>
          <a:ln>
            <a:solidFill>
              <a:srgbClr val="0099CC">
                <a:alpha val="50196"/>
              </a:srgb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1A2BC9-6D06-48FF-90B3-151653D19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38"/>
          <a:stretch/>
        </p:blipFill>
        <p:spPr>
          <a:xfrm>
            <a:off x="5232400" y="2706241"/>
            <a:ext cx="2052320" cy="1060851"/>
          </a:xfrm>
          <a:prstGeom prst="snip2DiagRect">
            <a:avLst>
              <a:gd name="adj1" fmla="val 0"/>
              <a:gd name="adj2" fmla="val 31294"/>
            </a:avLst>
          </a:prstGeom>
          <a:ln>
            <a:solidFill>
              <a:srgbClr val="0099CC">
                <a:alpha val="50196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88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224BE-20AB-4E20-BC95-690BEE5BE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jQuery</a:t>
            </a:r>
            <a:r>
              <a:rPr lang="en-US" dirty="0"/>
              <a:t> dramatically simplifies how developers make </a:t>
            </a:r>
            <a:r>
              <a:rPr lang="en-US" b="1" dirty="0">
                <a:solidFill>
                  <a:schemeClr val="bg1"/>
                </a:solidFill>
              </a:rPr>
              <a:t>AJAX</a:t>
            </a:r>
            <a:r>
              <a:rPr lang="en-US" dirty="0"/>
              <a:t> calls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JQuery vs Native XMLHttpRequest – GET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7519" y="1992873"/>
            <a:ext cx="5528441" cy="32847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ajax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: 'GET',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: 'myservice/username',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: { id: '42'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(function success(data)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alert('User\'s name is ' + data);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fail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(function fail(data, status)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alert('Request failed. Returned status of ' + status);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86042" y="1992873"/>
            <a:ext cx="5528439" cy="43311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var xhr = new XMLHttpRequest();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xhr.open('GET', 'myservice/username?id=42');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xhr.onload =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if (xhr.status === 200)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alert('User\'s name is ' + xhr.responseText);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alert('Request failed.  Returned status of ' + xhr.status);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xhr.send();</a:t>
            </a:r>
          </a:p>
        </p:txBody>
      </p:sp>
    </p:spTree>
    <p:extLst>
      <p:ext uri="{BB962C8B-B14F-4D97-AF65-F5344CB8AC3E}">
        <p14:creationId xmlns:p14="http://schemas.microsoft.com/office/powerpoint/2010/main" val="144189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jQuery</a:t>
            </a:r>
            <a:r>
              <a:rPr lang="en-US" sz="3200" dirty="0">
                <a:latin typeface="+mj-lt"/>
              </a:rPr>
              <a:t> simplifies how developers make AJAX calls</a:t>
            </a:r>
          </a:p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Low-Level Interface</a:t>
            </a:r>
          </a:p>
          <a:p>
            <a:pPr lvl="1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jQuery.ajax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- Perform an asynchronous HTTP (Ajax) request</a:t>
            </a:r>
          </a:p>
          <a:p>
            <a:pPr lvl="1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jQuery.ajaxPrefilter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- Handle custom AJAX options or           modify existing options before each request is sent and before they are processed by </a:t>
            </a:r>
            <a:r>
              <a:rPr lang="en-US" sz="3000" dirty="0">
                <a:latin typeface="Consolas" panose="020B0609020204030204" pitchFamily="49" charset="0"/>
              </a:rPr>
              <a:t>$.ajax()</a:t>
            </a:r>
          </a:p>
          <a:p>
            <a:pPr lvl="1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jQuery.ajaxSetup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- Set default values for future Ajax 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requests. Its use is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not recommended</a:t>
            </a:r>
            <a:endParaRPr lang="en-US" sz="3000" dirty="0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jQuery.ajaxTransport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- Creates an object that handles the 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actual transmission of AJAX data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AJAX</a:t>
            </a:r>
          </a:p>
        </p:txBody>
      </p:sp>
    </p:spTree>
    <p:extLst>
      <p:ext uri="{BB962C8B-B14F-4D97-AF65-F5344CB8AC3E}">
        <p14:creationId xmlns:p14="http://schemas.microsoft.com/office/powerpoint/2010/main" val="46733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Shorthand Methods</a:t>
            </a:r>
          </a:p>
          <a:p>
            <a:pPr lvl="1">
              <a:buClr>
                <a:srgbClr val="234465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jQuery.get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Load data from the server using a HTTP       GET request.</a:t>
            </a:r>
          </a:p>
          <a:p>
            <a:pPr lvl="1">
              <a:buClr>
                <a:srgbClr val="234465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jQuery.getJSON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Load JSON-encoded data from the </a:t>
            </a:r>
            <a:br>
              <a:rPr lang="en-US" dirty="0"/>
            </a:br>
            <a:r>
              <a:rPr lang="en-US" dirty="0"/>
              <a:t>server using a GET HTTP request</a:t>
            </a:r>
          </a:p>
          <a:p>
            <a:pPr lvl="1">
              <a:buClr>
                <a:srgbClr val="234465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jQuery.getScript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Load a JavaScript file from the server using a GET HTTP request, then execute it.</a:t>
            </a:r>
          </a:p>
          <a:p>
            <a:pPr lvl="1">
              <a:buClr>
                <a:srgbClr val="234465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jQuery.post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Load data from the server using a HTTP </a:t>
            </a:r>
            <a:br>
              <a:rPr lang="en-US" dirty="0"/>
            </a:br>
            <a:r>
              <a:rPr lang="en-US" dirty="0"/>
              <a:t>POST request.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.load()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Load data from the server and place the returned HTML into the matched element.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JQuery 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4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Communication between Systems and Components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Web Services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6FED8-89E2-4EA8-8ED1-14431EB5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186" y="1484785"/>
            <a:ext cx="2383629" cy="238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1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ADAAB-C7A4-4B3F-BC85-D6FABADEE4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0584579" cy="556112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API</a:t>
            </a:r>
            <a:r>
              <a:rPr lang="en-US" sz="3800" dirty="0"/>
              <a:t> == </a:t>
            </a:r>
            <a:r>
              <a:rPr lang="en-US" sz="3800" b="1" dirty="0">
                <a:solidFill>
                  <a:schemeClr val="bg1"/>
                </a:solidFill>
              </a:rPr>
              <a:t>A</a:t>
            </a:r>
            <a:r>
              <a:rPr lang="en-US" sz="3800" dirty="0"/>
              <a:t>pplication </a:t>
            </a:r>
            <a:r>
              <a:rPr lang="en-US" sz="3800" b="1" dirty="0">
                <a:solidFill>
                  <a:schemeClr val="bg1"/>
                </a:solidFill>
              </a:rPr>
              <a:t>P</a:t>
            </a:r>
            <a:r>
              <a:rPr lang="en-US" sz="3800" dirty="0"/>
              <a:t>rogramming </a:t>
            </a:r>
            <a:r>
              <a:rPr lang="en-US" sz="3800" b="1" dirty="0">
                <a:solidFill>
                  <a:schemeClr val="bg1"/>
                </a:solidFill>
              </a:rPr>
              <a:t>I</a:t>
            </a:r>
            <a:r>
              <a:rPr lang="en-US" sz="3800" dirty="0"/>
              <a:t>nterface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sz="3500" dirty="0"/>
              <a:t>Designed for communication between system components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sz="3500" dirty="0"/>
              <a:t>Set of </a:t>
            </a:r>
            <a:r>
              <a:rPr lang="en-US" sz="3500" b="1" dirty="0">
                <a:solidFill>
                  <a:schemeClr val="bg1"/>
                </a:solidFill>
              </a:rPr>
              <a:t>functions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specifications</a:t>
            </a:r>
            <a:r>
              <a:rPr lang="en-US" sz="3500" dirty="0"/>
              <a:t> that software programs and components follow to talk to each other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sz="3500" dirty="0"/>
              <a:t>Examples:</a:t>
            </a:r>
          </a:p>
          <a:p>
            <a:pPr lvl="2">
              <a:lnSpc>
                <a:spcPct val="115000"/>
              </a:lnSpc>
              <a:buClr>
                <a:schemeClr val="tx1"/>
              </a:buClr>
            </a:pPr>
            <a:r>
              <a:rPr lang="en-US" sz="3200" b="1" dirty="0"/>
              <a:t>JDBC</a:t>
            </a:r>
            <a:r>
              <a:rPr lang="en-US" sz="3200" dirty="0"/>
              <a:t> – Java API for apps to talk with</a:t>
            </a:r>
            <a:br>
              <a:rPr lang="en-US" sz="3200" dirty="0"/>
            </a:br>
            <a:r>
              <a:rPr lang="en-US" sz="3200" dirty="0"/>
              <a:t>database servers</a:t>
            </a:r>
          </a:p>
          <a:p>
            <a:pPr lvl="2">
              <a:lnSpc>
                <a:spcPct val="115000"/>
              </a:lnSpc>
              <a:buClr>
                <a:schemeClr val="tx1"/>
              </a:buClr>
            </a:pPr>
            <a:r>
              <a:rPr lang="en-US" sz="3200" b="1" dirty="0"/>
              <a:t>Windows API </a:t>
            </a:r>
            <a:r>
              <a:rPr lang="en-US" sz="3200" dirty="0"/>
              <a:t>– Windows apps talk</a:t>
            </a:r>
            <a:br>
              <a:rPr lang="en-US" sz="3200" dirty="0"/>
            </a:br>
            <a:r>
              <a:rPr lang="en-US" sz="3200" dirty="0"/>
              <a:t>with Windows OS</a:t>
            </a:r>
          </a:p>
          <a:p>
            <a:pPr lvl="2">
              <a:lnSpc>
                <a:spcPct val="115000"/>
              </a:lnSpc>
              <a:buClr>
                <a:schemeClr val="tx1"/>
              </a:buClr>
            </a:pPr>
            <a:r>
              <a:rPr lang="en-US" sz="3200" b="1" dirty="0"/>
              <a:t>Web Audio API </a:t>
            </a:r>
            <a:r>
              <a:rPr lang="en-US" sz="3200" dirty="0"/>
              <a:t>– play audio in</a:t>
            </a:r>
            <a:br>
              <a:rPr lang="en-US" sz="3200" dirty="0"/>
            </a:br>
            <a:r>
              <a:rPr lang="en-US" sz="3200" dirty="0"/>
              <a:t>the Web browser with JS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EDAEBC-C021-4405-ABED-0E6C2F06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API?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F2600C-88EC-4EA0-B22C-F57536E83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208" y="3075814"/>
            <a:ext cx="3672408" cy="354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6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C3362C-2126-4A7E-898A-B04117908A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075DE-CA6E-4F83-B682-C2F928FB2B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2599541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 services</a:t>
            </a:r>
            <a:r>
              <a:rPr lang="en-US" dirty="0"/>
              <a:t> implement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  <a:r>
              <a:rPr lang="en-US" b="1" dirty="0"/>
              <a:t> </a:t>
            </a:r>
            <a:r>
              <a:rPr lang="en-US" dirty="0"/>
              <a:t>between software </a:t>
            </a:r>
            <a:r>
              <a:rPr lang="en-US" b="1" dirty="0">
                <a:solidFill>
                  <a:schemeClr val="bg1"/>
                </a:solidFill>
              </a:rPr>
              <a:t>systems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 of over the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</a:p>
          <a:p>
            <a:pPr lvl="1"/>
            <a:r>
              <a:rPr lang="en-US" dirty="0"/>
              <a:t>Using standard </a:t>
            </a:r>
            <a:r>
              <a:rPr lang="en-US" b="1" dirty="0">
                <a:solidFill>
                  <a:schemeClr val="bg1"/>
                </a:solidFill>
              </a:rPr>
              <a:t>protocols</a:t>
            </a:r>
            <a:r>
              <a:rPr lang="en-US" dirty="0"/>
              <a:t>, such as HTTP, JSON and XML</a:t>
            </a:r>
          </a:p>
          <a:p>
            <a:pPr lvl="1"/>
            <a:r>
              <a:rPr lang="en-US" dirty="0"/>
              <a:t>Exchanging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  <a:r>
              <a:rPr lang="en-US" dirty="0"/>
              <a:t>, holding data and operations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2E495C-DEC2-43C4-ACD8-02AB44EC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Service?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976F5-448A-426F-A76B-7632E99944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832" y="3779147"/>
            <a:ext cx="6531844" cy="2697506"/>
          </a:xfrm>
          <a:prstGeom prst="roundRect">
            <a:avLst>
              <a:gd name="adj" fmla="val 3053"/>
            </a:avLst>
          </a:prstGeom>
          <a:solidFill>
            <a:srgbClr val="FFFFFF">
              <a:shade val="85000"/>
            </a:srgbClr>
          </a:solidFill>
          <a:ln>
            <a:solidFill>
              <a:schemeClr val="bg2">
                <a:lumMod val="85000"/>
              </a:schemeClr>
            </a:solidFill>
          </a:ln>
          <a:effectLst/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9C24A5-AD1C-4C88-A489-5430C34F4432}"/>
              </a:ext>
            </a:extLst>
          </p:cNvPr>
          <p:cNvSpPr txBox="1">
            <a:spLocks/>
          </p:cNvSpPr>
          <p:nvPr/>
        </p:nvSpPr>
        <p:spPr>
          <a:xfrm>
            <a:off x="204192" y="3817614"/>
            <a:ext cx="4235624" cy="259954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web services are APIs</a:t>
            </a:r>
            <a:r>
              <a:rPr lang="en-US" dirty="0"/>
              <a:t>, but not all APIs are web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0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3AA132-07E5-4957-B5A7-C7E6808FE6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27EE4-C8E4-4019-AC7D-A841506CE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 services </a:t>
            </a:r>
            <a:r>
              <a:rPr lang="en-US" dirty="0"/>
              <a:t>expose </a:t>
            </a:r>
            <a:r>
              <a:rPr lang="en-US" b="1" dirty="0">
                <a:solidFill>
                  <a:schemeClr val="bg1"/>
                </a:solidFill>
              </a:rPr>
              <a:t>back-end APIs </a:t>
            </a:r>
            <a:r>
              <a:rPr lang="en-US" dirty="0"/>
              <a:t>over the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May use different </a:t>
            </a:r>
            <a:r>
              <a:rPr lang="en-US" b="1" noProof="1">
                <a:solidFill>
                  <a:schemeClr val="bg1"/>
                </a:solidFill>
              </a:rPr>
              <a:t>protocols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data formats</a:t>
            </a:r>
            <a:r>
              <a:rPr lang="en-US" noProof="1"/>
              <a:t>: HTTP, REST, GraphQL, gRPC, SOAP, JSON-RPC, JSON, BSON, XML, YML, …</a:t>
            </a:r>
            <a:endParaRPr lang="en-US" b="1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 services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are hosted on a Web server (HTTP server)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 a set of functions, invokable from the Web (Web API)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RESTful APIs </a:t>
            </a:r>
            <a:r>
              <a:rPr lang="en-US" sz="3600" dirty="0"/>
              <a:t>is the </a:t>
            </a:r>
            <a:br>
              <a:rPr lang="en-US" sz="3600" dirty="0"/>
            </a:br>
            <a:r>
              <a:rPr lang="en-US" sz="3600" dirty="0"/>
              <a:t>most popular</a:t>
            </a:r>
            <a:r>
              <a:rPr lang="bg-BG" sz="3600" dirty="0"/>
              <a:t> </a:t>
            </a:r>
            <a:r>
              <a:rPr lang="en-US" sz="3600" dirty="0"/>
              <a:t>Web </a:t>
            </a:r>
            <a:br>
              <a:rPr lang="en-US" sz="3600" dirty="0"/>
            </a:br>
            <a:r>
              <a:rPr lang="en-US" sz="3600" dirty="0"/>
              <a:t>service standard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868E90-1535-4104-8E45-3CD19B37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 and APIs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FE8A95-58A6-460C-8949-132D7323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750" y="4437112"/>
            <a:ext cx="7070335" cy="20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4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Single gear">
            <a:extLst>
              <a:ext uri="{FF2B5EF4-FFF2-40B4-BE49-F238E27FC236}">
                <a16:creationId xmlns:a16="http://schemas.microsoft.com/office/drawing/2014/main" id="{BBBE2BF5-906C-4FF9-B33C-1D14C60A2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3278" y="905695"/>
            <a:ext cx="3445441" cy="34454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Web API / Server-Side API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122E15D-8925-45C6-BCC4-E836504501CB}"/>
              </a:ext>
            </a:extLst>
          </p:cNvPr>
          <p:cNvSpPr txBox="1">
            <a:spLocks/>
          </p:cNvSpPr>
          <p:nvPr/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Server-Side Application Programming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7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3D3221-A965-4674-8702-BF8E9414F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227" y="4364291"/>
            <a:ext cx="1011683" cy="1224543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539C71-32FD-4C3A-94F9-3D75585617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8"/>
            <a:ext cx="11815018" cy="5508481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199" b="1" dirty="0">
                <a:solidFill>
                  <a:schemeClr val="bg1"/>
                </a:solidFill>
              </a:rPr>
              <a:t>Web API </a:t>
            </a:r>
            <a:r>
              <a:rPr lang="en-US" sz="3199" dirty="0"/>
              <a:t>== application programming interface, exposed in Internet</a:t>
            </a:r>
          </a:p>
          <a:p>
            <a:pPr lvl="1"/>
            <a:r>
              <a:rPr lang="en-US" sz="2999" dirty="0"/>
              <a:t>Used by </a:t>
            </a:r>
            <a:r>
              <a:rPr lang="en-US" sz="2999" b="1" dirty="0">
                <a:solidFill>
                  <a:schemeClr val="bg1"/>
                </a:solidFill>
              </a:rPr>
              <a:t>Web browsers</a:t>
            </a:r>
            <a:r>
              <a:rPr lang="bg-BG" sz="2999" b="1" dirty="0">
                <a:solidFill>
                  <a:schemeClr val="bg1"/>
                </a:solidFill>
              </a:rPr>
              <a:t> (</a:t>
            </a:r>
            <a:r>
              <a:rPr lang="en-US" sz="2999" b="1" dirty="0">
                <a:solidFill>
                  <a:schemeClr val="bg1"/>
                </a:solidFill>
              </a:rPr>
              <a:t>SPA)</a:t>
            </a:r>
            <a:r>
              <a:rPr lang="en-US" sz="2999" dirty="0"/>
              <a:t>, </a:t>
            </a:r>
            <a:r>
              <a:rPr lang="en-US" sz="2999" b="1" dirty="0">
                <a:solidFill>
                  <a:schemeClr val="bg1"/>
                </a:solidFill>
              </a:rPr>
              <a:t>mobile applications</a:t>
            </a:r>
            <a:r>
              <a:rPr lang="en-US" sz="2999" dirty="0"/>
              <a:t>, </a:t>
            </a:r>
            <a:r>
              <a:rPr lang="en-US" sz="2999" b="1" dirty="0">
                <a:solidFill>
                  <a:schemeClr val="bg1"/>
                </a:solidFill>
              </a:rPr>
              <a:t>games</a:t>
            </a:r>
            <a:r>
              <a:rPr lang="en-US" sz="2999" dirty="0"/>
              <a:t>, </a:t>
            </a:r>
            <a:br>
              <a:rPr lang="en-US" sz="2999" dirty="0"/>
            </a:br>
            <a:r>
              <a:rPr lang="en-US" sz="2999" b="1" dirty="0">
                <a:solidFill>
                  <a:schemeClr val="bg1"/>
                </a:solidFill>
              </a:rPr>
              <a:t>desktop applications</a:t>
            </a:r>
            <a:r>
              <a:rPr lang="en-US" sz="2999" dirty="0"/>
              <a:t>, </a:t>
            </a:r>
            <a:r>
              <a:rPr lang="en-US" sz="2999" b="1" dirty="0">
                <a:solidFill>
                  <a:schemeClr val="bg1"/>
                </a:solidFill>
              </a:rPr>
              <a:t>Web server</a:t>
            </a:r>
            <a:r>
              <a:rPr lang="en-US" sz="2999" dirty="0"/>
              <a:t>, etc.</a:t>
            </a:r>
          </a:p>
          <a:p>
            <a:pPr>
              <a:buClr>
                <a:srgbClr val="234465"/>
              </a:buClr>
            </a:pPr>
            <a:r>
              <a:rPr lang="en-US" sz="3199" b="1" dirty="0">
                <a:solidFill>
                  <a:schemeClr val="bg1"/>
                </a:solidFill>
              </a:rPr>
              <a:t>Server-side Web APIs </a:t>
            </a:r>
            <a:r>
              <a:rPr lang="en-US" sz="3199" dirty="0"/>
              <a:t>consist of publicly exposed endpoints</a:t>
            </a:r>
          </a:p>
          <a:p>
            <a:pPr lvl="1"/>
            <a:r>
              <a:rPr lang="en-US" sz="2999" dirty="0"/>
              <a:t>The </a:t>
            </a:r>
            <a:r>
              <a:rPr lang="en-US" sz="2999" b="1" dirty="0">
                <a:solidFill>
                  <a:schemeClr val="bg1"/>
                </a:solidFill>
              </a:rPr>
              <a:t>endpoints</a:t>
            </a:r>
            <a:r>
              <a:rPr lang="en-US" sz="2999" dirty="0"/>
              <a:t> correspond to a defined request-response </a:t>
            </a:r>
            <a:br>
              <a:rPr lang="en-US" sz="2999" dirty="0"/>
            </a:br>
            <a:r>
              <a:rPr lang="en-US" sz="2999" dirty="0"/>
              <a:t>message system</a:t>
            </a:r>
          </a:p>
          <a:p>
            <a:pPr lvl="1"/>
            <a:r>
              <a:rPr lang="en-US" sz="2999" dirty="0"/>
              <a:t>Communication is typically expressed in </a:t>
            </a:r>
            <a:r>
              <a:rPr lang="en-US" sz="2999" b="1" dirty="0">
                <a:solidFill>
                  <a:schemeClr val="bg1"/>
                </a:solidFill>
              </a:rPr>
              <a:t>JSON</a:t>
            </a:r>
            <a:r>
              <a:rPr lang="en-US" sz="2999" dirty="0"/>
              <a:t> or </a:t>
            </a:r>
            <a:r>
              <a:rPr lang="en-US" sz="2999" b="1" dirty="0">
                <a:solidFill>
                  <a:schemeClr val="bg1"/>
                </a:solidFill>
              </a:rPr>
              <a:t>XML</a:t>
            </a:r>
            <a:r>
              <a:rPr lang="en-US" sz="2999" dirty="0"/>
              <a:t> format</a:t>
            </a:r>
          </a:p>
          <a:p>
            <a:pPr lvl="1"/>
            <a:r>
              <a:rPr lang="en-US" sz="2999" dirty="0"/>
              <a:t>Communication is typically performed over an Internet protocol</a:t>
            </a:r>
          </a:p>
          <a:p>
            <a:pPr lvl="2"/>
            <a:r>
              <a:rPr lang="en-US" sz="2999" dirty="0"/>
              <a:t>Most commonly, </a:t>
            </a:r>
            <a:r>
              <a:rPr lang="en-US" sz="2999" b="1" dirty="0">
                <a:solidFill>
                  <a:schemeClr val="bg1"/>
                </a:solidFill>
              </a:rPr>
              <a:t>HTTP</a:t>
            </a:r>
            <a:r>
              <a:rPr lang="en-US" sz="2999" dirty="0"/>
              <a:t> – through a </a:t>
            </a:r>
            <a:r>
              <a:rPr lang="en-US" sz="2999" b="1" dirty="0">
                <a:solidFill>
                  <a:schemeClr val="bg1"/>
                </a:solidFill>
              </a:rPr>
              <a:t>HTTP-based</a:t>
            </a:r>
            <a:r>
              <a:rPr lang="en-US" sz="2999" dirty="0"/>
              <a:t> web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C9E7B5-0A7B-4A14-A6C7-A274ED7F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/ Server-Side API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1897D78-E9F3-445E-8BB8-854B21DB20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4C1D1-75E7-45EC-83D9-3582BC229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912" y="3497099"/>
            <a:ext cx="1089567" cy="136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7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C6B83A-B39E-424D-8482-E96562992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Creating a </a:t>
            </a:r>
            <a:r>
              <a:rPr lang="en-US" sz="3400" b="1" dirty="0">
                <a:solidFill>
                  <a:schemeClr val="bg1"/>
                </a:solidFill>
              </a:rPr>
              <a:t>Web API </a:t>
            </a:r>
            <a:r>
              <a:rPr lang="en-US" sz="3400" dirty="0"/>
              <a:t>with </a:t>
            </a:r>
            <a:r>
              <a:rPr lang="en-US" sz="3400" b="1" dirty="0">
                <a:solidFill>
                  <a:schemeClr val="bg1"/>
                </a:solidFill>
              </a:rPr>
              <a:t>ASP.NET Core </a:t>
            </a:r>
            <a:r>
              <a:rPr lang="en-US" sz="3400" dirty="0"/>
              <a:t>is pretty straightforward</a:t>
            </a:r>
          </a:p>
          <a:p>
            <a:pPr lvl="1"/>
            <a:r>
              <a:rPr lang="en-US" sz="3200" dirty="0"/>
              <a:t>You build controllers and they have actions</a:t>
            </a:r>
          </a:p>
          <a:p>
            <a:pPr lvl="1"/>
            <a:r>
              <a:rPr lang="en-US" sz="3200" dirty="0"/>
              <a:t>In this case though, the </a:t>
            </a:r>
            <a:r>
              <a:rPr lang="en-US" sz="3200" b="1" dirty="0">
                <a:solidFill>
                  <a:schemeClr val="bg1"/>
                </a:solidFill>
              </a:rPr>
              <a:t>actions</a:t>
            </a:r>
            <a:r>
              <a:rPr lang="en-US" sz="3200" dirty="0"/>
              <a:t> are in the role of </a:t>
            </a:r>
            <a:r>
              <a:rPr lang="en-US" sz="3200" b="1" dirty="0">
                <a:solidFill>
                  <a:schemeClr val="bg1"/>
                </a:solidFill>
              </a:rPr>
              <a:t>endpoints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A5484-216A-41CC-B35B-6CC0E497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0434EA-E59F-4513-A339-9AED23CE5F78}"/>
              </a:ext>
            </a:extLst>
          </p:cNvPr>
          <p:cNvSpPr txBox="1">
            <a:spLocks/>
          </p:cNvSpPr>
          <p:nvPr/>
        </p:nvSpPr>
        <p:spPr>
          <a:xfrm>
            <a:off x="6957527" y="3360188"/>
            <a:ext cx="4811718" cy="21570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Route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api/[controller]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ApiController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ProductsController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: ControllerBase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20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28983F2-8A1C-4B7D-9D2D-7E812A9A9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6AEBC2-48F3-46E5-99E1-964E76A42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5" y="3232044"/>
            <a:ext cx="6765586" cy="342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0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2232294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3599" dirty="0"/>
              <a:t>Web API controllers should:</a:t>
            </a:r>
          </a:p>
          <a:p>
            <a:pPr lvl="1">
              <a:lnSpc>
                <a:spcPct val="100000"/>
              </a:lnSpc>
            </a:pPr>
            <a:r>
              <a:rPr lang="en-US" sz="3399" dirty="0"/>
              <a:t>Inherit the </a:t>
            </a:r>
            <a:r>
              <a:rPr lang="en-US" sz="3399" b="1" noProof="1">
                <a:solidFill>
                  <a:schemeClr val="bg1"/>
                </a:solidFill>
              </a:rPr>
              <a:t>ControllerBase</a:t>
            </a:r>
            <a:r>
              <a:rPr lang="en-US" sz="3399" b="1" dirty="0">
                <a:solidFill>
                  <a:schemeClr val="bg1"/>
                </a:solidFill>
              </a:rPr>
              <a:t> </a:t>
            </a:r>
            <a:r>
              <a:rPr lang="en-US" sz="3399" dirty="0"/>
              <a:t>class</a:t>
            </a:r>
          </a:p>
          <a:p>
            <a:pPr lvl="1">
              <a:lnSpc>
                <a:spcPct val="100000"/>
              </a:lnSpc>
            </a:pPr>
            <a:r>
              <a:rPr lang="en-US" sz="3399" dirty="0"/>
              <a:t>Be annotated with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[ApiController]</a:t>
            </a:r>
            <a:r>
              <a:rPr lang="en-US" sz="3399" dirty="0"/>
              <a:t> and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[Route]</a:t>
            </a:r>
            <a:r>
              <a:rPr lang="en-US" sz="3399" b="1" dirty="0">
                <a:solidFill>
                  <a:schemeClr val="bg1"/>
                </a:solidFill>
              </a:rPr>
              <a:t> </a:t>
            </a:r>
            <a:r>
              <a:rPr lang="en-US" sz="3399" dirty="0"/>
              <a:t>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 Controller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335361" y="3286559"/>
            <a:ext cx="7901201" cy="32642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799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799" dirty="0">
                <a:ln w="0">
                  <a:noFill/>
                </a:ln>
                <a:solidFill>
                  <a:schemeClr val="bg1"/>
                </a:solidFill>
                <a:effectLst/>
              </a:rPr>
              <a:t>Route</a:t>
            </a:r>
            <a:r>
              <a:rPr lang="en-US" sz="1799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799" dirty="0">
                <a:ln w="0">
                  <a:noFill/>
                </a:ln>
                <a:solidFill>
                  <a:schemeClr val="bg1"/>
                </a:solidFill>
                <a:effectLst/>
              </a:rPr>
              <a:t>api/[controller]</a:t>
            </a:r>
            <a:r>
              <a:rPr lang="en-US" sz="1799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799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799" dirty="0">
                <a:ln w="0">
                  <a:noFill/>
                </a:ln>
                <a:solidFill>
                  <a:schemeClr val="bg1"/>
                </a:solidFill>
                <a:effectLst/>
              </a:rPr>
              <a:t>ApiController</a:t>
            </a:r>
            <a:r>
              <a:rPr lang="en-US" sz="1799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799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799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ProductController</a:t>
            </a:r>
            <a:r>
              <a:rPr lang="en-US" sz="1799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799" dirty="0">
                <a:ln w="0">
                  <a:noFill/>
                </a:ln>
                <a:solidFill>
                  <a:schemeClr val="bg1"/>
                </a:solidFill>
                <a:effectLst/>
              </a:rPr>
              <a:t>ControllerBase</a:t>
            </a:r>
          </a:p>
          <a:p>
            <a:r>
              <a:rPr lang="en-US" sz="1799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en-US" sz="1799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799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IProductService productService;</a:t>
            </a:r>
          </a:p>
          <a:p>
            <a:endParaRPr lang="en-US" sz="1799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799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799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ProductController</a:t>
            </a:r>
            <a:r>
              <a:rPr lang="en-US" sz="1799" dirty="0">
                <a:ln w="0">
                  <a:noFill/>
                </a:ln>
                <a:solidFill>
                  <a:schemeClr val="tx1"/>
                </a:solidFill>
                <a:effectLst/>
              </a:rPr>
              <a:t>(IProductService productService)</a:t>
            </a:r>
          </a:p>
          <a:p>
            <a:r>
              <a:rPr lang="en-US" sz="1799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7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this.productService = productService;</a:t>
            </a:r>
          </a:p>
          <a:p>
            <a:r>
              <a:rPr lang="en-US" sz="1799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799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E38E606-7E6B-4292-A197-38991FDB2FC7}"/>
              </a:ext>
            </a:extLst>
          </p:cNvPr>
          <p:cNvSpPr/>
          <p:nvPr/>
        </p:nvSpPr>
        <p:spPr bwMode="auto">
          <a:xfrm>
            <a:off x="8289260" y="3594086"/>
            <a:ext cx="3540667" cy="2355195"/>
          </a:xfrm>
          <a:prstGeom prst="wedgeRoundRectCallout">
            <a:avLst>
              <a:gd name="adj1" fmla="val -84230"/>
              <a:gd name="adj2" fmla="val -64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noProof="1">
                <a:solidFill>
                  <a:schemeClr val="bg2"/>
                </a:solidFill>
              </a:rPr>
              <a:t>The </a:t>
            </a:r>
            <a:r>
              <a:rPr lang="en-US" sz="2200" b="1" noProof="1">
                <a:solidFill>
                  <a:schemeClr val="bg1"/>
                </a:solidFill>
              </a:rPr>
              <a:t>Model</a:t>
            </a:r>
            <a:r>
              <a:rPr lang="en-US" sz="2200" b="1" noProof="1">
                <a:solidFill>
                  <a:schemeClr val="bg2"/>
                </a:solidFill>
              </a:rPr>
              <a:t> and the </a:t>
            </a:r>
            <a:r>
              <a:rPr lang="en-US" sz="2200" b="1" noProof="1">
                <a:solidFill>
                  <a:schemeClr val="bg1"/>
                </a:solidFill>
              </a:rPr>
              <a:t>Service</a:t>
            </a:r>
            <a:r>
              <a:rPr lang="en-US" sz="2200" b="1" noProof="1">
                <a:solidFill>
                  <a:schemeClr val="bg2"/>
                </a:solidFill>
              </a:rPr>
              <a:t> can be anything. The techniques surrounding the </a:t>
            </a:r>
            <a:r>
              <a:rPr lang="en-US" sz="2200" b="1" noProof="1">
                <a:solidFill>
                  <a:schemeClr val="bg1"/>
                </a:solidFill>
              </a:rPr>
              <a:t>controller</a:t>
            </a:r>
            <a:r>
              <a:rPr lang="en-US" sz="2200" b="1" noProof="1">
                <a:solidFill>
                  <a:schemeClr val="bg2"/>
                </a:solidFill>
              </a:rPr>
              <a:t> are what is essential as they define the </a:t>
            </a:r>
            <a:r>
              <a:rPr lang="en-US" sz="2200" b="1" noProof="1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78F450D-5294-491F-990B-E5297CB859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573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E8689F-45EA-4CF2-9F43-DD00E964F7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r>
              <a:rPr lang="en-US" sz="3100" noProof="1"/>
              <a:t>The </a:t>
            </a:r>
            <a:r>
              <a:rPr lang="en-US" sz="3100" noProof="1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3100" b="1" noProof="1">
                <a:solidFill>
                  <a:schemeClr val="bg1"/>
                </a:solidFill>
                <a:latin typeface="Consolas" panose="020B0609020204030204" pitchFamily="49" charset="0"/>
              </a:rPr>
              <a:t>ApiController</a:t>
            </a:r>
            <a:r>
              <a:rPr lang="en-US" sz="3100" noProof="1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3100" noProof="1"/>
              <a:t> annotation provides several convenient features</a:t>
            </a:r>
          </a:p>
          <a:p>
            <a:pPr lvl="1"/>
            <a:r>
              <a:rPr lang="en-US" sz="2900" noProof="1"/>
              <a:t>Automatic HTTP 400 responses (for model state errors)</a:t>
            </a:r>
          </a:p>
          <a:p>
            <a:pPr lvl="1"/>
            <a:r>
              <a:rPr lang="en-US" sz="2900" noProof="1"/>
              <a:t>Binding source parameter inference</a:t>
            </a:r>
          </a:p>
          <a:p>
            <a:pPr lvl="1"/>
            <a:r>
              <a:rPr lang="en-US" sz="2900" noProof="1"/>
              <a:t>Multipart / Form-data request inference</a:t>
            </a:r>
          </a:p>
          <a:p>
            <a:pPr lvl="1"/>
            <a:r>
              <a:rPr lang="en-US" sz="2900" noProof="1"/>
              <a:t>Attribute routing requirement</a:t>
            </a:r>
          </a:p>
          <a:p>
            <a:pPr lvl="1"/>
            <a:r>
              <a:rPr lang="en-US" sz="2900" noProof="1"/>
              <a:t>Problem details responses for error status codes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4B2507-8C47-4334-AEC4-3DE5309A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FA28BB-896D-48D7-97CC-0429C809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72" y="5326154"/>
            <a:ext cx="5867400" cy="1447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6A8A27-73A6-4629-ADF6-1D4E15C9796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189" y="2939556"/>
            <a:ext cx="1506766" cy="1614392"/>
          </a:xfrm>
          <a:prstGeom prst="rect">
            <a:avLst/>
          </a:prstGeom>
        </p:spPr>
      </p:pic>
      <p:pic>
        <p:nvPicPr>
          <p:cNvPr id="16" name="Graphic 15" descr="Network">
            <a:extLst>
              <a:ext uri="{FF2B5EF4-FFF2-40B4-BE49-F238E27FC236}">
                <a16:creationId xmlns:a16="http://schemas.microsoft.com/office/drawing/2014/main" id="{76C8C010-9590-4E16-A836-AA63FA568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4827" y="3950458"/>
            <a:ext cx="1975034" cy="1975034"/>
          </a:xfrm>
          <a:prstGeom prst="rect">
            <a:avLst/>
          </a:prstGeom>
        </p:spPr>
      </p:pic>
      <p:pic>
        <p:nvPicPr>
          <p:cNvPr id="18" name="Graphic 17" descr="Hierarchy">
            <a:extLst>
              <a:ext uri="{FF2B5EF4-FFF2-40B4-BE49-F238E27FC236}">
                <a16:creationId xmlns:a16="http://schemas.microsoft.com/office/drawing/2014/main" id="{6EDC1A74-54C4-472F-85F4-E84D59FA2F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3865" y="2113469"/>
            <a:ext cx="1696958" cy="1696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8497E2A-4BBC-464C-84D5-2A16ACCE480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56"/>
          <a:stretch/>
        </p:blipFill>
        <p:spPr>
          <a:xfrm>
            <a:off x="8109189" y="5321356"/>
            <a:ext cx="1650511" cy="125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bg-BG" dirty="0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105984-DF7F-4090-81DA-C7813ADF2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167" y="1385091"/>
            <a:ext cx="2435665" cy="24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2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B78F07-0BD0-4751-B95D-9EF7B7E29D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54144"/>
          </a:xfrm>
        </p:spPr>
        <p:txBody>
          <a:bodyPr/>
          <a:lstStyle/>
          <a:p>
            <a:r>
              <a:rPr lang="en-US" sz="3200" dirty="0"/>
              <a:t>Automatic HTTP 400 Responses</a:t>
            </a:r>
          </a:p>
          <a:p>
            <a:pPr lvl="1"/>
            <a:r>
              <a:rPr lang="en-US" sz="3000" b="1" dirty="0"/>
              <a:t>Model validation errors </a:t>
            </a:r>
            <a:r>
              <a:rPr lang="en-US" sz="3000" dirty="0"/>
              <a:t>automatically trigger an HTTP 400 response. 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r>
              <a:rPr lang="en-US" sz="3200" dirty="0"/>
              <a:t>Binding source parameter inference (Binding Source Attributes)</a:t>
            </a:r>
          </a:p>
          <a:p>
            <a:pPr lvl="1"/>
            <a:r>
              <a:rPr lang="en-US" sz="3000" dirty="0"/>
              <a:t>The attributes define the </a:t>
            </a:r>
            <a:r>
              <a:rPr lang="en-US" sz="3000" b="1" dirty="0"/>
              <a:t>location of the parameter's value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55CF50-4348-425F-8B24-643AA00D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2398ECC-34E2-476F-AE13-4FABA5766316}"/>
              </a:ext>
            </a:extLst>
          </p:cNvPr>
          <p:cNvSpPr txBox="1">
            <a:spLocks/>
          </p:cNvSpPr>
          <p:nvPr/>
        </p:nvSpPr>
        <p:spPr>
          <a:xfrm>
            <a:off x="1280651" y="2482789"/>
            <a:ext cx="4815349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if (!ModelState.IsValid)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BadRequest(ModelState);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55BC14B-B961-4BAB-9FA8-FEC7F35F54BD}"/>
              </a:ext>
            </a:extLst>
          </p:cNvPr>
          <p:cNvSpPr/>
          <p:nvPr/>
        </p:nvSpPr>
        <p:spPr bwMode="auto">
          <a:xfrm>
            <a:off x="6861000" y="2391711"/>
            <a:ext cx="2022230" cy="949257"/>
          </a:xfrm>
          <a:prstGeom prst="wedgeRoundRectCallout">
            <a:avLst>
              <a:gd name="adj1" fmla="val -130767"/>
              <a:gd name="adj2" fmla="val 3563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This is no longer necessary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5C9A2B38-7AE5-41D3-B45A-EED0BFBFD2B7}"/>
              </a:ext>
            </a:extLst>
          </p:cNvPr>
          <p:cNvSpPr txBox="1">
            <a:spLocks/>
          </p:cNvSpPr>
          <p:nvPr/>
        </p:nvSpPr>
        <p:spPr>
          <a:xfrm>
            <a:off x="1280651" y="4979367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[FromBody]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4636409-D146-4CD8-AC90-5BB1440868AE}"/>
              </a:ext>
            </a:extLst>
          </p:cNvPr>
          <p:cNvSpPr txBox="1">
            <a:spLocks/>
          </p:cNvSpPr>
          <p:nvPr/>
        </p:nvSpPr>
        <p:spPr>
          <a:xfrm>
            <a:off x="1280651" y="5519602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[FromForm]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AC9DB825-C725-42C5-8A11-5B619CA6896A}"/>
              </a:ext>
            </a:extLst>
          </p:cNvPr>
          <p:cNvSpPr txBox="1">
            <a:spLocks/>
          </p:cNvSpPr>
          <p:nvPr/>
        </p:nvSpPr>
        <p:spPr>
          <a:xfrm>
            <a:off x="1280651" y="6059837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[FromHeader]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12F7C36-5893-42D7-AB6E-85551FEC7AB5}"/>
              </a:ext>
            </a:extLst>
          </p:cNvPr>
          <p:cNvSpPr txBox="1">
            <a:spLocks/>
          </p:cNvSpPr>
          <p:nvPr/>
        </p:nvSpPr>
        <p:spPr>
          <a:xfrm>
            <a:off x="3411321" y="4972447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[FromQuery]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F4A505F-5F28-432D-9406-09BB943A4C4A}"/>
              </a:ext>
            </a:extLst>
          </p:cNvPr>
          <p:cNvSpPr txBox="1">
            <a:spLocks/>
          </p:cNvSpPr>
          <p:nvPr/>
        </p:nvSpPr>
        <p:spPr>
          <a:xfrm>
            <a:off x="3411321" y="5512682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[FromRoute]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7A75C8D-8749-4210-B5D5-196BB1D3CAF1}"/>
              </a:ext>
            </a:extLst>
          </p:cNvPr>
          <p:cNvSpPr txBox="1">
            <a:spLocks/>
          </p:cNvSpPr>
          <p:nvPr/>
        </p:nvSpPr>
        <p:spPr>
          <a:xfrm>
            <a:off x="3411321" y="6052917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[FromServices]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1BA9B21-AA9C-4AC4-9B13-35E709ED4672}"/>
              </a:ext>
            </a:extLst>
          </p:cNvPr>
          <p:cNvSpPr txBox="1">
            <a:spLocks/>
          </p:cNvSpPr>
          <p:nvPr/>
        </p:nvSpPr>
        <p:spPr>
          <a:xfrm>
            <a:off x="6096000" y="4972447"/>
            <a:ext cx="521236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[HttpPost]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Create(</a:t>
            </a:r>
            <a:b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Product product,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// [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FromBody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] is inferred</a:t>
            </a: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string name)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// [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FromQuery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] is inferred</a:t>
            </a:r>
            <a:endParaRPr lang="bg-BG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313BA84A-8B93-4C38-ADD2-91CB1CC57C2C}"/>
              </a:ext>
            </a:extLst>
          </p:cNvPr>
          <p:cNvSpPr txBox="1">
            <a:spLocks/>
          </p:cNvSpPr>
          <p:nvPr/>
        </p:nvSpPr>
        <p:spPr>
          <a:xfrm>
            <a:off x="9945588" y="4972447"/>
            <a:ext cx="1362772" cy="464331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2"/>
                </a:solidFill>
                <a:effectLst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9433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8C77A5-4478-4D79-A132-6FE06A8411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/>
          </a:bodyPr>
          <a:lstStyle/>
          <a:p>
            <a:r>
              <a:rPr lang="en-US" sz="3300" dirty="0"/>
              <a:t>Multipart / Form-data request inference</a:t>
            </a:r>
          </a:p>
          <a:p>
            <a:pPr lvl="1"/>
            <a:r>
              <a:rPr lang="en-US" sz="3100" dirty="0"/>
              <a:t>Achieved by </a:t>
            </a:r>
            <a:r>
              <a:rPr lang="en-US" sz="3100" noProof="1"/>
              <a:t>putting </a:t>
            </a:r>
            <a:r>
              <a:rPr lang="en-US" sz="3100" b="1" noProof="1">
                <a:solidFill>
                  <a:schemeClr val="bg1"/>
                </a:solidFill>
                <a:latin typeface="Consolas" panose="020B0609020204030204" pitchFamily="49" charset="0"/>
              </a:rPr>
              <a:t>[FromForm] </a:t>
            </a:r>
            <a:r>
              <a:rPr lang="en-US" sz="3100" noProof="1"/>
              <a:t>attribute </a:t>
            </a:r>
            <a:r>
              <a:rPr lang="en-US" sz="3100" dirty="0"/>
              <a:t>on action parameters</a:t>
            </a:r>
          </a:p>
          <a:p>
            <a:pPr lvl="1"/>
            <a:r>
              <a:rPr lang="en-US" sz="3100" dirty="0"/>
              <a:t>                            request content type is </a:t>
            </a:r>
            <a:r>
              <a:rPr lang="en-US" sz="3100" b="1" dirty="0">
                <a:solidFill>
                  <a:schemeClr val="bg1"/>
                </a:solidFill>
              </a:rPr>
              <a:t>inferred</a:t>
            </a:r>
            <a:endParaRPr lang="bg-BG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Attribute routing requirement</a:t>
            </a:r>
          </a:p>
          <a:p>
            <a:pPr lvl="1"/>
            <a:r>
              <a:rPr lang="en-US" sz="3100" dirty="0"/>
              <a:t>Attribute routing becomes a </a:t>
            </a:r>
            <a:r>
              <a:rPr lang="en-US" sz="3100" b="1" dirty="0">
                <a:solidFill>
                  <a:schemeClr val="bg1"/>
                </a:solidFill>
              </a:rPr>
              <a:t>requirement</a:t>
            </a:r>
          </a:p>
          <a:p>
            <a:pPr marL="609219" lvl="1" indent="0">
              <a:buNone/>
            </a:pPr>
            <a:endParaRPr lang="en-US" sz="3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22766E-5A77-4F45-B56B-696664A4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AB25413-7C49-499E-9B8C-F61FE6D28EC3}"/>
              </a:ext>
            </a:extLst>
          </p:cNvPr>
          <p:cNvSpPr txBox="1">
            <a:spLocks/>
          </p:cNvSpPr>
          <p:nvPr/>
        </p:nvSpPr>
        <p:spPr>
          <a:xfrm>
            <a:off x="1101000" y="2563350"/>
            <a:ext cx="2403326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multipart/form-data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7549FC-F009-4FC7-9F80-31F3076B05C0}"/>
              </a:ext>
            </a:extLst>
          </p:cNvPr>
          <p:cNvSpPr txBox="1">
            <a:spLocks/>
          </p:cNvSpPr>
          <p:nvPr/>
        </p:nvSpPr>
        <p:spPr>
          <a:xfrm>
            <a:off x="1097400" y="4554000"/>
            <a:ext cx="563889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Route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api/[controller]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ApiController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ProductsController : ControllerBase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49959-E48F-458A-8296-856A7A283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139" y="2948506"/>
            <a:ext cx="3165598" cy="27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7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2C3D26-D912-4AEF-903A-2AFA8CAB4C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noProof="1"/>
              <a:t>Problem details responses for error status codes</a:t>
            </a:r>
          </a:p>
          <a:p>
            <a:pPr lvl="1"/>
            <a:r>
              <a:rPr lang="en-US" sz="2800" noProof="1"/>
              <a:t>Since ASP.NET Core </a:t>
            </a:r>
            <a:r>
              <a:rPr lang="en-US" sz="2800" b="1" noProof="1">
                <a:solidFill>
                  <a:schemeClr val="bg1"/>
                </a:solidFill>
              </a:rPr>
              <a:t>2.2</a:t>
            </a:r>
            <a:r>
              <a:rPr lang="en-US" sz="2800" noProof="1"/>
              <a:t>, </a:t>
            </a:r>
            <a:r>
              <a:rPr lang="en-US" sz="2800" b="1" noProof="1">
                <a:solidFill>
                  <a:schemeClr val="bg1"/>
                </a:solidFill>
              </a:rPr>
              <a:t>MVC</a:t>
            </a:r>
            <a:r>
              <a:rPr lang="en-US" sz="2800" noProof="1"/>
              <a:t> transforms error results</a:t>
            </a:r>
          </a:p>
          <a:p>
            <a:pPr lvl="1"/>
            <a:r>
              <a:rPr lang="en-US" sz="2800" noProof="1"/>
              <a:t>Errors are transformed into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ProblemDetails</a:t>
            </a:r>
          </a:p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ProblemDetails</a:t>
            </a:r>
            <a:r>
              <a:rPr lang="en-US" sz="3000" noProof="1"/>
              <a:t> is:</a:t>
            </a:r>
          </a:p>
          <a:p>
            <a:pPr lvl="1"/>
            <a:r>
              <a:rPr lang="en-US" sz="2800" noProof="1"/>
              <a:t>A type based on a HTTP Api Specification for error presentation</a:t>
            </a:r>
          </a:p>
          <a:p>
            <a:pPr lvl="1"/>
            <a:r>
              <a:rPr lang="en-US" sz="2800" noProof="1"/>
              <a:t>A standardized format for machine-readable error details</a:t>
            </a:r>
          </a:p>
          <a:p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C77465-9784-4EC4-88B4-33AD7DE6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FC597E-8C8B-449B-9F9A-FC03C7EB54F3}"/>
              </a:ext>
            </a:extLst>
          </p:cNvPr>
          <p:cNvSpPr txBox="1">
            <a:spLocks/>
          </p:cNvSpPr>
          <p:nvPr/>
        </p:nvSpPr>
        <p:spPr>
          <a:xfrm>
            <a:off x="891610" y="5060377"/>
            <a:ext cx="2790187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if (product == null)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NotFound();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8BB5827-B32F-4D16-8743-14FAAA521B6B}"/>
              </a:ext>
            </a:extLst>
          </p:cNvPr>
          <p:cNvSpPr txBox="1">
            <a:spLocks/>
          </p:cNvSpPr>
          <p:nvPr/>
        </p:nvSpPr>
        <p:spPr>
          <a:xfrm>
            <a:off x="4383004" y="4814156"/>
            <a:ext cx="7183408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type: "https://tools.ietf.org/html/rfc7231#section-6.5.4",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title: "Not Found",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status: 404,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traceId: "0HLHLV31KRN83:00000001"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01FEA69-3DE7-4782-9756-10E1533BF6A3}"/>
              </a:ext>
            </a:extLst>
          </p:cNvPr>
          <p:cNvSpPr/>
          <p:nvPr/>
        </p:nvSpPr>
        <p:spPr bwMode="auto">
          <a:xfrm>
            <a:off x="3830177" y="5472839"/>
            <a:ext cx="404446" cy="37806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427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4EF9E7-E999-42FB-9CEA-B9F18C3FFF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These features are built-in and active by default</a:t>
            </a:r>
          </a:p>
          <a:p>
            <a:pPr lvl="1"/>
            <a:r>
              <a:rPr lang="en-US" dirty="0"/>
              <a:t>But the default behavior can be overridden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BCEFE9-EABF-498F-80DC-9AF5B633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E0F0476-C4D4-4741-93AD-236D980FD48D}"/>
              </a:ext>
            </a:extLst>
          </p:cNvPr>
          <p:cNvSpPr txBox="1">
            <a:spLocks/>
          </p:cNvSpPr>
          <p:nvPr/>
        </p:nvSpPr>
        <p:spPr>
          <a:xfrm>
            <a:off x="830600" y="2472410"/>
            <a:ext cx="10722548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builder.Services.AddControllersWithViews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ConfigureApiBehaviorOptions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Suppress Multipart/form-data inference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SuppressConsumesConstraintForFormFileParameters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Suppress binding source attributes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SuppressInferBindingSourcesForParameters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Suppress automatic HTTP 400 errors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SuppressModelStateInvalidFilter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Suppress problem details responses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SuppressMapClientErrors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 </a:t>
            </a:r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</a:t>
            </a:r>
            <a:b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});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F83C5-EE2F-4775-9C8C-E815C7AE2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412" y="2774199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5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9AEEE3-A488-4CDD-9CAC-3B1743C9CE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offers several options for </a:t>
            </a:r>
            <a:r>
              <a:rPr lang="en-US" sz="3200" b="1" dirty="0">
                <a:solidFill>
                  <a:schemeClr val="bg1"/>
                </a:solidFill>
              </a:rPr>
              <a:t>API Endpoint </a:t>
            </a:r>
            <a:r>
              <a:rPr lang="en-US" sz="3200" dirty="0"/>
              <a:t>return types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Specific</a:t>
            </a:r>
            <a:r>
              <a:rPr lang="en-US" sz="3000" dirty="0"/>
              <a:t> Type</a:t>
            </a:r>
          </a:p>
          <a:p>
            <a:pPr lvl="2"/>
            <a:r>
              <a:rPr lang="en-US" sz="2800" dirty="0"/>
              <a:t>The simplest action type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IActionResult</a:t>
            </a:r>
            <a:r>
              <a:rPr lang="en-US" sz="3000" noProof="1"/>
              <a:t> Type</a:t>
            </a:r>
          </a:p>
          <a:p>
            <a:pPr lvl="2"/>
            <a:r>
              <a:rPr lang="en-US" sz="2800" dirty="0"/>
              <a:t>Appropriate when</a:t>
            </a:r>
            <a:br>
              <a:rPr lang="en-US" sz="2800" dirty="0"/>
            </a:br>
            <a:r>
              <a:rPr lang="en-US" sz="2800" dirty="0"/>
              <a:t>multiple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ActionResult</a:t>
            </a:r>
            <a:br>
              <a:rPr lang="en-US" sz="2800" dirty="0"/>
            </a:br>
            <a:r>
              <a:rPr lang="en-US" sz="2800" dirty="0"/>
              <a:t>types are possible in</a:t>
            </a:r>
            <a:br>
              <a:rPr lang="en-US" sz="2800" dirty="0"/>
            </a:br>
            <a:r>
              <a:rPr lang="en-US" sz="2800" dirty="0"/>
              <a:t>the corresponding action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F0FB04-4580-4682-826F-7CA97418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 (Return Types)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FCE2C0D-7F08-40DE-991E-6653DFDBF1B2}"/>
              </a:ext>
            </a:extLst>
          </p:cNvPr>
          <p:cNvSpPr txBox="1">
            <a:spLocks/>
          </p:cNvSpPr>
          <p:nvPr/>
        </p:nvSpPr>
        <p:spPr>
          <a:xfrm>
            <a:off x="5805997" y="1820876"/>
            <a:ext cx="5663954" cy="13722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IEnumerable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Get()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this.productService.GetAllProducts();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C62CB1-06E5-4280-B024-C79C77663E1A}"/>
              </a:ext>
            </a:extLst>
          </p:cNvPr>
          <p:cNvSpPr txBox="1">
            <a:spLocks/>
          </p:cNvSpPr>
          <p:nvPr/>
        </p:nvSpPr>
        <p:spPr>
          <a:xfrm>
            <a:off x="5805997" y="3438731"/>
            <a:ext cx="5663954" cy="27572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{id}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ProducesResponseType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200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typeof(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ProducesResponseType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404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IActionResult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GetById(int id)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product = this.productService.GetById(id);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(product ==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null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 return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NotFound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Ok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(product);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95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9AEEE3-A488-4CDD-9CAC-3B1743C9CE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It is recommended to use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ActionResult&lt;T&gt;</a:t>
            </a:r>
            <a:r>
              <a:rPr lang="en-US" sz="3400" noProof="1"/>
              <a:t> </a:t>
            </a:r>
            <a:r>
              <a:rPr lang="en-US" sz="3400" dirty="0"/>
              <a:t>as a return type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F0FB04-4580-4682-826F-7CA97418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 (Return Types)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C62CB1-06E5-4280-B024-C79C77663E1A}"/>
              </a:ext>
            </a:extLst>
          </p:cNvPr>
          <p:cNvSpPr txBox="1">
            <a:spLocks/>
          </p:cNvSpPr>
          <p:nvPr/>
        </p:nvSpPr>
        <p:spPr>
          <a:xfrm>
            <a:off x="191345" y="1916832"/>
            <a:ext cx="6376226" cy="14645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[HttpGet]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ActionResult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IEnumerable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&gt;&gt; Get()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this.productService.GetAllProducts();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5A0B8DD-5DBC-4EC0-88BC-9A6F575443ED}"/>
              </a:ext>
            </a:extLst>
          </p:cNvPr>
          <p:cNvSpPr txBox="1">
            <a:spLocks/>
          </p:cNvSpPr>
          <p:nvPr/>
        </p:nvSpPr>
        <p:spPr>
          <a:xfrm>
            <a:off x="191346" y="3429001"/>
            <a:ext cx="6376225" cy="32096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{id}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ProducesResponseType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200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)]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ProducesResponseType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404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)]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ActionResult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 GetById(int id)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product = 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	this.productService.GetById(id);</a:t>
            </a:r>
          </a:p>
          <a:p>
            <a:pPr>
              <a:lnSpc>
                <a:spcPct val="90000"/>
              </a:lnSpc>
            </a:pP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(product ==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null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NotFound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pPr>
              <a:lnSpc>
                <a:spcPct val="90000"/>
              </a:lnSpc>
            </a:pP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86B9D6-ED5F-4FB2-9996-32A24D15D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496" y="2204865"/>
            <a:ext cx="5060144" cy="369149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B41AB576-B861-4BB3-966F-8F20890F1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27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Web API Methods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46ED08-7F0F-4575-A9AC-16148E8D4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379" y="1385091"/>
            <a:ext cx="2347242" cy="248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6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Creating a simple </a:t>
            </a:r>
            <a:r>
              <a:rPr lang="en-US" b="1" noProof="1">
                <a:solidFill>
                  <a:schemeClr val="bg1"/>
                </a:solidFill>
              </a:rPr>
              <a:t>Web API</a:t>
            </a:r>
            <a:r>
              <a:rPr lang="en-US" noProof="1"/>
              <a:t> with a single </a:t>
            </a:r>
            <a:r>
              <a:rPr lang="en-US" b="1" noProof="1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GET Methods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345344" y="1912338"/>
            <a:ext cx="7266920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]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GET: /api/product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ActionResult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IEnumerable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&gt;&gt; GetProducts()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this.productService.GetAllProducts();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{id}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")]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GET: /api/product/5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ActionResult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 GetProduct(long id)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product = this.productService.GetById(id);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(product == null)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NotFound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1DA59B5-8E76-4A7C-868C-D78412D7E06E}"/>
              </a:ext>
            </a:extLst>
          </p:cNvPr>
          <p:cNvSpPr txBox="1">
            <a:spLocks/>
          </p:cNvSpPr>
          <p:nvPr/>
        </p:nvSpPr>
        <p:spPr>
          <a:xfrm>
            <a:off x="9244117" y="1912338"/>
            <a:ext cx="1460177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Endpoints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8FAB2B6-5ADE-4AF6-8354-878FB9DB7DB6}"/>
              </a:ext>
            </a:extLst>
          </p:cNvPr>
          <p:cNvSpPr txBox="1">
            <a:spLocks/>
          </p:cNvSpPr>
          <p:nvPr/>
        </p:nvSpPr>
        <p:spPr>
          <a:xfrm>
            <a:off x="8382000" y="2407451"/>
            <a:ext cx="3184412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GET /api/products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588F5A3-BC70-4C9C-878E-95B2532EFF40}"/>
              </a:ext>
            </a:extLst>
          </p:cNvPr>
          <p:cNvSpPr txBox="1">
            <a:spLocks/>
          </p:cNvSpPr>
          <p:nvPr/>
        </p:nvSpPr>
        <p:spPr>
          <a:xfrm>
            <a:off x="8382000" y="2940851"/>
            <a:ext cx="3184412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GET /api/products/{id}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740239-74B4-4025-A6E2-0162FB0566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7" t="20539" r="26172" b="6001"/>
          <a:stretch/>
        </p:blipFill>
        <p:spPr>
          <a:xfrm>
            <a:off x="8283008" y="3793549"/>
            <a:ext cx="3382393" cy="22460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653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noProof="1"/>
              <a:t>Creating a simple </a:t>
            </a:r>
            <a:r>
              <a:rPr lang="en-US" b="1" noProof="1">
                <a:solidFill>
                  <a:schemeClr val="bg1"/>
                </a:solidFill>
              </a:rPr>
              <a:t>Web API</a:t>
            </a:r>
            <a:r>
              <a:rPr lang="en-US" noProof="1"/>
              <a:t> with a single </a:t>
            </a:r>
            <a:r>
              <a:rPr lang="en-US" b="1" noProof="1">
                <a:solidFill>
                  <a:schemeClr val="bg1"/>
                </a:solidFill>
              </a:rPr>
              <a:t>Controller</a:t>
            </a: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r>
              <a:rPr lang="en-US" noProof="1"/>
              <a:t>The</a:t>
            </a:r>
            <a:r>
              <a:rPr lang="en-US" b="1" noProof="1">
                <a:solidFill>
                  <a:schemeClr val="bg1"/>
                </a:solidFill>
              </a:rPr>
              <a:t> CreatedAtAction </a:t>
            </a:r>
            <a:r>
              <a:rPr lang="en-US" noProof="1"/>
              <a:t>method:</a:t>
            </a:r>
          </a:p>
          <a:p>
            <a:pPr lvl="1"/>
            <a:r>
              <a:rPr lang="en-US" noProof="1"/>
              <a:t>Returns a </a:t>
            </a:r>
            <a:r>
              <a:rPr lang="en-US" b="1" noProof="1">
                <a:solidFill>
                  <a:schemeClr val="bg1"/>
                </a:solidFill>
              </a:rPr>
              <a:t>201 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Created</a:t>
            </a:r>
            <a:r>
              <a:rPr lang="en-US" noProof="1"/>
              <a:t>)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noProof="1"/>
              <a:t>response – standart for </a:t>
            </a:r>
            <a:r>
              <a:rPr lang="en-US" b="1" noProof="1">
                <a:solidFill>
                  <a:schemeClr val="bg1"/>
                </a:solidFill>
              </a:rPr>
              <a:t>POST </a:t>
            </a:r>
            <a:r>
              <a:rPr lang="en-US" noProof="1"/>
              <a:t>requests</a:t>
            </a:r>
          </a:p>
          <a:p>
            <a:pPr lvl="1"/>
            <a:r>
              <a:rPr lang="en-US" noProof="1"/>
              <a:t>Adds a </a:t>
            </a:r>
            <a:r>
              <a:rPr lang="en-US" b="1" noProof="1">
                <a:solidFill>
                  <a:schemeClr val="bg1"/>
                </a:solidFill>
              </a:rPr>
              <a:t>Location</a:t>
            </a:r>
            <a:r>
              <a:rPr lang="en-US" noProof="1"/>
              <a:t> header to the response</a:t>
            </a:r>
          </a:p>
          <a:p>
            <a:pPr lvl="1"/>
            <a:r>
              <a:rPr lang="en-US" noProof="1"/>
              <a:t>Uses the 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GetProduct</a:t>
            </a:r>
            <a:r>
              <a:rPr lang="en-US" noProof="1"/>
              <a:t>" named route to create the </a:t>
            </a:r>
            <a:r>
              <a:rPr lang="en-US" b="1" noProof="1">
                <a:solidFill>
                  <a:schemeClr val="bg1"/>
                </a:solidFill>
              </a:rPr>
              <a:t>URL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POST Methods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610416" y="1823560"/>
            <a:ext cx="10971168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HttpPost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]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POST: api/product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ActionResult&lt;Product&gt;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PostProduct(ProductBindingModel productModel)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this.productService.RegisterProduct(productModel);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CreatedAtAction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GetProduct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", new {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productModel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},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productModel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390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6"/>
          </a:xfrm>
        </p:spPr>
        <p:txBody>
          <a:bodyPr/>
          <a:lstStyle/>
          <a:p>
            <a:r>
              <a:rPr lang="en-US" noProof="1"/>
              <a:t>Creating a simple </a:t>
            </a:r>
            <a:r>
              <a:rPr lang="en-US" b="1" noProof="1">
                <a:solidFill>
                  <a:schemeClr val="bg1"/>
                </a:solidFill>
              </a:rPr>
              <a:t>Web API</a:t>
            </a:r>
            <a:r>
              <a:rPr lang="en-US" noProof="1"/>
              <a:t> with a single </a:t>
            </a:r>
            <a:r>
              <a:rPr lang="en-US" b="1" noProof="1">
                <a:solidFill>
                  <a:schemeClr val="bg1"/>
                </a:solidFill>
              </a:rPr>
              <a:t>Controller</a:t>
            </a: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pPr lvl="1"/>
            <a:r>
              <a:rPr lang="en-US" noProof="1"/>
              <a:t>Similar to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PostProduct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noProof="1"/>
              <a:t>but uses </a:t>
            </a:r>
            <a:r>
              <a:rPr lang="en-US" b="1" noProof="1">
                <a:solidFill>
                  <a:schemeClr val="bg1"/>
                </a:solidFill>
              </a:rPr>
              <a:t>HTTP PUT</a:t>
            </a:r>
          </a:p>
          <a:p>
            <a:pPr lvl="1"/>
            <a:r>
              <a:rPr lang="en-US" noProof="1"/>
              <a:t>Response is </a:t>
            </a:r>
            <a:r>
              <a:rPr lang="en-US" b="1" noProof="1">
                <a:solidFill>
                  <a:schemeClr val="bg1"/>
                </a:solidFill>
              </a:rPr>
              <a:t>204 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No Content</a:t>
            </a:r>
            <a:r>
              <a:rPr lang="en-US" noProof="1"/>
              <a:t>)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HTTP PUT </a:t>
            </a:r>
            <a:r>
              <a:rPr lang="en-US" noProof="1"/>
              <a:t>requires</a:t>
            </a:r>
            <a:r>
              <a:rPr lang="en-US" b="1" noProof="1">
                <a:solidFill>
                  <a:schemeClr val="bg1"/>
                </a:solidFill>
              </a:rPr>
              <a:t> entire </a:t>
            </a:r>
            <a:r>
              <a:rPr lang="en-US" noProof="1"/>
              <a:t>updated</a:t>
            </a:r>
            <a:r>
              <a:rPr lang="en-US" b="1" noProof="1">
                <a:solidFill>
                  <a:schemeClr val="bg1"/>
                </a:solidFill>
              </a:rPr>
              <a:t> entity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PUT Methods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610416" y="1823560"/>
            <a:ext cx="9581149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HttpPut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{id}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")]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PUT: api/product/5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IActionResult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PutProduct(long id, ProductBindingModel productModel)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en-US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!=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productModel.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BadRequest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this.productService.EditProduct(id, productModel);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NoContent();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846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E004A-6406-4524-B17C-2F794E2C7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</a:t>
            </a:r>
            <a:r>
              <a:rPr lang="en-US" sz="3200" dirty="0"/>
              <a:t>ava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cript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bject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otation (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  <a:r>
              <a:rPr lang="en-US" sz="3200" dirty="0"/>
              <a:t>) is an open-standard file format</a:t>
            </a:r>
          </a:p>
          <a:p>
            <a:pPr lvl="1"/>
            <a:r>
              <a:rPr lang="en-US" sz="3000" dirty="0"/>
              <a:t>Uses human-readable text to transmit data objects</a:t>
            </a:r>
          </a:p>
          <a:p>
            <a:pPr lvl="1"/>
            <a:r>
              <a:rPr lang="en-US" sz="3000" dirty="0"/>
              <a:t>Data objects consist of </a:t>
            </a:r>
            <a:r>
              <a:rPr lang="en-US" sz="3000" b="1" dirty="0">
                <a:solidFill>
                  <a:schemeClr val="bg1"/>
                </a:solidFill>
              </a:rPr>
              <a:t>attribute-value</a:t>
            </a:r>
            <a:r>
              <a:rPr lang="en-US" sz="3000" dirty="0"/>
              <a:t> pairs or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  <a:r>
              <a:rPr lang="en-US" sz="3000" dirty="0"/>
              <a:t> data types</a:t>
            </a:r>
          </a:p>
          <a:p>
            <a:pPr lvl="2"/>
            <a:r>
              <a:rPr lang="en-US" sz="2800" dirty="0"/>
              <a:t>Basically any serializable value</a:t>
            </a:r>
          </a:p>
          <a:p>
            <a:pPr lvl="1"/>
            <a:r>
              <a:rPr lang="en-US" sz="3000" dirty="0"/>
              <a:t>Easy for humans to </a:t>
            </a:r>
            <a:r>
              <a:rPr lang="en-US" sz="3000" b="1" dirty="0">
                <a:solidFill>
                  <a:schemeClr val="bg1"/>
                </a:solidFill>
              </a:rPr>
              <a:t>read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write</a:t>
            </a:r>
          </a:p>
          <a:p>
            <a:pPr lvl="1"/>
            <a:r>
              <a:rPr lang="en-US" sz="3000" dirty="0"/>
              <a:t>Easy for machines to </a:t>
            </a:r>
            <a:r>
              <a:rPr lang="en-US" sz="3000" b="1" dirty="0">
                <a:solidFill>
                  <a:schemeClr val="bg1"/>
                </a:solidFill>
              </a:rPr>
              <a:t>parse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generate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JSON is derived from JavaScript</a:t>
            </a:r>
          </a:p>
          <a:p>
            <a:pPr lvl="1"/>
            <a:r>
              <a:rPr lang="en-US" sz="3000" dirty="0"/>
              <a:t>However, it is </a:t>
            </a:r>
            <a:r>
              <a:rPr lang="en-US" sz="3000" b="1" dirty="0">
                <a:solidFill>
                  <a:schemeClr val="bg1"/>
                </a:solidFill>
              </a:rPr>
              <a:t>language-independent</a:t>
            </a:r>
          </a:p>
          <a:p>
            <a:pPr lvl="1"/>
            <a:r>
              <a:rPr lang="en-US" sz="3000" dirty="0"/>
              <a:t>Now many languages provide code to </a:t>
            </a:r>
            <a:r>
              <a:rPr lang="en-US" sz="3000" b="1" dirty="0">
                <a:solidFill>
                  <a:schemeClr val="bg1"/>
                </a:solidFill>
              </a:rPr>
              <a:t>generate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parse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0AF28-1C11-4900-87F0-E4DB36F8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(1)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4A2EA7-592F-40DC-B52E-DE062EC1C0B7}"/>
              </a:ext>
            </a:extLst>
          </p:cNvPr>
          <p:cNvSpPr txBox="1">
            <a:spLocks/>
          </p:cNvSpPr>
          <p:nvPr/>
        </p:nvSpPr>
        <p:spPr>
          <a:xfrm>
            <a:off x="7486874" y="3169802"/>
            <a:ext cx="441915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"firstName": “Peter",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"courses": ["C#", "JS", "ASP.NET"]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"age": 23,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"hasDriverLicense": true,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"date": "2012-04-23T18:25:43.511Z",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//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944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5DCBB88-1FE4-4789-9BDB-0F7C18A97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61" y="1411002"/>
            <a:ext cx="9649679" cy="52565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b="1" noProof="1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100" b="1" noProof="1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100" b="1" noProof="1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00" b="1" noProof="1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noProof="1"/>
              <a:t>Similar to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PostProduct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but uses </a:t>
            </a:r>
            <a:r>
              <a:rPr lang="en-US" sz="3400" b="1" noProof="1">
                <a:solidFill>
                  <a:schemeClr val="bg1"/>
                </a:solidFill>
              </a:rPr>
              <a:t>HTTP PATCH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HTTP PUT </a:t>
            </a:r>
            <a:r>
              <a:rPr lang="en-US" sz="3200" noProof="1"/>
              <a:t>requires</a:t>
            </a:r>
            <a:r>
              <a:rPr lang="en-US" sz="3200" b="1" noProof="1">
                <a:solidFill>
                  <a:schemeClr val="bg1"/>
                </a:solidFill>
              </a:rPr>
              <a:t> entire </a:t>
            </a:r>
            <a:r>
              <a:rPr lang="en-US" sz="3200" noProof="1"/>
              <a:t>updated</a:t>
            </a:r>
            <a:r>
              <a:rPr lang="en-US" sz="3200" b="1" noProof="1">
                <a:solidFill>
                  <a:schemeClr val="bg1"/>
                </a:solidFill>
              </a:rPr>
              <a:t> entity, </a:t>
            </a:r>
            <a:r>
              <a:rPr lang="en-US" sz="3200" noProof="1"/>
              <a:t>while</a:t>
            </a:r>
            <a:r>
              <a:rPr lang="en-US" sz="3200" b="1" noProof="1">
                <a:solidFill>
                  <a:schemeClr val="bg1"/>
                </a:solidFill>
              </a:rPr>
              <a:t> HTTP PATCH </a:t>
            </a:r>
            <a:r>
              <a:rPr lang="en-US" sz="3200" noProof="1"/>
              <a:t>can</a:t>
            </a:r>
            <a:r>
              <a:rPr lang="en-US" sz="3200" b="1" noProof="1">
                <a:solidFill>
                  <a:schemeClr val="bg1"/>
                </a:solidFill>
              </a:rPr>
              <a:t> edit only a part </a:t>
            </a:r>
            <a:r>
              <a:rPr lang="en-US" sz="3200" noProof="1"/>
              <a:t>of the data</a:t>
            </a:r>
          </a:p>
          <a:p>
            <a:pPr>
              <a:lnSpc>
                <a:spcPct val="90000"/>
              </a:lnSpc>
            </a:pPr>
            <a:r>
              <a:rPr lang="en-US" sz="3400" noProof="1"/>
              <a:t>Response is </a:t>
            </a:r>
            <a:r>
              <a:rPr lang="en-US" sz="3400" b="1" noProof="1">
                <a:solidFill>
                  <a:schemeClr val="bg1"/>
                </a:solidFill>
              </a:rPr>
              <a:t>204 </a:t>
            </a:r>
            <a:r>
              <a:rPr lang="en-US" sz="3400" noProof="1"/>
              <a:t>(</a:t>
            </a:r>
            <a:r>
              <a:rPr lang="en-US" sz="3400" b="1" noProof="1">
                <a:solidFill>
                  <a:schemeClr val="bg1"/>
                </a:solidFill>
              </a:rPr>
              <a:t>No Content</a:t>
            </a:r>
            <a:r>
              <a:rPr lang="en-US" sz="3400" noProof="1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00DCD6-EC21-46A3-A1F0-5C7B089DCE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F97E33-EF6F-45CB-8174-8527ACB3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PATCH Methods</a:t>
            </a:r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A18F29D-3AEB-491E-8E2C-0F1558DEADEC}"/>
              </a:ext>
            </a:extLst>
          </p:cNvPr>
          <p:cNvSpPr txBox="1">
            <a:spLocks/>
          </p:cNvSpPr>
          <p:nvPr/>
        </p:nvSpPr>
        <p:spPr>
          <a:xfrm>
            <a:off x="335360" y="1367162"/>
            <a:ext cx="10513168" cy="25658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91440" rIns="143963" bIns="9144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85000"/>
              </a:lnSpc>
            </a:pP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HttpPatch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{id}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")] </a:t>
            </a:r>
            <a:r>
              <a:rPr lang="en-US" sz="22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PATCH: api/product/1</a:t>
            </a:r>
            <a:endParaRPr lang="en-US" sz="22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85000"/>
              </a:lnSpc>
            </a:pP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PatchProduct(int id, Product product)</a:t>
            </a:r>
          </a:p>
          <a:p>
            <a:pPr>
              <a:lnSpc>
                <a:spcPct val="85000"/>
              </a:lnSpc>
            </a:pP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en-US" sz="14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85000"/>
              </a:lnSpc>
            </a:pP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if (this.productService.GetById(id) == null) return 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NotFound()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85000"/>
              </a:lnSpc>
            </a:pPr>
            <a:endParaRPr lang="en-US" sz="14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85000"/>
              </a:lnSpc>
            </a:pP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this.productService.EditProductPartially(id, product);</a:t>
            </a:r>
          </a:p>
          <a:p>
            <a:pPr>
              <a:lnSpc>
                <a:spcPct val="85000"/>
              </a:lnSpc>
            </a:pPr>
            <a:endParaRPr lang="en-US" sz="14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85000"/>
              </a:lnSpc>
            </a:pP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return 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NoContent()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127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6"/>
          </a:xfrm>
        </p:spPr>
        <p:txBody>
          <a:bodyPr/>
          <a:lstStyle/>
          <a:p>
            <a:r>
              <a:rPr lang="en-US" noProof="1"/>
              <a:t>Creating a simple </a:t>
            </a:r>
            <a:r>
              <a:rPr lang="en-US" b="1" noProof="1">
                <a:solidFill>
                  <a:schemeClr val="bg1"/>
                </a:solidFill>
              </a:rPr>
              <a:t>Web API</a:t>
            </a:r>
            <a:r>
              <a:rPr lang="en-US" noProof="1"/>
              <a:t> with a single </a:t>
            </a:r>
            <a:r>
              <a:rPr lang="en-US" b="1" noProof="1">
                <a:solidFill>
                  <a:schemeClr val="bg1"/>
                </a:solidFill>
              </a:rPr>
              <a:t>Controller</a:t>
            </a: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pPr marL="609219" lvl="1" indent="0">
              <a:buNone/>
            </a:pPr>
            <a:endParaRPr lang="en-US" b="1" noProof="1">
              <a:solidFill>
                <a:schemeClr val="bg1"/>
              </a:solidFill>
            </a:endParaRPr>
          </a:p>
          <a:p>
            <a:pPr lvl="1"/>
            <a:r>
              <a:rPr lang="en-US" noProof="1"/>
              <a:t>Response is </a:t>
            </a:r>
            <a:r>
              <a:rPr lang="en-US" b="1" noProof="1">
                <a:solidFill>
                  <a:schemeClr val="bg1"/>
                </a:solidFill>
              </a:rPr>
              <a:t>204 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No Content</a:t>
            </a:r>
            <a:r>
              <a:rPr lang="en-US" noProof="1"/>
              <a:t>)</a:t>
            </a:r>
          </a:p>
          <a:p>
            <a:pPr lvl="1"/>
            <a:r>
              <a:rPr lang="en-US" noProof="1"/>
              <a:t>And with this, we have our simple </a:t>
            </a:r>
            <a:r>
              <a:rPr lang="en-US" b="1" noProof="1">
                <a:solidFill>
                  <a:schemeClr val="bg1"/>
                </a:solidFill>
              </a:rPr>
              <a:t>Products Web API</a:t>
            </a:r>
          </a:p>
          <a:p>
            <a:pPr lvl="1"/>
            <a:r>
              <a:rPr lang="en-US" noProof="1"/>
              <a:t>Now let's test out the </a:t>
            </a:r>
            <a:r>
              <a:rPr lang="en-US" b="1" noProof="1">
                <a:solidFill>
                  <a:schemeClr val="bg1"/>
                </a:solidFill>
              </a:rPr>
              <a:t>Endpoints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DELETE Methods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610416" y="1823560"/>
            <a:ext cx="9581149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HttpDelete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{id}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")]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DELETE: api/product/5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ActionResult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 DeleteProduct(long id)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product = this.productService.DeleteProduct(id);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(product ==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null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NotFound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855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Angular</a:t>
            </a:r>
            <a:endParaRPr lang="bg-B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838DC0-D8C3-4A8A-93C9-DDB09AB0B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54" y="755903"/>
            <a:ext cx="3836290" cy="383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1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is a framework for building complex front-end apps</a:t>
            </a:r>
          </a:p>
          <a:p>
            <a:r>
              <a:rPr lang="en-US" dirty="0"/>
              <a:t>Focused on end-to-end tooling and best practices</a:t>
            </a:r>
          </a:p>
          <a:p>
            <a:r>
              <a:rPr lang="en-US" dirty="0"/>
              <a:t>Developed by the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team at </a:t>
            </a:r>
            <a:r>
              <a:rPr lang="en-US" b="1" dirty="0">
                <a:solidFill>
                  <a:schemeClr val="bg1"/>
                </a:solidFill>
              </a:rPr>
              <a:t>Google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Angular?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88376" y="3352800"/>
            <a:ext cx="10213024" cy="30708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import { Component } from '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@angular/core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@Component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selector: 'my-app',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template: `&lt;h1&gt;Hello {{name}}&lt;/h1&gt;`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export class AppComponent {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 = '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Angular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'; }</a:t>
            </a:r>
          </a:p>
        </p:txBody>
      </p:sp>
    </p:spTree>
    <p:extLst>
      <p:ext uri="{BB962C8B-B14F-4D97-AF65-F5344CB8AC3E}">
        <p14:creationId xmlns:p14="http://schemas.microsoft.com/office/powerpoint/2010/main" val="40180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96AE84-CEE5-4E23-8701-B69E173BB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96699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Angular</a:t>
            </a:r>
            <a:r>
              <a:rPr lang="en-US" sz="3200" dirty="0"/>
              <a:t> is rewritten on Microsoft's </a:t>
            </a:r>
            <a:r>
              <a:rPr lang="en-US" sz="3200" b="1" dirty="0">
                <a:solidFill>
                  <a:schemeClr val="bg1"/>
                </a:solidFill>
              </a:rPr>
              <a:t>TypeScript</a:t>
            </a:r>
            <a:r>
              <a:rPr lang="en-US" sz="3200" dirty="0"/>
              <a:t> language</a:t>
            </a:r>
          </a:p>
          <a:p>
            <a:pPr lvl="1"/>
            <a:r>
              <a:rPr lang="en-US" sz="3000" dirty="0"/>
              <a:t>A typed </a:t>
            </a:r>
            <a:r>
              <a:rPr lang="en-US" sz="3000" b="1" dirty="0">
                <a:solidFill>
                  <a:schemeClr val="bg1"/>
                </a:solidFill>
              </a:rPr>
              <a:t>superset</a:t>
            </a:r>
            <a:r>
              <a:rPr lang="en-US" sz="3000" dirty="0"/>
              <a:t> of </a:t>
            </a:r>
            <a:r>
              <a:rPr lang="en-US" sz="3000" b="1" dirty="0">
                <a:solidFill>
                  <a:schemeClr val="bg1"/>
                </a:solidFill>
              </a:rPr>
              <a:t>JavaScript</a:t>
            </a:r>
            <a:r>
              <a:rPr lang="en-US" sz="3000" dirty="0"/>
              <a:t> that compiles to plain JS</a:t>
            </a:r>
          </a:p>
          <a:p>
            <a:pPr lvl="1"/>
            <a:r>
              <a:rPr lang="en-US" sz="3000" dirty="0"/>
              <a:t>Any Browser! Any Host! Any OS! Anywhere! Open Source!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Angular</a:t>
            </a:r>
            <a:r>
              <a:rPr lang="en-US" sz="3200" dirty="0"/>
              <a:t> does not have a concept of "</a:t>
            </a:r>
            <a:r>
              <a:rPr lang="en-US" sz="3200" b="1" dirty="0">
                <a:solidFill>
                  <a:schemeClr val="bg1"/>
                </a:solidFill>
              </a:rPr>
              <a:t>scope</a:t>
            </a:r>
            <a:r>
              <a:rPr lang="en-US" sz="3200" dirty="0"/>
              <a:t>" or </a:t>
            </a:r>
            <a:r>
              <a:rPr lang="en-US" sz="3200" b="1" dirty="0">
                <a:solidFill>
                  <a:schemeClr val="bg1"/>
                </a:solidFill>
              </a:rPr>
              <a:t>controllers</a:t>
            </a:r>
          </a:p>
          <a:p>
            <a:pPr lvl="1"/>
            <a:r>
              <a:rPr lang="en-US" sz="3000" dirty="0"/>
              <a:t>Instead it uses a hierarchy of </a:t>
            </a:r>
            <a:r>
              <a:rPr lang="en-US" sz="3000" b="1" dirty="0">
                <a:solidFill>
                  <a:schemeClr val="bg1"/>
                </a:solidFill>
              </a:rPr>
              <a:t>Components</a:t>
            </a:r>
          </a:p>
          <a:p>
            <a:pPr lvl="1"/>
            <a:r>
              <a:rPr lang="en-US" sz="3000" dirty="0"/>
              <a:t>This is its main difference from AngularJS (the first Angular)</a:t>
            </a:r>
          </a:p>
          <a:p>
            <a:pPr lvl="1"/>
            <a:r>
              <a:rPr lang="en-US" sz="3000" dirty="0"/>
              <a:t>Most modern Front-End frameworks tend to use this </a:t>
            </a:r>
            <a:r>
              <a:rPr lang="en-US" sz="3000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70A768-7FF3-4B05-85AB-05D32044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148412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11817350" cy="5510212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dirty="0"/>
              <a:t>Cross Platform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Single Page Applications (SPA)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Progressive Web Apps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Native Mobile Apps (Cordova, Ionic)</a:t>
            </a:r>
          </a:p>
          <a:p>
            <a:pPr lvl="1">
              <a:buClr>
                <a:srgbClr val="234465"/>
              </a:buClr>
            </a:pPr>
            <a:r>
              <a:rPr lang="en-US" noProof="1"/>
              <a:t>Desktop Apps (Electron)</a:t>
            </a:r>
          </a:p>
          <a:p>
            <a:pPr>
              <a:buClr>
                <a:srgbClr val="234465"/>
              </a:buClr>
            </a:pPr>
            <a:r>
              <a:rPr lang="en-US" noProof="1"/>
              <a:t>Great Tooling (CLI, IDEs, Templates)</a:t>
            </a:r>
          </a:p>
          <a:p>
            <a:pPr>
              <a:buClr>
                <a:srgbClr val="234465"/>
              </a:buClr>
            </a:pPr>
            <a:r>
              <a:rPr lang="en-US" noProof="1"/>
              <a:t>Huge Community</a:t>
            </a:r>
          </a:p>
          <a:p>
            <a:pPr>
              <a:buClr>
                <a:srgbClr val="234465"/>
              </a:buClr>
            </a:pPr>
            <a:r>
              <a:rPr lang="en-US" noProof="1"/>
              <a:t>Easy Testing, Animations, Accessibility</a:t>
            </a:r>
          </a:p>
          <a:p>
            <a:pPr>
              <a:buClr>
                <a:srgbClr val="234465"/>
              </a:buClr>
            </a:pPr>
            <a:r>
              <a:rPr lang="en-US" noProof="1"/>
              <a:t>Can work with any back-end (Web API, Node.js, etc.)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Features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3C835-C5D9-4894-92F4-F94B31C95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12" y="1526069"/>
            <a:ext cx="3040338" cy="3040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915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CORS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Cross Origin Resource Sharing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75865D-2370-4402-8666-B18283A33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7" t="14234" r="25288" b="15770"/>
          <a:stretch/>
        </p:blipFill>
        <p:spPr>
          <a:xfrm>
            <a:off x="2803280" y="437860"/>
            <a:ext cx="6585439" cy="42669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0839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0EC6DD-E540-4B67-8718-C23031F3A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562678" cy="5561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Browser security prevents a web page from making requests to a  </a:t>
            </a:r>
            <a:r>
              <a:rPr lang="en-US" sz="3000" b="1" dirty="0">
                <a:solidFill>
                  <a:schemeClr val="bg1"/>
                </a:solidFill>
              </a:rPr>
              <a:t>domain</a:t>
            </a:r>
            <a:r>
              <a:rPr lang="en-US" sz="3000" dirty="0"/>
              <a:t>, different from the one that served the web page (its </a:t>
            </a:r>
            <a:r>
              <a:rPr lang="en-US" sz="3000" b="1" dirty="0">
                <a:solidFill>
                  <a:schemeClr val="bg1"/>
                </a:solidFill>
              </a:rPr>
              <a:t>origin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This restriction is called </a:t>
            </a: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en-US" sz="2800" dirty="0"/>
              <a:t>ame-</a:t>
            </a:r>
            <a:r>
              <a:rPr lang="en-US" sz="2800" b="1" dirty="0">
                <a:solidFill>
                  <a:schemeClr val="bg1"/>
                </a:solidFill>
              </a:rPr>
              <a:t>O</a:t>
            </a:r>
            <a:r>
              <a:rPr lang="en-US" sz="2800" dirty="0"/>
              <a:t>rigin </a:t>
            </a:r>
            <a:r>
              <a:rPr lang="en-US" sz="2800" b="1" dirty="0">
                <a:solidFill>
                  <a:schemeClr val="bg1"/>
                </a:solidFill>
              </a:rPr>
              <a:t>P</a:t>
            </a:r>
            <a:r>
              <a:rPr lang="en-US" sz="2800" dirty="0"/>
              <a:t>olicy (</a:t>
            </a:r>
            <a:r>
              <a:rPr lang="en-US" sz="2800" b="1" dirty="0">
                <a:solidFill>
                  <a:schemeClr val="bg1"/>
                </a:solidFill>
              </a:rPr>
              <a:t>SOP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This policy also prevents malicious sites from reading data from your site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0E0B34-BA2C-489E-8C33-34EF07F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0B78CB-6638-4DE3-9468-B31D81A9AF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pic>
        <p:nvPicPr>
          <p:cNvPr id="3074" name="Picture 2" descr="Enabling Cross-Origin Requests In ASP.NET Core">
            <a:extLst>
              <a:ext uri="{FF2B5EF4-FFF2-40B4-BE49-F238E27FC236}">
                <a16:creationId xmlns:a16="http://schemas.microsoft.com/office/drawing/2014/main" id="{37C926D3-71C1-4778-8C08-6908DBC1E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9" y="4047804"/>
            <a:ext cx="4506490" cy="235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01A99AB-B5E9-44E2-AF92-A7AD58BCBB76}"/>
              </a:ext>
            </a:extLst>
          </p:cNvPr>
          <p:cNvSpPr txBox="1">
            <a:spLocks/>
          </p:cNvSpPr>
          <p:nvPr/>
        </p:nvSpPr>
        <p:spPr>
          <a:xfrm>
            <a:off x="224991" y="3370854"/>
            <a:ext cx="7200204" cy="315449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999" dirty="0"/>
              <a:t>Sometimes you might want to allow other sites to bypass this restriction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2799" b="1" dirty="0">
                <a:solidFill>
                  <a:schemeClr val="bg1"/>
                </a:solidFill>
              </a:rPr>
              <a:t>Cross-origin requests </a:t>
            </a:r>
            <a:r>
              <a:rPr lang="en-US" sz="2799" dirty="0"/>
              <a:t>to your app may become necessary, at some point</a:t>
            </a:r>
          </a:p>
          <a:p>
            <a:pPr lvl="1">
              <a:lnSpc>
                <a:spcPct val="100000"/>
              </a:lnSpc>
            </a:pPr>
            <a:r>
              <a:rPr lang="en-US" sz="2799" dirty="0"/>
              <a:t>That's where </a:t>
            </a:r>
            <a:r>
              <a:rPr lang="en-US" sz="2799" b="1" dirty="0">
                <a:solidFill>
                  <a:schemeClr val="bg1"/>
                </a:solidFill>
              </a:rPr>
              <a:t>C</a:t>
            </a:r>
            <a:r>
              <a:rPr lang="en-US" sz="2799" dirty="0"/>
              <a:t>ross </a:t>
            </a:r>
            <a:r>
              <a:rPr lang="en-US" sz="2799" b="1" dirty="0">
                <a:solidFill>
                  <a:schemeClr val="bg1"/>
                </a:solidFill>
              </a:rPr>
              <a:t>O</a:t>
            </a:r>
            <a:r>
              <a:rPr lang="en-US" sz="2799" dirty="0"/>
              <a:t>rigin </a:t>
            </a:r>
            <a:r>
              <a:rPr lang="en-US" sz="2799" b="1" dirty="0">
                <a:solidFill>
                  <a:schemeClr val="bg1"/>
                </a:solidFill>
              </a:rPr>
              <a:t>R</a:t>
            </a:r>
            <a:r>
              <a:rPr lang="en-US" sz="2799" dirty="0"/>
              <a:t>esource </a:t>
            </a:r>
            <a:r>
              <a:rPr lang="en-US" sz="2799" b="1" dirty="0">
                <a:solidFill>
                  <a:schemeClr val="bg1"/>
                </a:solidFill>
              </a:rPr>
              <a:t>S</a:t>
            </a:r>
            <a:r>
              <a:rPr lang="en-US" sz="2799" dirty="0"/>
              <a:t>haring (</a:t>
            </a:r>
            <a:r>
              <a:rPr lang="en-US" sz="2799" b="1" dirty="0">
                <a:solidFill>
                  <a:schemeClr val="bg1"/>
                </a:solidFill>
              </a:rPr>
              <a:t>CORS</a:t>
            </a:r>
            <a:r>
              <a:rPr lang="en-US" sz="2799" dirty="0"/>
              <a:t>) comes to the rescue</a:t>
            </a:r>
          </a:p>
        </p:txBody>
      </p:sp>
    </p:spTree>
    <p:extLst>
      <p:ext uri="{BB962C8B-B14F-4D97-AF65-F5344CB8AC3E}">
        <p14:creationId xmlns:p14="http://schemas.microsoft.com/office/powerpoint/2010/main" val="2235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0EC6DD-E540-4B67-8718-C23031F3A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sz="3199" b="1" dirty="0">
                <a:solidFill>
                  <a:schemeClr val="bg1"/>
                </a:solidFill>
              </a:rPr>
              <a:t>CORS</a:t>
            </a:r>
            <a:r>
              <a:rPr lang="en-US" sz="3199" dirty="0"/>
              <a:t> is a </a:t>
            </a:r>
            <a:r>
              <a:rPr lang="en-US" sz="3199" b="1" dirty="0">
                <a:solidFill>
                  <a:schemeClr val="bg1"/>
                </a:solidFill>
              </a:rPr>
              <a:t>W3C</a:t>
            </a:r>
            <a:r>
              <a:rPr lang="en-US" sz="3199" dirty="0"/>
              <a:t> standard that allows a server to "relax" the </a:t>
            </a:r>
            <a:r>
              <a:rPr lang="en-US" sz="3199" b="1" dirty="0">
                <a:solidFill>
                  <a:schemeClr val="bg1"/>
                </a:solidFill>
              </a:rPr>
              <a:t>SOP</a:t>
            </a:r>
          </a:p>
          <a:p>
            <a:pPr lvl="1">
              <a:lnSpc>
                <a:spcPct val="100000"/>
              </a:lnSpc>
            </a:pPr>
            <a:r>
              <a:rPr lang="en-US" sz="2999" dirty="0"/>
              <a:t>Using </a:t>
            </a:r>
            <a:r>
              <a:rPr lang="en-US" sz="2999" b="1" dirty="0">
                <a:solidFill>
                  <a:schemeClr val="bg1"/>
                </a:solidFill>
              </a:rPr>
              <a:t>CORS</a:t>
            </a:r>
            <a:r>
              <a:rPr lang="en-US" sz="2999" dirty="0"/>
              <a:t>, a server can </a:t>
            </a:r>
            <a:r>
              <a:rPr lang="en-US" sz="2999" b="1" dirty="0">
                <a:solidFill>
                  <a:schemeClr val="bg1"/>
                </a:solidFill>
              </a:rPr>
              <a:t>explicitly</a:t>
            </a:r>
            <a:r>
              <a:rPr lang="en-US" sz="2999" dirty="0"/>
              <a:t> allow some cross-origin requests</a:t>
            </a:r>
          </a:p>
          <a:p>
            <a:pPr lvl="1">
              <a:lnSpc>
                <a:spcPct val="100000"/>
              </a:lnSpc>
            </a:pPr>
            <a:r>
              <a:rPr lang="en-US" sz="2999" dirty="0"/>
              <a:t>That doesn't mean all cross-origin requests will be allowed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Two URLs have the </a:t>
            </a:r>
            <a:r>
              <a:rPr lang="en-US" sz="3199" b="1" dirty="0">
                <a:solidFill>
                  <a:schemeClr val="bg1"/>
                </a:solidFill>
              </a:rPr>
              <a:t>same origin </a:t>
            </a:r>
            <a:r>
              <a:rPr lang="en-US" sz="3199" dirty="0"/>
              <a:t>if they have</a:t>
            </a:r>
          </a:p>
          <a:p>
            <a:pPr lvl="1">
              <a:lnSpc>
                <a:spcPct val="100000"/>
              </a:lnSpc>
            </a:pPr>
            <a:r>
              <a:rPr lang="en-US" sz="2999" dirty="0"/>
              <a:t>Identical </a:t>
            </a:r>
            <a:r>
              <a:rPr lang="en-US" sz="2999" b="1" dirty="0">
                <a:solidFill>
                  <a:schemeClr val="bg1"/>
                </a:solidFill>
              </a:rPr>
              <a:t>Schemes</a:t>
            </a:r>
            <a:r>
              <a:rPr lang="en-US" sz="2999" dirty="0"/>
              <a:t>, </a:t>
            </a:r>
            <a:r>
              <a:rPr lang="en-US" sz="2999" b="1" dirty="0">
                <a:solidFill>
                  <a:schemeClr val="bg1"/>
                </a:solidFill>
              </a:rPr>
              <a:t>Hosts</a:t>
            </a:r>
            <a:r>
              <a:rPr lang="en-US" sz="2999" dirty="0"/>
              <a:t> and </a:t>
            </a:r>
            <a:r>
              <a:rPr lang="en-US" sz="2999" b="1" dirty="0">
                <a:solidFill>
                  <a:schemeClr val="bg1"/>
                </a:solidFill>
              </a:rPr>
              <a:t>Ports</a:t>
            </a:r>
            <a:r>
              <a:rPr lang="en-US" sz="2999" dirty="0"/>
              <a:t> (RFC 6454)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0E0B34-BA2C-489E-8C33-34EF07F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(2)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BB90AF2-D5DE-4B93-A740-22A601153975}"/>
              </a:ext>
            </a:extLst>
          </p:cNvPr>
          <p:cNvSpPr txBox="1">
            <a:spLocks/>
          </p:cNvSpPr>
          <p:nvPr/>
        </p:nvSpPr>
        <p:spPr>
          <a:xfrm>
            <a:off x="292870" y="5094249"/>
            <a:ext cx="3858914" cy="4950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example.com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/foo.html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87EA5AC-A7EE-4CCE-B1B5-D9A64DC88978}"/>
              </a:ext>
            </a:extLst>
          </p:cNvPr>
          <p:cNvSpPr txBox="1">
            <a:spLocks/>
          </p:cNvSpPr>
          <p:nvPr/>
        </p:nvSpPr>
        <p:spPr>
          <a:xfrm>
            <a:off x="292871" y="5728353"/>
            <a:ext cx="3858913" cy="4950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example.com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/bar.html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87DDA89-74A1-4C71-AFAC-99077513C2B2}"/>
              </a:ext>
            </a:extLst>
          </p:cNvPr>
          <p:cNvSpPr/>
          <p:nvPr/>
        </p:nvSpPr>
        <p:spPr bwMode="auto">
          <a:xfrm>
            <a:off x="1368229" y="4293097"/>
            <a:ext cx="2465100" cy="464211"/>
          </a:xfrm>
          <a:prstGeom prst="wedgeRoundRectCallout">
            <a:avLst>
              <a:gd name="adj1" fmla="val -2647"/>
              <a:gd name="adj2" fmla="val 121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Same-origin URLs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E79DF3FD-5F98-4CBA-8B2B-4CEE87959D3E}"/>
              </a:ext>
            </a:extLst>
          </p:cNvPr>
          <p:cNvSpPr txBox="1">
            <a:spLocks/>
          </p:cNvSpPr>
          <p:nvPr/>
        </p:nvSpPr>
        <p:spPr>
          <a:xfrm>
            <a:off x="5035407" y="4293098"/>
            <a:ext cx="3389949" cy="4950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.net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78BEAE2-C54F-4359-A258-2D0640134FF6}"/>
              </a:ext>
            </a:extLst>
          </p:cNvPr>
          <p:cNvSpPr txBox="1">
            <a:spLocks/>
          </p:cNvSpPr>
          <p:nvPr/>
        </p:nvSpPr>
        <p:spPr>
          <a:xfrm>
            <a:off x="4546539" y="4901350"/>
            <a:ext cx="4367683" cy="4950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www.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example.com/foo.html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8F7ABC9-F4C7-4CD2-B3AD-F996B56947F1}"/>
              </a:ext>
            </a:extLst>
          </p:cNvPr>
          <p:cNvSpPr txBox="1">
            <a:spLocks/>
          </p:cNvSpPr>
          <p:nvPr/>
        </p:nvSpPr>
        <p:spPr>
          <a:xfrm>
            <a:off x="4867934" y="5518489"/>
            <a:ext cx="3724890" cy="4950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://example.com/foo.html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31C56C5B-F0F1-483F-BD4C-D1FD17AD1706}"/>
              </a:ext>
            </a:extLst>
          </p:cNvPr>
          <p:cNvSpPr txBox="1">
            <a:spLocks/>
          </p:cNvSpPr>
          <p:nvPr/>
        </p:nvSpPr>
        <p:spPr>
          <a:xfrm>
            <a:off x="4373445" y="6148009"/>
            <a:ext cx="4713869" cy="4950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:9000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/foo.html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9D6FDF6C-167A-450C-8723-1A076DCDBAD8}"/>
              </a:ext>
            </a:extLst>
          </p:cNvPr>
          <p:cNvSpPr/>
          <p:nvPr/>
        </p:nvSpPr>
        <p:spPr bwMode="auto">
          <a:xfrm>
            <a:off x="9365280" y="4293097"/>
            <a:ext cx="2424496" cy="464211"/>
          </a:xfrm>
          <a:prstGeom prst="wedgeRoundRectCallout">
            <a:avLst>
              <a:gd name="adj1" fmla="val -95832"/>
              <a:gd name="adj2" fmla="val 7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Different </a:t>
            </a:r>
            <a:r>
              <a:rPr lang="en-US" sz="2400" b="1" noProof="1">
                <a:solidFill>
                  <a:schemeClr val="bg1"/>
                </a:solidFill>
              </a:rPr>
              <a:t>domain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CB198321-DB56-4415-B3BB-D058B2600BF6}"/>
              </a:ext>
            </a:extLst>
          </p:cNvPr>
          <p:cNvSpPr/>
          <p:nvPr/>
        </p:nvSpPr>
        <p:spPr bwMode="auto">
          <a:xfrm>
            <a:off x="9031437" y="4931205"/>
            <a:ext cx="2957472" cy="464211"/>
          </a:xfrm>
          <a:prstGeom prst="wedgeRoundRectCallout">
            <a:avLst>
              <a:gd name="adj1" fmla="val -59063"/>
              <a:gd name="adj2" fmla="val 1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Different </a:t>
            </a:r>
            <a:r>
              <a:rPr lang="en-US" sz="2400" b="1" noProof="1">
                <a:solidFill>
                  <a:schemeClr val="bg1"/>
                </a:solidFill>
              </a:rPr>
              <a:t>subdomain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660477B9-CB18-4B37-91CF-9BD711330360}"/>
              </a:ext>
            </a:extLst>
          </p:cNvPr>
          <p:cNvSpPr/>
          <p:nvPr/>
        </p:nvSpPr>
        <p:spPr bwMode="auto">
          <a:xfrm>
            <a:off x="9365281" y="5509604"/>
            <a:ext cx="2424497" cy="464211"/>
          </a:xfrm>
          <a:prstGeom prst="wedgeRoundRectCallout">
            <a:avLst>
              <a:gd name="adj1" fmla="val -85951"/>
              <a:gd name="adj2" fmla="val 9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Different </a:t>
            </a:r>
            <a:r>
              <a:rPr lang="en-US" sz="2400" b="1" noProof="1">
                <a:solidFill>
                  <a:schemeClr val="bg1"/>
                </a:solidFill>
              </a:rPr>
              <a:t>scheme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DC5D2EDA-1D59-48DD-BCAB-24FF151A55AA}"/>
              </a:ext>
            </a:extLst>
          </p:cNvPr>
          <p:cNvSpPr/>
          <p:nvPr/>
        </p:nvSpPr>
        <p:spPr bwMode="auto">
          <a:xfrm>
            <a:off x="9768409" y="6117858"/>
            <a:ext cx="2021368" cy="464211"/>
          </a:xfrm>
          <a:prstGeom prst="wedgeRoundRectCallout">
            <a:avLst>
              <a:gd name="adj1" fmla="val -104669"/>
              <a:gd name="adj2" fmla="val 3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Different </a:t>
            </a:r>
            <a:r>
              <a:rPr lang="en-US" sz="2400" b="1" noProof="1">
                <a:solidFill>
                  <a:schemeClr val="bg1"/>
                </a:solidFill>
              </a:rPr>
              <a:t>port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F7E4A72B-938A-4350-8051-D77BD58C4D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16376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232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Example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102301" y="1269563"/>
            <a:ext cx="1979484" cy="540414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9155203" y="1265219"/>
            <a:ext cx="1979484" cy="540414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328122" y="2820178"/>
            <a:ext cx="5668523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3314689" y="6210426"/>
            <a:ext cx="5668523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 rot="10800000">
            <a:off x="3260213" y="4482233"/>
            <a:ext cx="5668523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96704" y="5012048"/>
            <a:ext cx="6094413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DELETE /resources HTTP/1.1</a:t>
            </a:r>
            <a:br>
              <a:rPr lang="en-US" sz="2000" dirty="0"/>
            </a:br>
            <a:r>
              <a:rPr lang="en-US" sz="2000" dirty="0"/>
              <a:t>Host: api.example.com</a:t>
            </a:r>
            <a:br>
              <a:rPr lang="en-US" sz="2000" dirty="0"/>
            </a:br>
            <a:r>
              <a:rPr lang="en-US" sz="2000" dirty="0"/>
              <a:t>Origin: example.com</a:t>
            </a:r>
            <a:br>
              <a:rPr lang="en-US" sz="2000" dirty="0"/>
            </a:br>
            <a:r>
              <a:rPr lang="en-US" sz="2000" dirty="0"/>
              <a:t>Authorization: Bearer…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03713" y="3251553"/>
            <a:ext cx="6094413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HTTP/1.1 200 OK</a:t>
            </a:r>
            <a:br>
              <a:rPr lang="en-US" sz="2000" dirty="0"/>
            </a:br>
            <a:r>
              <a:rPr lang="en-US" sz="2000" b="1" dirty="0"/>
              <a:t>Access-Control-Allow-Origin: *</a:t>
            </a:r>
            <a:br>
              <a:rPr lang="en-US" sz="2000" b="1" dirty="0"/>
            </a:br>
            <a:r>
              <a:rPr lang="en-US" sz="2000" b="1" dirty="0"/>
              <a:t>Access-Control-Allow-Origin: DELETE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/>
              <a:t>Access-Control-Request-Headers: Authorization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97693" y="1260296"/>
            <a:ext cx="6094413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/>
              <a:t>OPTIONS</a:t>
            </a:r>
            <a:r>
              <a:rPr lang="en-US" sz="2000" dirty="0"/>
              <a:t> /resources HTTP/1.1</a:t>
            </a:r>
            <a:br>
              <a:rPr lang="en-US" sz="2000" dirty="0"/>
            </a:br>
            <a:r>
              <a:rPr lang="en-US" sz="2000" dirty="0"/>
              <a:t>Host: api.example.com</a:t>
            </a:r>
            <a:br>
              <a:rPr lang="en-US" sz="2000" dirty="0"/>
            </a:br>
            <a:r>
              <a:rPr lang="en-US" sz="2000" dirty="0"/>
              <a:t>Origin: example.com</a:t>
            </a:r>
            <a:br>
              <a:rPr lang="en-US" sz="2000" dirty="0"/>
            </a:br>
            <a:r>
              <a:rPr lang="en-US" sz="2000" dirty="0"/>
              <a:t>Access-Control-Request-Method: DELETE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Access-Control-Request-Headers: Authorization</a:t>
            </a:r>
            <a:endParaRPr lang="en-US" sz="1799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14FF95C-7CF9-4639-B028-168E4C4ED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938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E004A-6406-4524-B17C-2F794E2C7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72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JSON</a:t>
            </a:r>
            <a:r>
              <a:rPr lang="en-US" sz="3200" noProof="1"/>
              <a:t> is a very common </a:t>
            </a:r>
            <a:r>
              <a:rPr lang="en-US" sz="3200" b="1" noProof="1">
                <a:solidFill>
                  <a:schemeClr val="bg1"/>
                </a:solidFill>
              </a:rPr>
              <a:t>data format </a:t>
            </a:r>
            <a:r>
              <a:rPr lang="en-US" sz="3200" noProof="1"/>
              <a:t>used in web communication</a:t>
            </a:r>
          </a:p>
          <a:p>
            <a:pPr lvl="1"/>
            <a:r>
              <a:rPr lang="en-US" sz="3000" noProof="1"/>
              <a:t>Mainly in browser-server or server-server communication</a:t>
            </a:r>
          </a:p>
          <a:p>
            <a:pPr lvl="1"/>
            <a:r>
              <a:rPr lang="en-US" sz="3000" noProof="1"/>
              <a:t>The official internet media type (</a:t>
            </a:r>
            <a:r>
              <a:rPr lang="en-US" sz="3000" b="1" noProof="1">
                <a:solidFill>
                  <a:schemeClr val="bg1"/>
                </a:solidFill>
              </a:rPr>
              <a:t>MIME</a:t>
            </a:r>
            <a:r>
              <a:rPr lang="en-US" sz="3000" noProof="1"/>
              <a:t>) for </a:t>
            </a:r>
            <a:r>
              <a:rPr lang="en-US" sz="3000" b="1" noProof="1">
                <a:solidFill>
                  <a:schemeClr val="bg1"/>
                </a:solidFill>
              </a:rPr>
              <a:t>JSON</a:t>
            </a:r>
            <a:r>
              <a:rPr lang="en-US" sz="3000" noProof="1"/>
              <a:t> is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JSON</a:t>
            </a:r>
            <a:r>
              <a:rPr lang="en-US" sz="3000" noProof="1"/>
              <a:t> files use the extension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.json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JSON </a:t>
            </a:r>
            <a:r>
              <a:rPr lang="en-US" sz="3200" noProof="1"/>
              <a:t>is commonly used as a replacement for XML in AJAX systems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JSON</a:t>
            </a:r>
            <a:r>
              <a:rPr lang="en-US" sz="3000" noProof="1"/>
              <a:t> is shorter and easier to comprehend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JSON</a:t>
            </a:r>
            <a:r>
              <a:rPr lang="en-US" sz="3000" noProof="1"/>
              <a:t> is quicker to read and write, and is more intuitive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JSON</a:t>
            </a:r>
            <a:r>
              <a:rPr lang="en-US" sz="3000" noProof="1"/>
              <a:t> doesn't support schemas and namespaces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0AF28-1C11-4900-87F0-E4DB36F8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10FB6E-2EE7-425A-BFF5-50228CF28039}"/>
              </a:ext>
            </a:extLst>
          </p:cNvPr>
          <p:cNvSpPr txBox="1">
            <a:spLocks/>
          </p:cNvSpPr>
          <p:nvPr/>
        </p:nvSpPr>
        <p:spPr>
          <a:xfrm>
            <a:off x="9308029" y="2543897"/>
            <a:ext cx="2069217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application/json</a:t>
            </a:r>
          </a:p>
        </p:txBody>
      </p:sp>
    </p:spTree>
    <p:extLst>
      <p:ext uri="{BB962C8B-B14F-4D97-AF65-F5344CB8AC3E}">
        <p14:creationId xmlns:p14="http://schemas.microsoft.com/office/powerpoint/2010/main" val="330692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ABE4CD-99F9-4C52-92E7-423EEC9B6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CORS</a:t>
            </a:r>
            <a:r>
              <a:rPr lang="en-US" sz="3200" dirty="0"/>
              <a:t>, in ASP.NET Core, is setup</a:t>
            </a:r>
          </a:p>
          <a:p>
            <a:pPr lvl="1">
              <a:lnSpc>
                <a:spcPct val="90000"/>
              </a:lnSpc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Globally</a:t>
            </a:r>
            <a:r>
              <a:rPr lang="en-US" sz="3000" dirty="0"/>
              <a:t>, via a </a:t>
            </a:r>
            <a:r>
              <a:rPr lang="en-US" sz="3000" b="1" dirty="0">
                <a:solidFill>
                  <a:schemeClr val="bg1"/>
                </a:solidFill>
              </a:rPr>
              <a:t>middleware</a:t>
            </a:r>
          </a:p>
          <a:p>
            <a:pPr lvl="1">
              <a:lnSpc>
                <a:spcPct val="90000"/>
              </a:lnSpc>
            </a:pPr>
            <a:r>
              <a:rPr lang="en-US" sz="3000" dirty="0"/>
              <a:t>Per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or per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via an </a:t>
            </a:r>
            <a:r>
              <a:rPr lang="en-US" sz="3000" b="1" dirty="0">
                <a:solidFill>
                  <a:schemeClr val="bg1"/>
                </a:solidFill>
              </a:rPr>
              <a:t>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D190CA-E3AF-4DC5-9EA0-5E35D57D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in ASP.NET Core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0A82C0F-55F6-4457-9465-2F193EB9C935}"/>
              </a:ext>
            </a:extLst>
          </p:cNvPr>
          <p:cNvSpPr txBox="1">
            <a:spLocks/>
          </p:cNvSpPr>
          <p:nvPr/>
        </p:nvSpPr>
        <p:spPr>
          <a:xfrm>
            <a:off x="339723" y="3589131"/>
            <a:ext cx="6621379" cy="4673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builder.Services.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AddCors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B66C82-18C9-4635-A99D-3E9FE47BFA87}"/>
              </a:ext>
            </a:extLst>
          </p:cNvPr>
          <p:cNvSpPr txBox="1">
            <a:spLocks/>
          </p:cNvSpPr>
          <p:nvPr/>
        </p:nvSpPr>
        <p:spPr>
          <a:xfrm>
            <a:off x="339724" y="5444355"/>
            <a:ext cx="6621379" cy="9659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UseCors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builder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=&gt;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builder.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WithOrigins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http://example.com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"));</a:t>
            </a:r>
          </a:p>
          <a:p>
            <a:pPr>
              <a:lnSpc>
                <a:spcPct val="90000"/>
              </a:lnSpc>
            </a:pP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35F38F1-7477-4C70-AF06-55D2DE982A9B}"/>
              </a:ext>
            </a:extLst>
          </p:cNvPr>
          <p:cNvSpPr txBox="1">
            <a:spLocks/>
          </p:cNvSpPr>
          <p:nvPr/>
        </p:nvSpPr>
        <p:spPr>
          <a:xfrm>
            <a:off x="7016988" y="2965883"/>
            <a:ext cx="4700950" cy="17138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[HttpGet]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EnableCors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AllowSpecificOrigin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ContentResult GetTest()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Content("test");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239CD87-A4F1-465F-A64C-7E8C53F2FDD6}"/>
              </a:ext>
            </a:extLst>
          </p:cNvPr>
          <p:cNvSpPr txBox="1">
            <a:spLocks/>
          </p:cNvSpPr>
          <p:nvPr/>
        </p:nvSpPr>
        <p:spPr>
          <a:xfrm>
            <a:off x="7016988" y="4955514"/>
            <a:ext cx="4700950" cy="17138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[HttpGet]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DisableCors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string Version()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"1.0.0";</a:t>
            </a:r>
          </a:p>
          <a:p>
            <a:pPr>
              <a:lnSpc>
                <a:spcPct val="90000"/>
              </a:lnSpc>
            </a:pP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7D1B6C-983C-4306-969A-3690256AA6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" t="-1079" r="-1053" b="4250"/>
          <a:stretch/>
        </p:blipFill>
        <p:spPr>
          <a:xfrm>
            <a:off x="6312024" y="1196124"/>
            <a:ext cx="5384404" cy="115275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B26E94CF-00D8-4637-B41D-B46ACFE3C6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970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6748" y="1271804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20382" y="1596485"/>
              <a:ext cx="119218" cy="464069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727511" y="1367363"/>
            <a:ext cx="7766664" cy="4909271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en-US" sz="2800" b="1" noProof="1">
                <a:solidFill>
                  <a:schemeClr val="bg1"/>
                </a:solidFill>
              </a:rPr>
              <a:t>JSON</a:t>
            </a:r>
            <a:r>
              <a:rPr lang="en-US" sz="2800" b="1" noProof="1">
                <a:solidFill>
                  <a:schemeClr val="bg2"/>
                </a:solidFill>
              </a:rPr>
              <a:t> &amp; </a:t>
            </a:r>
            <a:r>
              <a:rPr lang="en-US" sz="2800" b="1" noProof="1">
                <a:solidFill>
                  <a:schemeClr val="bg1"/>
                </a:solidFill>
              </a:rPr>
              <a:t>XML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en-US" sz="2800" b="1" noProof="1">
                <a:solidFill>
                  <a:schemeClr val="bg1"/>
                </a:solidFill>
              </a:rPr>
              <a:t>JavaScript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en-US" sz="2800" b="1" noProof="1">
                <a:solidFill>
                  <a:schemeClr val="bg1"/>
                </a:solidFill>
              </a:rPr>
              <a:t>AJAX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en-US" sz="2800" b="1" noProof="1">
                <a:solidFill>
                  <a:schemeClr val="bg1"/>
                </a:solidFill>
              </a:rPr>
              <a:t>jQuery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en-US" sz="2800" b="1" noProof="1">
                <a:solidFill>
                  <a:schemeClr val="bg1"/>
                </a:solidFill>
              </a:rPr>
              <a:t>Web Services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 ASP.NET Core </a:t>
            </a:r>
            <a:r>
              <a:rPr lang="en-US" sz="2800" b="1" noProof="1">
                <a:solidFill>
                  <a:schemeClr val="bg1"/>
                </a:solidFill>
              </a:rPr>
              <a:t>Web API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 </a:t>
            </a:r>
            <a:r>
              <a:rPr lang="en-US" sz="2600" b="1" noProof="1">
                <a:solidFill>
                  <a:schemeClr val="bg1"/>
                </a:solidFill>
              </a:rPr>
              <a:t>Methods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 Angular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en-US" sz="2800" b="1" noProof="1">
                <a:solidFill>
                  <a:schemeClr val="bg1"/>
                </a:solidFill>
              </a:rPr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0118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XML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4D4DB6-7092-4C42-8B23-2B376643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8509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3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56C60-9064-4539-866C-27C9A98D88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4206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XML</a:t>
            </a:r>
            <a:r>
              <a:rPr lang="en-US" noProof="1"/>
              <a:t> defines a set of rules for encoding documents</a:t>
            </a:r>
          </a:p>
          <a:p>
            <a:pPr lvl="1"/>
            <a:r>
              <a:rPr lang="en-US" noProof="1"/>
              <a:t>Stands for </a:t>
            </a:r>
            <a:r>
              <a:rPr lang="en-US" b="1" noProof="1">
                <a:solidFill>
                  <a:schemeClr val="bg1"/>
                </a:solidFill>
              </a:rPr>
              <a:t>Ex</a:t>
            </a:r>
            <a:r>
              <a:rPr lang="en-US" noProof="1"/>
              <a:t>tensible </a:t>
            </a:r>
            <a:r>
              <a:rPr lang="en-US" b="1" noProof="1">
                <a:solidFill>
                  <a:schemeClr val="bg1"/>
                </a:solidFill>
              </a:rPr>
              <a:t>M</a:t>
            </a:r>
            <a:r>
              <a:rPr lang="en-US" noProof="1"/>
              <a:t>arkup </a:t>
            </a:r>
            <a:r>
              <a:rPr lang="en-US" b="1" noProof="1">
                <a:solidFill>
                  <a:schemeClr val="bg1"/>
                </a:solidFill>
              </a:rPr>
              <a:t>L</a:t>
            </a:r>
            <a:r>
              <a:rPr lang="en-US" noProof="1"/>
              <a:t>anguage</a:t>
            </a:r>
          </a:p>
          <a:p>
            <a:pPr lvl="1"/>
            <a:r>
              <a:rPr lang="en-US" noProof="1"/>
              <a:t>Similar to </a:t>
            </a:r>
            <a:r>
              <a:rPr lang="en-US" b="1" noProof="1">
                <a:solidFill>
                  <a:schemeClr val="bg1"/>
                </a:solidFill>
              </a:rPr>
              <a:t>JSON</a:t>
            </a:r>
            <a:r>
              <a:rPr lang="en-US" noProof="1"/>
              <a:t> </a:t>
            </a:r>
          </a:p>
          <a:p>
            <a:pPr lvl="2"/>
            <a:r>
              <a:rPr lang="en-US" noProof="1"/>
              <a:t>In terms of </a:t>
            </a:r>
            <a:r>
              <a:rPr lang="en-US" b="1" noProof="1">
                <a:solidFill>
                  <a:schemeClr val="bg1"/>
                </a:solidFill>
              </a:rPr>
              <a:t>human-readability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machine-parsability</a:t>
            </a:r>
          </a:p>
          <a:p>
            <a:pPr lvl="2"/>
            <a:r>
              <a:rPr lang="en-US" noProof="1"/>
              <a:t>In terms of hierarchy (values within values)</a:t>
            </a: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XML</a:t>
            </a:r>
            <a:r>
              <a:rPr lang="en-US" noProof="1"/>
              <a:t> is a textual data format</a:t>
            </a:r>
          </a:p>
          <a:p>
            <a:pPr lvl="1"/>
            <a:r>
              <a:rPr lang="en-US" noProof="1"/>
              <a:t>Strong support for different human languages via </a:t>
            </a:r>
            <a:r>
              <a:rPr lang="en-US" b="1" noProof="1">
                <a:solidFill>
                  <a:schemeClr val="bg1"/>
                </a:solidFill>
              </a:rPr>
              <a:t>Unicode</a:t>
            </a:r>
          </a:p>
          <a:p>
            <a:pPr lvl="1"/>
            <a:r>
              <a:rPr lang="en-US" noProof="1"/>
              <a:t>The design focuses strongly on actual documents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081095-4F6D-47EE-8DB9-93A4BF02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349F2-3FDB-4D06-85CE-2D33C0EAF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374" y="1462454"/>
            <a:ext cx="1553307" cy="155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20FCBE-21EE-4BB7-94BD-08F449DA7F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4190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XML</a:t>
            </a:r>
            <a:r>
              <a:rPr lang="en-US" dirty="0"/>
              <a:t> has many applications</a:t>
            </a:r>
          </a:p>
          <a:p>
            <a:pPr lvl="1"/>
            <a:r>
              <a:rPr lang="en-US" sz="3200" noProof="1"/>
              <a:t>There are 2 </a:t>
            </a:r>
            <a:r>
              <a:rPr lang="en-US" sz="3200" b="1" noProof="1">
                <a:solidFill>
                  <a:schemeClr val="bg1"/>
                </a:solidFill>
              </a:rPr>
              <a:t>MIME</a:t>
            </a:r>
            <a:r>
              <a:rPr lang="en-US" sz="3200" noProof="1"/>
              <a:t> types for </a:t>
            </a:r>
            <a:r>
              <a:rPr lang="en-US" sz="3200" b="1" noProof="1">
                <a:solidFill>
                  <a:schemeClr val="bg1"/>
                </a:solidFill>
              </a:rPr>
              <a:t>XML</a:t>
            </a:r>
            <a:r>
              <a:rPr lang="en-US" sz="3200" noProof="1"/>
              <a:t>                            and </a:t>
            </a:r>
          </a:p>
          <a:p>
            <a:pPr lvl="1"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XML</a:t>
            </a:r>
            <a:r>
              <a:rPr lang="en-US" sz="3200" noProof="1"/>
              <a:t> files use the extension </a:t>
            </a:r>
            <a:r>
              <a:rPr lang="en-US" sz="3200" b="1" noProof="1">
                <a:solidFill>
                  <a:schemeClr val="bg1"/>
                </a:solidFill>
              </a:rPr>
              <a:t>.xml</a:t>
            </a:r>
            <a:endParaRPr lang="bg-BG" sz="3200" b="1" noProof="1">
              <a:solidFill>
                <a:schemeClr val="bg1"/>
              </a:solidFill>
            </a:endParaRPr>
          </a:p>
          <a:p>
            <a:pPr>
              <a:buClr>
                <a:srgbClr val="234465"/>
              </a:buClr>
            </a:pPr>
            <a:r>
              <a:rPr lang="en-US" sz="3400" b="1" noProof="1">
                <a:solidFill>
                  <a:schemeClr val="bg1"/>
                </a:solidFill>
              </a:rPr>
              <a:t>XML </a:t>
            </a:r>
            <a:r>
              <a:rPr lang="en-US" sz="3400" noProof="1"/>
              <a:t>has many applications</a:t>
            </a:r>
          </a:p>
          <a:p>
            <a:pPr lvl="1"/>
            <a:r>
              <a:rPr lang="en-US" sz="3200" noProof="1"/>
              <a:t>Widely-used in </a:t>
            </a:r>
            <a:r>
              <a:rPr lang="en-US" sz="3200" b="1" noProof="1">
                <a:solidFill>
                  <a:schemeClr val="bg1"/>
                </a:solidFill>
              </a:rPr>
              <a:t>SOA</a:t>
            </a:r>
            <a:r>
              <a:rPr lang="en-US" sz="3200" noProof="1"/>
              <a:t> (e.g. WCF)</a:t>
            </a:r>
          </a:p>
          <a:p>
            <a:pPr lvl="1"/>
            <a:r>
              <a:rPr lang="en-US" sz="3200" noProof="1"/>
              <a:t>Used for </a:t>
            </a:r>
            <a:r>
              <a:rPr lang="en-US" sz="3200" b="1" noProof="1">
                <a:solidFill>
                  <a:schemeClr val="bg1"/>
                </a:solidFill>
              </a:rPr>
              <a:t>configuring</a:t>
            </a:r>
            <a:r>
              <a:rPr lang="en-US" sz="3200" noProof="1"/>
              <a:t> .NET apps</a:t>
            </a:r>
          </a:p>
          <a:p>
            <a:pPr lvl="1"/>
            <a:r>
              <a:rPr lang="en-US" sz="3200" noProof="1"/>
              <a:t>Used in </a:t>
            </a:r>
            <a:r>
              <a:rPr lang="en-US" sz="3200" b="1" noProof="1">
                <a:solidFill>
                  <a:schemeClr val="bg1"/>
                </a:solidFill>
              </a:rPr>
              <a:t>Microsoft Office</a:t>
            </a:r>
            <a:r>
              <a:rPr lang="en-US" sz="3200" noProof="1"/>
              <a:t> formats</a:t>
            </a:r>
          </a:p>
          <a:p>
            <a:pPr lvl="1"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XHTML</a:t>
            </a:r>
            <a:r>
              <a:rPr lang="en-US" sz="3200" noProof="1"/>
              <a:t> was intended to be strict </a:t>
            </a:r>
            <a:r>
              <a:rPr lang="en-US" sz="3200" b="1" noProof="1">
                <a:solidFill>
                  <a:schemeClr val="bg1"/>
                </a:solidFill>
              </a:rPr>
              <a:t>HTML</a:t>
            </a:r>
            <a:r>
              <a:rPr lang="en-US" sz="3200" noProof="1"/>
              <a:t> format</a:t>
            </a:r>
          </a:p>
          <a:p>
            <a:pPr lvl="1"/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11E173-95FC-4F8B-8AF8-0D3279CC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7E03E60-8BD8-4330-AA53-F07FDAF55BFC}"/>
              </a:ext>
            </a:extLst>
          </p:cNvPr>
          <p:cNvSpPr txBox="1">
            <a:spLocks/>
          </p:cNvSpPr>
          <p:nvPr/>
        </p:nvSpPr>
        <p:spPr>
          <a:xfrm>
            <a:off x="6889372" y="1961296"/>
            <a:ext cx="2069217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application/xml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9327FC-77CF-49F6-BF1A-D4B71772B704}"/>
              </a:ext>
            </a:extLst>
          </p:cNvPr>
          <p:cNvSpPr txBox="1">
            <a:spLocks/>
          </p:cNvSpPr>
          <p:nvPr/>
        </p:nvSpPr>
        <p:spPr>
          <a:xfrm>
            <a:off x="9773616" y="1961296"/>
            <a:ext cx="2069217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text/xml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DB87324-1873-4D55-B396-FF5F37F1EAE9}"/>
              </a:ext>
            </a:extLst>
          </p:cNvPr>
          <p:cNvSpPr txBox="1">
            <a:spLocks/>
          </p:cNvSpPr>
          <p:nvPr/>
        </p:nvSpPr>
        <p:spPr>
          <a:xfrm>
            <a:off x="6889372" y="2638348"/>
            <a:ext cx="5112226" cy="32189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&lt;?xml version="1.0" encoding="UTF-8" ?&gt;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&lt;records&gt;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&lt;record id="1"&gt;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&lt;name&gt;Ivo&lt;/name&gt;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&lt;email&gt;ivo@softuni.bg&lt;/email&gt;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&lt;company&gt;Software University&lt;/company&gt;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&lt;/record&gt;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&lt;record id="2"&gt;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&lt;name&gt;Niki&lt;/name&gt;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&lt;email&gt;admin@Nikolay.it&lt;/email&gt;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&lt;company&gt;ZenCodeo&lt;/company&gt;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&lt;/record&gt;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&lt;/records&gt;</a:t>
            </a:r>
          </a:p>
        </p:txBody>
      </p:sp>
    </p:spTree>
    <p:extLst>
      <p:ext uri="{BB962C8B-B14F-4D97-AF65-F5344CB8AC3E}">
        <p14:creationId xmlns:p14="http://schemas.microsoft.com/office/powerpoint/2010/main" val="103464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00. CSharp-ASP-NET-Core-Course-Introduction.pptx" id="{B0609C18-A808-4267-A7C2-70967A9FAD53}" vid="{0D3C2449-0461-40D1-812E-F8434A0CE28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4693</TotalTime>
  <Words>4352</Words>
  <Application>Microsoft Office PowerPoint</Application>
  <PresentationFormat>Widescreen</PresentationFormat>
  <Paragraphs>716</Paragraphs>
  <Slides>66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Web API</vt:lpstr>
      <vt:lpstr>Table of Contents</vt:lpstr>
      <vt:lpstr>Have a Question?</vt:lpstr>
      <vt:lpstr>JSON</vt:lpstr>
      <vt:lpstr>JSON (1)</vt:lpstr>
      <vt:lpstr>JSON (2)</vt:lpstr>
      <vt:lpstr>XML</vt:lpstr>
      <vt:lpstr>XML (1)</vt:lpstr>
      <vt:lpstr>XML (2)</vt:lpstr>
      <vt:lpstr>JavaScript</vt:lpstr>
      <vt:lpstr>Welcome to JavaScript (1)</vt:lpstr>
      <vt:lpstr>Welcome to JavaScript (2)</vt:lpstr>
      <vt:lpstr>Welcome to JavaScript (3)</vt:lpstr>
      <vt:lpstr>Asynchronous JavaScript and XML</vt:lpstr>
      <vt:lpstr>AJAX (1)</vt:lpstr>
      <vt:lpstr>AJAX (2)</vt:lpstr>
      <vt:lpstr>AJAX: Workflow</vt:lpstr>
      <vt:lpstr>AJAX in Plain JavaScript (Vanilla JS)</vt:lpstr>
      <vt:lpstr>AJAX in SPA</vt:lpstr>
      <vt:lpstr>jQuery</vt:lpstr>
      <vt:lpstr>What is JQuery?</vt:lpstr>
      <vt:lpstr>Why jQuery?</vt:lpstr>
      <vt:lpstr>Selection with jQuery</vt:lpstr>
      <vt:lpstr>Adding Elements with JQuery</vt:lpstr>
      <vt:lpstr>Creating / Removing Elements</vt:lpstr>
      <vt:lpstr>JQuery Events: Attach / Remove</vt:lpstr>
      <vt:lpstr>jQuery AJAX</vt:lpstr>
      <vt:lpstr>JQuery vs Native XMLHttpRequest – GET</vt:lpstr>
      <vt:lpstr>JQuery AJAX</vt:lpstr>
      <vt:lpstr>JQuery AJAX</vt:lpstr>
      <vt:lpstr>Web Services</vt:lpstr>
      <vt:lpstr>What is API?</vt:lpstr>
      <vt:lpstr>What is Web Service?</vt:lpstr>
      <vt:lpstr>Web Services and APIs</vt:lpstr>
      <vt:lpstr>Web API / Server-Side API</vt:lpstr>
      <vt:lpstr>Web API / Server-Side API</vt:lpstr>
      <vt:lpstr>ASP.NET Core Web API</vt:lpstr>
      <vt:lpstr>ASP.NET Core Web API Controller</vt:lpstr>
      <vt:lpstr>ASP.NET Core Web API (ApiController)</vt:lpstr>
      <vt:lpstr>ASP.NET Core Web API (ApiController)</vt:lpstr>
      <vt:lpstr>ASP.NET Core Web API (ApiController)</vt:lpstr>
      <vt:lpstr>ASP.NET Core Web API (ApiController)</vt:lpstr>
      <vt:lpstr>ASP.NET Core Web API (ApiController)</vt:lpstr>
      <vt:lpstr>ASP.NET Core Web API (Return Types)</vt:lpstr>
      <vt:lpstr>ASP.NET Core Web API (Return Types)</vt:lpstr>
      <vt:lpstr>Web API Methods</vt:lpstr>
      <vt:lpstr>GET Methods</vt:lpstr>
      <vt:lpstr>POST Methods</vt:lpstr>
      <vt:lpstr>PUT Methods</vt:lpstr>
      <vt:lpstr>PATCH Methods</vt:lpstr>
      <vt:lpstr>DELETE Methods</vt:lpstr>
      <vt:lpstr>Angular</vt:lpstr>
      <vt:lpstr>What is Angular?</vt:lpstr>
      <vt:lpstr>Angular</vt:lpstr>
      <vt:lpstr>Angular Features</vt:lpstr>
      <vt:lpstr>Cross Origin Resource Sharing</vt:lpstr>
      <vt:lpstr>CORS (1)</vt:lpstr>
      <vt:lpstr>CORS (2)</vt:lpstr>
      <vt:lpstr>CORS Example</vt:lpstr>
      <vt:lpstr>CORS in ASP.NET Core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Rositsa Nenova</cp:lastModifiedBy>
  <cp:revision>98</cp:revision>
  <dcterms:created xsi:type="dcterms:W3CDTF">2018-05-23T13:08:44Z</dcterms:created>
  <dcterms:modified xsi:type="dcterms:W3CDTF">2022-11-05T10:59:35Z</dcterms:modified>
  <cp:category>computer programming;programming;software development;software engineering</cp:category>
</cp:coreProperties>
</file>