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631" r:id="rId5"/>
    <p:sldId id="259" r:id="rId6"/>
    <p:sldId id="326" r:id="rId7"/>
    <p:sldId id="323" r:id="rId8"/>
    <p:sldId id="260" r:id="rId9"/>
    <p:sldId id="648" r:id="rId10"/>
    <p:sldId id="640" r:id="rId11"/>
    <p:sldId id="641" r:id="rId12"/>
    <p:sldId id="649" r:id="rId13"/>
    <p:sldId id="261" r:id="rId14"/>
    <p:sldId id="262" r:id="rId15"/>
    <p:sldId id="263" r:id="rId16"/>
    <p:sldId id="264" r:id="rId17"/>
    <p:sldId id="626" r:id="rId18"/>
    <p:sldId id="627" r:id="rId19"/>
    <p:sldId id="628" r:id="rId20"/>
    <p:sldId id="642" r:id="rId21"/>
    <p:sldId id="643" r:id="rId22"/>
    <p:sldId id="636" r:id="rId23"/>
    <p:sldId id="653" r:id="rId24"/>
    <p:sldId id="265" r:id="rId25"/>
    <p:sldId id="266" r:id="rId26"/>
    <p:sldId id="267" r:id="rId27"/>
    <p:sldId id="646" r:id="rId28"/>
    <p:sldId id="647" r:id="rId29"/>
    <p:sldId id="655" r:id="rId30"/>
    <p:sldId id="652" r:id="rId31"/>
    <p:sldId id="639" r:id="rId32"/>
    <p:sldId id="324" r:id="rId33"/>
    <p:sldId id="325" r:id="rId34"/>
    <p:sldId id="656" r:id="rId35"/>
    <p:sldId id="637" r:id="rId36"/>
    <p:sldId id="651" r:id="rId37"/>
    <p:sldId id="314" r:id="rId38"/>
    <p:sldId id="320" r:id="rId39"/>
    <p:sldId id="654" r:id="rId40"/>
    <p:sldId id="629" r:id="rId41"/>
    <p:sldId id="322" r:id="rId42"/>
    <p:sldId id="32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1B5A4E-4B6F-4C5E-9DBD-4ABD26FF8A28}">
          <p14:sldIdLst>
            <p14:sldId id="256"/>
            <p14:sldId id="257"/>
            <p14:sldId id="258"/>
          </p14:sldIdLst>
        </p14:section>
        <p14:section name="Common Web Security Problems" id="{A432E8A3-13BA-4421-92C8-45ED8C529693}">
          <p14:sldIdLst>
            <p14:sldId id="631"/>
            <p14:sldId id="259"/>
            <p14:sldId id="326"/>
            <p14:sldId id="323"/>
          </p14:sldIdLst>
        </p14:section>
        <p14:section name="Cross Site Scripting (XSS)" id="{F3A00268-3100-4ADA-BC71-E794DA7DDB23}">
          <p14:sldIdLst>
            <p14:sldId id="260"/>
            <p14:sldId id="648"/>
            <p14:sldId id="640"/>
            <p14:sldId id="641"/>
            <p14:sldId id="649"/>
            <p14:sldId id="261"/>
            <p14:sldId id="262"/>
            <p14:sldId id="263"/>
            <p14:sldId id="264"/>
          </p14:sldIdLst>
        </p14:section>
        <p14:section name="SQL Injection" id="{A10CD62C-2F6C-4539-8A42-485C26EB5E24}">
          <p14:sldIdLst>
            <p14:sldId id="626"/>
            <p14:sldId id="627"/>
            <p14:sldId id="628"/>
            <p14:sldId id="642"/>
            <p14:sldId id="643"/>
            <p14:sldId id="636"/>
            <p14:sldId id="653"/>
          </p14:sldIdLst>
        </p14:section>
        <p14:section name="Cross-Site Request Forgery" id="{E59430D6-861E-4FBC-B609-599B40E12EF9}">
          <p14:sldIdLst>
            <p14:sldId id="265"/>
            <p14:sldId id="266"/>
            <p14:sldId id="267"/>
            <p14:sldId id="646"/>
            <p14:sldId id="647"/>
            <p14:sldId id="655"/>
            <p14:sldId id="652"/>
            <p14:sldId id="639"/>
          </p14:sldIdLst>
        </p14:section>
        <p14:section name="Parameter Tampering" id="{C46FB046-99CD-4938-8C22-340A3CA5DC89}">
          <p14:sldIdLst>
            <p14:sldId id="324"/>
            <p14:sldId id="325"/>
            <p14:sldId id="656"/>
            <p14:sldId id="637"/>
            <p14:sldId id="651"/>
          </p14:sldIdLst>
        </p14:section>
        <p14:section name="Conclusion" id="{A9E6C42A-B630-47A5-848E-A544114824AD}">
          <p14:sldIdLst>
            <p14:sldId id="314"/>
            <p14:sldId id="320"/>
            <p14:sldId id="654"/>
            <p14:sldId id="629"/>
            <p14:sldId id="32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1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0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0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ganss/HtmlSanitiz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74.png"/><Relationship Id="rId21" Type="http://schemas.openxmlformats.org/officeDocument/2006/relationships/image" Target="../media/image83.png"/><Relationship Id="rId7" Type="http://schemas.openxmlformats.org/officeDocument/2006/relationships/image" Target="../media/image7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75.png"/><Relationship Id="rId15" Type="http://schemas.openxmlformats.org/officeDocument/2006/relationships/image" Target="../media/image80.jpeg"/><Relationship Id="rId23" Type="http://schemas.openxmlformats.org/officeDocument/2006/relationships/image" Target="../media/image8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8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12" Type="http://schemas.openxmlformats.org/officeDocument/2006/relationships/image" Target="../media/image33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svg"/><Relationship Id="rId9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Security, XSS, SQL Injection, CSRF, Parameter Tampering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>
            <a:normAutofit/>
          </a:bodyPr>
          <a:lstStyle/>
          <a:p>
            <a:r>
              <a:rPr lang="is-IS" dirty="0"/>
              <a:t>Web Application Security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7B7C16-55B3-44B9-BE76-11340C871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03" y="2500695"/>
            <a:ext cx="3242594" cy="19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53D95-7031-44D9-BFBB-6F76E766F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B49A-BF37-46E5-893C-DCECB4554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80244"/>
            <a:ext cx="8928395" cy="5561125"/>
          </a:xfrm>
        </p:spPr>
        <p:txBody>
          <a:bodyPr/>
          <a:lstStyle/>
          <a:p>
            <a:r>
              <a:rPr lang="en-US" dirty="0"/>
              <a:t>We have a </a:t>
            </a:r>
            <a:r>
              <a:rPr lang="en-US" b="1" dirty="0"/>
              <a:t>vulnerable</a:t>
            </a:r>
            <a:r>
              <a:rPr lang="en-US" dirty="0"/>
              <a:t> ASP.NET Core chat app</a:t>
            </a:r>
          </a:p>
          <a:p>
            <a:pPr lvl="1"/>
            <a:r>
              <a:rPr lang="en-US" dirty="0"/>
              <a:t>User adds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	alert('Hacked!')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&lt;/script&gt;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Then, a </a:t>
            </a:r>
            <a:r>
              <a:rPr lang="en-US" b="1" dirty="0"/>
              <a:t>JS popup </a:t>
            </a:r>
            <a:r>
              <a:rPr lang="en-US" dirty="0"/>
              <a:t>appears</a:t>
            </a:r>
          </a:p>
          <a:p>
            <a:r>
              <a:rPr lang="en-US" b="1" dirty="0"/>
              <a:t>Demo code</a:t>
            </a:r>
            <a:r>
              <a:rPr lang="en-US" dirty="0"/>
              <a:t>: see </a:t>
            </a:r>
            <a:br>
              <a:rPr lang="en-US" dirty="0"/>
            </a:br>
            <a:r>
              <a:rPr lang="en-US" dirty="0"/>
              <a:t>the resources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3AA987-E0D9-41DF-8550-EF349A5A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 (XSS) – Demo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6D4002-6A78-4D51-B7BF-92FB361A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92" y="1772372"/>
            <a:ext cx="6212826" cy="490123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27E7D00-FFC8-45C8-A660-929388A9869A}"/>
              </a:ext>
            </a:extLst>
          </p:cNvPr>
          <p:cNvGrpSpPr/>
          <p:nvPr/>
        </p:nvGrpSpPr>
        <p:grpSpPr>
          <a:xfrm>
            <a:off x="5480964" y="1772372"/>
            <a:ext cx="6334482" cy="4901230"/>
            <a:chOff x="5377966" y="1971339"/>
            <a:chExt cx="6232460" cy="47541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64126C-F918-461B-AC17-6CD32748E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7966" y="1971339"/>
              <a:ext cx="6232460" cy="4754159"/>
            </a:xfrm>
            <a:prstGeom prst="rect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1DF6F5C-1B2C-4A69-A6B8-4EC68B26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6340" y="4690476"/>
              <a:ext cx="5746293" cy="16422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02218AB-D98C-49E3-9EF9-60749B7B8E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87010" y="3870330"/>
              <a:ext cx="864953" cy="654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915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53D95-7031-44D9-BFBB-6F76E766F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B49A-BF37-46E5-893C-DCECB4554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80244"/>
            <a:ext cx="7992291" cy="5561125"/>
          </a:xfrm>
        </p:spPr>
        <p:txBody>
          <a:bodyPr/>
          <a:lstStyle/>
          <a:p>
            <a:r>
              <a:rPr lang="en-US" dirty="0"/>
              <a:t>We have a vulnerable </a:t>
            </a:r>
            <a:br>
              <a:rPr lang="en-US" dirty="0"/>
            </a:br>
            <a:r>
              <a:rPr lang="en-US" b="1" dirty="0"/>
              <a:t>JS images app</a:t>
            </a:r>
          </a:p>
          <a:p>
            <a:pPr lvl="1"/>
            <a:r>
              <a:rPr lang="en-US" dirty="0"/>
              <a:t>User adds an </a:t>
            </a:r>
            <a:r>
              <a:rPr lang="en-US" b="1" dirty="0"/>
              <a:t>invalid image </a:t>
            </a:r>
            <a:br>
              <a:rPr lang="en-US" b="1" dirty="0"/>
            </a:br>
            <a:r>
              <a:rPr lang="en-US" b="1" dirty="0"/>
              <a:t>URL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onclick event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with a JS script</a:t>
            </a:r>
          </a:p>
          <a:p>
            <a:pPr lvl="1"/>
            <a:r>
              <a:rPr lang="en-US" dirty="0"/>
              <a:t>Then, a </a:t>
            </a:r>
            <a:r>
              <a:rPr lang="en-US" b="1" dirty="0"/>
              <a:t>JS popup </a:t>
            </a:r>
            <a:r>
              <a:rPr lang="en-US" dirty="0"/>
              <a:t>appears</a:t>
            </a:r>
          </a:p>
          <a:p>
            <a:r>
              <a:rPr lang="en-US" b="1" dirty="0"/>
              <a:t>Demo code</a:t>
            </a:r>
            <a:r>
              <a:rPr lang="en-US" dirty="0"/>
              <a:t>: see </a:t>
            </a:r>
            <a:br>
              <a:rPr lang="en-US" dirty="0"/>
            </a:br>
            <a:r>
              <a:rPr lang="en-US" dirty="0"/>
              <a:t>the resources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3AA987-E0D9-41DF-8550-EF349A5A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 Site Scripting (XSS)</a:t>
            </a:r>
            <a:r>
              <a:rPr lang="bg-BG" dirty="0"/>
              <a:t> </a:t>
            </a:r>
            <a:r>
              <a:rPr lang="en-US" dirty="0"/>
              <a:t>with Image – Demo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84E802-6BF5-4008-9B59-A34D5EB2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82" y="1133648"/>
            <a:ext cx="5282978" cy="567035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1A37C6-F844-4C42-9EF2-CD212AF8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82" y="1120293"/>
            <a:ext cx="5314276" cy="567035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9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47FFB-0E2D-415A-A60B-8E913AC7E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A15FB-9383-4311-A5AA-DBC28CBF64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Attackers can: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Steal cookies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session storage</a:t>
            </a:r>
            <a:r>
              <a:rPr lang="en-US" sz="3200" dirty="0"/>
              <a:t>, local storage, etc.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Impersonate you</a:t>
            </a:r>
            <a:r>
              <a:rPr lang="en-US" sz="3200" dirty="0"/>
              <a:t>, e. g. "create a new admin user"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Perform </a:t>
            </a: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on behalf </a:t>
            </a:r>
            <a:br>
              <a:rPr lang="en-US" sz="3200" dirty="0"/>
            </a:br>
            <a:r>
              <a:rPr lang="en-US" sz="3200" dirty="0"/>
              <a:t>of the user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Gain access to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user's sensitive data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Etc.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7AC4BB-696F-46A3-8C82-88166367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XSS a Big Security Problem?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EE0E3-A193-49B6-8D96-8DC3D5556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8" r="4920"/>
          <a:stretch/>
        </p:blipFill>
        <p:spPr>
          <a:xfrm>
            <a:off x="5588571" y="3238584"/>
            <a:ext cx="6418389" cy="3090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4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E2D00-9ADD-43E6-A43B-26C81FF2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68" y="1268760"/>
            <a:ext cx="4862789" cy="176963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23E3D-F242-46EA-8703-C594B59FD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87566"/>
            <a:ext cx="8060755" cy="18508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The Razor view engine </a:t>
            </a:r>
            <a:r>
              <a:rPr lang="en-US" dirty="0"/>
              <a:t>secures you against </a:t>
            </a:r>
            <a:r>
              <a:rPr lang="en-US" b="1" dirty="0">
                <a:solidFill>
                  <a:schemeClr val="bg1"/>
                </a:solidFill>
              </a:rPr>
              <a:t>XSS</a:t>
            </a:r>
            <a:r>
              <a:rPr lang="en-US" dirty="0"/>
              <a:t> by default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decide to break it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@Html.Raw(…)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56DA5-5389-4D6A-866A-5BBDA703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from XSS in ASP.NET MVC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FCB19C-B623-4322-8461-D9343FAE0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2C37587-3EFD-4BFF-B3BA-933730033C1B}"/>
              </a:ext>
            </a:extLst>
          </p:cNvPr>
          <p:cNvSpPr txBox="1">
            <a:spLocks/>
          </p:cNvSpPr>
          <p:nvPr/>
        </p:nvSpPr>
        <p:spPr>
          <a:xfrm>
            <a:off x="190530" y="3008940"/>
            <a:ext cx="11448676" cy="373242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There are several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you must follow to be secured: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put </a:t>
            </a:r>
            <a:r>
              <a:rPr lang="en-US" b="1" dirty="0">
                <a:solidFill>
                  <a:schemeClr val="bg1"/>
                </a:solidFill>
              </a:rPr>
              <a:t>untrusted data </a:t>
            </a:r>
            <a:r>
              <a:rPr lang="en-US" dirty="0"/>
              <a:t>into your HTML output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Before putting untrusted data somewhere, ensure it is </a:t>
            </a:r>
            <a:r>
              <a:rPr lang="en-US" b="1" dirty="0">
                <a:solidFill>
                  <a:schemeClr val="bg1"/>
                </a:solidFill>
              </a:rPr>
              <a:t>secured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Encoded, parsed, validated, checked for malicious contents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Untrusted data can be inputted anywhere in the application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URLs, HTML Elements, HTML Attributes, JavaScript code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A8A2B-CC09-4C56-A4DB-1A46B12AA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6" y="1196708"/>
            <a:ext cx="11887622" cy="519971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ASP.NET Core </a:t>
            </a:r>
            <a:r>
              <a:rPr lang="en-US" sz="3400" dirty="0"/>
              <a:t>provides you with anything to secure your app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sz="3200" dirty="0"/>
              <a:t> automatically encodes all output sourced from variables</a:t>
            </a:r>
          </a:p>
          <a:p>
            <a:pPr lvl="1"/>
            <a:endParaRPr lang="en-US" sz="2000" dirty="0"/>
          </a:p>
          <a:p>
            <a:pPr marL="609036" lvl="1" indent="0">
              <a:buNone/>
            </a:pPr>
            <a:endParaRPr lang="en-US" sz="2000" dirty="0"/>
          </a:p>
          <a:p>
            <a:pPr lvl="1"/>
            <a:r>
              <a:rPr lang="en-US" sz="3200" dirty="0"/>
              <a:t>You can inject </a:t>
            </a:r>
            <a:r>
              <a:rPr lang="en-US" sz="3200" b="1" dirty="0">
                <a:solidFill>
                  <a:schemeClr val="bg1"/>
                </a:solidFill>
              </a:rPr>
              <a:t>Encoders</a:t>
            </a:r>
            <a:r>
              <a:rPr lang="en-US" sz="3200" dirty="0"/>
              <a:t> directly to your Views and use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F2FBC-1880-4333-B4D0-CFD74591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from XSS in ASP.NET MVC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E782B34-18E5-4CBB-8D6D-90C64A48ED53}"/>
              </a:ext>
            </a:extLst>
          </p:cNvPr>
          <p:cNvSpPr>
            <a:spLocks noGrp="1"/>
          </p:cNvSpPr>
          <p:nvPr/>
        </p:nvSpPr>
        <p:spPr>
          <a:xfrm>
            <a:off x="695400" y="2474894"/>
            <a:ext cx="604867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noProof="1">
                <a:solidFill>
                  <a:schemeClr val="bg1"/>
                </a:solidFill>
                <a:effectLst/>
              </a:rPr>
              <a:t>&lt;\"</a:t>
            </a:r>
            <a:r>
              <a:rPr lang="en-US" noProof="1">
                <a:solidFill>
                  <a:schemeClr val="tx1"/>
                </a:solidFill>
                <a:effectLst/>
              </a:rPr>
              <a:t>script</a:t>
            </a:r>
            <a:r>
              <a:rPr lang="en-US" noProof="1">
                <a:solidFill>
                  <a:schemeClr val="bg1"/>
                </a:solidFill>
                <a:effectLst/>
              </a:rPr>
              <a:t>\"&gt;</a:t>
            </a:r>
            <a:r>
              <a:rPr lang="en-US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600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@untrustedInput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DD44B0-B77D-4CC2-BF05-6F587CCBB237}"/>
              </a:ext>
            </a:extLst>
          </p:cNvPr>
          <p:cNvSpPr>
            <a:spLocks noGrp="1"/>
          </p:cNvSpPr>
          <p:nvPr/>
        </p:nvSpPr>
        <p:spPr>
          <a:xfrm>
            <a:off x="7206294" y="2751891"/>
            <a:ext cx="393026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1">
                <a:solidFill>
                  <a:schemeClr val="bg1"/>
                </a:solidFill>
                <a:effectLst/>
              </a:rPr>
              <a:t>&amp;lt;&amp;quot;</a:t>
            </a:r>
            <a:r>
              <a:rPr lang="fr-FR" noProof="1">
                <a:solidFill>
                  <a:schemeClr val="tx1"/>
                </a:solidFill>
                <a:effectLst/>
              </a:rPr>
              <a:t>script</a:t>
            </a:r>
            <a:r>
              <a:rPr lang="fr-FR" noProof="1">
                <a:solidFill>
                  <a:schemeClr val="bg1"/>
                </a:solidFill>
                <a:effectLst/>
              </a:rPr>
              <a:t>&amp;quot;&amp;gt;</a:t>
            </a:r>
            <a:endParaRPr lang="en-US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E4AF40C-9E5F-4F74-B67B-8FDF7D259BA2}"/>
              </a:ext>
            </a:extLst>
          </p:cNvPr>
          <p:cNvSpPr>
            <a:spLocks noGrp="1"/>
          </p:cNvSpPr>
          <p:nvPr/>
        </p:nvSpPr>
        <p:spPr>
          <a:xfrm>
            <a:off x="683150" y="4071670"/>
            <a:ext cx="1000911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@using System.Text.Encodings.Web;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@</a:t>
            </a:r>
            <a:r>
              <a:rPr lang="en-US" noProof="1">
                <a:solidFill>
                  <a:schemeClr val="bg1"/>
                </a:solidFill>
                <a:effectLst/>
              </a:rPr>
              <a:t>inject</a:t>
            </a:r>
            <a:r>
              <a:rPr lang="en-US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bg1"/>
                </a:solidFill>
                <a:effectLst/>
              </a:rPr>
              <a:t>JavaScriptEncoder</a:t>
            </a:r>
            <a:r>
              <a:rPr lang="en-US" noProof="1">
                <a:solidFill>
                  <a:schemeClr val="tx1"/>
                </a:solidFill>
                <a:effectLst/>
              </a:rPr>
              <a:t> encoder;</a:t>
            </a:r>
          </a:p>
          <a:p>
            <a:endParaRPr lang="en-US" sz="1600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@{ var untrustedInput = "</a:t>
            </a:r>
            <a:r>
              <a:rPr lang="en-US" noProof="1">
                <a:solidFill>
                  <a:schemeClr val="bg1"/>
                </a:solidFill>
                <a:effectLst/>
              </a:rPr>
              <a:t>&lt;\"</a:t>
            </a:r>
            <a:r>
              <a:rPr lang="en-US" noProof="1">
                <a:solidFill>
                  <a:schemeClr val="tx1"/>
                </a:solidFill>
                <a:effectLst/>
              </a:rPr>
              <a:t>123</a:t>
            </a:r>
            <a:r>
              <a:rPr lang="en-US" noProof="1">
                <a:solidFill>
                  <a:schemeClr val="bg1"/>
                </a:solidFill>
                <a:effectLst/>
              </a:rPr>
              <a:t>\"&gt;</a:t>
            </a:r>
            <a:r>
              <a:rPr lang="en-US" noProof="1">
                <a:solidFill>
                  <a:schemeClr val="tx1"/>
                </a:solidFill>
                <a:effectLst/>
              </a:rPr>
              <a:t>"; }</a:t>
            </a:r>
          </a:p>
          <a:p>
            <a:endParaRPr lang="en-US" sz="1600" noProof="1">
              <a:solidFill>
                <a:schemeClr val="tx1"/>
              </a:solidFill>
              <a:effectLst/>
            </a:endParaRPr>
          </a:p>
          <a:p>
            <a:r>
              <a:rPr lang="en-US" noProof="1">
                <a:solidFill>
                  <a:schemeClr val="tx1"/>
                </a:solidFill>
                <a:effectLst/>
              </a:rPr>
              <a:t>&lt;script&gt; document.write("@</a:t>
            </a:r>
            <a:r>
              <a:rPr lang="en-US" noProof="1">
                <a:solidFill>
                  <a:schemeClr val="bg1"/>
                </a:solidFill>
                <a:effectLst/>
              </a:rPr>
              <a:t>encoder</a:t>
            </a:r>
            <a:r>
              <a:rPr lang="en-US" noProof="1">
                <a:solidFill>
                  <a:schemeClr val="tx1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Encode</a:t>
            </a:r>
            <a:r>
              <a:rPr lang="en-US" noProof="1">
                <a:solidFill>
                  <a:schemeClr val="tx1"/>
                </a:solidFill>
                <a:effectLst/>
              </a:rPr>
              <a:t>(untrustedInput)"); &lt;/script&gt;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818A0CD-CA61-41AB-8B23-1250BD9AB9B9}"/>
              </a:ext>
            </a:extLst>
          </p:cNvPr>
          <p:cNvSpPr>
            <a:spLocks noGrp="1"/>
          </p:cNvSpPr>
          <p:nvPr/>
        </p:nvSpPr>
        <p:spPr>
          <a:xfrm>
            <a:off x="695400" y="5981218"/>
            <a:ext cx="100091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noProof="1">
                <a:solidFill>
                  <a:schemeClr val="tx1"/>
                </a:solidFill>
                <a:effectLst/>
              </a:rPr>
              <a:t>&lt;script&gt; document.write("</a:t>
            </a:r>
            <a:r>
              <a:rPr lang="nl-NL" noProof="1">
                <a:solidFill>
                  <a:schemeClr val="bg1"/>
                </a:solidFill>
                <a:effectLst/>
              </a:rPr>
              <a:t>\u003C\u0022</a:t>
            </a:r>
            <a:r>
              <a:rPr lang="nl-NL" noProof="1">
                <a:solidFill>
                  <a:schemeClr val="tx1"/>
                </a:solidFill>
                <a:effectLst/>
              </a:rPr>
              <a:t>123</a:t>
            </a:r>
            <a:r>
              <a:rPr lang="nl-NL" noProof="1">
                <a:solidFill>
                  <a:schemeClr val="bg1"/>
                </a:solidFill>
                <a:effectLst/>
              </a:rPr>
              <a:t>\u0022\u003E</a:t>
            </a:r>
            <a:r>
              <a:rPr lang="nl-NL" noProof="1">
                <a:solidFill>
                  <a:schemeClr val="tx1"/>
                </a:solidFill>
                <a:effectLst/>
              </a:rPr>
              <a:t>"); &lt;/script&gt;</a:t>
            </a:r>
            <a:endParaRPr lang="en-US" sz="1799" noProof="1">
              <a:solidFill>
                <a:schemeClr val="tx1"/>
              </a:solidFill>
              <a:effectLst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F5B80C8-CE9E-4CB1-AA68-15A42A483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16376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9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446537"/>
          </a:xfrm>
        </p:spPr>
        <p:txBody>
          <a:bodyPr>
            <a:normAutofit/>
          </a:bodyPr>
          <a:lstStyle/>
          <a:p>
            <a:r>
              <a:rPr lang="en-US" sz="3200" dirty="0"/>
              <a:t>You can also use ASP.NET Core </a:t>
            </a:r>
            <a:r>
              <a:rPr lang="en-US" sz="3200" b="1" dirty="0">
                <a:solidFill>
                  <a:schemeClr val="bg1"/>
                </a:solidFill>
              </a:rPr>
              <a:t>Encoder Services</a:t>
            </a:r>
          </a:p>
          <a:p>
            <a:pPr lvl="1"/>
            <a:r>
              <a:rPr lang="en-US" sz="3000" noProof="1"/>
              <a:t>HtmlEncoder</a:t>
            </a:r>
          </a:p>
          <a:p>
            <a:pPr lvl="1"/>
            <a:r>
              <a:rPr lang="en-US" sz="3000" noProof="1"/>
              <a:t>JavaScriptEncoder</a:t>
            </a:r>
          </a:p>
          <a:p>
            <a:pPr lvl="1"/>
            <a:r>
              <a:rPr lang="en-US" sz="3000" noProof="1"/>
              <a:t>UrlEncoder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Alternatively, you can use the static methods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WebUtility.HtmlEncode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WebUtility.HtmlDecode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WebUtility.UrlEncode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WebUtility.UrlDecode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from XSS in ASP.NET MVC (3)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98708-5333-403E-AEC1-6524AFC34A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9861819" y="2291893"/>
            <a:ext cx="2783945" cy="957973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44E3AE9-7ED5-4FDA-AD9E-14190B097E89}"/>
              </a:ext>
            </a:extLst>
          </p:cNvPr>
          <p:cNvSpPr>
            <a:spLocks noGrp="1"/>
          </p:cNvSpPr>
          <p:nvPr/>
        </p:nvSpPr>
        <p:spPr>
          <a:xfrm>
            <a:off x="4445202" y="3339023"/>
            <a:ext cx="120654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  <a:effectLst/>
              </a:rPr>
              <a:t>&lt;"123"&gt;</a:t>
            </a:r>
            <a:endParaRPr lang="en-US" noProof="1">
              <a:solidFill>
                <a:schemeClr val="bg1"/>
              </a:solidFill>
              <a:effectLst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563D435-A041-4A50-A4E5-D98DF71BA127}"/>
              </a:ext>
            </a:extLst>
          </p:cNvPr>
          <p:cNvSpPr>
            <a:spLocks noGrp="1"/>
          </p:cNvSpPr>
          <p:nvPr/>
        </p:nvSpPr>
        <p:spPr>
          <a:xfrm>
            <a:off x="6168009" y="3339023"/>
            <a:ext cx="403394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noProof="1">
                <a:solidFill>
                  <a:schemeClr val="tx1"/>
                </a:solidFill>
                <a:effectLst/>
              </a:rPr>
              <a:t>%3C%22</a:t>
            </a:r>
            <a:r>
              <a:rPr lang="pl-PL" noProof="1">
                <a:solidFill>
                  <a:schemeClr val="bg1"/>
                </a:solidFill>
                <a:effectLst/>
              </a:rPr>
              <a:t>123</a:t>
            </a:r>
            <a:r>
              <a:rPr lang="pl-PL" noProof="1">
                <a:solidFill>
                  <a:schemeClr val="tx1"/>
                </a:solidFill>
                <a:effectLst/>
              </a:rPr>
              <a:t>%22%3E</a:t>
            </a:r>
            <a:endParaRPr lang="en-US" noProof="1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95F96BB-B8E0-4627-A128-44594390A3D6}"/>
              </a:ext>
            </a:extLst>
          </p:cNvPr>
          <p:cNvSpPr>
            <a:spLocks noGrp="1"/>
          </p:cNvSpPr>
          <p:nvPr/>
        </p:nvSpPr>
        <p:spPr>
          <a:xfrm>
            <a:off x="4445201" y="2678837"/>
            <a:ext cx="120654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  <a:effectLst/>
              </a:rPr>
              <a:t>&lt;"123"&gt;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2BD6710-F92D-416E-BD10-7DA860DD0B09}"/>
              </a:ext>
            </a:extLst>
          </p:cNvPr>
          <p:cNvSpPr>
            <a:spLocks noGrp="1"/>
          </p:cNvSpPr>
          <p:nvPr/>
        </p:nvSpPr>
        <p:spPr>
          <a:xfrm>
            <a:off x="6168009" y="2681830"/>
            <a:ext cx="403394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noProof="1">
                <a:solidFill>
                  <a:schemeClr val="tx1"/>
                </a:solidFill>
                <a:effectLst/>
              </a:rPr>
              <a:t>u003C\u0022</a:t>
            </a:r>
            <a:r>
              <a:rPr lang="nl-NL" noProof="1">
                <a:solidFill>
                  <a:schemeClr val="bg1"/>
                </a:solidFill>
                <a:effectLst/>
              </a:rPr>
              <a:t>123</a:t>
            </a:r>
            <a:r>
              <a:rPr lang="nl-NL" noProof="1">
                <a:solidFill>
                  <a:schemeClr val="tx1"/>
                </a:solidFill>
                <a:effectLst/>
              </a:rPr>
              <a:t>\u0022\u003E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5EBDA3-0520-4701-B7D4-5E8F2D71601F}"/>
              </a:ext>
            </a:extLst>
          </p:cNvPr>
          <p:cNvSpPr>
            <a:spLocks noGrp="1"/>
          </p:cNvSpPr>
          <p:nvPr/>
        </p:nvSpPr>
        <p:spPr>
          <a:xfrm>
            <a:off x="4445201" y="2018651"/>
            <a:ext cx="120654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tx1"/>
                </a:solidFill>
                <a:effectLst/>
              </a:rPr>
              <a:t>&lt;"123"&gt;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F3919C3-A037-4A6F-B912-E555CB45D724}"/>
              </a:ext>
            </a:extLst>
          </p:cNvPr>
          <p:cNvSpPr>
            <a:spLocks noGrp="1"/>
          </p:cNvSpPr>
          <p:nvPr/>
        </p:nvSpPr>
        <p:spPr>
          <a:xfrm>
            <a:off x="6168009" y="2018651"/>
            <a:ext cx="403394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noProof="1">
                <a:solidFill>
                  <a:schemeClr val="tx1"/>
                </a:solidFill>
                <a:effectLst/>
              </a:rPr>
              <a:t>&amp;#x3C;&amp;#x22;</a:t>
            </a:r>
            <a:r>
              <a:rPr lang="nl-NL" noProof="1">
                <a:solidFill>
                  <a:schemeClr val="bg1"/>
                </a:solidFill>
                <a:effectLst/>
              </a:rPr>
              <a:t>123</a:t>
            </a:r>
            <a:r>
              <a:rPr lang="nl-NL" noProof="1">
                <a:solidFill>
                  <a:schemeClr val="tx1"/>
                </a:solidFill>
                <a:effectLst/>
              </a:rPr>
              <a:t>&amp;#x22;&amp;#x3E;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CC6F143-758C-4054-BD41-F4EE5C009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CB3580C-5B4E-4713-94A7-0A141541ACAF}"/>
              </a:ext>
            </a:extLst>
          </p:cNvPr>
          <p:cNvSpPr/>
          <p:nvPr/>
        </p:nvSpPr>
        <p:spPr bwMode="auto">
          <a:xfrm>
            <a:off x="5764902" y="2118222"/>
            <a:ext cx="288033" cy="21602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CB16995-487C-47B9-9490-DE5420E7D613}"/>
              </a:ext>
            </a:extLst>
          </p:cNvPr>
          <p:cNvSpPr/>
          <p:nvPr/>
        </p:nvSpPr>
        <p:spPr bwMode="auto">
          <a:xfrm>
            <a:off x="5764902" y="2770880"/>
            <a:ext cx="288033" cy="21602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8CAD218-E545-456D-932A-52A62B21EC6E}"/>
              </a:ext>
            </a:extLst>
          </p:cNvPr>
          <p:cNvSpPr/>
          <p:nvPr/>
        </p:nvSpPr>
        <p:spPr bwMode="auto">
          <a:xfrm>
            <a:off x="5764902" y="3431066"/>
            <a:ext cx="288033" cy="21602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00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BFF43-5EA9-4A47-BE70-091411D5C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HtmlSanitizer</a:t>
            </a:r>
            <a:r>
              <a:rPr lang="en-US" dirty="0"/>
              <a:t> is a .NET library for cleaning HTML fragments and documents from constructs that can lead to XSS attacks</a:t>
            </a:r>
          </a:p>
          <a:p>
            <a:pPr lvl="1">
              <a:lnSpc>
                <a:spcPct val="100000"/>
              </a:lnSpc>
            </a:pP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https://github.com/mganss/HtmlSanitizer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Install the HtmlSanitizer NuGet package, then: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D126D-2D6B-4F88-A7AA-EB862A54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HtmlSanitizer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EE5AF-68C0-4266-80D0-E5B35457B90C}"/>
              </a:ext>
            </a:extLst>
          </p:cNvPr>
          <p:cNvSpPr>
            <a:spLocks noGrp="1"/>
          </p:cNvSpPr>
          <p:nvPr/>
        </p:nvSpPr>
        <p:spPr>
          <a:xfrm>
            <a:off x="335360" y="3735030"/>
            <a:ext cx="1152128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var sanitizer = new HtmlSanitizer();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var html = @"</a:t>
            </a:r>
            <a:r>
              <a:rPr lang="en-US" noProof="1">
                <a:solidFill>
                  <a:schemeClr val="bg1"/>
                </a:solidFill>
                <a:effectLst/>
              </a:rPr>
              <a:t>&lt;script&gt;alert('xss')&lt;/script&gt;&lt;div onload=""alert('xss')""</a:t>
            </a:r>
            <a:r>
              <a:rPr lang="en-US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+ @"</a:t>
            </a:r>
            <a:r>
              <a:rPr lang="en-US" noProof="1">
                <a:solidFill>
                  <a:schemeClr val="bg1"/>
                </a:solidFill>
                <a:effectLst/>
              </a:rPr>
              <a:t>style=""background-color: test""&gt;Test&lt;img src=""test.gif""</a:t>
            </a:r>
            <a:r>
              <a:rPr lang="en-US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+ @"</a:t>
            </a:r>
            <a:r>
              <a:rPr lang="en-US" noProof="1">
                <a:solidFill>
                  <a:schemeClr val="bg1"/>
                </a:solidFill>
                <a:effectLst/>
              </a:rPr>
              <a:t>style=""background-image: </a:t>
            </a:r>
          </a:p>
          <a:p>
            <a:r>
              <a:rPr lang="en-US" noProof="1">
                <a:solidFill>
                  <a:schemeClr val="bg1"/>
                </a:solidFill>
                <a:effectLst/>
              </a:rPr>
              <a:t>		url(javascript:alert('xss')); margin: 10px""&gt;&lt;/div&gt;</a:t>
            </a:r>
            <a:r>
              <a:rPr lang="en-US" noProof="1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var sanitized = sanitizer.Sanitize(html, "http://www.example.com");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Assert.That(sanitized, Is.EqualTo(@"</a:t>
            </a:r>
            <a:r>
              <a:rPr lang="en-US" noProof="1">
                <a:solidFill>
                  <a:schemeClr val="bg1"/>
                </a:solidFill>
                <a:effectLst/>
              </a:rPr>
              <a:t>&lt;div style=""background-color: test""&gt;</a:t>
            </a:r>
            <a:r>
              <a:rPr lang="en-US" noProof="1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noProof="1">
                <a:solidFill>
                  <a:schemeClr val="tx1"/>
                </a:solidFill>
                <a:effectLst/>
              </a:rPr>
              <a:t>    + @"</a:t>
            </a:r>
            <a:r>
              <a:rPr lang="en-US" noProof="1">
                <a:solidFill>
                  <a:schemeClr val="bg1"/>
                </a:solidFill>
                <a:effectLst/>
              </a:rPr>
              <a:t>Test&lt;img style=""margin: 10px"" </a:t>
            </a:r>
          </a:p>
          <a:p>
            <a:r>
              <a:rPr lang="en-US" noProof="1">
                <a:solidFill>
                  <a:schemeClr val="bg1"/>
                </a:solidFill>
                <a:effectLst/>
              </a:rPr>
              <a:t>		src=""http://www.example.com/test.gif""&gt;&lt;/div&gt;</a:t>
            </a:r>
            <a:r>
              <a:rPr lang="en-US" noProof="1">
                <a:solidFill>
                  <a:schemeClr val="tx1"/>
                </a:solidFill>
                <a:effectLst/>
              </a:rPr>
              <a:t>"));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64894B-4789-4261-9150-C4658E9B1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0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AC7D2-EAE7-426E-82F0-18C06D900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629" y="4939681"/>
            <a:ext cx="10961783" cy="768084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96C72-1351-4922-8BC7-16F9C0A1B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65C004-BAB5-4050-86A7-1F8326FD8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00" y="729000"/>
            <a:ext cx="5222653" cy="3916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A77658-3DD8-3D95-669F-EC52E8D52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369000"/>
            <a:ext cx="4320481" cy="190453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1156722-F7EE-8971-C604-1F164C3EF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6" y="5819833"/>
            <a:ext cx="10958928" cy="731785"/>
          </a:xfrm>
        </p:spPr>
        <p:txBody>
          <a:bodyPr/>
          <a:lstStyle/>
          <a:p>
            <a:r>
              <a:rPr lang="en-US" dirty="0"/>
              <a:t>Inject SQL Code in Unsafe Database 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647C-6B1B-4F2D-9082-2CA84EE17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The following SQL commands are executed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Usual search (</a:t>
            </a:r>
            <a:r>
              <a:rPr lang="en-US" sz="3000" b="1" dirty="0">
                <a:solidFill>
                  <a:schemeClr val="bg1"/>
                </a:solidFill>
              </a:rPr>
              <a:t>no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SQL injection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search (matches </a:t>
            </a:r>
            <a:r>
              <a:rPr lang="en-US" sz="3000" b="1" dirty="0">
                <a:solidFill>
                  <a:schemeClr val="bg1"/>
                </a:solidFill>
              </a:rPr>
              <a:t>all records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SQL-injected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3000" dirty="0"/>
              <a:t> command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BC9C9D-66BA-4485-9B33-96D76493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SQL Injection (1)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D95CAA-3A48-42B7-88FD-3711BBE4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2458916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‘%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JohnSnow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5FEC4B-F8EC-4C34-BFB9-BBC4BC58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3763108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%%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4A0157-9AF5-48C2-B864-F2ED4D6E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5473861"/>
            <a:ext cx="804545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 INSERT INTO Messages(MessageText, MessageDate) VALUES ('Hacked!!!', '1.1.1980')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084FC0-CA52-4000-9FD1-3455A263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1" y="4339772"/>
            <a:ext cx="804545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 or 1=1 --</a:t>
            </a:r>
            <a:r>
              <a:rPr lang="en-US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  <a:endParaRPr lang="bg-BG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BF1CEB-4A01-48E0-9FED-45AFA06FF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649" y="2027395"/>
            <a:ext cx="2312377" cy="2312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AFA228-B2FB-4375-A322-8E8415DC4BD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85" y="4688800"/>
            <a:ext cx="2983230" cy="1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5BDDB-2B2D-4E68-B5FE-B980FFD5C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561125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Original </a:t>
            </a:r>
            <a:r>
              <a:rPr lang="en-US" sz="3000" b="1" dirty="0">
                <a:solidFill>
                  <a:schemeClr val="bg1"/>
                </a:solidFill>
              </a:rPr>
              <a:t>SQL Query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Setting username to </a:t>
            </a:r>
            <a:r>
              <a:rPr lang="en-US" sz="3000" b="1" dirty="0">
                <a:solidFill>
                  <a:schemeClr val="bg1"/>
                </a:solidFill>
              </a:rPr>
              <a:t>Admin</a:t>
            </a:r>
            <a:r>
              <a:rPr lang="en-US" sz="3000" dirty="0"/>
              <a:t> &amp; password to </a:t>
            </a:r>
            <a:r>
              <a:rPr lang="en-US" sz="3000" b="1" dirty="0">
                <a:solidFill>
                  <a:schemeClr val="bg1"/>
                </a:solidFill>
              </a:rPr>
              <a:t>' OR '1'= '1 </a:t>
            </a:r>
            <a:r>
              <a:rPr lang="en-US" sz="3000" dirty="0"/>
              <a:t>produces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The result:</a:t>
            </a:r>
          </a:p>
          <a:p>
            <a:pPr lvl="1"/>
            <a:r>
              <a:rPr lang="en-US" sz="3000" dirty="0"/>
              <a:t>The user with </a:t>
            </a:r>
            <a:r>
              <a:rPr lang="en-US" sz="3000" b="1" dirty="0">
                <a:solidFill>
                  <a:schemeClr val="bg1"/>
                </a:solidFill>
              </a:rPr>
              <a:t>username</a:t>
            </a:r>
            <a:r>
              <a:rPr lang="en-US" sz="3000" dirty="0"/>
              <a:t> – "</a:t>
            </a:r>
            <a:r>
              <a:rPr lang="en-US" sz="3000" b="1" dirty="0">
                <a:solidFill>
                  <a:schemeClr val="bg1"/>
                </a:solidFill>
              </a:rPr>
              <a:t>Admin</a:t>
            </a:r>
            <a:r>
              <a:rPr lang="en-US" sz="3000" dirty="0"/>
              <a:t>" will login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password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pass query</a:t>
            </a:r>
            <a:r>
              <a:rPr lang="en-US" sz="3000" dirty="0"/>
              <a:t> will turn into a </a:t>
            </a:r>
            <a:r>
              <a:rPr lang="en-US" sz="3000" b="1" dirty="0">
                <a:solidFill>
                  <a:schemeClr val="bg1"/>
                </a:solidFill>
              </a:rPr>
              <a:t>bool</a:t>
            </a:r>
            <a:r>
              <a:rPr lang="en-US" sz="3000" dirty="0"/>
              <a:t> expression which is </a:t>
            </a:r>
            <a:r>
              <a:rPr lang="en-US" sz="3000" b="1" dirty="0">
                <a:solidFill>
                  <a:schemeClr val="bg1"/>
                </a:solidFill>
              </a:rPr>
              <a:t>always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4F123-F397-432A-B4D4-A7BE20D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E7FD-2A0B-4BAC-8993-6ED38082A9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3A5765-FB98-4178-A06A-5C9C06D3B0BF}"/>
              </a:ext>
            </a:extLst>
          </p:cNvPr>
          <p:cNvSpPr>
            <a:spLocks noGrp="1"/>
          </p:cNvSpPr>
          <p:nvPr/>
        </p:nvSpPr>
        <p:spPr>
          <a:xfrm>
            <a:off x="709247" y="1899000"/>
            <a:ext cx="1085716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"</a:t>
            </a:r>
            <a:r>
              <a:rPr lang="en-US" noProof="1">
                <a:solidFill>
                  <a:schemeClr val="bg1"/>
                </a:solidFill>
                <a:effectLst/>
              </a:rPr>
              <a:t>SELECT * FROM user WHERE name = '</a:t>
            </a:r>
            <a:r>
              <a:rPr lang="en-US" noProof="1">
                <a:solidFill>
                  <a:schemeClr val="tx1"/>
                </a:solidFill>
                <a:effectLst/>
              </a:rPr>
              <a:t>" + username + </a:t>
            </a:r>
            <a:r>
              <a:rPr lang="en-US" noProof="1">
                <a:solidFill>
                  <a:schemeClr val="bg1"/>
                </a:solidFill>
                <a:effectLst/>
              </a:rPr>
              <a:t>"' AND pass='</a:t>
            </a:r>
            <a:r>
              <a:rPr lang="en-US" noProof="1">
                <a:solidFill>
                  <a:schemeClr val="tx1"/>
                </a:solidFill>
                <a:effectLst/>
              </a:rPr>
              <a:t>" + password + "</a:t>
            </a:r>
            <a:r>
              <a:rPr lang="en-US" noProof="1">
                <a:solidFill>
                  <a:schemeClr val="bg1"/>
                </a:solidFill>
                <a:effectLst/>
              </a:rPr>
              <a:t>'</a:t>
            </a:r>
            <a:r>
              <a:rPr lang="en-US" noProof="1">
                <a:solidFill>
                  <a:schemeClr val="tx1"/>
                </a:solidFill>
                <a:effectLst/>
              </a:rPr>
              <a:t>";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24AF06C-C557-4544-9B4C-BBD4FDA8142E}"/>
              </a:ext>
            </a:extLst>
          </p:cNvPr>
          <p:cNvSpPr txBox="1">
            <a:spLocks/>
          </p:cNvSpPr>
          <p:nvPr/>
        </p:nvSpPr>
        <p:spPr>
          <a:xfrm>
            <a:off x="709247" y="3622743"/>
            <a:ext cx="1085716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  <a:effectLst/>
              </a:rPr>
              <a:t>String sqlQuery = SELECT * FROM user WHERE name = '</a:t>
            </a:r>
            <a:r>
              <a:rPr lang="en-US" noProof="1">
                <a:solidFill>
                  <a:schemeClr val="bg1"/>
                </a:solidFill>
                <a:effectLst/>
              </a:rPr>
              <a:t>Admin</a:t>
            </a:r>
            <a:r>
              <a:rPr lang="en-US" noProof="1">
                <a:solidFill>
                  <a:schemeClr val="tx1"/>
                </a:solidFill>
                <a:effectLst/>
              </a:rPr>
              <a:t>' AND </a:t>
            </a:r>
            <a:br>
              <a:rPr lang="en-US" noProof="1">
                <a:solidFill>
                  <a:schemeClr val="tx1"/>
                </a:solidFill>
                <a:effectLst/>
              </a:rPr>
            </a:br>
            <a:r>
              <a:rPr lang="en-US" noProof="1">
                <a:solidFill>
                  <a:schemeClr val="tx1"/>
                </a:solidFill>
                <a:effectLst/>
              </a:rPr>
              <a:t>pass='</a:t>
            </a:r>
            <a:r>
              <a:rPr lang="en-US" noProof="1">
                <a:solidFill>
                  <a:schemeClr val="bg1"/>
                </a:solidFill>
                <a:effectLst/>
              </a:rPr>
              <a:t>' OR '1'='1</a:t>
            </a:r>
            <a:r>
              <a:rPr lang="en-US" noProof="1">
                <a:solidFill>
                  <a:schemeClr val="tx1"/>
                </a:solidFill>
                <a:effectLst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434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2438" lvl="1" indent="-452438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Common security problems</a:t>
            </a:r>
          </a:p>
          <a:p>
            <a:pPr marL="452438" lvl="1" indent="-452438">
              <a:lnSpc>
                <a:spcPct val="100000"/>
              </a:lnSpc>
            </a:pPr>
            <a:r>
              <a:rPr lang="en-US" sz="3200" dirty="0"/>
              <a:t>Cross-Site Scripting (XSS)</a:t>
            </a:r>
          </a:p>
          <a:p>
            <a:pPr marL="452438" lvl="1" indent="-452438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SQL Injection</a:t>
            </a:r>
          </a:p>
          <a:p>
            <a:pPr marL="452438" lvl="1" indent="-452438">
              <a:lnSpc>
                <a:spcPct val="100000"/>
              </a:lnSpc>
            </a:pPr>
            <a:r>
              <a:rPr lang="en-US" sz="3200" dirty="0"/>
              <a:t>Cross-Site Request Forgery (CSRF)</a:t>
            </a:r>
          </a:p>
          <a:p>
            <a:pPr marL="452438" lvl="1" indent="-452438">
              <a:lnSpc>
                <a:spcPct val="100000"/>
              </a:lnSpc>
              <a:spcAft>
                <a:spcPts val="300"/>
              </a:spcAft>
            </a:pPr>
            <a:r>
              <a:rPr lang="en-US" sz="3200" dirty="0"/>
              <a:t>Parameter Tampering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53D95-7031-44D9-BFBB-6F76E766F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B49A-BF37-46E5-893C-DCECB4554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5493025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We have a simple app </a:t>
            </a:r>
            <a:br>
              <a:rPr lang="en-US" sz="3200" dirty="0"/>
            </a:br>
            <a:r>
              <a:rPr lang="en-US" sz="3200" dirty="0"/>
              <a:t>with an </a:t>
            </a:r>
            <a:r>
              <a:rPr lang="en-US" sz="3200" b="1" dirty="0"/>
              <a:t>SQL-injectable </a:t>
            </a:r>
            <a:br>
              <a:rPr lang="en-US" sz="3200" b="1" dirty="0"/>
            </a:br>
            <a:r>
              <a:rPr lang="en-US" sz="3200" b="1" dirty="0"/>
              <a:t>login form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You can </a:t>
            </a:r>
            <a:r>
              <a:rPr lang="en-US" sz="3000" b="1" dirty="0"/>
              <a:t>log in </a:t>
            </a:r>
            <a:r>
              <a:rPr lang="en-US" sz="3000" dirty="0"/>
              <a:t>with </a:t>
            </a:r>
            <a:br>
              <a:rPr lang="en-US" sz="3000" dirty="0"/>
            </a:br>
            <a:r>
              <a:rPr lang="en-US" sz="3000" noProof="1"/>
              <a:t>"</a:t>
            </a:r>
            <a:r>
              <a:rPr lang="en-US" sz="3000" b="1" noProof="1">
                <a:solidFill>
                  <a:schemeClr val="bg1"/>
                </a:solidFill>
              </a:rPr>
              <a:t>Admin</a:t>
            </a:r>
            <a:r>
              <a:rPr lang="en-US" sz="3000" noProof="1"/>
              <a:t>" / "</a:t>
            </a:r>
            <a:r>
              <a:rPr lang="en-US" sz="3000" b="1" noProof="1">
                <a:solidFill>
                  <a:schemeClr val="bg1"/>
                </a:solidFill>
              </a:rPr>
              <a:t>adminpass</a:t>
            </a:r>
            <a:r>
              <a:rPr lang="en-US" sz="3000" noProof="1"/>
              <a:t>"</a:t>
            </a:r>
          </a:p>
          <a:p>
            <a:pPr lvl="2">
              <a:lnSpc>
                <a:spcPct val="100000"/>
              </a:lnSpc>
            </a:pPr>
            <a:r>
              <a:rPr lang="en-US" sz="2800" dirty="0"/>
              <a:t>A success message appears</a:t>
            </a:r>
          </a:p>
          <a:p>
            <a:pPr lvl="1">
              <a:lnSpc>
                <a:spcPct val="100000"/>
              </a:lnSpc>
            </a:pPr>
            <a:r>
              <a:rPr lang="en-US" sz="3000" b="1" dirty="0"/>
              <a:t>Other credentials </a:t>
            </a:r>
            <a:r>
              <a:rPr lang="en-US" sz="3000" dirty="0"/>
              <a:t>are invalid</a:t>
            </a:r>
          </a:p>
          <a:p>
            <a:pPr lvl="2">
              <a:lnSpc>
                <a:spcPct val="100000"/>
              </a:lnSpc>
            </a:pPr>
            <a:r>
              <a:rPr lang="en-US" sz="2800" dirty="0"/>
              <a:t>An error message appears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3AA987-E0D9-41DF-8550-EF349A5A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– Demo (Normal Workflow)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25A01-091D-4F94-A361-C2EDF8B2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84" y="1434404"/>
            <a:ext cx="5514535" cy="50845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753F2C-E8B9-4A64-BAC9-68F3907A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84" y="1152275"/>
            <a:ext cx="5574761" cy="56368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DCFBD2-AB14-4F13-A77D-5975E2642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84" y="1159710"/>
            <a:ext cx="5574760" cy="56368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517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61D2CC-B4B7-459B-AD62-9108E8C1A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FD681-809B-4C35-B176-5E1D1A2AF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5327995" cy="5561125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Use </a:t>
            </a:r>
            <a:r>
              <a:rPr lang="en-US" sz="3500" b="1" dirty="0">
                <a:solidFill>
                  <a:schemeClr val="bg1"/>
                </a:solidFill>
              </a:rPr>
              <a:t>SQL Injection </a:t>
            </a:r>
            <a:r>
              <a:rPr lang="en-US" sz="3500" dirty="0"/>
              <a:t>to </a:t>
            </a:r>
            <a:r>
              <a:rPr lang="en-US" sz="3500" b="1" dirty="0"/>
              <a:t>log in </a:t>
            </a:r>
            <a:br>
              <a:rPr lang="en-US" sz="3500" dirty="0"/>
            </a:br>
            <a:r>
              <a:rPr lang="en-US" sz="3500" dirty="0"/>
              <a:t>with the "</a:t>
            </a:r>
            <a:r>
              <a:rPr lang="en-US" sz="3500" b="1" dirty="0"/>
              <a:t>Admin</a:t>
            </a:r>
            <a:r>
              <a:rPr lang="en-US" sz="3500" dirty="0"/>
              <a:t>" </a:t>
            </a:r>
            <a:br>
              <a:rPr lang="en-US" sz="3500" dirty="0"/>
            </a:br>
            <a:r>
              <a:rPr lang="en-US" sz="3500" dirty="0"/>
              <a:t>username and </a:t>
            </a:r>
            <a:r>
              <a:rPr lang="en-US" sz="3500" b="1" dirty="0">
                <a:solidFill>
                  <a:schemeClr val="bg1"/>
                </a:solidFill>
              </a:rPr>
              <a:t>no password</a:t>
            </a:r>
          </a:p>
          <a:p>
            <a:pPr lvl="1"/>
            <a:r>
              <a:rPr lang="en-US" sz="3200" dirty="0"/>
              <a:t>Write </a:t>
            </a:r>
            <a:r>
              <a:rPr lang="en-US" sz="3200" b="1" dirty="0">
                <a:solidFill>
                  <a:schemeClr val="bg1"/>
                </a:solidFill>
              </a:rPr>
              <a:t>' OR '1'= '1 </a:t>
            </a:r>
            <a:r>
              <a:rPr lang="en-US" sz="3200" dirty="0"/>
              <a:t>in the password field</a:t>
            </a:r>
          </a:p>
          <a:p>
            <a:pPr lvl="1"/>
            <a:r>
              <a:rPr lang="en-US" sz="3200" dirty="0"/>
              <a:t>Now you are </a:t>
            </a:r>
            <a:r>
              <a:rPr lang="en-US" sz="3200" b="1" dirty="0"/>
              <a:t>successfully logged-in</a:t>
            </a:r>
          </a:p>
          <a:p>
            <a:pPr marL="447675" lvl="1" indent="0">
              <a:buNone/>
            </a:pPr>
            <a:endParaRPr lang="en-US" sz="3000" dirty="0"/>
          </a:p>
          <a:p>
            <a:r>
              <a:rPr lang="en-US" sz="3500" b="1" dirty="0"/>
              <a:t>Demo code</a:t>
            </a:r>
            <a:r>
              <a:rPr lang="en-US" sz="3500" dirty="0"/>
              <a:t>: see the resources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53FC7F-72C7-4471-A368-D6ED7DB2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– Demo 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DA7CE-578E-46C7-AD3C-E34FF9EF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45" y="1412776"/>
            <a:ext cx="5555761" cy="5122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FFE8EA-188C-4A24-9E33-AED7F6916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46" y="1147317"/>
            <a:ext cx="5574761" cy="56368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1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4C7410-4A95-4544-83C0-804C0EAF2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86F2B-F300-4870-8CC5-4CC36F622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Don't concatenate SQL with "+"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Use </a:t>
            </a:r>
            <a:r>
              <a:rPr lang="en-US" sz="3000" b="1" dirty="0">
                <a:solidFill>
                  <a:schemeClr val="bg1"/>
                </a:solidFill>
              </a:rPr>
              <a:t>parameterized SQL </a:t>
            </a:r>
            <a:r>
              <a:rPr lang="en-US" sz="3000" dirty="0"/>
              <a:t>queries or </a:t>
            </a:r>
            <a:r>
              <a:rPr lang="en-US" sz="3000" b="1" dirty="0">
                <a:solidFill>
                  <a:schemeClr val="bg1"/>
                </a:solidFill>
              </a:rPr>
              <a:t>stored procedures</a:t>
            </a:r>
          </a:p>
          <a:p>
            <a:pPr>
              <a:lnSpc>
                <a:spcPct val="110000"/>
              </a:lnSpc>
            </a:pPr>
            <a:r>
              <a:rPr lang="en-GB" sz="3200" dirty="0"/>
              <a:t>Escape and sanitize all </a:t>
            </a:r>
            <a:br>
              <a:rPr lang="en-GB" sz="3200" dirty="0"/>
            </a:br>
            <a:r>
              <a:rPr lang="en-GB" sz="3200" b="1" dirty="0">
                <a:solidFill>
                  <a:schemeClr val="bg1"/>
                </a:solidFill>
              </a:rPr>
              <a:t>user input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Never connect to a database </a:t>
            </a:r>
            <a:br>
              <a:rPr lang="en-US" sz="3200" dirty="0"/>
            </a:br>
            <a:r>
              <a:rPr lang="en-US" sz="3200" dirty="0"/>
              <a:t>with an </a:t>
            </a:r>
            <a:r>
              <a:rPr lang="en-US" sz="3200" b="1" dirty="0">
                <a:solidFill>
                  <a:schemeClr val="bg1"/>
                </a:solidFill>
              </a:rPr>
              <a:t>admin-level account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Don't store </a:t>
            </a:r>
            <a:r>
              <a:rPr lang="en-US" sz="3200" b="1" dirty="0">
                <a:solidFill>
                  <a:schemeClr val="bg1"/>
                </a:solidFill>
              </a:rPr>
              <a:t>secrets</a:t>
            </a:r>
            <a:r>
              <a:rPr lang="en-US" sz="3200" dirty="0"/>
              <a:t> in plain text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Exceptions</a:t>
            </a:r>
            <a:r>
              <a:rPr lang="en-US" sz="3200" dirty="0"/>
              <a:t> should reveal minimal 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599826-FE4B-43E6-8A7D-F7E45822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– How to Protect?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32387-EFFE-4ACE-8E2D-4E447A52C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0" r="4262"/>
          <a:stretch/>
        </p:blipFill>
        <p:spPr>
          <a:xfrm>
            <a:off x="5879976" y="2470250"/>
            <a:ext cx="5874642" cy="319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32C6C-75BE-47EC-80FD-0DBEDA5E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F54E5-5792-470D-89E5-3BD64D0A7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SQL-injection </a:t>
            </a:r>
            <a:r>
              <a:rPr lang="en-US" sz="3000" b="1" dirty="0">
                <a:solidFill>
                  <a:schemeClr val="bg1"/>
                </a:solidFill>
              </a:rPr>
              <a:t>vulnerable code</a:t>
            </a:r>
            <a:r>
              <a:rPr lang="en-US" sz="3000" dirty="0"/>
              <a:t>:</a:t>
            </a:r>
          </a:p>
          <a:p>
            <a:endParaRPr lang="en-GB" sz="2600" dirty="0"/>
          </a:p>
          <a:p>
            <a:endParaRPr lang="en-GB" sz="2600" dirty="0"/>
          </a:p>
          <a:p>
            <a:endParaRPr lang="en-GB" sz="2600" dirty="0"/>
          </a:p>
          <a:p>
            <a:pPr marL="0" indent="0">
              <a:buNone/>
            </a:pPr>
            <a:endParaRPr lang="en-US" sz="2800" dirty="0"/>
          </a:p>
          <a:p>
            <a:pPr>
              <a:spcBef>
                <a:spcPts val="1800"/>
              </a:spcBef>
            </a:pPr>
            <a:r>
              <a:rPr lang="en-US" sz="3000" dirty="0"/>
              <a:t>The same code, rewritten correctly, with </a:t>
            </a:r>
            <a:r>
              <a:rPr lang="en-US" sz="3000" b="1" dirty="0">
                <a:solidFill>
                  <a:schemeClr val="bg1"/>
                </a:solidFill>
              </a:rPr>
              <a:t>parameterized query</a:t>
            </a:r>
            <a:r>
              <a:rPr lang="en-US" sz="30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9C514F-1FD5-4F34-9CAA-DC1B947B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from SQL Injection – Sample Code</a:t>
            </a:r>
            <a:endParaRPr lang="en-GB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BE3BC8B-7481-4707-9B10-5291F5853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772816"/>
            <a:ext cx="11043490" cy="24745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string sqlQuery =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Users WHERE username =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'"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	+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user.Username  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	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AND Password = '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	+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user.Password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+ "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userExists = this.data.Users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.FromSqlRaw(sqlQuery)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.Any();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if(userExists)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else …</a:t>
            </a:r>
            <a:endParaRPr lang="bg-BG" sz="20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755C1E2-A60C-49CF-A993-C53F49ACD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1" y="4824032"/>
            <a:ext cx="11043491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userExists = this.data.Users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.Any(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u =&gt;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u.Username == user.Username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&amp;&amp;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u.Password == user.Password)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if(userExists)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else …</a:t>
            </a:r>
            <a:endParaRPr lang="bg-BG" sz="20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04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Cross-Site Request Forgery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A7C64-B099-C8CF-D38D-F012DE91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1" y="653924"/>
            <a:ext cx="8496944" cy="378231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02D71AC-A25B-D0D5-44C9-EEAEA84ABFC7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Submit a Form on Behalf of Unsuspecting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6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F5F4D-DAD5-49B7-B10F-CB8E9B387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90" y="1196125"/>
            <a:ext cx="11970364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Cross-Site Request Forgery 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CSRF</a:t>
            </a:r>
            <a:r>
              <a:rPr lang="en-US" sz="3000" dirty="0"/>
              <a:t> / </a:t>
            </a:r>
            <a:r>
              <a:rPr lang="en-US" sz="3000" b="1" dirty="0">
                <a:solidFill>
                  <a:schemeClr val="bg1"/>
                </a:solidFill>
              </a:rPr>
              <a:t>XSRF</a:t>
            </a:r>
            <a:r>
              <a:rPr lang="en-US" sz="3000" dirty="0"/>
              <a:t>) is a web security attack over </a:t>
            </a:r>
            <a:br>
              <a:rPr lang="en-US" sz="3000" dirty="0"/>
            </a:br>
            <a:r>
              <a:rPr lang="en-US" sz="3000" dirty="0"/>
              <a:t>the HTTP protocol</a:t>
            </a:r>
          </a:p>
          <a:p>
            <a:pPr lvl="1"/>
            <a:r>
              <a:rPr lang="en-US" sz="2800" dirty="0"/>
              <a:t>Allows </a:t>
            </a:r>
            <a:r>
              <a:rPr lang="en-US" sz="2800" b="1" dirty="0">
                <a:solidFill>
                  <a:schemeClr val="bg1"/>
                </a:solidFill>
              </a:rPr>
              <a:t>executing unauthorized commands </a:t>
            </a:r>
            <a:r>
              <a:rPr lang="en-US" sz="2800" dirty="0"/>
              <a:t>on behalf of some user</a:t>
            </a:r>
          </a:p>
          <a:p>
            <a:pPr lvl="2"/>
            <a:r>
              <a:rPr lang="en-US" sz="2600" dirty="0"/>
              <a:t>By using his cookies stored in the browser</a:t>
            </a:r>
          </a:p>
          <a:p>
            <a:pPr lvl="1"/>
            <a:r>
              <a:rPr lang="en-US" sz="2800" dirty="0"/>
              <a:t>The user has valid permissions to execute the requested command</a:t>
            </a:r>
          </a:p>
          <a:p>
            <a:pPr lvl="1"/>
            <a:r>
              <a:rPr lang="en-US" sz="2800" dirty="0"/>
              <a:t>The attacker uses these permissions maliciously, unbeknownst to the user</a:t>
            </a:r>
          </a:p>
          <a:p>
            <a:endParaRPr lang="en-US" sz="3000" dirty="0"/>
          </a:p>
          <a:p>
            <a:pPr lvl="1"/>
            <a:endParaRPr lang="en-US" sz="2800" dirty="0"/>
          </a:p>
          <a:p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BB64A7-257B-4883-9619-C0EB21A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EBD86-F817-469D-AB85-D3E4996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4" y="4635592"/>
            <a:ext cx="9672712" cy="20525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0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451E5-B2A6-4E9B-9C5B-51982288A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4484"/>
          </a:xfrm>
        </p:spPr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>
                <a:solidFill>
                  <a:schemeClr val="bg1"/>
                </a:solidFill>
              </a:rPr>
              <a:t>Cross-Site Request Forgery </a:t>
            </a:r>
            <a:r>
              <a:rPr lang="en-US" dirty="0"/>
              <a:t>actually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user can even </a:t>
            </a:r>
            <a:r>
              <a:rPr lang="en-US" b="1" noProof="1">
                <a:solidFill>
                  <a:schemeClr val="bg1"/>
                </a:solidFill>
              </a:rPr>
              <a:t>misclick</a:t>
            </a:r>
            <a:r>
              <a:rPr lang="en-US" dirty="0"/>
              <a:t> the button accidentally</a:t>
            </a:r>
          </a:p>
          <a:p>
            <a:pPr lvl="1"/>
            <a:r>
              <a:rPr lang="en-US" dirty="0"/>
              <a:t>This will still trigger the attack</a:t>
            </a:r>
          </a:p>
          <a:p>
            <a:pPr lvl="1"/>
            <a:r>
              <a:rPr lang="en-US" dirty="0"/>
              <a:t>Security against such attacks is necessary</a:t>
            </a:r>
          </a:p>
          <a:p>
            <a:pPr lvl="2"/>
            <a:r>
              <a:rPr lang="en-US" dirty="0"/>
              <a:t>It protects both </a:t>
            </a:r>
            <a:r>
              <a:rPr lang="en-US" b="1" dirty="0">
                <a:solidFill>
                  <a:schemeClr val="bg1"/>
                </a:solidFill>
              </a:rPr>
              <a:t>your app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your clients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69B0F-801E-4F05-A411-B3AB9F7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(2)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A0F3B5-9022-4D12-98FD-F773128EB11D}"/>
              </a:ext>
            </a:extLst>
          </p:cNvPr>
          <p:cNvSpPr>
            <a:spLocks noGrp="1"/>
          </p:cNvSpPr>
          <p:nvPr/>
        </p:nvSpPr>
        <p:spPr>
          <a:xfrm>
            <a:off x="771707" y="1878452"/>
            <a:ext cx="913722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>
                <a:solidFill>
                  <a:schemeClr val="tx1"/>
                </a:solidFill>
                <a:effectLst/>
              </a:rPr>
              <a:t>&lt;!-- SOME MULTI-COLOR USELESS CLICKBAIT CONTENT --&gt;</a:t>
            </a:r>
            <a:br>
              <a:rPr lang="en-US" sz="1800" noProof="1">
                <a:solidFill>
                  <a:schemeClr val="tx1"/>
                </a:solidFill>
                <a:effectLst/>
              </a:rPr>
            </a:br>
            <a:br>
              <a:rPr lang="en-US" sz="1800" noProof="1">
                <a:solidFill>
                  <a:schemeClr val="tx1"/>
                </a:solidFill>
                <a:effectLst/>
              </a:rPr>
            </a:br>
            <a:r>
              <a:rPr lang="en-US" sz="1800" noProof="1">
                <a:solidFill>
                  <a:schemeClr val="tx1"/>
                </a:solidFill>
                <a:effectLst/>
              </a:rPr>
              <a:t>&lt;form action="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http://good-banking-site.com/api/account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method="post"&gt;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Transaction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withdraw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hidden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name="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Amount</a:t>
            </a:r>
            <a:r>
              <a:rPr lang="en-US" sz="1800" noProof="1">
                <a:solidFill>
                  <a:schemeClr val="tx1"/>
                </a:solidFill>
                <a:effectLst/>
              </a:rPr>
              <a:t>" value="</a:t>
            </a:r>
            <a:r>
              <a:rPr lang="en-US" sz="1800" noProof="1">
                <a:solidFill>
                  <a:schemeClr val="bg1"/>
                </a:solidFill>
                <a:effectLst/>
              </a:rPr>
              <a:t>1000000</a:t>
            </a:r>
            <a:r>
              <a:rPr lang="en-US" sz="1800" noProof="1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8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97F0B-6E4A-4EF0-9F09-529AF096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36" y="3972122"/>
            <a:ext cx="3045398" cy="304539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C25E0-088C-5FB8-A289-38FB326C7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827" y="1196125"/>
            <a:ext cx="2404257" cy="198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53D95-7031-44D9-BFBB-6F76E766F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849266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B49A-BF37-46E5-893C-DCECB4554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4967954" cy="556112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We have a very simple app, where users can </a:t>
            </a:r>
            <a:r>
              <a:rPr lang="en-US" sz="3000" b="1" dirty="0">
                <a:solidFill>
                  <a:schemeClr val="bg1"/>
                </a:solidFill>
              </a:rPr>
              <a:t>login and change their password</a:t>
            </a:r>
          </a:p>
          <a:p>
            <a:pPr lvl="1"/>
            <a:r>
              <a:rPr lang="en-US" sz="2800" b="1" dirty="0"/>
              <a:t>Without protection </a:t>
            </a:r>
            <a:r>
              <a:rPr lang="en-US" sz="2800" dirty="0"/>
              <a:t>for CSRF</a:t>
            </a:r>
          </a:p>
          <a:p>
            <a:pPr lvl="1"/>
            <a:r>
              <a:rPr lang="en-US" sz="2800" dirty="0"/>
              <a:t>Access the app on </a:t>
            </a:r>
            <a:r>
              <a:rPr lang="en-US" sz="2800" b="1" dirty="0">
                <a:solidFill>
                  <a:schemeClr val="bg1"/>
                </a:solidFill>
              </a:rPr>
              <a:t>port 5001</a:t>
            </a:r>
          </a:p>
          <a:p>
            <a:r>
              <a:rPr lang="en-US" sz="3000" dirty="0"/>
              <a:t>Login with </a:t>
            </a:r>
            <a:r>
              <a:rPr lang="en-US" sz="3000" b="1" dirty="0"/>
              <a:t>default user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guest</a:t>
            </a:r>
            <a:r>
              <a:rPr lang="en-US" sz="3000" dirty="0"/>
              <a:t>" / "</a:t>
            </a:r>
            <a:r>
              <a:rPr lang="en-US" sz="3000" b="1" dirty="0">
                <a:solidFill>
                  <a:schemeClr val="bg1"/>
                </a:solidFill>
              </a:rPr>
              <a:t>guest123</a:t>
            </a:r>
            <a:r>
              <a:rPr lang="en-US" sz="3000" dirty="0"/>
              <a:t>"</a:t>
            </a:r>
          </a:p>
          <a:p>
            <a:r>
              <a:rPr lang="en-US" sz="3000" b="1" dirty="0"/>
              <a:t>Change the password </a:t>
            </a:r>
          </a:p>
          <a:p>
            <a:r>
              <a:rPr lang="en-US" sz="3000" dirty="0"/>
              <a:t>You will see a </a:t>
            </a:r>
            <a:r>
              <a:rPr lang="en-US" sz="3000" b="1" dirty="0"/>
              <a:t>success message </a:t>
            </a:r>
            <a:r>
              <a:rPr lang="en-US" sz="3000" dirty="0"/>
              <a:t>on the "Home" page</a:t>
            </a:r>
          </a:p>
          <a:p>
            <a:r>
              <a:rPr lang="en-US" sz="3000" dirty="0"/>
              <a:t>Now you can log in with your </a:t>
            </a:r>
            <a:r>
              <a:rPr lang="en-US" sz="3000" b="1" dirty="0"/>
              <a:t>new password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3AA987-E0D9-41DF-8550-EF349A5A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– Demo (Normal Workflow)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84641-EDA7-4181-B2A7-2A69C4F3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3" y="1574102"/>
            <a:ext cx="6571435" cy="48051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27F26B-02C2-4C3B-81FC-B0BED6A2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3" y="1164942"/>
            <a:ext cx="6619571" cy="556628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E07800-2372-46BE-86C8-1A5A7D3BC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3" y="1165558"/>
            <a:ext cx="6664813" cy="56116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ED4ABF-E367-4825-9E92-5E9CFA0EC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913" y="1168795"/>
            <a:ext cx="6866813" cy="562181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95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FA06F-23AE-45E4-9BE7-0AF5868FF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4B293-E601-4D11-9183-41AD60955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5832052" cy="556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Visit the </a:t>
            </a:r>
            <a:r>
              <a:rPr lang="en-US" sz="3000" b="1" dirty="0">
                <a:solidFill>
                  <a:schemeClr val="bg1"/>
                </a:solidFill>
              </a:rPr>
              <a:t>link</a:t>
            </a:r>
            <a:r>
              <a:rPr lang="en-US" sz="3000" dirty="0"/>
              <a:t> on the "</a:t>
            </a:r>
            <a:r>
              <a:rPr lang="en-US" sz="3000" b="1" dirty="0"/>
              <a:t>Home</a:t>
            </a:r>
            <a:r>
              <a:rPr lang="en-US" sz="3000" dirty="0"/>
              <a:t>" </a:t>
            </a:r>
            <a:r>
              <a:rPr lang="en-US" sz="3000" b="1" dirty="0"/>
              <a:t>page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It accesses a </a:t>
            </a:r>
            <a:r>
              <a:rPr lang="en-US" sz="2800" b="1" dirty="0">
                <a:solidFill>
                  <a:schemeClr val="bg1"/>
                </a:solidFill>
              </a:rPr>
              <a:t>malicious site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Click on the </a:t>
            </a:r>
            <a:r>
              <a:rPr lang="en-US" sz="3000" b="1" dirty="0"/>
              <a:t>[</a:t>
            </a:r>
            <a:r>
              <a:rPr lang="en-US" sz="3000" b="1" dirty="0">
                <a:latin typeface="Consolas" panose="020B0609020204030204" pitchFamily="49" charset="0"/>
              </a:rPr>
              <a:t>Click</a:t>
            </a:r>
            <a:r>
              <a:rPr lang="en-US" sz="3000" b="1" dirty="0"/>
              <a:t>]</a:t>
            </a:r>
            <a:r>
              <a:rPr lang="en-US" sz="3000" dirty="0"/>
              <a:t> </a:t>
            </a:r>
            <a:r>
              <a:rPr lang="en-US" sz="3000" b="1" dirty="0"/>
              <a:t>button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</a:rPr>
              <a:t>trigger the attack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The malicious app </a:t>
            </a:r>
            <a:r>
              <a:rPr lang="en-US" sz="3000" b="1" dirty="0">
                <a:solidFill>
                  <a:schemeClr val="bg1"/>
                </a:solidFill>
              </a:rPr>
              <a:t>changed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your password </a:t>
            </a:r>
            <a:r>
              <a:rPr lang="en-US" sz="3000" dirty="0"/>
              <a:t>through</a:t>
            </a:r>
            <a:r>
              <a:rPr lang="en-US" sz="3000" b="1" dirty="0">
                <a:solidFill>
                  <a:schemeClr val="bg1"/>
                </a:solidFill>
              </a:rPr>
              <a:t> CSRF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Now you </a:t>
            </a:r>
            <a:r>
              <a:rPr lang="en-US" sz="2800" b="1" dirty="0"/>
              <a:t>cannot log in </a:t>
            </a:r>
            <a:r>
              <a:rPr lang="en-US" sz="2800" dirty="0"/>
              <a:t>with </a:t>
            </a:r>
            <a:br>
              <a:rPr lang="en-US" sz="2800" dirty="0"/>
            </a:br>
            <a:r>
              <a:rPr lang="en-US" sz="2800" dirty="0"/>
              <a:t>your credentials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Your </a:t>
            </a:r>
            <a:r>
              <a:rPr lang="en-US" sz="2800" b="1" dirty="0"/>
              <a:t>password has </a:t>
            </a:r>
            <a:br>
              <a:rPr lang="en-US" sz="2800" b="1" dirty="0"/>
            </a:br>
            <a:r>
              <a:rPr lang="en-US" sz="2800" b="1" dirty="0"/>
              <a:t>changed </a:t>
            </a:r>
            <a:r>
              <a:rPr lang="en-US" sz="2800" dirty="0"/>
              <a:t>to "</a:t>
            </a:r>
            <a:r>
              <a:rPr lang="en-US" sz="2800" b="1" dirty="0">
                <a:solidFill>
                  <a:schemeClr val="bg1"/>
                </a:solidFill>
              </a:rPr>
              <a:t>hacked!</a:t>
            </a:r>
            <a:r>
              <a:rPr lang="en-US" sz="2800" dirty="0"/>
              <a:t>"</a:t>
            </a:r>
          </a:p>
          <a:p>
            <a:pPr>
              <a:lnSpc>
                <a:spcPct val="90000"/>
              </a:lnSpc>
            </a:pPr>
            <a:r>
              <a:rPr lang="en-US" sz="3000" b="1" dirty="0"/>
              <a:t>Demo code</a:t>
            </a:r>
            <a:r>
              <a:rPr lang="en-US" sz="3000" dirty="0"/>
              <a:t>: see the resources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7E6F18-BA8E-4D73-A39A-016B547C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– Demo (Attack Workflow)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1F4279-554D-46AA-AA99-0DC06D88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7" y="1340768"/>
            <a:ext cx="4305901" cy="255305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3E74CA-02EE-41A7-AA2D-5941414CEE3D}"/>
              </a:ext>
            </a:extLst>
          </p:cNvPr>
          <p:cNvSpPr/>
          <p:nvPr/>
        </p:nvSpPr>
        <p:spPr bwMode="auto">
          <a:xfrm>
            <a:off x="6253226" y="2924945"/>
            <a:ext cx="706870" cy="498355"/>
          </a:xfrm>
          <a:prstGeom prst="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D533CF-0362-4A3E-BBCC-2929E8942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68" y="2852936"/>
            <a:ext cx="6666689" cy="3265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9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05ED3-993C-46EC-AB27-382772F5D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232652" cy="48497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tag helper in ASP.NET Core automatically adds a </a:t>
            </a:r>
            <a:r>
              <a:rPr lang="en-US" sz="3200" b="1" dirty="0"/>
              <a:t>special hidden field </a:t>
            </a:r>
            <a:r>
              <a:rPr lang="en-US" sz="3200" dirty="0"/>
              <a:t>to the form</a:t>
            </a:r>
          </a:p>
          <a:p>
            <a:pPr lvl="1"/>
            <a:r>
              <a:rPr lang="en-US" sz="3000" dirty="0"/>
              <a:t>It has a random value called </a:t>
            </a:r>
            <a:r>
              <a:rPr lang="en-US" sz="3000" b="1" dirty="0">
                <a:solidFill>
                  <a:schemeClr val="bg1"/>
                </a:solidFill>
              </a:rPr>
              <a:t>anti-forgery token</a:t>
            </a:r>
          </a:p>
          <a:p>
            <a:r>
              <a:rPr lang="en-US" sz="3200" dirty="0"/>
              <a:t>Then you should </a:t>
            </a:r>
            <a:r>
              <a:rPr lang="en-US" sz="3200" b="1" dirty="0">
                <a:solidFill>
                  <a:schemeClr val="bg1"/>
                </a:solidFill>
              </a:rPr>
              <a:t>require this token </a:t>
            </a:r>
            <a:r>
              <a:rPr lang="en-US" sz="3200" dirty="0"/>
              <a:t>to be send</a:t>
            </a:r>
          </a:p>
          <a:p>
            <a:pPr lvl="1"/>
            <a:r>
              <a:rPr lang="en-US" sz="3000" dirty="0"/>
              <a:t>For a specific action</a:t>
            </a:r>
          </a:p>
          <a:p>
            <a:pPr lvl="1"/>
            <a:r>
              <a:rPr lang="en-US" sz="3000" dirty="0"/>
              <a:t>For all actions in given controller</a:t>
            </a:r>
          </a:p>
          <a:p>
            <a:pPr lvl="1">
              <a:lnSpc>
                <a:spcPct val="134000"/>
              </a:lnSpc>
            </a:pPr>
            <a:endParaRPr lang="en-US" sz="3000" dirty="0"/>
          </a:p>
          <a:p>
            <a:pPr lvl="1"/>
            <a:r>
              <a:rPr lang="en-US" sz="3000" dirty="0"/>
              <a:t>Globally for the whole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2E498-A6E4-48DC-BC3F-837C8EDC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AutoValidateAntiforgeryToken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4367809" y="3356992"/>
            <a:ext cx="6408713" cy="707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9" noProof="1">
                <a:solidFill>
                  <a:schemeClr val="tx1"/>
                </a:solidFill>
                <a:effectLst/>
              </a:rPr>
              <a:t>[</a:t>
            </a:r>
            <a:r>
              <a:rPr lang="en-US" sz="1999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sz="1999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public IActionResult SendMoney(…) { … }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C7E6F2A-5006-45F4-9F7E-5B5E80119278}"/>
              </a:ext>
            </a:extLst>
          </p:cNvPr>
          <p:cNvSpPr>
            <a:spLocks noGrp="1"/>
          </p:cNvSpPr>
          <p:nvPr/>
        </p:nvSpPr>
        <p:spPr>
          <a:xfrm>
            <a:off x="767409" y="5871129"/>
            <a:ext cx="10009112" cy="707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9" noProof="1">
                <a:solidFill>
                  <a:schemeClr val="tx1"/>
                </a:solidFill>
                <a:effectLst/>
              </a:rPr>
              <a:t>services.AddMvc(options =&gt; 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    options.Filters.Add(new </a:t>
            </a:r>
            <a:r>
              <a:rPr lang="en-US" sz="1999" noProof="1">
                <a:solidFill>
                  <a:schemeClr val="bg1"/>
                </a:solidFill>
                <a:effectLst/>
              </a:rPr>
              <a:t>AutoValidateAntiforgeryTokenAttribute()</a:t>
            </a:r>
            <a:r>
              <a:rPr lang="en-US" sz="1999" noProof="1">
                <a:solidFill>
                  <a:schemeClr val="tx1"/>
                </a:solidFill>
                <a:effectLst/>
              </a:rPr>
              <a:t>));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4E5EA-47E2-47AC-A5ED-A184FF889806}"/>
              </a:ext>
            </a:extLst>
          </p:cNvPr>
          <p:cNvSpPr>
            <a:spLocks noGrp="1"/>
          </p:cNvSpPr>
          <p:nvPr/>
        </p:nvSpPr>
        <p:spPr>
          <a:xfrm>
            <a:off x="767408" y="4593506"/>
            <a:ext cx="6263596" cy="707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9" noProof="1">
                <a:solidFill>
                  <a:schemeClr val="tx1"/>
                </a:solidFill>
                <a:effectLst/>
              </a:rPr>
              <a:t>[</a:t>
            </a:r>
            <a:r>
              <a:rPr lang="en-US" sz="1999" noProof="1">
                <a:solidFill>
                  <a:schemeClr val="bg1"/>
                </a:solidFill>
                <a:effectLst/>
              </a:rPr>
              <a:t>AutoValidateAntiforgeryToken</a:t>
            </a:r>
            <a:r>
              <a:rPr lang="en-US" sz="1999" noProof="1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999" noProof="1">
                <a:solidFill>
                  <a:schemeClr val="tx1"/>
                </a:solidFill>
                <a:effectLst/>
              </a:rPr>
              <a:t>public class ManageController : Controller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2DB075A-8402-4658-A491-7413CCE45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22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334408-6CFF-4FB4-9D85-5775DFDC8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9A45E8-9ADD-4410-8C3D-B9D07144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Anti-Forgery Token in ASP.NET MVC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FD356-7A79-4EFF-8334-9A8113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118" y="1844825"/>
            <a:ext cx="7485515" cy="406821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AE6702-0905-4BCF-9DC8-0D9FCA58E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6" y="1844825"/>
            <a:ext cx="3680373" cy="406821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85F9DC-E926-474A-A07A-18DE305A9FCC}"/>
              </a:ext>
            </a:extLst>
          </p:cNvPr>
          <p:cNvSpPr/>
          <p:nvPr/>
        </p:nvSpPr>
        <p:spPr bwMode="auto">
          <a:xfrm>
            <a:off x="4515140" y="4149080"/>
            <a:ext cx="7349646" cy="1152128"/>
          </a:xfrm>
          <a:prstGeom prst="round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05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D7A10-4422-4130-8F04-D83A13758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8934D-19DE-4527-8AD3-CA4E47D46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anti-forgery token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Include </a:t>
            </a:r>
            <a:r>
              <a:rPr lang="en-US" sz="3200" b="1" dirty="0">
                <a:solidFill>
                  <a:schemeClr val="bg1"/>
                </a:solidFill>
              </a:rPr>
              <a:t>additional authentication </a:t>
            </a:r>
            <a:r>
              <a:rPr lang="en-US" sz="3200" dirty="0"/>
              <a:t>for sensitive actions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Use the </a:t>
            </a:r>
            <a:r>
              <a:rPr lang="en-US" sz="3200" b="1" noProof="1">
                <a:solidFill>
                  <a:schemeClr val="bg1"/>
                </a:solidFill>
              </a:rPr>
              <a:t>SameSite</a:t>
            </a:r>
            <a:r>
              <a:rPr lang="en-US" sz="3200" dirty="0"/>
              <a:t> flag in </a:t>
            </a:r>
            <a:r>
              <a:rPr lang="en-US" sz="3200" b="1" dirty="0"/>
              <a:t>cookies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Following a </a:t>
            </a:r>
            <a:r>
              <a:rPr lang="en-GB" sz="3200" b="1" dirty="0">
                <a:solidFill>
                  <a:schemeClr val="bg1"/>
                </a:solidFill>
              </a:rPr>
              <a:t>RESTful design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Enabling </a:t>
            </a:r>
            <a:r>
              <a:rPr lang="en-GB" sz="3200" b="1" dirty="0">
                <a:solidFill>
                  <a:schemeClr val="bg1"/>
                </a:solidFill>
              </a:rPr>
              <a:t>CORS protection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3ACABC-F049-4E76-B8E6-9DB18FC0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CSRF: How to Protect?</a:t>
            </a:r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33D2B40-4000-41C4-A99A-813FCE8854A9}"/>
              </a:ext>
            </a:extLst>
          </p:cNvPr>
          <p:cNvSpPr>
            <a:spLocks noGrp="1"/>
          </p:cNvSpPr>
          <p:nvPr/>
        </p:nvSpPr>
        <p:spPr>
          <a:xfrm>
            <a:off x="335360" y="3295498"/>
            <a:ext cx="828092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Set-Cookie: CookieName=CookieValue; </a:t>
            </a:r>
            <a:r>
              <a:rPr lang="en-US" sz="2200" noProof="1">
                <a:solidFill>
                  <a:schemeClr val="bg1"/>
                </a:solidFill>
                <a:effectLst/>
              </a:rPr>
              <a:t>SameSite</a:t>
            </a:r>
            <a:r>
              <a:rPr lang="en-US" sz="2200" noProof="1">
                <a:solidFill>
                  <a:schemeClr val="tx1"/>
                </a:solidFill>
                <a:effectLst/>
              </a:rPr>
              <a:t>=Strict;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0C3334-F7E5-4531-90B9-8E5363D1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3" y="3832744"/>
            <a:ext cx="6634413" cy="30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4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D7678-6B89-4CD0-A9AC-60904E92C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6" y="4554000"/>
            <a:ext cx="10961783" cy="768084"/>
          </a:xfrm>
        </p:spPr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D9A50-4F83-4B36-8F82-6757104726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64C94-EB4F-4AB1-92EB-BB65FC85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7" y="152400"/>
            <a:ext cx="11649118" cy="4499775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4A181E6-1EA0-C92F-5064-AAD9E0BFA1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6" y="5454000"/>
            <a:ext cx="10958928" cy="731785"/>
          </a:xfrm>
        </p:spPr>
        <p:txBody>
          <a:bodyPr/>
          <a:lstStyle/>
          <a:p>
            <a:r>
              <a:rPr lang="en-US" dirty="0"/>
              <a:t>Changing Input Parameters at the Client Side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0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EE718-3E78-4872-9E47-7A1526379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Parameter Tampering </a:t>
            </a:r>
            <a:r>
              <a:rPr lang="en-US" sz="3200" dirty="0"/>
              <a:t>is the manipulation of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exchanged between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sz="3000" dirty="0"/>
              <a:t>Altered query strings, request bodies, cookies</a:t>
            </a:r>
          </a:p>
          <a:p>
            <a:pPr lvl="1"/>
            <a:r>
              <a:rPr lang="en-US" sz="3000" dirty="0"/>
              <a:t>Skipped data validations, injected additional parameters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E9534-6114-4A57-8D94-082BA3FB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FAA-D813-40E5-9441-35964A76A5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DEFE-4DBB-4EF5-A480-02E550C2C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5179" y="3968455"/>
            <a:ext cx="6975276" cy="1693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85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53D95-7031-44D9-BFBB-6F76E766F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B49A-BF37-46E5-893C-DCECB4554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4823939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We have a simple app, which </a:t>
            </a:r>
            <a:r>
              <a:rPr lang="en-US" sz="3000" b="1" dirty="0"/>
              <a:t>displays data by ID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Without checking </a:t>
            </a:r>
            <a:r>
              <a:rPr lang="en-US" sz="2800" dirty="0"/>
              <a:t>the permissions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A hacker can </a:t>
            </a:r>
            <a:r>
              <a:rPr lang="en-US" sz="3000" b="1" dirty="0">
                <a:solidFill>
                  <a:schemeClr val="bg1"/>
                </a:solidFill>
              </a:rPr>
              <a:t>change the examination ID</a:t>
            </a:r>
            <a:r>
              <a:rPr lang="en-US" sz="3000" dirty="0"/>
              <a:t> in the URL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And </a:t>
            </a:r>
            <a:r>
              <a:rPr lang="en-US" sz="2800" b="1" dirty="0">
                <a:solidFill>
                  <a:schemeClr val="bg1"/>
                </a:solidFill>
              </a:rPr>
              <a:t>access other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users' data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3000" b="1" dirty="0"/>
              <a:t>Demo code</a:t>
            </a:r>
            <a:r>
              <a:rPr lang="en-US" sz="3000" dirty="0"/>
              <a:t>: see the 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3AA987-E0D9-41DF-8550-EF349A5A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 – Demo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F2C030-61E5-4EE1-8F34-22A55B13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982" y="1599508"/>
            <a:ext cx="6788636" cy="475435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31AB484-7EDB-478D-B75F-5DD1402FDBD9}"/>
              </a:ext>
            </a:extLst>
          </p:cNvPr>
          <p:cNvSpPr/>
          <p:nvPr/>
        </p:nvSpPr>
        <p:spPr bwMode="auto">
          <a:xfrm>
            <a:off x="9480376" y="3501009"/>
            <a:ext cx="2139500" cy="752243"/>
          </a:xfrm>
          <a:prstGeom prst="wedgeRoundRectCallout">
            <a:avLst>
              <a:gd name="adj1" fmla="val -26122"/>
              <a:gd name="adj2" fmla="val -145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Unauthorized</a:t>
            </a:r>
            <a:r>
              <a:rPr lang="en-US" sz="2400" b="1" noProof="1">
                <a:solidFill>
                  <a:schemeClr val="bg2"/>
                </a:solidFill>
              </a:rPr>
              <a:t> user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4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D7A10-4422-4130-8F04-D83A13758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8934D-19DE-4527-8AD3-CA4E47D46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Check the </a:t>
            </a:r>
            <a:r>
              <a:rPr lang="en-US" sz="3200" b="1" dirty="0">
                <a:solidFill>
                  <a:schemeClr val="bg1"/>
                </a:solidFill>
              </a:rPr>
              <a:t>input parameters </a:t>
            </a:r>
            <a:r>
              <a:rPr lang="en-US" sz="3200" dirty="0"/>
              <a:t>before accessing the database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forms</a:t>
            </a:r>
            <a:r>
              <a:rPr lang="en-US" sz="3200" dirty="0"/>
              <a:t> on the site should have some </a:t>
            </a:r>
            <a:r>
              <a:rPr lang="en-US" sz="3200" b="1" dirty="0"/>
              <a:t>built-in protection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Using regex to limit or </a:t>
            </a:r>
            <a:r>
              <a:rPr lang="en-US" sz="3200" b="1" dirty="0">
                <a:solidFill>
                  <a:schemeClr val="bg1"/>
                </a:solidFill>
              </a:rPr>
              <a:t>validate data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Avoid unwanted or hidden data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Encrypt</a:t>
            </a:r>
            <a:r>
              <a:rPr lang="en-US" sz="3200" dirty="0"/>
              <a:t> the session cookies</a:t>
            </a:r>
            <a:endParaRPr lang="en-GB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3ACABC-F049-4E76-B8E6-9DB18FC0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Tampering: How to Protect?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FB4B01-FAED-4562-8EE9-4AE6DF34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9" y="2204865"/>
            <a:ext cx="5764607" cy="444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32C6C-75BE-47EC-80FD-0DBEDA5E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F54E5-5792-470D-89E5-3BD64D0A7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Code, </a:t>
            </a:r>
            <a:r>
              <a:rPr lang="en-US" sz="3200" b="1" dirty="0">
                <a:solidFill>
                  <a:schemeClr val="bg1"/>
                </a:solidFill>
              </a:rPr>
              <a:t>vulnerable to parameter tampering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 marL="0" indent="0">
              <a:lnSpc>
                <a:spcPct val="100000"/>
              </a:lnSpc>
              <a:buNone/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explicit checks </a:t>
            </a:r>
            <a:r>
              <a:rPr lang="en-US" sz="3200" dirty="0"/>
              <a:t>to secure the code</a:t>
            </a:r>
          </a:p>
          <a:p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9C514F-1FD5-4F34-9CAA-DC1B947B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Protect from Parameter Tampering – Sample Code</a:t>
            </a:r>
            <a:endParaRPr lang="en-GB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B1042F-D6A1-441F-96B4-801D843B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916833"/>
            <a:ext cx="11017224" cy="35086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examination = this.data.Examinations.Include(ex =&gt; ex.Patient)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.FirstOrDefault(ex =&gt; ex.Id == examinationId);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if(examination == null) return RedirectToAction("Summary");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currentLoggedUserId = 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User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FindFirstValue(ClaimTypes.NameIdentifier)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examination.PatientId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!=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currentLoggedUserId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 return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Unauthorized()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var model = new ExaminationRecord() { … };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return View(model);</a:t>
            </a:r>
            <a:endParaRPr lang="bg-BG" sz="20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EE0EC6-DC7A-4C5D-AEDA-D0B47A91734F}"/>
              </a:ext>
            </a:extLst>
          </p:cNvPr>
          <p:cNvSpPr/>
          <p:nvPr/>
        </p:nvSpPr>
        <p:spPr bwMode="auto">
          <a:xfrm>
            <a:off x="335360" y="3284984"/>
            <a:ext cx="10530640" cy="1296144"/>
          </a:xfrm>
          <a:prstGeom prst="round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46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409350"/>
            <a:ext cx="7766664" cy="4987846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9413" lvl="1" indent="-379413" latinLnBrk="0">
              <a:lnSpc>
                <a:spcPct val="85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2"/>
                </a:solidFill>
              </a:rPr>
              <a:t>Common </a:t>
            </a:r>
            <a:r>
              <a:rPr lang="en-US" sz="2800" b="1" noProof="1">
                <a:solidFill>
                  <a:schemeClr val="bg1"/>
                </a:solidFill>
              </a:rPr>
              <a:t>security problems </a:t>
            </a:r>
          </a:p>
          <a:p>
            <a:pPr marL="379413" lvl="1" indent="-379413" latinLnBrk="0">
              <a:lnSpc>
                <a:spcPct val="85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Cross-Site Scripting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– attackers inject </a:t>
            </a:r>
            <a:r>
              <a:rPr lang="en-US" sz="2800" b="1" noProof="1">
                <a:solidFill>
                  <a:schemeClr val="bg1"/>
                </a:solidFill>
              </a:rPr>
              <a:t>malicious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scripts</a:t>
            </a:r>
          </a:p>
          <a:p>
            <a:pPr marL="379413" lvl="1" indent="-379413" latinLnBrk="0">
              <a:lnSpc>
                <a:spcPct val="85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SQL Injection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– attackers interfere with </a:t>
            </a:r>
            <a:r>
              <a:rPr lang="en-US" sz="2800" b="1" noProof="1">
                <a:solidFill>
                  <a:schemeClr val="bg1"/>
                </a:solidFill>
              </a:rPr>
              <a:t>app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1"/>
                </a:solidFill>
              </a:rPr>
              <a:t>queries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to the db</a:t>
            </a:r>
          </a:p>
          <a:p>
            <a:pPr marL="379413" lvl="1" indent="-379413" latinLnBrk="0">
              <a:lnSpc>
                <a:spcPct val="85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Cross-Site Request Forgery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– attackers force users to </a:t>
            </a:r>
            <a:r>
              <a:rPr lang="en-US" sz="2800" b="1" noProof="1">
                <a:solidFill>
                  <a:schemeClr val="bg1"/>
                </a:solidFill>
              </a:rPr>
              <a:t>execute unwanted actions </a:t>
            </a:r>
            <a:r>
              <a:rPr lang="en-US" sz="2800" b="1" noProof="1">
                <a:solidFill>
                  <a:schemeClr val="bg2"/>
                </a:solidFill>
              </a:rPr>
              <a:t>on web apps that they are logged-in</a:t>
            </a:r>
          </a:p>
          <a:p>
            <a:pPr marL="379413" lvl="1" indent="-379413" latinLnBrk="0">
              <a:lnSpc>
                <a:spcPct val="85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</a:rPr>
              <a:t>Parameter Tampering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– attackers manipulate </a:t>
            </a:r>
            <a:r>
              <a:rPr lang="en-US" sz="2800" b="1" noProof="1">
                <a:solidFill>
                  <a:schemeClr val="bg1"/>
                </a:solidFill>
              </a:rPr>
              <a:t>parameters</a:t>
            </a:r>
            <a:r>
              <a:rPr lang="en-US" sz="2800" b="1" noProof="1">
                <a:solidFill>
                  <a:schemeClr val="bg2"/>
                </a:solidFill>
              </a:rPr>
              <a:t>, exchanged between client and server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04D-74FE-49D2-ACFE-78AE596B8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XSS, SQL Injection, CSRF, Parameter Tampering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826F8C-7BB8-47B2-BB18-2D1FEB1F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Common Web App Security Problems</a:t>
            </a:r>
          </a:p>
        </p:txBody>
      </p:sp>
      <p:pic>
        <p:nvPicPr>
          <p:cNvPr id="1026" name="Picture 2" descr="Methods for Easing Your Top Cyber Security Challenges – Channel Futures">
            <a:extLst>
              <a:ext uri="{FF2B5EF4-FFF2-40B4-BE49-F238E27FC236}">
                <a16:creationId xmlns:a16="http://schemas.microsoft.com/office/drawing/2014/main" id="{BFFD64AA-3ED3-49A7-BC38-0901DFB3B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764705"/>
            <a:ext cx="7416824" cy="370841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72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118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FAD76C-A732-4825-84AF-BA65DC58F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25"/>
            <a:ext cx="11818096" cy="556112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Injection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Cross-site Scripting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XSS</a:t>
            </a:r>
            <a:r>
              <a:rPr lang="en-US" sz="32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URL/HTTP manipulation attacks (</a:t>
            </a:r>
            <a:r>
              <a:rPr lang="en-US" sz="3200" b="1" dirty="0">
                <a:solidFill>
                  <a:schemeClr val="bg1"/>
                </a:solidFill>
              </a:rPr>
              <a:t>Parameter Tampering</a:t>
            </a:r>
            <a:r>
              <a:rPr lang="en-US" sz="32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Cross-site Request Forgery (</a:t>
            </a:r>
            <a:r>
              <a:rPr lang="en-US" sz="3200" b="1" dirty="0">
                <a:solidFill>
                  <a:schemeClr val="bg1"/>
                </a:solidFill>
              </a:rPr>
              <a:t>CSRF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DDoS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Brute Force attacks 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Too much </a:t>
            </a:r>
            <a:r>
              <a:rPr lang="en-US" sz="3200" b="1" dirty="0">
                <a:solidFill>
                  <a:schemeClr val="bg1"/>
                </a:solidFill>
              </a:rPr>
              <a:t>information</a:t>
            </a:r>
            <a:r>
              <a:rPr lang="en-US" sz="3200" dirty="0"/>
              <a:t> in Errors</a:t>
            </a:r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buClr>
                <a:schemeClr val="tx1"/>
              </a:buClr>
            </a:pPr>
            <a:endParaRPr lang="en-US" sz="34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Security flows in other software we use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8C6C4-C51D-4336-B527-FD87327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Web Security Problems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5876B-4056-4F3F-962D-1B5E43722BEF}"/>
              </a:ext>
            </a:extLst>
          </p:cNvPr>
          <p:cNvGrpSpPr/>
          <p:nvPr/>
        </p:nvGrpSpPr>
        <p:grpSpPr>
          <a:xfrm>
            <a:off x="8608358" y="2158633"/>
            <a:ext cx="3797844" cy="3526358"/>
            <a:chOff x="8227263" y="2398835"/>
            <a:chExt cx="3889433" cy="3553556"/>
          </a:xfrm>
          <a:scene3d>
            <a:camera prst="orthographicFront">
              <a:rot lat="0" lon="10800000" rev="0"/>
            </a:camera>
            <a:lightRig rig="threePt" dir="t"/>
          </a:scene3d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F6A0AA-41A0-47D7-9B11-C95B057943B3}"/>
                </a:ext>
              </a:extLst>
            </p:cNvPr>
            <p:cNvGrpSpPr/>
            <p:nvPr/>
          </p:nvGrpSpPr>
          <p:grpSpPr>
            <a:xfrm>
              <a:off x="8227263" y="2398835"/>
              <a:ext cx="3889433" cy="3553556"/>
              <a:chOff x="8227263" y="2398835"/>
              <a:chExt cx="3889433" cy="355355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20B0442-2192-431C-B96A-7541E3316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5416">
                <a:off x="10339158" y="3270737"/>
                <a:ext cx="1777538" cy="1414624"/>
              </a:xfrm>
              <a:prstGeom prst="rect">
                <a:avLst/>
              </a:prstGeom>
              <a:sp3d/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4ED78A-149B-4040-8227-35B091A079F2}"/>
                  </a:ext>
                </a:extLst>
              </p:cNvPr>
              <p:cNvGrpSpPr/>
              <p:nvPr/>
            </p:nvGrpSpPr>
            <p:grpSpPr>
              <a:xfrm>
                <a:off x="8227263" y="2398835"/>
                <a:ext cx="3668729" cy="3553556"/>
                <a:chOff x="8227262" y="2398835"/>
                <a:chExt cx="3713558" cy="3553556"/>
              </a:xfrm>
            </p:grpSpPr>
            <p:pic>
              <p:nvPicPr>
                <p:cNvPr id="8" name="Graphic 7" descr="Man">
                  <a:extLst>
                    <a:ext uri="{FF2B5EF4-FFF2-40B4-BE49-F238E27FC236}">
                      <a16:creationId xmlns:a16="http://schemas.microsoft.com/office/drawing/2014/main" id="{2E937178-0A01-47C9-BF56-66228FD10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7262" y="2398835"/>
                  <a:ext cx="3553555" cy="3553556"/>
                </a:xfrm>
                <a:prstGeom prst="rect">
                  <a:avLst/>
                </a:prstGeom>
                <a:sp3d/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0045DBB0-C9D5-400A-AE8D-654919C45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27880">
                  <a:off x="8471068" y="3595728"/>
                  <a:ext cx="1609282" cy="1609282"/>
                </a:xfrm>
                <a:prstGeom prst="rect">
                  <a:avLst/>
                </a:prstGeom>
                <a:sp3d/>
              </p:spPr>
            </p:pic>
            <p:pic>
              <p:nvPicPr>
                <p:cNvPr id="14" name="Graphic 13" descr="Lock">
                  <a:extLst>
                    <a:ext uri="{FF2B5EF4-FFF2-40B4-BE49-F238E27FC236}">
                      <a16:creationId xmlns:a16="http://schemas.microsoft.com/office/drawing/2014/main" id="{7ABC87D2-8119-4080-9982-641D0C2636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21062043">
                  <a:off x="8793835" y="3862325"/>
                  <a:ext cx="914400" cy="914400"/>
                </a:xfrm>
                <a:prstGeom prst="rect">
                  <a:avLst/>
                </a:prstGeom>
                <a:sp3d/>
              </p:spPr>
            </p:pic>
            <p:pic>
              <p:nvPicPr>
                <p:cNvPr id="16" name="Graphic 15" descr="Glasses">
                  <a:extLst>
                    <a:ext uri="{FF2B5EF4-FFF2-40B4-BE49-F238E27FC236}">
                      <a16:creationId xmlns:a16="http://schemas.microsoft.com/office/drawing/2014/main" id="{191B7580-C3D7-48D2-9EA7-EE77077299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96452" y="2439658"/>
                  <a:ext cx="635242" cy="635242"/>
                </a:xfrm>
                <a:prstGeom prst="rect">
                  <a:avLst/>
                </a:prstGeom>
                <a:sp3d/>
              </p:spPr>
            </p:pic>
            <p:pic>
              <p:nvPicPr>
                <p:cNvPr id="18" name="Graphic 17" descr="Atom">
                  <a:extLst>
                    <a:ext uri="{FF2B5EF4-FFF2-40B4-BE49-F238E27FC236}">
                      <a16:creationId xmlns:a16="http://schemas.microsoft.com/office/drawing/2014/main" id="{A4F1240F-C60D-4BDB-842D-65EA71BFD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0904889" y="3892728"/>
                  <a:ext cx="326987" cy="326987"/>
                </a:xfrm>
                <a:prstGeom prst="rect">
                  <a:avLst/>
                </a:prstGeom>
                <a:sp3d/>
              </p:spPr>
            </p:pic>
            <p:pic>
              <p:nvPicPr>
                <p:cNvPr id="19" name="Graphic 18" descr="Atom">
                  <a:extLst>
                    <a:ext uri="{FF2B5EF4-FFF2-40B4-BE49-F238E27FC236}">
                      <a16:creationId xmlns:a16="http://schemas.microsoft.com/office/drawing/2014/main" id="{68A8379F-CDB4-4B92-B9B2-674CBBE8CF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078188" y="3750308"/>
                  <a:ext cx="326987" cy="326987"/>
                </a:xfrm>
                <a:prstGeom prst="rect">
                  <a:avLst/>
                </a:prstGeom>
                <a:sp3d/>
              </p:spPr>
            </p:pic>
            <p:pic>
              <p:nvPicPr>
                <p:cNvPr id="20" name="Graphic 19" descr="Atom">
                  <a:extLst>
                    <a:ext uri="{FF2B5EF4-FFF2-40B4-BE49-F238E27FC236}">
                      <a16:creationId xmlns:a16="http://schemas.microsoft.com/office/drawing/2014/main" id="{8F342C15-DEEB-41DF-8D31-971D4E2759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248379" y="3570564"/>
                  <a:ext cx="358020" cy="358020"/>
                </a:xfrm>
                <a:prstGeom prst="rect">
                  <a:avLst/>
                </a:prstGeom>
                <a:sp3d/>
              </p:spPr>
            </p:pic>
            <p:pic>
              <p:nvPicPr>
                <p:cNvPr id="21" name="Graphic 20" descr="Atom">
                  <a:extLst>
                    <a:ext uri="{FF2B5EF4-FFF2-40B4-BE49-F238E27FC236}">
                      <a16:creationId xmlns:a16="http://schemas.microsoft.com/office/drawing/2014/main" id="{0DEBCEE1-D1B1-4640-88E3-548009BA49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419998" y="3400256"/>
                  <a:ext cx="388922" cy="388922"/>
                </a:xfrm>
                <a:prstGeom prst="rect">
                  <a:avLst/>
                </a:prstGeom>
                <a:sp3d/>
              </p:spPr>
            </p:pic>
            <p:pic>
              <p:nvPicPr>
                <p:cNvPr id="22" name="Graphic 21" descr="Atom">
                  <a:extLst>
                    <a:ext uri="{FF2B5EF4-FFF2-40B4-BE49-F238E27FC236}">
                      <a16:creationId xmlns:a16="http://schemas.microsoft.com/office/drawing/2014/main" id="{2FD3C23E-E3ED-4368-89B4-6DE335407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rot="2765991" flipV="1">
                  <a:off x="11613833" y="3283738"/>
                  <a:ext cx="326987" cy="326987"/>
                </a:xfrm>
                <a:prstGeom prst="rect">
                  <a:avLst/>
                </a:prstGeom>
                <a:sp3d/>
              </p:spPr>
            </p:pic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30289-2AF9-440C-AE4D-C41C6468C57A}"/>
                </a:ext>
              </a:extLst>
            </p:cNvPr>
            <p:cNvSpPr txBox="1"/>
            <p:nvPr/>
          </p:nvSpPr>
          <p:spPr>
            <a:xfrm>
              <a:off x="9618040" y="3351275"/>
              <a:ext cx="850407" cy="608708"/>
            </a:xfrm>
            <a:prstGeom prst="rect">
              <a:avLst/>
            </a:prstGeom>
            <a:noFill/>
            <a:ln w="12700">
              <a:noFill/>
            </a:ln>
            <a:sp3d/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04E66-D5C2-BD68-19E5-EC0146B6A5DC}"/>
              </a:ext>
            </a:extLst>
          </p:cNvPr>
          <p:cNvSpPr txBox="1"/>
          <p:nvPr/>
        </p:nvSpPr>
        <p:spPr>
          <a:xfrm>
            <a:off x="7760213" y="5681391"/>
            <a:ext cx="3846648" cy="1010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>
                <a:solidFill>
                  <a:schemeClr val="bg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https://owasp.org/Top10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>
                <a:solidFill>
                  <a:schemeClr val="bg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https://www.exploit-db.com</a:t>
            </a:r>
            <a:endParaRPr lang="en-US" sz="2399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9C73E5-DDF4-42DD-BE65-48E5615052FC}"/>
              </a:ext>
            </a:extLst>
          </p:cNvPr>
          <p:cNvSpPr txBox="1"/>
          <p:nvPr/>
        </p:nvSpPr>
        <p:spPr>
          <a:xfrm>
            <a:off x="10539767" y="3247617"/>
            <a:ext cx="63607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bg2"/>
                </a:solidFill>
              </a:rPr>
              <a:t>Dev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7B355FB-1BDC-4F69-BFC9-D320DC65D7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39" y="4944677"/>
            <a:ext cx="6263226" cy="12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5A607-1716-4833-A87D-40605629B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</a:t>
            </a:r>
            <a:r>
              <a:rPr lang="en-US" b="1" dirty="0">
                <a:solidFill>
                  <a:schemeClr val="bg1"/>
                </a:solidFill>
              </a:rPr>
              <a:t>URL/HTTP attacks </a:t>
            </a:r>
            <a:r>
              <a:rPr lang="en-US" dirty="0"/>
              <a:t>(URL/HTTP manipulation)</a:t>
            </a:r>
          </a:p>
          <a:p>
            <a:pPr lvl="1"/>
            <a:r>
              <a:rPr lang="en-US" dirty="0"/>
              <a:t>Always validate the data on the server-side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 in the Middle </a:t>
            </a:r>
            <a:r>
              <a:rPr lang="en-US" dirty="0"/>
              <a:t>(Always use SSL)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Insufficient Access Control</a:t>
            </a:r>
          </a:p>
          <a:p>
            <a:r>
              <a:rPr lang="en-US" dirty="0"/>
              <a:t>Other types of </a:t>
            </a:r>
            <a:r>
              <a:rPr lang="en-US" b="1" dirty="0">
                <a:solidFill>
                  <a:schemeClr val="bg1"/>
                </a:solidFill>
              </a:rPr>
              <a:t>data injection </a:t>
            </a:r>
            <a:r>
              <a:rPr lang="en-US" dirty="0"/>
              <a:t>(Always sanitize data)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Phishing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Social Engineering </a:t>
            </a:r>
            <a:r>
              <a:rPr lang="en-US" dirty="0"/>
              <a:t>(Educate your users)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 flows </a:t>
            </a:r>
            <a:r>
              <a:rPr lang="en-US" dirty="0"/>
              <a:t>in other software we use (Use latest versions)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E82F7-27C7-453F-BA77-AD3A4296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Threats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9DBD7-98D4-46B3-A84F-D624EA81A7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8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D1D0-A435-4682-92F8-2DE27DF15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27821-A4A2-429C-BEB4-B91A78E8D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a wide range of known types of threats and attacks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an even wider range of unknown threats and attacks…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00C11-9FCB-4F93-98B7-088319ED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Fundamentals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E0D5CA-6529-4EC4-9A9C-9F2460613B94}"/>
              </a:ext>
            </a:extLst>
          </p:cNvPr>
          <p:cNvGraphicFramePr>
            <a:graphicFrameLocks noGrp="1"/>
          </p:cNvGraphicFramePr>
          <p:nvPr/>
        </p:nvGraphicFramePr>
        <p:xfrm>
          <a:off x="288474" y="1812070"/>
          <a:ext cx="11615051" cy="384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34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366708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2"/>
                          </a:solidFill>
                        </a:rPr>
                        <a:t>Category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Threats / Attacks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473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Buffer overflow, cross-site scripting, SQL injection, canonicalization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8052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Parameter Tampering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Query string manipulation, form field manipulation, cookie manipulation,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HTTP header manipulation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869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Session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Session hijacking, session replay, man-in-the-middle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4473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Cryptography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Poor key generation or key management, weak or custom encryption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7300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Sensitive Information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Access sensitive code or data in storage, network eavesdropping, code/data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tampering,</a:t>
                      </a:r>
                      <a:r>
                        <a:rPr lang="en-US" sz="20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Admin password in exceptions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308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Exception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Information disclosure, denial of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0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Cross Site Scripting (XSS)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42F88-993B-2894-D5DE-5F54FC4D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95" y="764704"/>
            <a:ext cx="8470809" cy="36954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613293F-18F3-EE68-1A7D-1E3D64531CDF}"/>
              </a:ext>
            </a:extLst>
          </p:cNvPr>
          <p:cNvSpPr txBox="1">
            <a:spLocks/>
          </p:cNvSpPr>
          <p:nvPr/>
        </p:nvSpPr>
        <p:spPr>
          <a:xfrm>
            <a:off x="614949" y="5649543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Injecting Unsafe HTML Code (with Scripts)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5FD02-D826-4E72-8C5F-753246A58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88460" y="646025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28FDB3-ED96-46D2-9149-D7C057A66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56" y="1196126"/>
            <a:ext cx="11562677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XSS</a:t>
            </a:r>
            <a:r>
              <a:rPr lang="en-US" dirty="0"/>
              <a:t> attacks enable attackers to inject </a:t>
            </a:r>
            <a:r>
              <a:rPr lang="en-US" b="1" dirty="0">
                <a:solidFill>
                  <a:schemeClr val="bg1"/>
                </a:solidFill>
              </a:rPr>
              <a:t>client-side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scripts</a:t>
            </a:r>
            <a:r>
              <a:rPr lang="en-US" dirty="0"/>
              <a:t> into </a:t>
            </a: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pages</a:t>
            </a:r>
            <a:r>
              <a:rPr lang="en-US" b="1" dirty="0"/>
              <a:t> </a:t>
            </a:r>
            <a:r>
              <a:rPr lang="en-US" dirty="0"/>
              <a:t>viewed by users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Server XSS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Client XSS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5A5064-9958-4E8D-A771-C4ADC800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dirty="0"/>
              <a:t>What is Cross Site Scripting (XSS)?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B10F3-BACB-4E00-B2A6-AE4430A7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554" y="3003127"/>
            <a:ext cx="1160311" cy="114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6B69D-4911-4D3D-BA15-61A2FBE02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554" y="5019351"/>
            <a:ext cx="1160311" cy="1145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1642FF-9573-411B-84BD-3F4CD48F1376}"/>
              </a:ext>
            </a:extLst>
          </p:cNvPr>
          <p:cNvSpPr txBox="1"/>
          <p:nvPr/>
        </p:nvSpPr>
        <p:spPr>
          <a:xfrm>
            <a:off x="10361081" y="4000007"/>
            <a:ext cx="131939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Client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F276F-9462-4674-8BF9-65AACDE78F5A}"/>
              </a:ext>
            </a:extLst>
          </p:cNvPr>
          <p:cNvSpPr txBox="1"/>
          <p:nvPr/>
        </p:nvSpPr>
        <p:spPr>
          <a:xfrm>
            <a:off x="10361081" y="6007176"/>
            <a:ext cx="131939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Client 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D4036A8-BDD1-4F4E-B2C2-0E16247E37D4}"/>
              </a:ext>
            </a:extLst>
          </p:cNvPr>
          <p:cNvSpPr/>
          <p:nvPr/>
        </p:nvSpPr>
        <p:spPr bwMode="auto">
          <a:xfrm flipH="1">
            <a:off x="7648944" y="3363167"/>
            <a:ext cx="2574153" cy="16198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Server Svg Png Icon Free Download (#569193) - OnlineWebFonts.COM">
            <a:extLst>
              <a:ext uri="{FF2B5EF4-FFF2-40B4-BE49-F238E27FC236}">
                <a16:creationId xmlns:a16="http://schemas.microsoft.com/office/drawing/2014/main" id="{D6366BE0-F934-4AF5-A514-2E868A384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941" y="2966394"/>
            <a:ext cx="1192637" cy="125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CAB44E-E594-4D25-AEAF-F0194E8CC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960" y="3662015"/>
            <a:ext cx="1398337" cy="147618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FFD1E4FE-D9C0-4FE1-9A1E-347C43045E08}"/>
              </a:ext>
            </a:extLst>
          </p:cNvPr>
          <p:cNvSpPr/>
          <p:nvPr/>
        </p:nvSpPr>
        <p:spPr bwMode="auto">
          <a:xfrm rot="20382954" flipH="1">
            <a:off x="4121642" y="3714849"/>
            <a:ext cx="2034234" cy="1632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5A270-B254-4968-99E5-085A184062A8}"/>
              </a:ext>
            </a:extLst>
          </p:cNvPr>
          <p:cNvSpPr txBox="1"/>
          <p:nvPr/>
        </p:nvSpPr>
        <p:spPr>
          <a:xfrm>
            <a:off x="7348667" y="2420888"/>
            <a:ext cx="3406774" cy="8782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POST / comment.php? text=</a:t>
            </a:r>
            <a:r>
              <a:rPr lang="en-US" sz="2000" b="1" noProof="1">
                <a:solidFill>
                  <a:schemeClr val="bg1"/>
                </a:solidFill>
              </a:rPr>
              <a:t>&lt;script&gt;alert(1)&lt;/script&gt;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95B0CD-3935-47DE-97D4-8860E0D20080}"/>
              </a:ext>
            </a:extLst>
          </p:cNvPr>
          <p:cNvSpPr txBox="1"/>
          <p:nvPr/>
        </p:nvSpPr>
        <p:spPr>
          <a:xfrm>
            <a:off x="7375622" y="3990701"/>
            <a:ext cx="3406774" cy="21093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&lt;html&gt;</a:t>
            </a:r>
          </a:p>
          <a:p>
            <a:pPr algn="l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   …</a:t>
            </a:r>
          </a:p>
          <a:p>
            <a:pPr algn="l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   Comments</a:t>
            </a:r>
          </a:p>
          <a:p>
            <a:pPr algn="l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   </a:t>
            </a:r>
            <a:r>
              <a:rPr lang="en-US" sz="2000" b="1" noProof="1">
                <a:solidFill>
                  <a:schemeClr val="bg1"/>
                </a:solidFill>
              </a:rPr>
              <a:t>&lt;script&gt;alert(1)&lt;/script&gt;</a:t>
            </a:r>
          </a:p>
          <a:p>
            <a:pPr algn="l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   …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&lt;/html&gt;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809C0-4928-4E6F-96EC-C8F304276903}"/>
              </a:ext>
            </a:extLst>
          </p:cNvPr>
          <p:cNvSpPr txBox="1"/>
          <p:nvPr/>
        </p:nvSpPr>
        <p:spPr>
          <a:xfrm>
            <a:off x="3119544" y="2563981"/>
            <a:ext cx="3090396" cy="8782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INSERT…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' </a:t>
            </a:r>
            <a:r>
              <a:rPr lang="en-US" sz="2000" b="1" noProof="1">
                <a:solidFill>
                  <a:schemeClr val="bg1"/>
                </a:solidFill>
              </a:rPr>
              <a:t>&lt;script&gt;alert(1)&lt;/script&gt; </a:t>
            </a:r>
            <a:r>
              <a:rPr lang="en-US" sz="2000" noProof="1"/>
              <a:t>'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D28E65-02DC-4743-8586-1DAB30F19F10}"/>
              </a:ext>
            </a:extLst>
          </p:cNvPr>
          <p:cNvSpPr txBox="1"/>
          <p:nvPr/>
        </p:nvSpPr>
        <p:spPr>
          <a:xfrm>
            <a:off x="4147297" y="4312201"/>
            <a:ext cx="3090396" cy="8782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SELECT… =&gt;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' </a:t>
            </a:r>
            <a:r>
              <a:rPr lang="en-US" sz="2000" b="1" noProof="1">
                <a:solidFill>
                  <a:schemeClr val="bg1"/>
                </a:solidFill>
              </a:rPr>
              <a:t>&lt;script&gt;alert(1)&lt;/script&gt; </a:t>
            </a:r>
            <a:r>
              <a:rPr lang="en-US" sz="2000" noProof="1"/>
              <a:t>'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ED082D-4F38-4D00-96E8-516E0A66B55C}"/>
              </a:ext>
            </a:extLst>
          </p:cNvPr>
          <p:cNvSpPr txBox="1"/>
          <p:nvPr/>
        </p:nvSpPr>
        <p:spPr>
          <a:xfrm>
            <a:off x="6248378" y="2390520"/>
            <a:ext cx="131939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F21159-9D28-40D0-98B6-42D80D82B55D}"/>
              </a:ext>
            </a:extLst>
          </p:cNvPr>
          <p:cNvSpPr txBox="1"/>
          <p:nvPr/>
        </p:nvSpPr>
        <p:spPr>
          <a:xfrm>
            <a:off x="3056421" y="3176855"/>
            <a:ext cx="68418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ABECC-4017-4CB6-9BAE-0D00CF8DB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49323">
            <a:off x="4213044" y="3962893"/>
            <a:ext cx="2042546" cy="1573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6030EB-A308-4560-9901-CC363CF9F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944" y="3640177"/>
            <a:ext cx="2594222" cy="1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 animBg="1"/>
      <p:bldP spid="31" grpId="0" animBg="1"/>
      <p:bldP spid="28" grpId="0"/>
      <p:bldP spid="38" grpId="0"/>
      <p:bldP spid="3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</TotalTime>
  <Words>2450</Words>
  <Application>Microsoft Office PowerPoint</Application>
  <PresentationFormat>Widescreen</PresentationFormat>
  <Paragraphs>395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Web Application Security</vt:lpstr>
      <vt:lpstr>Table of Contents</vt:lpstr>
      <vt:lpstr>Have a Question?</vt:lpstr>
      <vt:lpstr>Common Web App Security Problems</vt:lpstr>
      <vt:lpstr>Most Common Web Security Problems</vt:lpstr>
      <vt:lpstr>Other Security Threats</vt:lpstr>
      <vt:lpstr>Security Fundamentals</vt:lpstr>
      <vt:lpstr>Cross Site Scripting (XSS)</vt:lpstr>
      <vt:lpstr>What is Cross Site Scripting (XSS)?</vt:lpstr>
      <vt:lpstr>Cross Site Scripting (XSS) – Demo</vt:lpstr>
      <vt:lpstr>Cross Site Scripting (XSS) with Image – Demo</vt:lpstr>
      <vt:lpstr>Why is XSS a Big Security Problem?</vt:lpstr>
      <vt:lpstr>Protecting from XSS in ASP.NET MVC</vt:lpstr>
      <vt:lpstr>Protecting from XSS in ASP.NET MVC (2)</vt:lpstr>
      <vt:lpstr>Protecting from XSS in ASP.NET MVC (3)</vt:lpstr>
      <vt:lpstr>HtmlSanitizer</vt:lpstr>
      <vt:lpstr>PowerPoint Presentation</vt:lpstr>
      <vt:lpstr>SQL Injection (1)</vt:lpstr>
      <vt:lpstr>SQL Injection (2)</vt:lpstr>
      <vt:lpstr>SQL Injection – Demo (Normal Workflow)</vt:lpstr>
      <vt:lpstr>SQL Injection – Demo (2)</vt:lpstr>
      <vt:lpstr>SQL Injection – How to Protect?</vt:lpstr>
      <vt:lpstr>Protect from SQL Injection – Sample Code</vt:lpstr>
      <vt:lpstr>Cross-Site Request Forgery</vt:lpstr>
      <vt:lpstr>Cross-Site Request Forgery (1)</vt:lpstr>
      <vt:lpstr>Cross-Site Request Forgery (2)</vt:lpstr>
      <vt:lpstr>CSRF – Demo (Normal Workflow)</vt:lpstr>
      <vt:lpstr>CSRF – Demo (Attack Workflow)</vt:lpstr>
      <vt:lpstr>AutoValidateAntiforgeryToken</vt:lpstr>
      <vt:lpstr>The Anti-Forgery Token in ASP.NET MVC</vt:lpstr>
      <vt:lpstr>CSRF: How to Protect?</vt:lpstr>
      <vt:lpstr>PowerPoint Presentation</vt:lpstr>
      <vt:lpstr>Parameter Tampering</vt:lpstr>
      <vt:lpstr>Parameter Tampering – Demo</vt:lpstr>
      <vt:lpstr>Parameter Tampering: How to Protect?</vt:lpstr>
      <vt:lpstr>Protect from Parameter Tampering – Sample Code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Rositsa Nenova</cp:lastModifiedBy>
  <cp:revision>82</cp:revision>
  <dcterms:created xsi:type="dcterms:W3CDTF">2018-05-23T13:08:44Z</dcterms:created>
  <dcterms:modified xsi:type="dcterms:W3CDTF">2022-11-08T00:35:34Z</dcterms:modified>
  <cp:category>computer programming;programming;software development;software engineering</cp:category>
</cp:coreProperties>
</file>