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69" r:id="rId5"/>
    <p:sldId id="270" r:id="rId6"/>
    <p:sldId id="642" r:id="rId7"/>
    <p:sldId id="643" r:id="rId8"/>
    <p:sldId id="273" r:id="rId9"/>
    <p:sldId id="647" r:id="rId10"/>
    <p:sldId id="648" r:id="rId11"/>
    <p:sldId id="290" r:id="rId12"/>
    <p:sldId id="291" r:id="rId13"/>
    <p:sldId id="292" r:id="rId14"/>
    <p:sldId id="646" r:id="rId15"/>
    <p:sldId id="630" r:id="rId16"/>
    <p:sldId id="284" r:id="rId17"/>
    <p:sldId id="285" r:id="rId18"/>
    <p:sldId id="645" r:id="rId19"/>
    <p:sldId id="654" r:id="rId20"/>
    <p:sldId id="651" r:id="rId21"/>
    <p:sldId id="652" r:id="rId22"/>
    <p:sldId id="653" r:id="rId23"/>
    <p:sldId id="293" r:id="rId24"/>
    <p:sldId id="649" r:id="rId25"/>
    <p:sldId id="295" r:id="rId26"/>
    <p:sldId id="296" r:id="rId27"/>
    <p:sldId id="297" r:id="rId28"/>
    <p:sldId id="298" r:id="rId29"/>
    <p:sldId id="634" r:id="rId30"/>
    <p:sldId id="299" r:id="rId31"/>
    <p:sldId id="300" r:id="rId32"/>
    <p:sldId id="635" r:id="rId33"/>
    <p:sldId id="640" r:id="rId34"/>
    <p:sldId id="302" r:id="rId35"/>
    <p:sldId id="303" r:id="rId36"/>
    <p:sldId id="304" r:id="rId37"/>
    <p:sldId id="305" r:id="rId38"/>
    <p:sldId id="306" r:id="rId39"/>
    <p:sldId id="641" r:id="rId40"/>
    <p:sldId id="308" r:id="rId41"/>
    <p:sldId id="309" r:id="rId42"/>
    <p:sldId id="311" r:id="rId43"/>
    <p:sldId id="312" r:id="rId44"/>
    <p:sldId id="313" r:id="rId45"/>
    <p:sldId id="314" r:id="rId46"/>
    <p:sldId id="320" r:id="rId47"/>
    <p:sldId id="628" r:id="rId48"/>
    <p:sldId id="629" r:id="rId49"/>
    <p:sldId id="322" r:id="rId50"/>
    <p:sldId id="32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B5A4E-4B6F-4C5E-9DBD-4ABD26FF8A28}">
          <p14:sldIdLst>
            <p14:sldId id="256"/>
            <p14:sldId id="257"/>
            <p14:sldId id="258"/>
          </p14:sldIdLst>
        </p14:section>
        <p14:section name="Identity" id="{DF48D959-977B-485B-9C47-831D47649867}">
          <p14:sldIdLst>
            <p14:sldId id="269"/>
            <p14:sldId id="270"/>
            <p14:sldId id="642"/>
            <p14:sldId id="643"/>
            <p14:sldId id="273"/>
            <p14:sldId id="647"/>
            <p14:sldId id="648"/>
          </p14:sldIdLst>
        </p14:section>
        <p14:section name="Gaining Full Control Over Identity UI" id="{DFCF13B2-1001-44CD-B661-9EC8FF3DF447}">
          <p14:sldIdLst>
            <p14:sldId id="290"/>
            <p14:sldId id="291"/>
            <p14:sldId id="292"/>
          </p14:sldIdLst>
        </p14:section>
        <p14:section name="Claims" id="{E032529D-D3CA-4D0F-9DA5-F0490F036473}">
          <p14:sldIdLst>
            <p14:sldId id="646"/>
            <p14:sldId id="630"/>
            <p14:sldId id="284"/>
            <p14:sldId id="285"/>
          </p14:sldIdLst>
        </p14:section>
        <p14:section name="Roles" id="{4364E84F-3EA7-4469-9B15-F43C2CDEF391}">
          <p14:sldIdLst>
            <p14:sldId id="645"/>
            <p14:sldId id="654"/>
            <p14:sldId id="651"/>
            <p14:sldId id="652"/>
            <p14:sldId id="653"/>
          </p14:sldIdLst>
        </p14:section>
        <p14:section name="Authentication Types" id="{54C3DFA7-E0F3-4CB2-A1C3-556709776C76}">
          <p14:sldIdLst>
            <p14:sldId id="293"/>
            <p14:sldId id="649"/>
            <p14:sldId id="295"/>
            <p14:sldId id="296"/>
            <p14:sldId id="297"/>
            <p14:sldId id="298"/>
            <p14:sldId id="634"/>
          </p14:sldIdLst>
        </p14:section>
        <p14:section name="Social Accounts" id="{75C80635-D4BF-4E62-9353-949B72258F3C}">
          <p14:sldIdLst>
            <p14:sldId id="299"/>
            <p14:sldId id="300"/>
            <p14:sldId id="635"/>
            <p14:sldId id="640"/>
            <p14:sldId id="302"/>
            <p14:sldId id="303"/>
          </p14:sldIdLst>
        </p14:section>
        <p14:section name="JWT" id="{A8B5C024-C225-4247-A733-9D4302C228C5}">
          <p14:sldIdLst>
            <p14:sldId id="304"/>
            <p14:sldId id="305"/>
            <p14:sldId id="306"/>
            <p14:sldId id="641"/>
            <p14:sldId id="308"/>
            <p14:sldId id="309"/>
            <p14:sldId id="311"/>
            <p14:sldId id="312"/>
            <p14:sldId id="313"/>
          </p14:sldIdLst>
        </p14:section>
        <p14:section name="Conclusion" id="{A9E6C42A-B630-47A5-848E-A544114824AD}">
          <p14:sldIdLst>
            <p14:sldId id="314"/>
            <p14:sldId id="320"/>
            <p14:sldId id="628"/>
            <p14:sldId id="629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345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48" y="142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9C91-98E6-4BCF-ADD9-57482AB11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461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022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624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Relationship Id="rId9" Type="http://schemas.openxmlformats.org/officeDocument/2006/relationships/image" Target="../media/image5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5.svg"/><Relationship Id="rId4" Type="http://schemas.openxmlformats.org/officeDocument/2006/relationships/image" Target="../media/image51.sv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svg"/><Relationship Id="rId7" Type="http://schemas.openxmlformats.org/officeDocument/2006/relationships/image" Target="../media/image57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8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71.png"/><Relationship Id="rId21" Type="http://schemas.openxmlformats.org/officeDocument/2006/relationships/image" Target="../media/image80.png"/><Relationship Id="rId7" Type="http://schemas.openxmlformats.org/officeDocument/2006/relationships/image" Target="../media/image7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72.png"/><Relationship Id="rId15" Type="http://schemas.openxmlformats.org/officeDocument/2006/relationships/image" Target="../media/image77.jpeg"/><Relationship Id="rId23" Type="http://schemas.openxmlformats.org/officeDocument/2006/relationships/image" Target="../media/image8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 fontScale="92500"/>
          </a:bodyPr>
          <a:lstStyle/>
          <a:p>
            <a:r>
              <a:rPr lang="en-US" sz="3600" noProof="1"/>
              <a:t>ASP.NET Core Identity, Authentication Types, Social Accounts,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02CC0-AE6D-42B6-B8C4-9080FB447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211" y="2169321"/>
            <a:ext cx="4119579" cy="2519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ApplicationUser.cs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IdentityUser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Gaining Full Control Over Identity UI</a:t>
            </a:r>
            <a:endParaRPr lang="bg-BG"/>
          </a:p>
        </p:txBody>
      </p:sp>
      <p:pic>
        <p:nvPicPr>
          <p:cNvPr id="5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6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7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0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1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default identity behavior is replaced with a custom such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implement a custom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and a Custom </a:t>
            </a:r>
            <a:r>
              <a:rPr lang="en-US" b="1" dirty="0">
                <a:solidFill>
                  <a:schemeClr val="bg1"/>
                </a:solidFill>
              </a:rPr>
              <a:t>User Role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9EACB0E-F2E3-486A-8CDB-BB449366B329}"/>
              </a:ext>
            </a:extLst>
          </p:cNvPr>
          <p:cNvSpPr txBox="1">
            <a:spLocks/>
          </p:cNvSpPr>
          <p:nvPr/>
        </p:nvSpPr>
        <p:spPr>
          <a:xfrm>
            <a:off x="720969" y="2023578"/>
            <a:ext cx="10363200" cy="19018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builder.Services.</a:t>
            </a:r>
            <a:r>
              <a:rPr lang="en-US" noProof="1">
                <a:solidFill>
                  <a:schemeClr val="bg1"/>
                </a:solidFill>
                <a:effectLst/>
              </a:rPr>
              <a:t>AddIdentity</a:t>
            </a:r>
            <a:r>
              <a:rPr lang="en-US" noProof="1">
                <a:effectLst/>
              </a:rPr>
              <a:t>&lt;</a:t>
            </a:r>
            <a:r>
              <a:rPr lang="en-US" noProof="1">
                <a:solidFill>
                  <a:schemeClr val="bg1"/>
                </a:solidFill>
                <a:effectLst/>
              </a:rPr>
              <a:t>IdentityUser</a:t>
            </a:r>
            <a:r>
              <a:rPr lang="en-US" noProof="1">
                <a:effectLst/>
              </a:rPr>
              <a:t>, </a:t>
            </a:r>
            <a:r>
              <a:rPr lang="en-US" noProof="1">
                <a:solidFill>
                  <a:schemeClr val="bg1"/>
                </a:solidFill>
                <a:effectLst/>
              </a:rPr>
              <a:t>IdentityRole</a:t>
            </a:r>
            <a:r>
              <a:rPr lang="en-US" noProof="1">
                <a:effectLst/>
              </a:rPr>
              <a:t>&gt;()</a:t>
            </a:r>
            <a:r>
              <a:rPr lang="en-US" noProof="1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    </a:t>
            </a:r>
            <a:r>
              <a:rPr lang="en-US" noProof="1">
                <a:solidFill>
                  <a:schemeClr val="accent2"/>
                </a:solidFill>
                <a:effectLst/>
              </a:rPr>
              <a:t>// services.AddDefaultIdentity&lt;IdentityUser&gt;()</a:t>
            </a:r>
          </a:p>
          <a:p>
            <a:r>
              <a:rPr lang="en-US" noProof="1">
                <a:effectLst/>
              </a:rPr>
              <a:t>        .AddEntityFrameworkStores&lt;ApplicationDbContext&gt;()</a:t>
            </a:r>
          </a:p>
          <a:p>
            <a:r>
              <a:rPr lang="en-US" noProof="1">
                <a:effectLst/>
              </a:rPr>
              <a:t>        .</a:t>
            </a:r>
            <a:r>
              <a:rPr lang="en-US" noProof="1">
                <a:solidFill>
                  <a:schemeClr val="bg1"/>
                </a:solidFill>
                <a:effectLst/>
              </a:rPr>
              <a:t>AddDefaultTokenProviders</a:t>
            </a:r>
            <a:r>
              <a:rPr lang="en-US" noProof="1">
                <a:effectLst/>
              </a:rPr>
              <a:t>();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3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24483"/>
          </a:xfrm>
        </p:spPr>
        <p:txBody>
          <a:bodyPr>
            <a:normAutofit/>
          </a:bodyPr>
          <a:lstStyle/>
          <a:p>
            <a:r>
              <a:rPr lang="en-US" sz="3200" noProof="1"/>
              <a:t>The following sets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LoginPath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LogoutPath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AccessDeniedPath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Full Identity Control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2A555B-DD55-4DDE-843C-D3BFC06B71A8}"/>
              </a:ext>
            </a:extLst>
          </p:cNvPr>
          <p:cNvSpPr txBox="1">
            <a:spLocks/>
          </p:cNvSpPr>
          <p:nvPr/>
        </p:nvSpPr>
        <p:spPr>
          <a:xfrm>
            <a:off x="673500" y="3024000"/>
            <a:ext cx="1084500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builder.Services.</a:t>
            </a:r>
            <a:r>
              <a:rPr lang="en-US" noProof="1">
                <a:solidFill>
                  <a:schemeClr val="bg1"/>
                </a:solidFill>
                <a:effectLst/>
              </a:rPr>
              <a:t>ConfigureApplicationCookie</a:t>
            </a:r>
            <a:r>
              <a:rPr lang="en-US" noProof="1">
                <a:effectLst/>
              </a:rPr>
              <a:t>(options =&gt;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    options.</a:t>
            </a:r>
            <a:r>
              <a:rPr lang="en-US" noProof="1">
                <a:solidFill>
                  <a:schemeClr val="bg1"/>
                </a:solidFill>
                <a:effectLst/>
              </a:rPr>
              <a:t>LoginPath</a:t>
            </a:r>
            <a:r>
              <a:rPr lang="en-US" noProof="1">
                <a:effectLst/>
              </a:rPr>
              <a:t> = $"</a:t>
            </a:r>
            <a:r>
              <a:rPr lang="en-US" noProof="1">
                <a:solidFill>
                  <a:schemeClr val="bg1"/>
                </a:solidFill>
                <a:effectLst/>
              </a:rPr>
              <a:t>/Identity/Account/Login</a:t>
            </a:r>
            <a:r>
              <a:rPr lang="en-US" noProof="1">
                <a:effectLst/>
              </a:rPr>
              <a:t>";</a:t>
            </a:r>
          </a:p>
          <a:p>
            <a:r>
              <a:rPr lang="en-US" noProof="1">
                <a:effectLst/>
              </a:rPr>
              <a:t>        options.</a:t>
            </a:r>
            <a:r>
              <a:rPr lang="en-US" noProof="1">
                <a:solidFill>
                  <a:schemeClr val="bg1"/>
                </a:solidFill>
                <a:effectLst/>
              </a:rPr>
              <a:t>LogoutPath</a:t>
            </a:r>
            <a:r>
              <a:rPr lang="en-US" noProof="1">
                <a:effectLst/>
              </a:rPr>
              <a:t> = $"</a:t>
            </a:r>
            <a:r>
              <a:rPr lang="en-US" noProof="1">
                <a:solidFill>
                  <a:schemeClr val="bg1"/>
                </a:solidFill>
                <a:effectLst/>
              </a:rPr>
              <a:t>/Identity/Account/Logout</a:t>
            </a:r>
            <a:r>
              <a:rPr lang="en-US" noProof="1">
                <a:effectLst/>
              </a:rPr>
              <a:t>";</a:t>
            </a:r>
          </a:p>
          <a:p>
            <a:r>
              <a:rPr lang="en-US" noProof="1">
                <a:effectLst/>
              </a:rPr>
              <a:t>        options.</a:t>
            </a:r>
            <a:r>
              <a:rPr lang="en-US" noProof="1">
                <a:solidFill>
                  <a:schemeClr val="bg1"/>
                </a:solidFill>
                <a:effectLst/>
              </a:rPr>
              <a:t>AccessDeniedPath</a:t>
            </a:r>
            <a:r>
              <a:rPr lang="en-US" noProof="1">
                <a:effectLst/>
              </a:rPr>
              <a:t> = $"</a:t>
            </a:r>
            <a:r>
              <a:rPr lang="en-US" noProof="1">
                <a:solidFill>
                  <a:schemeClr val="bg1"/>
                </a:solidFill>
                <a:effectLst/>
              </a:rPr>
              <a:t>/Identity/Account/AccessDenied</a:t>
            </a:r>
            <a:r>
              <a:rPr lang="en-US" noProof="1">
                <a:effectLst/>
              </a:rPr>
              <a:t>";</a:t>
            </a:r>
          </a:p>
          <a:p>
            <a:r>
              <a:rPr lang="en-US" noProof="1">
                <a:effectLst/>
              </a:rPr>
              <a:t>});    </a:t>
            </a:r>
          </a:p>
        </p:txBody>
      </p:sp>
    </p:spTree>
    <p:extLst>
      <p:ext uri="{BB962C8B-B14F-4D97-AF65-F5344CB8AC3E}">
        <p14:creationId xmlns:p14="http://schemas.microsoft.com/office/powerpoint/2010/main" val="17555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Claims</a:t>
            </a:r>
            <a:endParaRPr lang="bg-B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23C070-6406-4AFB-9877-5D10D5C6F75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Claim-based Identity In ASP.NET 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27A16-CF21-4850-A96F-0EA3D9FE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42" y="620688"/>
            <a:ext cx="6465277" cy="4020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7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Claim</a:t>
            </a:r>
            <a:r>
              <a:rPr lang="en-US" sz="3199" dirty="0"/>
              <a:t>-based identity is a common technique used in applications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Applications acquire identity info about their users through </a:t>
            </a:r>
            <a:r>
              <a:rPr lang="en-US" sz="2999" b="1" dirty="0">
                <a:solidFill>
                  <a:schemeClr val="bg1"/>
                </a:solidFill>
              </a:rPr>
              <a:t>Claims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A </a:t>
            </a:r>
            <a:r>
              <a:rPr lang="en-US" sz="3199" b="1" dirty="0">
                <a:solidFill>
                  <a:schemeClr val="bg1"/>
                </a:solidFill>
              </a:rPr>
              <a:t>Claim</a:t>
            </a:r>
            <a:r>
              <a:rPr lang="en-US" sz="3199" dirty="0"/>
              <a:t> is a statement that one subject makes about itself</a:t>
            </a:r>
          </a:p>
          <a:p>
            <a:pPr lvl="1">
              <a:lnSpc>
                <a:spcPct val="100000"/>
              </a:lnSpc>
            </a:pPr>
            <a:r>
              <a:rPr lang="en-US" sz="2999" dirty="0"/>
              <a:t>It can be about a name, group, ethnicity, privilege, association etc.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999" dirty="0"/>
              <a:t>The subject making the claim is a </a:t>
            </a:r>
            <a:r>
              <a:rPr lang="en-US" sz="2999" b="1" dirty="0">
                <a:solidFill>
                  <a:schemeClr val="bg1"/>
                </a:solidFill>
              </a:rPr>
              <a:t>provider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999" dirty="0"/>
              <a:t>No </a:t>
            </a:r>
            <a:r>
              <a:rPr lang="en-US" sz="2999" b="1" dirty="0">
                <a:solidFill>
                  <a:schemeClr val="bg1"/>
                </a:solidFill>
              </a:rPr>
              <a:t>account creation</a:t>
            </a:r>
            <a:r>
              <a:rPr lang="en-US" sz="2999" dirty="0"/>
              <a:t> / </a:t>
            </a:r>
            <a:br>
              <a:rPr lang="en-US" sz="2999" dirty="0"/>
            </a:br>
            <a:r>
              <a:rPr lang="en-US" sz="2999" b="1" dirty="0">
                <a:solidFill>
                  <a:schemeClr val="bg1"/>
                </a:solidFill>
              </a:rPr>
              <a:t>modification </a:t>
            </a:r>
            <a:r>
              <a:rPr lang="en-US" sz="2999" dirty="0"/>
              <a:t>required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199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53C543-1558-4F57-A5E3-2561404D7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97C81-CA91-44EC-9137-595A0F64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4824334"/>
            <a:ext cx="6843832" cy="17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In </a:t>
            </a:r>
            <a:r>
              <a:rPr lang="en-US" sz="3199" b="1" dirty="0">
                <a:solidFill>
                  <a:schemeClr val="bg1"/>
                </a:solidFill>
              </a:rPr>
              <a:t>ASP.NET Core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Claim</a:t>
            </a:r>
            <a:r>
              <a:rPr lang="en-US" sz="3199" dirty="0"/>
              <a:t>-based </a:t>
            </a:r>
            <a:r>
              <a:rPr lang="en-US" sz="3199" noProof="1"/>
              <a:t>auth</a:t>
            </a:r>
            <a:r>
              <a:rPr lang="en-US" sz="3199" dirty="0"/>
              <a:t> checks are </a:t>
            </a:r>
            <a:r>
              <a:rPr lang="en-US" sz="3199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2999" dirty="0"/>
              <a:t>The developer embeds them against a </a:t>
            </a:r>
            <a:r>
              <a:rPr lang="en-US" sz="2999" b="1" dirty="0">
                <a:solidFill>
                  <a:schemeClr val="bg1"/>
                </a:solidFill>
              </a:rPr>
              <a:t>Controller</a:t>
            </a:r>
            <a:r>
              <a:rPr lang="en-US" sz="2999" dirty="0"/>
              <a:t> or an </a:t>
            </a:r>
            <a:r>
              <a:rPr lang="en-US" sz="2999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2999" dirty="0"/>
              <a:t>The developer specifies </a:t>
            </a:r>
            <a:r>
              <a:rPr lang="en-US" sz="2999" b="1" dirty="0">
                <a:solidFill>
                  <a:schemeClr val="bg1"/>
                </a:solidFill>
              </a:rPr>
              <a:t>required claims </a:t>
            </a:r>
            <a:r>
              <a:rPr lang="en-US" sz="2999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Claims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requirements</a:t>
            </a:r>
            <a:r>
              <a:rPr lang="en-US" sz="3199" dirty="0"/>
              <a:t> are policy based</a:t>
            </a:r>
          </a:p>
          <a:p>
            <a:pPr lvl="1"/>
            <a:r>
              <a:rPr lang="en-US" sz="2999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Claims</a:t>
            </a:r>
            <a:r>
              <a:rPr lang="en-US" sz="3199" dirty="0"/>
              <a:t> are </a:t>
            </a:r>
            <a:r>
              <a:rPr lang="en-US" sz="3199" b="1" dirty="0">
                <a:solidFill>
                  <a:schemeClr val="bg1"/>
                </a:solidFill>
              </a:rPr>
              <a:t>name-value</a:t>
            </a:r>
            <a:r>
              <a:rPr lang="en-US" sz="3199" dirty="0"/>
              <a:t> pairs</a:t>
            </a:r>
          </a:p>
          <a:p>
            <a:pPr marL="609036" lvl="1" indent="0">
              <a:buNone/>
            </a:pPr>
            <a:endParaRPr lang="en-US" sz="29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in ASP.NET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84" y="4404146"/>
            <a:ext cx="6390502" cy="251429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B1B309E-4877-4D90-9CC8-85938B727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72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999" dirty="0"/>
              <a:t>The simplest type of </a:t>
            </a:r>
            <a:r>
              <a:rPr lang="en-US" sz="2999" b="1" dirty="0">
                <a:solidFill>
                  <a:schemeClr val="bg1"/>
                </a:solidFill>
              </a:rPr>
              <a:t>claim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policy</a:t>
            </a:r>
            <a:r>
              <a:rPr lang="en-US" sz="2999" dirty="0"/>
              <a:t> checks only for the </a:t>
            </a:r>
            <a:r>
              <a:rPr lang="en-US" sz="2999" b="1" dirty="0">
                <a:solidFill>
                  <a:schemeClr val="bg1"/>
                </a:solidFill>
              </a:rPr>
              <a:t>presence</a:t>
            </a:r>
            <a:r>
              <a:rPr lang="en-US" sz="2999" dirty="0"/>
              <a:t> of a claim</a:t>
            </a:r>
          </a:p>
          <a:p>
            <a:pPr lvl="1">
              <a:lnSpc>
                <a:spcPct val="100000"/>
              </a:lnSpc>
            </a:pPr>
            <a:r>
              <a:rPr lang="en-US" sz="2799" dirty="0"/>
              <a:t>The </a:t>
            </a:r>
            <a:r>
              <a:rPr lang="en-US" sz="2799" b="1" dirty="0">
                <a:solidFill>
                  <a:schemeClr val="bg1"/>
                </a:solidFill>
              </a:rPr>
              <a:t>value</a:t>
            </a:r>
            <a:r>
              <a:rPr lang="en-US" sz="2799" dirty="0"/>
              <a:t> of the </a:t>
            </a:r>
            <a:r>
              <a:rPr lang="en-US" sz="2799" b="1" dirty="0">
                <a:solidFill>
                  <a:schemeClr val="bg1"/>
                </a:solidFill>
              </a:rPr>
              <a:t>claim</a:t>
            </a:r>
            <a:r>
              <a:rPr lang="en-US" sz="2799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(2)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200641" y="2366878"/>
            <a:ext cx="116647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builder.Services.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2000" noProof="1">
                <a:solidFill>
                  <a:schemeClr val="tx1"/>
                </a:solidFill>
                <a:effectLst/>
              </a:rPr>
              <a:t>(options =&gt;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   options.</a:t>
            </a:r>
            <a:r>
              <a:rPr lang="en-US" sz="20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2000" noProof="1">
                <a:solidFill>
                  <a:schemeClr val="tx1"/>
                </a:solidFill>
                <a:effectLst/>
              </a:rPr>
              <a:t>("</a:t>
            </a:r>
            <a:r>
              <a:rPr lang="en-US" sz="20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2000" noProof="1">
                <a:solidFill>
                  <a:schemeClr val="tx1"/>
                </a:solidFill>
                <a:effectLst/>
              </a:rPr>
              <a:t>",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tx1"/>
                </a:solidFill>
                <a:effectLst/>
              </a:rPr>
              <a:t>=&gt; 										policy.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("</a:t>
            </a:r>
            <a:r>
              <a:rPr lang="en-US" sz="20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"));</a:t>
            </a:r>
          </a:p>
          <a:p>
            <a:pPr>
              <a:lnSpc>
                <a:spcPct val="100000"/>
              </a:lnSpc>
            </a:pPr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200642" y="4464000"/>
            <a:ext cx="11664699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>
                <a:solidFill>
                  <a:schemeClr val="accent2"/>
                </a:solidFill>
                <a:effectLst/>
              </a:rPr>
              <a:t>//This action is accessible only by Identities with the "EmployeeOnly" Claim...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[</a:t>
            </a:r>
            <a:r>
              <a:rPr lang="en-US" sz="20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2000" noProof="1">
                <a:effectLst/>
              </a:rPr>
              <a:t> </a:t>
            </a:r>
            <a:r>
              <a:rPr lang="en-US" sz="2000" noProof="1">
                <a:solidFill>
                  <a:schemeClr val="tx1"/>
                </a:solidFill>
                <a:effectLst/>
              </a:rPr>
              <a:t>= "</a:t>
            </a:r>
            <a:r>
              <a:rPr lang="en-US" sz="20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2000" noProof="1"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public IActionResult VacationBalance() =&gt; View();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003D18-258D-49AE-99E4-0BD093620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Roles</a:t>
            </a:r>
            <a:endParaRPr lang="bg-BG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4" name="Graphic 3" descr="Lock with solid fill">
            <a:extLst>
              <a:ext uri="{FF2B5EF4-FFF2-40B4-BE49-F238E27FC236}">
                <a16:creationId xmlns:a16="http://schemas.microsoft.com/office/drawing/2014/main" id="{4C5E3A30-34A1-4BF1-8589-512203006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261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87325" y="1304120"/>
            <a:ext cx="11817350" cy="5202237"/>
          </a:xfrm>
        </p:spPr>
        <p:txBody>
          <a:bodyPr>
            <a:normAutofit/>
          </a:bodyPr>
          <a:lstStyle/>
          <a:p>
            <a:r>
              <a:rPr lang="en-GB" dirty="0"/>
              <a:t>Role-based </a:t>
            </a:r>
            <a:r>
              <a:rPr lang="en-GB" b="1" dirty="0">
                <a:solidFill>
                  <a:schemeClr val="bg1"/>
                </a:solidFill>
              </a:rPr>
              <a:t>authorization</a:t>
            </a:r>
            <a:r>
              <a:rPr lang="en-GB" dirty="0"/>
              <a:t> in ASP.NET Core</a:t>
            </a:r>
          </a:p>
          <a:p>
            <a:pPr lvl="1"/>
            <a:r>
              <a:rPr lang="en-GB" dirty="0"/>
              <a:t>An identity may belong to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more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roles</a:t>
            </a:r>
          </a:p>
          <a:p>
            <a:pPr marL="360363" lvl="1"/>
            <a:r>
              <a:rPr lang="en-GB" sz="3400" dirty="0"/>
              <a:t>Roles are claims, but </a:t>
            </a:r>
            <a:r>
              <a:rPr lang="en-GB" sz="3400" b="1" dirty="0">
                <a:solidFill>
                  <a:schemeClr val="bg1"/>
                </a:solidFill>
              </a:rPr>
              <a:t>not</a:t>
            </a:r>
            <a:r>
              <a:rPr lang="en-GB" sz="3400" dirty="0"/>
              <a:t> all claims are roles</a:t>
            </a:r>
          </a:p>
          <a:p>
            <a:pPr marL="360363" lvl="1"/>
            <a:r>
              <a:rPr lang="en-US" sz="3200" dirty="0"/>
              <a:t>Enable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RoleManager</a:t>
            </a:r>
            <a:r>
              <a:rPr lang="en-US" sz="3200" dirty="0"/>
              <a:t> with</a:t>
            </a:r>
          </a:p>
          <a:p>
            <a:pPr marL="360363" lvl="1"/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60363" lvl="1"/>
            <a:endParaRPr lang="en-GB" sz="3400" dirty="0"/>
          </a:p>
          <a:p>
            <a:pPr marL="442912" lvl="1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Roles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2F027-3FFC-42CC-84E5-1BE4A8584D63}"/>
              </a:ext>
            </a:extLst>
          </p:cNvPr>
          <p:cNvSpPr txBox="1">
            <a:spLocks/>
          </p:cNvSpPr>
          <p:nvPr/>
        </p:nvSpPr>
        <p:spPr>
          <a:xfrm>
            <a:off x="838200" y="4128797"/>
            <a:ext cx="10515600" cy="8165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builder.Services.AddDefaultIdentity&lt;IdentityUser&gt;(…)</a:t>
            </a:r>
          </a:p>
          <a:p>
            <a:r>
              <a:rPr lang="en-US" noProof="1">
                <a:solidFill>
                  <a:schemeClr val="bg1"/>
                </a:solidFill>
                <a:effectLst/>
              </a:rPr>
              <a:t>	.AddRoles&lt;IdentityRole&gt;();</a:t>
            </a:r>
          </a:p>
        </p:txBody>
      </p:sp>
    </p:spTree>
    <p:extLst>
      <p:ext uri="{BB962C8B-B14F-4D97-AF65-F5344CB8AC3E}">
        <p14:creationId xmlns:p14="http://schemas.microsoft.com/office/powerpoint/2010/main" val="14745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ASP.NET Core Identity Fundamentals Overview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Gaining Full Control Over Identity UI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Claims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Roles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Authentication Types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Social Accounts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JWT (</a:t>
            </a:r>
            <a:r>
              <a:rPr lang="is-IS" sz="3200" dirty="0"/>
              <a:t>JSON Web Tokens)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39" y="1195970"/>
            <a:ext cx="11814273" cy="5200882"/>
          </a:xfrm>
        </p:spPr>
        <p:txBody>
          <a:bodyPr/>
          <a:lstStyle/>
          <a:p>
            <a:r>
              <a:rPr lang="en-US" noProof="1"/>
              <a:t>Adding a </a:t>
            </a:r>
            <a:r>
              <a:rPr lang="en-US" b="1" noProof="1">
                <a:solidFill>
                  <a:schemeClr val="bg1"/>
                </a:solidFill>
              </a:rPr>
              <a:t>User</a:t>
            </a:r>
            <a:r>
              <a:rPr lang="en-US" noProof="1"/>
              <a:t> to an </a:t>
            </a:r>
            <a:r>
              <a:rPr lang="en-US" b="1" noProof="1">
                <a:solidFill>
                  <a:schemeClr val="bg1"/>
                </a:solidFill>
              </a:rPr>
              <a:t>existing Role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6826" y="1911072"/>
            <a:ext cx="10799775" cy="4830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public async Task&lt;IActionResult&gt; AddUserToRole()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var roleName = "Administrator";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var roleExists = await </a:t>
            </a:r>
            <a:r>
              <a:rPr lang="en-US" sz="2199" noProof="1">
                <a:solidFill>
                  <a:schemeClr val="bg1"/>
                </a:solidFill>
                <a:effectLst/>
              </a:rPr>
              <a:t>roleManager.RoleExistsAsync</a:t>
            </a:r>
            <a:r>
              <a:rPr lang="en-US" sz="2199" noProof="1">
                <a:solidFill>
                  <a:schemeClr val="tx1"/>
                </a:solidFill>
                <a:effectLst/>
              </a:rPr>
              <a:t>(roleName);</a:t>
            </a:r>
          </a:p>
          <a:p>
            <a:pPr>
              <a:lnSpc>
                <a:spcPct val="100000"/>
              </a:lnSpc>
            </a:pPr>
            <a:endParaRPr lang="en-US" sz="2199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if (roleExists)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{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var user = await userManager.GetUserAsync(User);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var result = </a:t>
            </a:r>
            <a:r>
              <a:rPr lang="en-US" sz="2199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sz="2199" noProof="1">
                <a:solidFill>
                  <a:schemeClr val="tx1"/>
                </a:solidFill>
                <a:effectLst/>
              </a:rPr>
              <a:t>(user, roleName);</a:t>
            </a:r>
          </a:p>
          <a:p>
            <a:pPr>
              <a:lnSpc>
                <a:spcPct val="100000"/>
              </a:lnSpc>
            </a:pPr>
            <a:endParaRPr lang="en-US" sz="2199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if (result.Succeeded) 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2199" noProof="1">
                <a:solidFill>
                  <a:schemeClr val="accent2"/>
                </a:solidFill>
                <a:effectLst/>
              </a:rPr>
              <a:t>// The user is now Administrator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7781BC-5B03-4500-B6A5-CF84C2D3C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Logged-In User in Certain Role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5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Currently Logged-In User's Role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5751" y="1495991"/>
            <a:ext cx="10360501" cy="4539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accent2"/>
                </a:solidFill>
                <a:effectLst/>
              </a:rPr>
              <a:t>// GET: /Home/Admin (for logged-in admins only)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[</a:t>
            </a:r>
            <a:r>
              <a:rPr lang="en-US" sz="2199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2199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public ActionResult Admin()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if (</a:t>
            </a:r>
            <a:r>
              <a:rPr lang="en-US" sz="2199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sz="2199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199" noProof="1">
                <a:effectLst/>
              </a:rPr>
              <a:t>    </a:t>
            </a:r>
            <a:r>
              <a:rPr lang="en-US" sz="2199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    ViewBag.Message = "Welcome to the admin area!";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2199" noProof="1">
              <a:solidFill>
                <a:schemeClr val="tx1"/>
              </a:solidFill>
              <a:effectLst/>
            </a:endParaRP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    return this.View("Unauthorized");</a:t>
            </a:r>
          </a:p>
          <a:p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7ED3-CDCE-4107-A64E-B698D57FC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05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Authentication Types</a:t>
            </a:r>
            <a:endParaRPr lang="bg-BG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6" y="1721758"/>
            <a:ext cx="1950868" cy="1950868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925F3851-7C86-4ABD-B874-C0B69D724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6000" y="273016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Cookie-based</a:t>
            </a:r>
            <a:r>
              <a:rPr lang="en-US" sz="3200" dirty="0"/>
              <a:t> Authentication &amp; Authorization (Identity)</a:t>
            </a:r>
          </a:p>
          <a:p>
            <a:pPr lvl="1">
              <a:buClr>
                <a:srgbClr val="234465"/>
              </a:buClr>
            </a:pPr>
            <a:r>
              <a:rPr lang="en-US" sz="3000" dirty="0"/>
              <a:t>Authentication is entirely </a:t>
            </a:r>
            <a:r>
              <a:rPr lang="en-US" sz="3000" b="1" dirty="0">
                <a:solidFill>
                  <a:schemeClr val="bg1"/>
                </a:solidFill>
              </a:rPr>
              <a:t>Cookie-based</a:t>
            </a:r>
          </a:p>
          <a:p>
            <a:pPr lvl="1">
              <a:buClr>
                <a:srgbClr val="234465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Principal</a:t>
            </a:r>
            <a:r>
              <a:rPr lang="en-US" sz="3000" dirty="0"/>
              <a:t> is based on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Windows</a:t>
            </a:r>
            <a:r>
              <a:rPr lang="en-US" sz="3200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sz="3000" dirty="0"/>
              <a:t>Relies on the operating system to authenticate users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Cloud-based</a:t>
            </a:r>
            <a:r>
              <a:rPr lang="en-US" sz="3200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sz="3000" noProof="1"/>
              <a:t>An </a:t>
            </a:r>
            <a:r>
              <a:rPr lang="en-US" sz="3000" b="1" noProof="1">
                <a:solidFill>
                  <a:schemeClr val="bg1"/>
                </a:solidFill>
              </a:rPr>
              <a:t>external platform </a:t>
            </a:r>
            <a:r>
              <a:rPr lang="en-US" sz="3000" noProof="1"/>
              <a:t>handles the User functionality</a:t>
            </a:r>
            <a:endParaRPr lang="en-US" sz="32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JSON Web Tokens </a:t>
            </a:r>
            <a:r>
              <a:rPr lang="en-US" sz="3200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Types in ASP.NET Core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ADC9EAF-B009-4B06-A80C-49D4FCA3F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128AA-7D17-4E43-88DC-53BE3DF18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4" t="23930" r="20212" b="21682"/>
          <a:stretch/>
        </p:blipFill>
        <p:spPr>
          <a:xfrm>
            <a:off x="9725772" y="2069903"/>
            <a:ext cx="1854926" cy="1656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ABC723-D57A-4DAD-A5AE-28E6977C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738698"/>
            <a:ext cx="1515004" cy="1515004"/>
          </a:xfrm>
          <a:prstGeom prst="rect">
            <a:avLst/>
          </a:prstGeom>
        </p:spPr>
      </p:pic>
      <p:pic>
        <p:nvPicPr>
          <p:cNvPr id="14" name="Graphic 13" descr="Download from cloud">
            <a:extLst>
              <a:ext uri="{FF2B5EF4-FFF2-40B4-BE49-F238E27FC236}">
                <a16:creationId xmlns:a16="http://schemas.microsoft.com/office/drawing/2014/main" id="{EE79CDA1-7325-4F4B-ABCA-7E5F9978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4316" y="3466422"/>
            <a:ext cx="1820120" cy="1820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C2F25-AED4-4A10-BDDB-A2C6AAA5FF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72" y="4962790"/>
            <a:ext cx="1573047" cy="15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1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</a:t>
            </a:r>
            <a:r>
              <a:rPr lang="en-US" b="1" noProof="1">
                <a:solidFill>
                  <a:schemeClr val="bg1"/>
                </a:solidFill>
              </a:rPr>
              <a:t>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6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 (2)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884469-208E-475A-B2FB-CB0A0C744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34E7C8-5276-45CA-9261-1BB34C3AA39E}"/>
              </a:ext>
            </a:extLst>
          </p:cNvPr>
          <p:cNvCxnSpPr>
            <a:cxnSpLocks/>
          </p:cNvCxnSpPr>
          <p:nvPr/>
        </p:nvCxnSpPr>
        <p:spPr>
          <a:xfrm flipH="1" flipV="1">
            <a:off x="2099556" y="2439446"/>
            <a:ext cx="1" cy="3867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AE9489-5600-4266-8FC7-508AF3126258}"/>
              </a:ext>
            </a:extLst>
          </p:cNvPr>
          <p:cNvCxnSpPr>
            <a:cxnSpLocks/>
          </p:cNvCxnSpPr>
          <p:nvPr/>
        </p:nvCxnSpPr>
        <p:spPr>
          <a:xfrm>
            <a:off x="2099556" y="3073061"/>
            <a:ext cx="590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1A8BB4-BF29-47F9-B3A0-020E28EE6E66}"/>
              </a:ext>
            </a:extLst>
          </p:cNvPr>
          <p:cNvCxnSpPr>
            <a:cxnSpLocks/>
          </p:cNvCxnSpPr>
          <p:nvPr/>
        </p:nvCxnSpPr>
        <p:spPr>
          <a:xfrm flipH="1">
            <a:off x="2099556" y="3930557"/>
            <a:ext cx="590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1EF8A4-6D37-41EE-A37C-9A52991DFCB7}"/>
              </a:ext>
            </a:extLst>
          </p:cNvPr>
          <p:cNvCxnSpPr>
            <a:cxnSpLocks/>
          </p:cNvCxnSpPr>
          <p:nvPr/>
        </p:nvCxnSpPr>
        <p:spPr>
          <a:xfrm>
            <a:off x="2099556" y="4866661"/>
            <a:ext cx="590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C16990-B110-47A0-B7F2-FC429D8A18F4}"/>
              </a:ext>
            </a:extLst>
          </p:cNvPr>
          <p:cNvCxnSpPr>
            <a:cxnSpLocks/>
          </p:cNvCxnSpPr>
          <p:nvPr/>
        </p:nvCxnSpPr>
        <p:spPr>
          <a:xfrm flipH="1">
            <a:off x="2099556" y="5658748"/>
            <a:ext cx="590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1525DAFB-4D58-44DD-87B7-B04E57A21AFD}"/>
              </a:ext>
            </a:extLst>
          </p:cNvPr>
          <p:cNvSpPr/>
          <p:nvPr/>
        </p:nvSpPr>
        <p:spPr bwMode="auto">
          <a:xfrm>
            <a:off x="1134136" y="1556792"/>
            <a:ext cx="1944216" cy="88265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Browser</a:t>
            </a:r>
          </a:p>
        </p:txBody>
      </p:sp>
      <p:sp>
        <p:nvSpPr>
          <p:cNvPr id="28" name="Rounded Rectangle 19">
            <a:extLst>
              <a:ext uri="{FF2B5EF4-FFF2-40B4-BE49-F238E27FC236}">
                <a16:creationId xmlns:a16="http://schemas.microsoft.com/office/drawing/2014/main" id="{BAC58231-F10A-414E-A1C0-9751048F66B1}"/>
              </a:ext>
            </a:extLst>
          </p:cNvPr>
          <p:cNvSpPr/>
          <p:nvPr/>
        </p:nvSpPr>
        <p:spPr bwMode="auto">
          <a:xfrm>
            <a:off x="7032104" y="1556792"/>
            <a:ext cx="1944216" cy="88265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1828C-5DCE-4F33-85C7-6BBE17F31C3B}"/>
              </a:ext>
            </a:extLst>
          </p:cNvPr>
          <p:cNvSpPr txBox="1"/>
          <p:nvPr/>
        </p:nvSpPr>
        <p:spPr>
          <a:xfrm>
            <a:off x="2106245" y="2512408"/>
            <a:ext cx="5256583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POST request to login with credentials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A64F75-B81D-4898-B204-84FFD5C108AB}"/>
              </a:ext>
            </a:extLst>
          </p:cNvPr>
          <p:cNvSpPr txBox="1"/>
          <p:nvPr/>
        </p:nvSpPr>
        <p:spPr>
          <a:xfrm>
            <a:off x="2076316" y="3351030"/>
            <a:ext cx="5256583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Return the JWT to the 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D9242-69CA-4407-929B-065BC7BC9DA5}"/>
              </a:ext>
            </a:extLst>
          </p:cNvPr>
          <p:cNvSpPr txBox="1"/>
          <p:nvPr/>
        </p:nvSpPr>
        <p:spPr>
          <a:xfrm>
            <a:off x="2076315" y="4309526"/>
            <a:ext cx="5639863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Send the JWT to the Authorization Header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835E6-FB45-4547-845D-3D259BFE3423}"/>
              </a:ext>
            </a:extLst>
          </p:cNvPr>
          <p:cNvSpPr txBox="1"/>
          <p:nvPr/>
        </p:nvSpPr>
        <p:spPr>
          <a:xfrm>
            <a:off x="2099556" y="5154693"/>
            <a:ext cx="5639863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Send Response to the browser</a:t>
            </a: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6BAD5A8D-D4A0-4F9E-B239-E5394348341A}"/>
              </a:ext>
            </a:extLst>
          </p:cNvPr>
          <p:cNvSpPr/>
          <p:nvPr/>
        </p:nvSpPr>
        <p:spPr bwMode="auto">
          <a:xfrm>
            <a:off x="8076220" y="3073061"/>
            <a:ext cx="756082" cy="105246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0835B3A2-E90B-4034-9636-2941E95AB13D}"/>
              </a:ext>
            </a:extLst>
          </p:cNvPr>
          <p:cNvSpPr/>
          <p:nvPr/>
        </p:nvSpPr>
        <p:spPr bwMode="auto">
          <a:xfrm>
            <a:off x="8942959" y="2682226"/>
            <a:ext cx="2082243" cy="1656184"/>
          </a:xfrm>
          <a:prstGeom prst="wedgeRoundRectCallout">
            <a:avLst>
              <a:gd name="adj1" fmla="val 30959"/>
              <a:gd name="adj2" fmla="val -35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Authenticate credentials + generate a JWT token</a:t>
            </a:r>
            <a:endParaRPr lang="en-US" sz="2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95CD65BF-71ED-4B99-8026-911DFC6CB74F}"/>
              </a:ext>
            </a:extLst>
          </p:cNvPr>
          <p:cNvSpPr/>
          <p:nvPr/>
        </p:nvSpPr>
        <p:spPr bwMode="auto">
          <a:xfrm>
            <a:off x="8100961" y="4820095"/>
            <a:ext cx="756082" cy="102958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9F9E6E1D-F525-4E7F-BA48-BFF237A7CAAC}"/>
              </a:ext>
            </a:extLst>
          </p:cNvPr>
          <p:cNvSpPr/>
          <p:nvPr/>
        </p:nvSpPr>
        <p:spPr bwMode="auto">
          <a:xfrm>
            <a:off x="8972061" y="4588338"/>
            <a:ext cx="2053140" cy="1656184"/>
          </a:xfrm>
          <a:prstGeom prst="wedgeRoundRectCallout">
            <a:avLst>
              <a:gd name="adj1" fmla="val 30959"/>
              <a:gd name="adj2" fmla="val -35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Check JWT signature and get the user info</a:t>
            </a:r>
            <a:endParaRPr lang="en-US" sz="2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AD2629-EDA2-42C6-B706-DA0F648AD347}"/>
              </a:ext>
            </a:extLst>
          </p:cNvPr>
          <p:cNvCxnSpPr>
            <a:cxnSpLocks/>
          </p:cNvCxnSpPr>
          <p:nvPr/>
        </p:nvCxnSpPr>
        <p:spPr>
          <a:xfrm flipH="1" flipV="1">
            <a:off x="8040217" y="2440740"/>
            <a:ext cx="1" cy="3867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F51B391-470D-42B2-B7F3-73DE8960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2" y="2028275"/>
            <a:ext cx="1401634" cy="13227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ECA29F-EA9B-4306-B121-E3AEF194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27" y="1106405"/>
            <a:ext cx="1276752" cy="15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Social Accounts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21F62-3FF8-4445-B532-7615307D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864000"/>
            <a:ext cx="6839999" cy="35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4341000" y="4104000"/>
            <a:ext cx="6842932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915088-7FC0-DBA8-9FB9-AFAAF23A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services.AddAuthentication() .AddMicrosoftAccount(microsoftOptions =&gt; { ... }) .AddGoogle(googleOptions =&gt; { ... }) .AddTwitter(twitterOptions =&gt; { ... }) .AddFacebook(facebookOptions =&gt; { ... });</a:t>
            </a:r>
            <a:r>
              <a:rPr kumimoji="0" lang="is-IS" altLang="is-I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s-IS" altLang="is-I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492" y="1204588"/>
            <a:ext cx="11911165" cy="559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Each </a:t>
            </a:r>
            <a:r>
              <a:rPr lang="en-US" sz="3400" b="1" dirty="0">
                <a:solidFill>
                  <a:schemeClr val="bg1"/>
                </a:solidFill>
              </a:rPr>
              <a:t>External Login provider </a:t>
            </a:r>
            <a:r>
              <a:rPr lang="en-US" sz="3400" dirty="0"/>
              <a:t>has some Developer API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You have to configure an application there before using it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That application will provide you with credentials</a:t>
            </a:r>
          </a:p>
          <a:p>
            <a:pPr lvl="2">
              <a:lnSpc>
                <a:spcPct val="100000"/>
              </a:lnSpc>
            </a:pPr>
            <a:r>
              <a:rPr lang="en-US" sz="3000" dirty="0"/>
              <a:t>Application </a:t>
            </a:r>
            <a:r>
              <a:rPr lang="en-US" sz="3000" b="1" dirty="0">
                <a:solidFill>
                  <a:schemeClr val="bg1"/>
                </a:solidFill>
              </a:rPr>
              <a:t>ID</a:t>
            </a:r>
            <a:r>
              <a:rPr lang="en-US" sz="3000" dirty="0"/>
              <a:t> + Application </a:t>
            </a:r>
            <a:r>
              <a:rPr lang="en-US" sz="3000" b="1" dirty="0">
                <a:solidFill>
                  <a:schemeClr val="bg1"/>
                </a:solidFill>
              </a:rPr>
              <a:t>Secret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These credentials will be used by </a:t>
            </a:r>
            <a:br>
              <a:rPr lang="en-US" dirty="0"/>
            </a:br>
            <a:r>
              <a:rPr lang="en-US" dirty="0"/>
              <a:t>the external provider API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You authenticate yourself </a:t>
            </a:r>
            <a:br>
              <a:rPr lang="en-US" dirty="0"/>
            </a:br>
            <a:r>
              <a:rPr lang="en-US" dirty="0"/>
              <a:t>with them, when sending a request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  <a:p>
            <a:pPr lvl="2"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Login Provider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B7B732-7D69-4DD9-B9BC-F92F8E419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EEFE09-CB52-415F-9250-6634AA0B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3068960"/>
            <a:ext cx="4239644" cy="27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Login Provider Developer API</a:t>
            </a:r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52" y="1340768"/>
            <a:ext cx="8493297" cy="529155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9B7B732-7D69-4DD9-B9BC-F92F8E419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Social Accounts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381000" y="2889000"/>
            <a:ext cx="1137203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builder.Services.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facebookOptions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facebookOptions.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     					  				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Authentication:Facebook: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facebookOptions.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					 			 	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Authentication:Facebook: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Social Accounts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09924" y="2825322"/>
            <a:ext cx="3722644" cy="643984"/>
          </a:xfrm>
          <a:prstGeom prst="wedgeRectCallout">
            <a:avLst>
              <a:gd name="adj1" fmla="val -63895"/>
              <a:gd name="adj2" fmla="val 1559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</a:rPr>
              <a:t>Sends </a:t>
            </a:r>
            <a:r>
              <a:rPr lang="en-US" sz="2000" b="1" noProof="1">
                <a:solidFill>
                  <a:schemeClr val="bg1"/>
                </a:solidFill>
              </a:rPr>
              <a:t>POST</a:t>
            </a:r>
            <a:r>
              <a:rPr lang="en-US" sz="2000" b="1" noProof="1">
                <a:solidFill>
                  <a:srgbClr val="FFFFFF"/>
                </a:solidFill>
              </a:rPr>
              <a:t> request to /</a:t>
            </a:r>
            <a:r>
              <a:rPr lang="en-US" sz="2000" b="1" noProof="1">
                <a:solidFill>
                  <a:schemeClr val="bg1"/>
                </a:solidFill>
              </a:rPr>
              <a:t>Identity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/>
                </a:solidFill>
              </a:rPr>
              <a:t>Account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/>
                </a:solidFill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6" y="3632828"/>
            <a:ext cx="3722645" cy="847373"/>
          </a:xfrm>
          <a:prstGeom prst="wedgeRectCallout">
            <a:avLst>
              <a:gd name="adj1" fmla="val -71146"/>
              <a:gd name="adj2" fmla="val -5138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</a:rPr>
              <a:t>Button</a:t>
            </a:r>
            <a:r>
              <a:rPr lang="en-US" sz="2000" b="1" noProof="1">
                <a:solidFill>
                  <a:srgbClr val="FFFFFF"/>
                </a:solidFill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name: </a:t>
            </a:r>
            <a:r>
              <a:rPr lang="en-US" sz="2000" b="1" noProof="1">
                <a:solidFill>
                  <a:schemeClr val="bg1"/>
                </a:solidFill>
              </a:rPr>
              <a:t>provider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value: {</a:t>
            </a:r>
            <a:r>
              <a:rPr lang="en-US" sz="2000" b="1" noProof="1">
                <a:solidFill>
                  <a:schemeClr val="bg1"/>
                </a:solidFill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</a:rPr>
              <a:t>}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JSON Web Tokens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JWT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JWT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expiration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49421"/>
            <a:ext cx="11815018" cy="519971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JWT</a:t>
            </a:r>
            <a:r>
              <a:rPr lang="en-US" sz="3199" dirty="0"/>
              <a:t> in </a:t>
            </a:r>
            <a:r>
              <a:rPr lang="en-US" sz="3199" b="1" dirty="0">
                <a:solidFill>
                  <a:schemeClr val="bg1"/>
                </a:solidFill>
              </a:rPr>
              <a:t>ASP.NET Core </a:t>
            </a:r>
            <a:r>
              <a:rPr lang="en-US" sz="3199" dirty="0"/>
              <a:t>is configured in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999" dirty="0"/>
              <a:t>Install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Microsoft.AspNetCore.Authentication.JwtBearer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Configuration in ASP.NET Core (1)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102546" y="2438138"/>
            <a:ext cx="5273375" cy="19908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7972" rIns="91440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ValidAudience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": "http://localhost:4200",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ValidIssuer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": "http://localhost:61955",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": "super-secret-JWT-key"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3390964" y="2447260"/>
            <a:ext cx="1984956" cy="457928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389401" y="2438139"/>
            <a:ext cx="6560020" cy="3542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auth = builder.Services.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AddAuthentication(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options =&gt;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	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		JwtBearerDefaults.AuthenticationScheme;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		JwtBearerDefaults.AuthenticationScheme;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		JwtBearerDefaults.AuthenticationScheme;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auth.AddJwtBearer(…);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builder.Services.AddScoped&lt;IUserService, UserService&gt;();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265E6FD-7B02-441A-B514-D3FC9D672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C9A6946-FB0E-474A-AB26-085B2E2C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521336"/>
            <a:ext cx="1584176" cy="993814"/>
          </a:xfrm>
          <a:prstGeom prst="wedgeRoundRectCallout">
            <a:avLst>
              <a:gd name="adj1" fmla="val 137932"/>
              <a:gd name="adj2" fmla="val -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On the next slide</a:t>
            </a:r>
            <a:endParaRPr lang="en-US" sz="2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79CC3-1D00-485F-96B9-9205961760B4}"/>
              </a:ext>
            </a:extLst>
          </p:cNvPr>
          <p:cNvSpPr/>
          <p:nvPr/>
        </p:nvSpPr>
        <p:spPr bwMode="auto">
          <a:xfrm>
            <a:off x="5871000" y="4644000"/>
            <a:ext cx="2592288" cy="4150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0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Identity</a:t>
            </a:r>
            <a:endParaRPr lang="bg-BG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23C070-6406-4AFB-9877-5D10D5C6F75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Fundamentals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Configuration in ASP.NET Core (2)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93371" y="1302968"/>
            <a:ext cx="11998470" cy="54810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7972" rIns="91440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auth.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options =&gt;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options.SaveToken = true;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options.RequireHttpsMetadata = false;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options.TokenValidationParameters = new TokenValidationParameters()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ValidateIssuer = true,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ValidateAudience = true,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ValidAudience = builder.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Configuration["JWT:ValidAudience"]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ValidIssuer = builder.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Configuration["JWT:ValidIssuer"]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IssuerSigningKey = 			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 new SymmetricSecurityKey(Encoding.UTF8.GetBytes(builder.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Configuration["JWT:Secret"])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app.UseAuthorization();</a:t>
            </a:r>
            <a:endParaRPr lang="en-US" sz="1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3D5FA7-38F2-4815-8B21-92402437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7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The controller action (</a:t>
            </a:r>
            <a:r>
              <a:rPr lang="en-US" sz="3199" b="1" dirty="0">
                <a:solidFill>
                  <a:schemeClr val="bg1"/>
                </a:solidFill>
              </a:rPr>
              <a:t>Endpoint</a:t>
            </a:r>
            <a:r>
              <a:rPr lang="en-US" sz="3199" dirty="0"/>
              <a:t>) is kept "</a:t>
            </a:r>
            <a:r>
              <a:rPr lang="en-US" sz="3199" b="1" dirty="0">
                <a:solidFill>
                  <a:schemeClr val="bg1"/>
                </a:solidFill>
              </a:rPr>
              <a:t>thin</a:t>
            </a:r>
            <a:r>
              <a:rPr lang="en-US" sz="3199" dirty="0"/>
              <a:t>" to a maximum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 Controllers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34154" y="1800352"/>
            <a:ext cx="11239550" cy="492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[ApiController]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[Route("/api/[controller]")]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private 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IUserService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 userService;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public UsersController(IUserService userService) =&gt; this.userService = userService;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[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public IActionResult 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([FromBody] LoginUserBindingModel loginUser)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   var user = this.userService.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Authenticate(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loginUser.Username, loginUser.Password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   if (user == null)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BadRequest(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new { message = "Username or password is incorrect." }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   var tokenString = this.userService.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GenerateJSONWebToken(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Ok(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new { 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 = tokenString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CECCB5-1C70-4761-8B8F-D4B5E5BB8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747105B-A47F-42D0-9929-3BE3A5AA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2060848"/>
            <a:ext cx="1440160" cy="993814"/>
          </a:xfrm>
          <a:prstGeom prst="wedgeRoundRectCallout">
            <a:avLst>
              <a:gd name="adj1" fmla="val -138912"/>
              <a:gd name="adj2" fmla="val 37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Using services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99" dirty="0"/>
              <a:t>Configurations for </a:t>
            </a:r>
            <a:r>
              <a:rPr lang="en-US" sz="3199" b="1" dirty="0">
                <a:solidFill>
                  <a:schemeClr val="bg1"/>
                </a:solidFill>
              </a:rPr>
              <a:t>JWT</a:t>
            </a:r>
            <a:r>
              <a:rPr lang="en-US" sz="3199" dirty="0"/>
              <a:t> are injected into a </a:t>
            </a:r>
            <a:r>
              <a:rPr lang="en-US" sz="3199" b="1" dirty="0"/>
              <a:t>service class constructor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 in Services (1)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335360" y="1862560"/>
            <a:ext cx="11316314" cy="4456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private UserManager&lt;IdentityUser&gt; userManager;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IConfiguration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configuration;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IConfiguration configuration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this.context = context;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this.configuration = configuration; 	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public IdentityUser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string username, string password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{ ...}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GenerateJSONWebToken(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IdentityUser user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{ ...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51CB48F-9FF7-4877-BF07-3D8DD948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16376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DBC9978-79F0-4B90-B25F-44035EE2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947" y="3994386"/>
            <a:ext cx="1584176" cy="993814"/>
          </a:xfrm>
          <a:prstGeom prst="wedgeRoundRectCallout">
            <a:avLst>
              <a:gd name="adj1" fmla="val -82668"/>
              <a:gd name="adj2" fmla="val 65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On the next slides</a:t>
            </a:r>
            <a:endParaRPr lang="en-US" sz="2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0C912-1268-463B-B2E9-DAB72F283742}"/>
              </a:ext>
            </a:extLst>
          </p:cNvPr>
          <p:cNvSpPr/>
          <p:nvPr/>
        </p:nvSpPr>
        <p:spPr bwMode="auto">
          <a:xfrm>
            <a:off x="916179" y="5094561"/>
            <a:ext cx="9349385" cy="897371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7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 in Services (2)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637666" y="1271774"/>
            <a:ext cx="10916668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public IdentityUser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string username, string password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var user = this.userManager.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FindByNameAsync(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.Result;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if (user != null &amp;&amp; this.userManager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.CheckPasswordAsync(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user, password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.Result)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GenerateJSONWebToken(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IdentityUser user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authClaims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= new List&lt;Claim&gt;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ClaimTypes.Name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, user.UserName),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JwtRegisteredClaimNames.Jti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, Guid.NewGuid().ToString()),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the next slide...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C03D1E-A8F5-4B2B-AEAE-D3C8CB950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75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 in Services (3)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913150" y="1700808"/>
            <a:ext cx="10365700" cy="40960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string jwtSecret = this.configuration["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JWT:Secret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"];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byte[] jwtSecretBytes = Encoding.UTF8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.GetBytes(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jwtSecret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var authSigningKey =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jwtSecretBytes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var token = new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issuer: this.configuration["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JWT:ValidIssuer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"],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audience: this.configuration["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JWT:ValidAudience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"],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expires: DateTime.Now.AddHours(3),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claims: authClaims,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signingCredentials: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 new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authSigningKey, SecurityAlgorithms.HmacSha256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return new 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JwtSecurityTokenHandler().WriteToken(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F8B313-4A78-43F4-AA13-84D4E1A85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4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ASP.NET Core </a:t>
            </a:r>
            <a:r>
              <a:rPr lang="en-US" sz="2800" b="1" noProof="1">
                <a:solidFill>
                  <a:schemeClr val="bg1"/>
                </a:solidFill>
              </a:rPr>
              <a:t>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Overview &amp; Gaining full control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Claims</a:t>
            </a:r>
            <a:r>
              <a:rPr lang="en-US" sz="2800" b="1" noProof="1">
                <a:solidFill>
                  <a:schemeClr val="bg2"/>
                </a:solidFill>
              </a:rPr>
              <a:t> &amp; </a:t>
            </a:r>
            <a:r>
              <a:rPr lang="en-US" sz="2800" b="1" noProof="1">
                <a:solidFill>
                  <a:schemeClr val="bg1"/>
                </a:solidFill>
              </a:rPr>
              <a:t>Roles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Authentication</a:t>
            </a:r>
            <a:r>
              <a:rPr lang="en-US" sz="2800" b="1" noProof="1">
                <a:solidFill>
                  <a:schemeClr val="bg2"/>
                </a:solidFill>
              </a:rPr>
              <a:t> Types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Social</a:t>
            </a:r>
            <a:r>
              <a:rPr lang="en-US" sz="2800" b="1" noProof="1">
                <a:solidFill>
                  <a:schemeClr val="bg2"/>
                </a:solidFill>
              </a:rPr>
              <a:t> Accounts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JWT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1940" y="1196707"/>
            <a:ext cx="11815018" cy="54046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system for ASP.NET Core </a:t>
            </a:r>
          </a:p>
          <a:p>
            <a:pPr>
              <a:lnSpc>
                <a:spcPct val="100000"/>
              </a:lnSpc>
            </a:pPr>
            <a:r>
              <a:rPr lang="en-US" dirty="0"/>
              <a:t> Supports ASP.NET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>
              <a:lnSpc>
                <a:spcPct val="100000"/>
              </a:lnSpc>
            </a:pPr>
            <a:r>
              <a:rPr lang="en-US" dirty="0"/>
              <a:t> 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>
              <a:lnSpc>
                <a:spcPct val="100000"/>
              </a:lnSpc>
            </a:pPr>
            <a:r>
              <a:rPr lang="en-US" dirty="0"/>
              <a:t> Handles cookie consent and GDPR</a:t>
            </a:r>
          </a:p>
          <a:p>
            <a:pPr>
              <a:lnSpc>
                <a:spcPct val="100000"/>
              </a:lnSpc>
            </a:pPr>
            <a:r>
              <a:rPr lang="en-US" dirty="0"/>
              <a:t> Supports external login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Facebook, Google, Twitter, etc.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 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 System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888F10E-F9D6-4EC3-A296-9F2F2E3C3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1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Database Schema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6000" y="1123282"/>
            <a:ext cx="10339613" cy="5645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9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Microsoft.AspNetCore.Identity.EntityFrameworkCore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 System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28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en-US" sz="3600" dirty="0"/>
              <a:t> (1)</a:t>
            </a:r>
            <a:r>
              <a:rPr lang="bg-BG" sz="3500" dirty="0"/>
              <a:t> </a:t>
            </a:r>
            <a:endParaRPr lang="en-US" sz="3500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C5243-6B8C-3E43-C1DB-77C0B625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030" y="1619042"/>
            <a:ext cx="4286081" cy="361991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6696148" cy="5559677"/>
          </a:xfrm>
        </p:spPr>
        <p:txBody>
          <a:bodyPr/>
          <a:lstStyle/>
          <a:p>
            <a:r>
              <a:rPr lang="en-US" sz="3199" dirty="0"/>
              <a:t>Since </a:t>
            </a:r>
            <a:r>
              <a:rPr lang="en-US" sz="3199" b="1" dirty="0">
                <a:solidFill>
                  <a:schemeClr val="bg1"/>
                </a:solidFill>
              </a:rPr>
              <a:t>ASP.NET Core 6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Identity</a:t>
            </a:r>
            <a:r>
              <a:rPr lang="en-US" sz="3199" dirty="0"/>
              <a:t> is provided as a </a:t>
            </a:r>
            <a:r>
              <a:rPr lang="en-US" sz="3199" b="1" dirty="0">
                <a:solidFill>
                  <a:schemeClr val="bg1"/>
                </a:solidFill>
              </a:rPr>
              <a:t>Razor Class Library</a:t>
            </a:r>
          </a:p>
          <a:p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scaffolder</a:t>
            </a:r>
            <a:r>
              <a:rPr lang="en-US" sz="3199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199" dirty="0"/>
              <a:t>Most of the necessary code is generated by the </a:t>
            </a:r>
            <a:r>
              <a:rPr lang="en-US" sz="3199" b="1" dirty="0">
                <a:solidFill>
                  <a:schemeClr val="bg1"/>
                </a:solidFill>
              </a:rPr>
              <a:t>scaffolder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88D1303-E72A-4982-AA56-F1636FFFE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86F9F-D8A0-4D33-AC53-1EE31CEEE312}"/>
              </a:ext>
            </a:extLst>
          </p:cNvPr>
          <p:cNvSpPr/>
          <p:nvPr/>
        </p:nvSpPr>
        <p:spPr bwMode="auto">
          <a:xfrm>
            <a:off x="8166000" y="3090196"/>
            <a:ext cx="2745000" cy="128380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BC47D84-E17A-426E-9E83-B6860B928D49}"/>
              </a:ext>
            </a:extLst>
          </p:cNvPr>
          <p:cNvSpPr/>
          <p:nvPr/>
        </p:nvSpPr>
        <p:spPr bwMode="auto">
          <a:xfrm>
            <a:off x="6096000" y="5088765"/>
            <a:ext cx="2520280" cy="1423902"/>
          </a:xfrm>
          <a:prstGeom prst="wedgeRoundRectCallout">
            <a:avLst>
              <a:gd name="adj1" fmla="val 70152"/>
              <a:gd name="adj2" fmla="val -100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</a:rPr>
              <a:t>Scaffolded </a:t>
            </a:r>
            <a:r>
              <a:rPr lang="en-US" sz="2200" b="1" noProof="1">
                <a:solidFill>
                  <a:schemeClr val="bg1"/>
                </a:solidFill>
              </a:rPr>
              <a:t>Account.Register </a:t>
            </a:r>
            <a:r>
              <a:rPr lang="en-US" sz="2200" b="1" noProof="1">
                <a:solidFill>
                  <a:schemeClr val="bg2"/>
                </a:solidFill>
              </a:rPr>
              <a:t>and </a:t>
            </a:r>
            <a:r>
              <a:rPr lang="en-US" sz="2200" b="1" noProof="1">
                <a:solidFill>
                  <a:schemeClr val="bg1"/>
                </a:solidFill>
              </a:rPr>
              <a:t>Account.Login</a:t>
            </a:r>
          </a:p>
        </p:txBody>
      </p:sp>
    </p:spTree>
    <p:extLst>
      <p:ext uri="{BB962C8B-B14F-4D97-AF65-F5344CB8AC3E}">
        <p14:creationId xmlns:p14="http://schemas.microsoft.com/office/powerpoint/2010/main" val="19404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</TotalTime>
  <Words>3003</Words>
  <Application>Microsoft Office PowerPoint</Application>
  <PresentationFormat>Widescreen</PresentationFormat>
  <Paragraphs>490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Identity</vt:lpstr>
      <vt:lpstr>Table of Contents</vt:lpstr>
      <vt:lpstr>Have a Question?</vt:lpstr>
      <vt:lpstr>ASP.NET Core Identity</vt:lpstr>
      <vt:lpstr>ASP.NET Core Identity System</vt:lpstr>
      <vt:lpstr>Internal Database Schema</vt:lpstr>
      <vt:lpstr>ASP.NET Core Identity System Setup</vt:lpstr>
      <vt:lpstr>ASP.NET Core Project Template Authentication (1) </vt:lpstr>
      <vt:lpstr>Scaffolding ASP.NET Core Identity</vt:lpstr>
      <vt:lpstr>Extending ASP.NET Core Identity</vt:lpstr>
      <vt:lpstr>Gaining Full Control Over Identity UI</vt:lpstr>
      <vt:lpstr>Gaining Full Identity Control (1)</vt:lpstr>
      <vt:lpstr>Gaining Full Identity Control (2)</vt:lpstr>
      <vt:lpstr>Claims</vt:lpstr>
      <vt:lpstr>Claims</vt:lpstr>
      <vt:lpstr>Claims in ASP.NET Core</vt:lpstr>
      <vt:lpstr>Claims (2)</vt:lpstr>
      <vt:lpstr>Roles</vt:lpstr>
      <vt:lpstr>Roles</vt:lpstr>
      <vt:lpstr>Add User to a Role</vt:lpstr>
      <vt:lpstr>Require Logged-In User in Certain Role</vt:lpstr>
      <vt:lpstr>Check the Currently Logged-In User's Role</vt:lpstr>
      <vt:lpstr>Authentication Types</vt:lpstr>
      <vt:lpstr>Authentication Types in ASP.NET Core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 (1)</vt:lpstr>
      <vt:lpstr>JWT Authentication &amp; Authorization (2)</vt:lpstr>
      <vt:lpstr>Social Accounts</vt:lpstr>
      <vt:lpstr>Social Accounts (1)</vt:lpstr>
      <vt:lpstr>External Login Provider </vt:lpstr>
      <vt:lpstr>External Login Provider Developer API</vt:lpstr>
      <vt:lpstr>Configuring Social Accounts (1)</vt:lpstr>
      <vt:lpstr>Configuring Social Accounts (2)</vt:lpstr>
      <vt:lpstr>JSON Web Tokens</vt:lpstr>
      <vt:lpstr>JSON Web Tokens (1)</vt:lpstr>
      <vt:lpstr>JSON Web Tokens (2)</vt:lpstr>
      <vt:lpstr>JWT Configuration in ASP.NET Core (1)</vt:lpstr>
      <vt:lpstr>JWT Configuration in ASP.NET Core (2)</vt:lpstr>
      <vt:lpstr>JWT in ASP.NET Core Controllers</vt:lpstr>
      <vt:lpstr>JWT in ASP.NET Core in Services (1)</vt:lpstr>
      <vt:lpstr>JWT in ASP.NET Core in Services (2)</vt:lpstr>
      <vt:lpstr>JWT in ASP.NET Core in Services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69</cp:revision>
  <dcterms:created xsi:type="dcterms:W3CDTF">2018-05-23T13:08:44Z</dcterms:created>
  <dcterms:modified xsi:type="dcterms:W3CDTF">2022-11-15T08:52:54Z</dcterms:modified>
  <cp:category>computer programming;programming;software development;software engineering</cp:category>
</cp:coreProperties>
</file>