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320" r:id="rId7"/>
    <p:sldId id="321" r:id="rId8"/>
    <p:sldId id="322" r:id="rId9"/>
    <p:sldId id="323" r:id="rId10"/>
    <p:sldId id="324" r:id="rId11"/>
    <p:sldId id="266" r:id="rId12"/>
    <p:sldId id="325" r:id="rId13"/>
    <p:sldId id="326" r:id="rId14"/>
    <p:sldId id="327" r:id="rId15"/>
    <p:sldId id="328" r:id="rId16"/>
    <p:sldId id="329" r:id="rId17"/>
    <p:sldId id="272" r:id="rId18"/>
    <p:sldId id="273" r:id="rId19"/>
    <p:sldId id="275" r:id="rId20"/>
    <p:sldId id="494" r:id="rId21"/>
    <p:sldId id="277" r:id="rId22"/>
    <p:sldId id="496" r:id="rId23"/>
    <p:sldId id="278" r:id="rId24"/>
    <p:sldId id="497" r:id="rId25"/>
    <p:sldId id="280" r:id="rId26"/>
    <p:sldId id="493" r:id="rId27"/>
    <p:sldId id="498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492" r:id="rId38"/>
    <p:sldId id="292" r:id="rId39"/>
    <p:sldId id="298" r:id="rId40"/>
    <p:sldId id="628" r:id="rId41"/>
    <p:sldId id="629" r:id="rId42"/>
    <p:sldId id="300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7BB937-E257-48D1-9A03-54AC6DFDBFE6}">
          <p14:sldIdLst>
            <p14:sldId id="256"/>
            <p14:sldId id="257"/>
            <p14:sldId id="258"/>
          </p14:sldIdLst>
        </p14:section>
        <p14:section name="Web Application Designs" id="{B654FE2F-7DBA-4E27-9B0D-ACAEE4FCB3B6}">
          <p14:sldIdLst>
            <p14:sldId id="259"/>
            <p14:sldId id="260"/>
            <p14:sldId id="320"/>
            <p14:sldId id="321"/>
            <p14:sldId id="322"/>
            <p14:sldId id="323"/>
            <p14:sldId id="324"/>
          </p14:sldIdLst>
        </p14:section>
        <p14:section name="Web Application Architectures" id="{ACF29859-4A93-4050-B5DE-58EDD81AC4DA}">
          <p14:sldIdLst>
            <p14:sldId id="266"/>
            <p14:sldId id="325"/>
            <p14:sldId id="326"/>
            <p14:sldId id="327"/>
            <p14:sldId id="328"/>
            <p14:sldId id="329"/>
          </p14:sldIdLst>
        </p14:section>
        <p14:section name="ASP.NET Core Essentials" id="{3F83A678-3494-4751-877F-C0843E45CBD2}">
          <p14:sldIdLst>
            <p14:sldId id="272"/>
            <p14:sldId id="273"/>
            <p14:sldId id="275"/>
            <p14:sldId id="494"/>
            <p14:sldId id="277"/>
            <p14:sldId id="496"/>
          </p14:sldIdLst>
        </p14:section>
        <p14:section name="AutoMapper" id="{970F7DF8-B1A1-42C5-896D-87299B029571}">
          <p14:sldIdLst>
            <p14:sldId id="278"/>
            <p14:sldId id="497"/>
            <p14:sldId id="280"/>
            <p14:sldId id="493"/>
            <p14:sldId id="498"/>
          </p14:sldIdLst>
        </p14:section>
        <p14:section name="Abstracting the Data Access Logic" id="{C194D122-9CE6-45E4-8BD5-D9F776E568F5}">
          <p14:sldIdLst>
            <p14:sldId id="283"/>
            <p14:sldId id="284"/>
            <p14:sldId id="285"/>
          </p14:sldIdLst>
        </p14:section>
        <p14:section name="Databases &amp; ORMs" id="{22481E60-A51B-4153-90F8-B2B56A57DF39}">
          <p14:sldIdLst>
            <p14:sldId id="286"/>
            <p14:sldId id="287"/>
            <p14:sldId id="288"/>
            <p14:sldId id="289"/>
            <p14:sldId id="290"/>
            <p14:sldId id="291"/>
            <p14:sldId id="492"/>
          </p14:sldIdLst>
        </p14:section>
        <p14:section name="Conclusion" id="{970FD944-0340-4364-B02B-A2EC74EBE253}">
          <p14:sldIdLst>
            <p14:sldId id="292"/>
            <p14:sldId id="298"/>
            <p14:sldId id="628"/>
            <p14:sldId id="629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1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48" y="13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9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91.png"/><Relationship Id="rId21" Type="http://schemas.openxmlformats.org/officeDocument/2006/relationships/image" Target="../media/image100.png"/><Relationship Id="rId7" Type="http://schemas.openxmlformats.org/officeDocument/2006/relationships/image" Target="../media/image9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9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92.png"/><Relationship Id="rId15" Type="http://schemas.openxmlformats.org/officeDocument/2006/relationships/image" Target="../media/image97.jpeg"/><Relationship Id="rId23" Type="http://schemas.openxmlformats.org/officeDocument/2006/relationships/image" Target="../media/image10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9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9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 fontScale="92500" lnSpcReduction="20000"/>
          </a:bodyPr>
          <a:lstStyle/>
          <a:p>
            <a:r>
              <a:rPr lang="en-US" sz="3200" noProof="1"/>
              <a:t>Web Applications Designs and Architectures, Repository Pattern, Automapper, Databases and 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" y="2288070"/>
            <a:ext cx="3043321" cy="2299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1196708"/>
            <a:ext cx="11815018" cy="5508481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sz="3500" b="1" dirty="0">
                <a:solidFill>
                  <a:schemeClr val="bg1"/>
                </a:solidFill>
              </a:rPr>
              <a:t>PRO</a:t>
            </a:r>
            <a:r>
              <a:rPr lang="en-US" sz="3500" dirty="0"/>
              <a:t>s of Single-Page applications</a:t>
            </a:r>
          </a:p>
          <a:p>
            <a:pPr lvl="1"/>
            <a:r>
              <a:rPr lang="en-US" sz="3200" dirty="0"/>
              <a:t>Animated, east-to-navigate and more user-friendly</a:t>
            </a:r>
          </a:p>
          <a:p>
            <a:pPr lvl="1"/>
            <a:r>
              <a:rPr lang="en-US" sz="3200" dirty="0"/>
              <a:t>SPAs are </a:t>
            </a:r>
            <a:r>
              <a:rPr lang="en-US" sz="3200" b="1" dirty="0"/>
              <a:t>fast</a:t>
            </a:r>
            <a:r>
              <a:rPr lang="en-US" sz="3200" dirty="0"/>
              <a:t>, most resources are loaded only once</a:t>
            </a:r>
          </a:p>
          <a:p>
            <a:pPr lvl="1"/>
            <a:r>
              <a:rPr lang="en-US" sz="3200" dirty="0"/>
              <a:t>Easy to make a corresponding </a:t>
            </a:r>
            <a:r>
              <a:rPr lang="en-US" sz="3200" b="1" dirty="0"/>
              <a:t>mobile application</a:t>
            </a:r>
          </a:p>
          <a:p>
            <a:pPr lvl="2"/>
            <a:r>
              <a:rPr lang="en-US" sz="3000" dirty="0"/>
              <a:t>Reusing the same Back-End</a:t>
            </a:r>
          </a:p>
          <a:p>
            <a:pPr>
              <a:buClr>
                <a:srgbClr val="234465"/>
              </a:buClr>
            </a:pPr>
            <a:r>
              <a:rPr lang="en-US" sz="3500" b="1" dirty="0">
                <a:solidFill>
                  <a:schemeClr val="bg1"/>
                </a:solidFill>
              </a:rPr>
              <a:t>CON</a:t>
            </a:r>
            <a:r>
              <a:rPr lang="en-US" sz="3500" dirty="0"/>
              <a:t>s of Single-Page applications</a:t>
            </a:r>
          </a:p>
          <a:p>
            <a:pPr lvl="1"/>
            <a:r>
              <a:rPr lang="en-US" sz="3200" dirty="0"/>
              <a:t>Quite tricky, and not easy to make SEO of the app</a:t>
            </a:r>
          </a:p>
          <a:p>
            <a:pPr lvl="1"/>
            <a:r>
              <a:rPr lang="en-US" sz="3200" dirty="0"/>
              <a:t>Slow to download, because of </a:t>
            </a:r>
            <a:r>
              <a:rPr lang="en-US" sz="3200" b="1" dirty="0"/>
              <a:t>heavy front-end frameworks</a:t>
            </a:r>
          </a:p>
          <a:p>
            <a:pPr lvl="1"/>
            <a:r>
              <a:rPr lang="en-US" sz="3200" dirty="0"/>
              <a:t>Compared to "traditional" apps, SPAs are </a:t>
            </a:r>
            <a:r>
              <a:rPr lang="en-US" sz="3200" b="1" dirty="0"/>
              <a:t>less secure</a:t>
            </a:r>
          </a:p>
          <a:p>
            <a:pPr lvl="1"/>
            <a:r>
              <a:rPr lang="en-US" sz="3200" dirty="0"/>
              <a:t>In most cases, require the use of </a:t>
            </a:r>
            <a:r>
              <a:rPr lang="en-US" sz="3200" b="1" dirty="0"/>
              <a:t>2 completely different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187F2F-97B7-495F-BEB4-6168D60F0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12F15-47B8-41CF-B67B-21C3B1D7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059" y="1170373"/>
            <a:ext cx="2926061" cy="38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Architectures</a:t>
            </a:r>
            <a:endParaRPr lang="bg-BG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4378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Monolithic applications </a:t>
            </a:r>
            <a:r>
              <a:rPr lang="en-US" sz="3199" dirty="0"/>
              <a:t>are single-tiered applications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User interface and data access code are combined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The simplest form of architecture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399" dirty="0"/>
              <a:t>Deployment and maintenance is quite easy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Achieved due to lack of modularity and complexity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Monolithic apps </a:t>
            </a:r>
            <a:r>
              <a:rPr lang="en-US" sz="3199" dirty="0"/>
              <a:t>are recommended for </a:t>
            </a:r>
            <a:br>
              <a:rPr lang="en-US" sz="3199" dirty="0"/>
            </a:br>
            <a:r>
              <a:rPr lang="en-US" sz="3199" dirty="0"/>
              <a:t>small and mid-sized projects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Where the scope of functionality does not require abstractions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/>
              <a:t>Monolithic Applications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BB4518-BD8A-49FC-B5D6-8EF8853D3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AA1F1B-3B84-4745-9C07-6DA46D1B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1772816"/>
            <a:ext cx="2610470" cy="37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6"/>
            <a:ext cx="11913503" cy="54726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Service-Oriented Architectures (SOA)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Usually incorporate functions into </a:t>
            </a:r>
            <a:r>
              <a:rPr lang="en-US" sz="3000" b="1" dirty="0"/>
              <a:t>smaller apps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services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Communication is established </a:t>
            </a:r>
            <a:br>
              <a:rPr lang="en-US" sz="3000" dirty="0"/>
            </a:br>
            <a:r>
              <a:rPr lang="en-US" sz="3000" dirty="0"/>
              <a:t>over SOAP/XML, WS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Services communicate using</a:t>
            </a:r>
            <a:br>
              <a:rPr lang="en-US" sz="2800" dirty="0"/>
            </a:br>
            <a:r>
              <a:rPr lang="en-US" sz="2800" b="1" dirty="0"/>
              <a:t>Enterprise Service Bus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Services do </a:t>
            </a:r>
            <a:r>
              <a:rPr lang="en-US" sz="3000" b="1" dirty="0"/>
              <a:t>multiple activities</a:t>
            </a:r>
            <a:br>
              <a:rPr lang="en-US" sz="3000" dirty="0"/>
            </a:br>
            <a:r>
              <a:rPr lang="en-US" sz="3000" dirty="0"/>
              <a:t>over a single scope of functionality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All services share </a:t>
            </a:r>
            <a:r>
              <a:rPr lang="en-US" sz="3000" b="1" dirty="0"/>
              <a:t>the same data store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Architectures (SOA)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0CA4CF-7360-405B-8BD6-2F6DE28D8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207078-92E7-4DB6-A0CD-79EDE2FD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2708921"/>
            <a:ext cx="4866530" cy="36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46564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Microservices</a:t>
            </a:r>
            <a:r>
              <a:rPr lang="en-US" sz="3199" dirty="0"/>
              <a:t> is an architecture based on </a:t>
            </a:r>
            <a:r>
              <a:rPr lang="en-US" sz="3199" b="1" dirty="0"/>
              <a:t>lots of small applications </a:t>
            </a:r>
          </a:p>
          <a:p>
            <a:pPr lvl="1"/>
            <a:r>
              <a:rPr lang="en-US" sz="2999" dirty="0"/>
              <a:t>Collection of loosely coupled services</a:t>
            </a:r>
          </a:p>
          <a:p>
            <a:pPr lvl="1"/>
            <a:r>
              <a:rPr lang="en-US" sz="2999" dirty="0"/>
              <a:t>The size should be minimal</a:t>
            </a:r>
            <a:endParaRPr lang="en-US" sz="3199" dirty="0"/>
          </a:p>
          <a:p>
            <a:r>
              <a:rPr lang="en-US" sz="3199" dirty="0"/>
              <a:t>Enables </a:t>
            </a:r>
            <a:r>
              <a:rPr lang="en-US" sz="3199" b="1" dirty="0"/>
              <a:t>continuous deployment</a:t>
            </a:r>
          </a:p>
          <a:p>
            <a:pPr lvl="1"/>
            <a:r>
              <a:rPr lang="en-US" sz="2999" dirty="0"/>
              <a:t>Can be deployed independently</a:t>
            </a:r>
          </a:p>
          <a:p>
            <a:r>
              <a:rPr lang="en-US" sz="3199" dirty="0"/>
              <a:t>All services </a:t>
            </a:r>
            <a:r>
              <a:rPr lang="en-US" sz="3199" b="1" dirty="0">
                <a:solidFill>
                  <a:schemeClr val="bg1"/>
                </a:solidFill>
              </a:rPr>
              <a:t>communicate directly</a:t>
            </a:r>
          </a:p>
          <a:p>
            <a:r>
              <a:rPr lang="en-US" sz="3199" dirty="0"/>
              <a:t>Every </a:t>
            </a:r>
            <a:r>
              <a:rPr lang="en-US" sz="3199" b="1" dirty="0">
                <a:solidFill>
                  <a:schemeClr val="bg1"/>
                </a:solidFill>
              </a:rPr>
              <a:t>service has its own store</a:t>
            </a:r>
          </a:p>
          <a:p>
            <a:r>
              <a:rPr lang="en-US" sz="3199" dirty="0"/>
              <a:t>Communication: REST, Web API, 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5A98802-ADC4-483B-A754-701FA9CBF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FD9007-00D4-4648-A531-8E8518357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27" y="1844824"/>
            <a:ext cx="5197191" cy="444615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46707C5-A2AE-4FE0-9168-F52526B3CCDD}"/>
              </a:ext>
            </a:extLst>
          </p:cNvPr>
          <p:cNvSpPr/>
          <p:nvPr/>
        </p:nvSpPr>
        <p:spPr bwMode="auto">
          <a:xfrm>
            <a:off x="8992196" y="2204864"/>
            <a:ext cx="2762422" cy="720080"/>
          </a:xfrm>
          <a:prstGeom prst="ellipse">
            <a:avLst/>
          </a:prstGeom>
          <a:noFill/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2B72FE-22FF-4099-BF65-335CBBFE2F5A}"/>
              </a:ext>
            </a:extLst>
          </p:cNvPr>
          <p:cNvSpPr/>
          <p:nvPr/>
        </p:nvSpPr>
        <p:spPr bwMode="auto">
          <a:xfrm>
            <a:off x="8992196" y="3072020"/>
            <a:ext cx="2762422" cy="758686"/>
          </a:xfrm>
          <a:prstGeom prst="ellipse">
            <a:avLst/>
          </a:prstGeom>
          <a:noFill/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981F53-C1BD-4486-8277-9B59E7536E78}"/>
              </a:ext>
            </a:extLst>
          </p:cNvPr>
          <p:cNvSpPr/>
          <p:nvPr/>
        </p:nvSpPr>
        <p:spPr bwMode="auto">
          <a:xfrm>
            <a:off x="8992196" y="3933056"/>
            <a:ext cx="2762422" cy="820473"/>
          </a:xfrm>
          <a:prstGeom prst="ellipse">
            <a:avLst/>
          </a:prstGeom>
          <a:noFill/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4C296-2D8E-4A94-B6BE-6263EAE72478}"/>
              </a:ext>
            </a:extLst>
          </p:cNvPr>
          <p:cNvSpPr/>
          <p:nvPr/>
        </p:nvSpPr>
        <p:spPr bwMode="auto">
          <a:xfrm>
            <a:off x="8972874" y="4855877"/>
            <a:ext cx="2762422" cy="833710"/>
          </a:xfrm>
          <a:prstGeom prst="ellipse">
            <a:avLst/>
          </a:prstGeom>
          <a:noFill/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1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79F0B-6CC6-4E0F-9323-1A95A60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vs 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25B85-FEAD-42D6-9673-AE0F3C404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997395" y="1114345"/>
            <a:ext cx="5098606" cy="57308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8D18507-8F96-48F8-B105-D10C1C1CF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91419-47B2-42B6-B34D-E005D8039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66367" y="1114345"/>
            <a:ext cx="5098606" cy="57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1CF9C-7BB7-4495-81C9-0DEAC3D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Microservices App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B01F2B-F0AA-46F4-8854-2F272E36F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0553C-57D0-451F-8B0A-E82C5474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4" y="1340769"/>
            <a:ext cx="11495013" cy="52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ASP.NET Core MVC vs Razor Pages</a:t>
            </a:r>
            <a:endParaRPr lang="bg-BG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825" y="1269000"/>
            <a:ext cx="2650350" cy="2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99" dirty="0"/>
              <a:t>Apart from </a:t>
            </a:r>
            <a:r>
              <a:rPr lang="en-US" sz="3199" b="1" dirty="0">
                <a:solidFill>
                  <a:schemeClr val="bg1"/>
                </a:solidFill>
              </a:rPr>
              <a:t>MVC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ASP.NET Core </a:t>
            </a:r>
            <a:r>
              <a:rPr lang="en-US" sz="3199" dirty="0"/>
              <a:t>provides another approach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Enter </a:t>
            </a:r>
            <a:r>
              <a:rPr lang="en-US" sz="2999" b="1" dirty="0">
                <a:solidFill>
                  <a:schemeClr val="bg1"/>
                </a:solidFill>
              </a:rPr>
              <a:t>Razor Pages</a:t>
            </a:r>
            <a:r>
              <a:rPr lang="en-US" sz="2999" dirty="0"/>
              <a:t>! A </a:t>
            </a:r>
            <a:r>
              <a:rPr lang="en-US" sz="2999" b="1" dirty="0">
                <a:solidFill>
                  <a:schemeClr val="bg1"/>
                </a:solidFill>
              </a:rPr>
              <a:t>Model-View-</a:t>
            </a:r>
            <a:r>
              <a:rPr lang="en-US" sz="2999" b="1" noProof="1">
                <a:solidFill>
                  <a:schemeClr val="bg1"/>
                </a:solidFill>
              </a:rPr>
              <a:t>ViewModel</a:t>
            </a:r>
            <a:r>
              <a:rPr lang="en-US" sz="2999" dirty="0"/>
              <a:t>-like framework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Razor Pages </a:t>
            </a:r>
            <a:r>
              <a:rPr lang="en-US" sz="3199" dirty="0"/>
              <a:t>are similar to View Components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Model</a:t>
            </a:r>
            <a:r>
              <a:rPr lang="en-US" sz="2999" dirty="0"/>
              <a:t> &amp; </a:t>
            </a:r>
            <a:r>
              <a:rPr lang="en-US" sz="2999" b="1" dirty="0">
                <a:solidFill>
                  <a:schemeClr val="bg1"/>
                </a:solidFill>
              </a:rPr>
              <a:t>Controller</a:t>
            </a:r>
            <a:r>
              <a:rPr lang="en-US" sz="2999" dirty="0"/>
              <a:t> code is included in the </a:t>
            </a:r>
            <a:r>
              <a:rPr lang="en-US" sz="2999" b="1" dirty="0">
                <a:solidFill>
                  <a:schemeClr val="bg1"/>
                </a:solidFill>
              </a:rPr>
              <a:t>Page</a:t>
            </a:r>
            <a:r>
              <a:rPr lang="en-US" sz="2999" dirty="0"/>
              <a:t> itself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Enables two-way data binding and simpler development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Perfect for simple applications</a:t>
            </a:r>
          </a:p>
          <a:p>
            <a:pPr lvl="2">
              <a:lnSpc>
                <a:spcPct val="100000"/>
              </a:lnSpc>
            </a:pPr>
            <a:r>
              <a:rPr lang="en-US" sz="2799" dirty="0"/>
              <a:t>With read-only functionality</a:t>
            </a:r>
            <a:br>
              <a:rPr lang="en-US" sz="2799" dirty="0"/>
            </a:br>
            <a:r>
              <a:rPr lang="en-US" sz="2799" dirty="0"/>
              <a:t>or simple data input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The single responsibility is strong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C747EA-D898-4B4D-BFA2-3C2FE1E63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EFB75-2F94-4792-934A-D2A34698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4365105"/>
            <a:ext cx="2611598" cy="211966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91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43" y="1975783"/>
            <a:ext cx="1889268" cy="1297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0047" y="1975312"/>
            <a:ext cx="1897975" cy="1297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50551" y="4221632"/>
            <a:ext cx="2929637" cy="4440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80158" y="5447936"/>
            <a:ext cx="3443343" cy="4440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Controller/Action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7022" y="4215814"/>
            <a:ext cx="2929672" cy="4440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sp>
        <p:nvSpPr>
          <p:cNvPr id="32" name="Down Arrow 31"/>
          <p:cNvSpPr/>
          <p:nvPr/>
        </p:nvSpPr>
        <p:spPr bwMode="auto">
          <a:xfrm rot="19738755">
            <a:off x="1304420" y="3348349"/>
            <a:ext cx="291191" cy="79795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856" y="4718131"/>
            <a:ext cx="291191" cy="64535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8226" y="3363864"/>
            <a:ext cx="291191" cy="79795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5580" y="4753896"/>
            <a:ext cx="291191" cy="6442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0914" y="3085506"/>
            <a:ext cx="291191" cy="64535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0915" y="5128352"/>
            <a:ext cx="291191" cy="64535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6796" y="3218227"/>
            <a:ext cx="1975900" cy="3413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GET- Index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8454" y="3223050"/>
            <a:ext cx="291191" cy="40874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8454" y="5239274"/>
            <a:ext cx="291191" cy="40874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085" y="5241130"/>
            <a:ext cx="1975900" cy="3413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- Profile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445" y="2793541"/>
            <a:ext cx="2194748" cy="34568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445" y="2209060"/>
            <a:ext cx="2194748" cy="571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/>
              <a:t>UsersController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463" y="4941168"/>
            <a:ext cx="1438984" cy="381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Users/Profile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8646" y="1613510"/>
            <a:ext cx="957514" cy="381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2152" y="1594110"/>
            <a:ext cx="1401237" cy="381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8768" y="4754017"/>
            <a:ext cx="1656528" cy="131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ASP.NET routes request to controllers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6931" y="3024241"/>
            <a:ext cx="1472971" cy="922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5788463" y="2889620"/>
            <a:ext cx="1337226" cy="381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Users/Index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939454" y="2793541"/>
            <a:ext cx="2194748" cy="34568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39454" y="2204864"/>
            <a:ext cx="2194748" cy="571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/>
              <a:t>Views\Users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6930" y="4973924"/>
            <a:ext cx="1472971" cy="906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Slide Number">
            <a:extLst>
              <a:ext uri="{FF2B5EF4-FFF2-40B4-BE49-F238E27FC236}">
                <a16:creationId xmlns:a16="http://schemas.microsoft.com/office/drawing/2014/main" id="{C8CAF13B-5017-408B-9736-F7BF20621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4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9" grpId="0"/>
      <p:bldP spid="50" grpId="0"/>
      <p:bldP spid="30" grpId="0"/>
      <p:bldP spid="31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F66873-B5CB-4F55-9208-608F50E145A5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09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Web Application Designs</a:t>
            </a:r>
          </a:p>
          <a:p>
            <a:pPr lvl="1"/>
            <a:r>
              <a:rPr lang="en-US" sz="3200" dirty="0"/>
              <a:t>Multi-Page applications vs SPA</a:t>
            </a:r>
          </a:p>
          <a:p>
            <a:r>
              <a:rPr lang="en-US" sz="3600" dirty="0"/>
              <a:t>Web Application Architectures</a:t>
            </a:r>
          </a:p>
          <a:p>
            <a:pPr lvl="1"/>
            <a:r>
              <a:rPr lang="en-US" sz="3400" dirty="0"/>
              <a:t>Monolith vs SOA vs Microservices</a:t>
            </a:r>
          </a:p>
          <a:p>
            <a:r>
              <a:rPr lang="fr-FR" sz="3600" noProof="1"/>
              <a:t>ASP.NET Core MVC vs Razor Pages</a:t>
            </a:r>
          </a:p>
          <a:p>
            <a:r>
              <a:rPr lang="en-US" sz="3600" dirty="0"/>
              <a:t>Repository Pattern</a:t>
            </a:r>
          </a:p>
          <a:p>
            <a:r>
              <a:rPr lang="en-US" sz="3600" noProof="1"/>
              <a:t>AutoMapper</a:t>
            </a:r>
          </a:p>
          <a:p>
            <a:r>
              <a:rPr lang="en-US" sz="3600" dirty="0"/>
              <a:t>Databases &amp; ORMs</a:t>
            </a:r>
          </a:p>
          <a:p>
            <a:pPr lvl="1"/>
            <a:r>
              <a:rPr lang="en-US" sz="3200" dirty="0"/>
              <a:t>ORM vs Micro-ORM</a:t>
            </a:r>
          </a:p>
          <a:p>
            <a:pPr lvl="1"/>
            <a:r>
              <a:rPr lang="en-US" sz="3200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 (2)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85732E-72FD-46BB-AB67-3C03C8116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686F0F-6784-46A5-A46F-0559DB54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69" y="1338017"/>
            <a:ext cx="3533776" cy="17240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5684D5-219B-4BA8-93C1-0BD41E65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9" y="1340768"/>
            <a:ext cx="7458393" cy="428929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C7EA3F-C536-46C4-ADEA-298A8BDAD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280" y="3416658"/>
            <a:ext cx="2765919" cy="28629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16B73-605E-417C-B3D4-28102C4EA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712" y="4509120"/>
            <a:ext cx="4981577" cy="172402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39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43" y="1866457"/>
            <a:ext cx="1889268" cy="1297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0047" y="1865986"/>
            <a:ext cx="1897975" cy="1297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50551" y="4112306"/>
            <a:ext cx="2929637" cy="4440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80158" y="5338610"/>
            <a:ext cx="3443343" cy="4440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 Pages (acts as a action)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7022" y="4106488"/>
            <a:ext cx="2929672" cy="4440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8027" y="2624860"/>
            <a:ext cx="2055673" cy="1359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8024" y="4801776"/>
            <a:ext cx="2055674" cy="1342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Down Arrow 31"/>
          <p:cNvSpPr/>
          <p:nvPr/>
        </p:nvSpPr>
        <p:spPr bwMode="auto">
          <a:xfrm rot="19738755">
            <a:off x="1304420" y="3239023"/>
            <a:ext cx="291191" cy="79795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856" y="4608805"/>
            <a:ext cx="291191" cy="64535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8226" y="3254538"/>
            <a:ext cx="291191" cy="79795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5580" y="4644570"/>
            <a:ext cx="291191" cy="6442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0914" y="2976180"/>
            <a:ext cx="291191" cy="64535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0915" y="5144123"/>
            <a:ext cx="291191" cy="64535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6796" y="3108901"/>
            <a:ext cx="1975900" cy="3413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641794" y="3564402"/>
            <a:ext cx="1610903" cy="29667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Index.cshtml.cs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8454" y="3168146"/>
            <a:ext cx="291191" cy="40874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8454" y="5268814"/>
            <a:ext cx="291191" cy="40874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085" y="5131804"/>
            <a:ext cx="1975900" cy="3413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641792" y="5587304"/>
            <a:ext cx="1618888" cy="29512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Profile.cshtml.cs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445" y="2684215"/>
            <a:ext cx="2194748" cy="34568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445" y="2016294"/>
            <a:ext cx="2194748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/>
              <a:t>Users Folder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8646" y="1504184"/>
            <a:ext cx="957514" cy="381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2152" y="1484784"/>
            <a:ext cx="1401237" cy="381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8768" y="4644691"/>
            <a:ext cx="1656528" cy="100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ASP.NET routes request to razor page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A50AEDBF-05D6-4D36-BA4E-E95F503B4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2461E-8CBC-4733-ACDC-DE2F565DF40A}"/>
              </a:ext>
            </a:extLst>
          </p:cNvPr>
          <p:cNvSpPr/>
          <p:nvPr/>
        </p:nvSpPr>
        <p:spPr>
          <a:xfrm>
            <a:off x="5665128" y="4956939"/>
            <a:ext cx="1438984" cy="381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Users/Profile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39BC7B-5EA5-489F-9496-73AAC365043F}"/>
              </a:ext>
            </a:extLst>
          </p:cNvPr>
          <p:cNvSpPr/>
          <p:nvPr/>
        </p:nvSpPr>
        <p:spPr>
          <a:xfrm>
            <a:off x="5788463" y="2780294"/>
            <a:ext cx="1337226" cy="381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b="1" dirty="0"/>
              <a:t>Users/Index</a:t>
            </a:r>
          </a:p>
        </p:txBody>
      </p:sp>
    </p:spTree>
    <p:extLst>
      <p:ext uri="{BB962C8B-B14F-4D97-AF65-F5344CB8AC3E}">
        <p14:creationId xmlns:p14="http://schemas.microsoft.com/office/powerpoint/2010/main" val="266602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9" grpId="0"/>
      <p:bldP spid="50" grpId="0"/>
      <p:bldP spid="29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79" y="1222614"/>
            <a:ext cx="11815018" cy="1918355"/>
          </a:xfrm>
        </p:spPr>
        <p:txBody>
          <a:bodyPr>
            <a:normAutofit/>
          </a:bodyPr>
          <a:lstStyle/>
          <a:p>
            <a:r>
              <a:rPr lang="en-US" sz="3199" dirty="0"/>
              <a:t>Every </a:t>
            </a:r>
            <a:r>
              <a:rPr lang="en-US" sz="3199" b="1" dirty="0">
                <a:solidFill>
                  <a:schemeClr val="bg1"/>
                </a:solidFill>
              </a:rPr>
              <a:t>Razor Page </a:t>
            </a:r>
            <a:r>
              <a:rPr lang="en-US" sz="3199" dirty="0"/>
              <a:t>consists of:</a:t>
            </a:r>
          </a:p>
          <a:p>
            <a:pPr lvl="1"/>
            <a:r>
              <a:rPr lang="en-US" sz="2999" dirty="0"/>
              <a:t>A </a:t>
            </a:r>
            <a:r>
              <a:rPr lang="en-US" sz="2999" b="1" dirty="0"/>
              <a:t>view template </a:t>
            </a:r>
            <a:r>
              <a:rPr lang="en-US" sz="2999" dirty="0"/>
              <a:t>(</a:t>
            </a:r>
            <a:r>
              <a:rPr lang="en-US" sz="2999" b="1" dirty="0">
                <a:solidFill>
                  <a:schemeClr val="bg1"/>
                </a:solidFill>
              </a:rPr>
              <a:t>.cshtml</a:t>
            </a:r>
            <a:r>
              <a:rPr lang="en-US" sz="2999" dirty="0"/>
              <a:t>), which acts as a </a:t>
            </a:r>
            <a:r>
              <a:rPr lang="en-US" sz="2999" b="1" dirty="0"/>
              <a:t>view</a:t>
            </a:r>
          </a:p>
          <a:p>
            <a:pPr lvl="1"/>
            <a:r>
              <a:rPr lang="en-US" sz="2999" dirty="0"/>
              <a:t>A </a:t>
            </a:r>
            <a:r>
              <a:rPr lang="en-US" sz="2999" b="1" dirty="0"/>
              <a:t>functional</a:t>
            </a:r>
            <a:r>
              <a:rPr lang="en-US" sz="2999" dirty="0"/>
              <a:t> (</a:t>
            </a:r>
            <a:r>
              <a:rPr lang="en-US" sz="2999" b="1" dirty="0">
                <a:solidFill>
                  <a:schemeClr val="bg1"/>
                </a:solidFill>
              </a:rPr>
              <a:t>.cs</a:t>
            </a:r>
            <a:r>
              <a:rPr lang="en-US" sz="2999" dirty="0"/>
              <a:t>) </a:t>
            </a:r>
            <a:r>
              <a:rPr lang="en-US" sz="2999" b="1" dirty="0"/>
              <a:t>file</a:t>
            </a:r>
            <a:r>
              <a:rPr lang="en-US" sz="2999" dirty="0"/>
              <a:t>, which acts as its </a:t>
            </a:r>
            <a:r>
              <a:rPr lang="en-US" sz="2999" b="1" dirty="0"/>
              <a:t>model +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 (2)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E96B84-F2B6-48DE-88D2-B07285216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1BDF9-8461-49A3-92DE-DC9BF568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4" y="3145948"/>
            <a:ext cx="3600400" cy="12917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8DFEB-D1D7-4844-A16A-8A07A67E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98" y="3143934"/>
            <a:ext cx="7610294" cy="36234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F6476-D069-4866-B68B-E7D2F4273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4" y="4582438"/>
            <a:ext cx="3602135" cy="20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noProof="1"/>
              <a:t>AutoMapper</a:t>
            </a:r>
            <a:endParaRPr lang="bg-BG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b="1" dirty="0"/>
              <a:t>Easily imported </a:t>
            </a:r>
            <a:r>
              <a:rPr lang="en-US" dirty="0"/>
              <a:t>in ASP.NET Core</a:t>
            </a:r>
          </a:p>
          <a:p>
            <a:pPr lvl="1"/>
            <a:r>
              <a:rPr lang="en-US" dirty="0"/>
              <a:t>Added as a </a:t>
            </a:r>
            <a:r>
              <a:rPr lang="en-US" b="1" dirty="0"/>
              <a:t>dependency to the DI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D1383E-58A6-49D9-8033-EC04D03BC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D0A2A-C733-48B5-996B-18FAFC5D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1" y="1988840"/>
            <a:ext cx="3682085" cy="449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5042A-C3FA-45CC-9D05-3BFF69D8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16" y="3835446"/>
            <a:ext cx="5706986" cy="2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 Setting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457513" y="3975178"/>
            <a:ext cx="5638487" cy="418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0000"/>
              </a:lnSpc>
            </a:pP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(Program));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2196756" y="4662396"/>
            <a:ext cx="2160000" cy="2141604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6363111" y="3975178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01350"/>
            <a:ext cx="11815018" cy="715483"/>
          </a:xfrm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noProof="1">
                <a:solidFill>
                  <a:schemeClr val="bg1"/>
                </a:solidFill>
              </a:rPr>
              <a:t>AutoMapper</a:t>
            </a:r>
            <a:r>
              <a:rPr lang="en-US" sz="3200" dirty="0"/>
              <a:t> in your </a:t>
            </a: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 Mapping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798623-A194-4386-82DC-88A9D7A37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3F19BA-A127-4CBF-B473-178442B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6380"/>
            <a:ext cx="5286922" cy="24244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5" name="AutoShape 25">
            <a:extLst>
              <a:ext uri="{FF2B5EF4-FFF2-40B4-BE49-F238E27FC236}">
                <a16:creationId xmlns:a16="http://schemas.microsoft.com/office/drawing/2014/main" id="{2CE6194D-8E72-4CFC-9BBD-259737631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3" y="5511519"/>
            <a:ext cx="3672408" cy="893023"/>
          </a:xfrm>
          <a:prstGeom prst="wedgeRoundRectCallout">
            <a:avLst>
              <a:gd name="adj1" fmla="val -4175"/>
              <a:gd name="adj2" fmla="val -14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Create the </a:t>
            </a:r>
            <a:r>
              <a:rPr lang="en-US" sz="2200" b="1" noProof="1">
                <a:solidFill>
                  <a:schemeClr val="bg1"/>
                </a:solidFill>
              </a:rPr>
              <a:t>mapping</a:t>
            </a:r>
            <a:r>
              <a:rPr lang="en-US" sz="2200" b="1" noProof="1">
                <a:solidFill>
                  <a:schemeClr val="bg2"/>
                </a:solidFill>
              </a:rPr>
              <a:t> between User and UserViewModel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50E7D07-19B7-4E1D-BB3B-94FC6F4A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1" y="1844824"/>
            <a:ext cx="5169057" cy="281228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AD34C3-5DF8-418D-9387-DE099E02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0" y="4442681"/>
            <a:ext cx="5070899" cy="226448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35" name="AutoShape 25">
            <a:extLst>
              <a:ext uri="{FF2B5EF4-FFF2-40B4-BE49-F238E27FC236}">
                <a16:creationId xmlns:a16="http://schemas.microsoft.com/office/drawing/2014/main" id="{64782911-BDD6-4D62-8E1E-B519A57A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160" y="1742271"/>
            <a:ext cx="3026545" cy="974623"/>
          </a:xfrm>
          <a:prstGeom prst="wedgeRoundRectCallout">
            <a:avLst>
              <a:gd name="adj1" fmla="val -34893"/>
              <a:gd name="adj2" fmla="val 7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mapping class should inherit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Profile</a:t>
            </a:r>
            <a:endParaRPr lang="en-US" sz="2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5777970" cy="6481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Without </a:t>
            </a:r>
            <a:r>
              <a:rPr lang="en-US" sz="32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2999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999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999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999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999" b="1" noProof="1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1B4924-4FF6-42DF-9989-38436F77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" y="1844825"/>
            <a:ext cx="5687219" cy="4553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039B53-F9D6-4ECD-8008-0AE7AB4C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3" y="1856643"/>
            <a:ext cx="5973009" cy="4010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 (Business Logic)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751" y="1195970"/>
            <a:ext cx="5234310" cy="6481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With </a:t>
            </a:r>
            <a:r>
              <a:rPr lang="en-US" sz="3200" b="1" noProof="1">
                <a:solidFill>
                  <a:schemeClr val="bg1"/>
                </a:solidFill>
              </a:rPr>
              <a:t>AutoMapper</a:t>
            </a:r>
            <a:endParaRPr lang="en-US" sz="3200" noProof="1"/>
          </a:p>
          <a:p>
            <a:pPr marL="0" indent="0">
              <a:buNone/>
            </a:pPr>
            <a:endParaRPr lang="en-US" sz="2999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069AF5D-83D9-4E35-A7FA-7D186608F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4E8F03AD-5FD3-45B9-BA75-C3557761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275" y="5586539"/>
            <a:ext cx="2734721" cy="606915"/>
          </a:xfrm>
          <a:prstGeom prst="wedgeRoundRectCallout">
            <a:avLst>
              <a:gd name="adj1" fmla="val -31900"/>
              <a:gd name="adj2" fmla="val -14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Commonly-syntaxed</a:t>
            </a:r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C81AC88B-CA47-45E3-A753-BC76ABA5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827" y="5860429"/>
            <a:ext cx="2232547" cy="587978"/>
          </a:xfrm>
          <a:prstGeom prst="wedgeRoundRectCallout">
            <a:avLst>
              <a:gd name="adj1" fmla="val -10460"/>
              <a:gd name="adj2" fmla="val -1762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Easily modifiable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9F7055-B022-48B2-BCA4-AF4496ADC11B}"/>
              </a:ext>
            </a:extLst>
          </p:cNvPr>
          <p:cNvSpPr/>
          <p:nvPr/>
        </p:nvSpPr>
        <p:spPr bwMode="auto">
          <a:xfrm>
            <a:off x="6910728" y="4448931"/>
            <a:ext cx="5089928" cy="6069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4EF16918-3282-41E9-A41A-41E004495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27" y="5974201"/>
            <a:ext cx="4207055" cy="629170"/>
          </a:xfrm>
          <a:prstGeom prst="wedgeRoundRectCallout">
            <a:avLst>
              <a:gd name="adj1" fmla="val 17829"/>
              <a:gd name="adj2" fmla="val -122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Ugly, mistake-prone, unreadable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8EF8B0A-B5FB-4E38-85E9-B6AAA6D59948}"/>
              </a:ext>
            </a:extLst>
          </p:cNvPr>
          <p:cNvSpPr/>
          <p:nvPr/>
        </p:nvSpPr>
        <p:spPr bwMode="auto">
          <a:xfrm>
            <a:off x="1127449" y="3770016"/>
            <a:ext cx="4836597" cy="1759035"/>
          </a:xfrm>
          <a:prstGeom prst="roundRect">
            <a:avLst>
              <a:gd name="adj" fmla="val 8234"/>
            </a:avLst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110004EA-CCA9-45A5-9FAF-D5AB9249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463" y="4640869"/>
            <a:ext cx="1604278" cy="1158382"/>
          </a:xfrm>
          <a:prstGeom prst="wedgeRoundRectCallout">
            <a:avLst>
              <a:gd name="adj1" fmla="val 64384"/>
              <a:gd name="adj2" fmla="val -28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Clean, beautiful, simple</a:t>
            </a:r>
          </a:p>
        </p:txBody>
      </p:sp>
    </p:spTree>
    <p:extLst>
      <p:ext uri="{BB962C8B-B14F-4D97-AF65-F5344CB8AC3E}">
        <p14:creationId xmlns:p14="http://schemas.microsoft.com/office/powerpoint/2010/main" val="36333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1" grpId="0" animBg="1"/>
      <p:bldP spid="22" grpId="0" animBg="1"/>
      <p:bldP spid="23" grpId="0" animBg="1"/>
      <p:bldP spid="24" grpId="0" animBg="1"/>
      <p:bldP spid="25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Abstracting the Data Access Logic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Repository Pattern</a:t>
            </a:r>
            <a:endParaRPr lang="bg-BG"/>
          </a:p>
        </p:txBody>
      </p:sp>
      <p:pic>
        <p:nvPicPr>
          <p:cNvPr id="5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Databases &amp; ORMs</a:t>
            </a:r>
            <a:endParaRPr lang="bg-BG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882" y="1224000"/>
            <a:ext cx="2692236" cy="2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an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</a:t>
            </a:r>
            <a:r>
              <a:rPr lang="en-US" sz="3100" b="1" dirty="0"/>
              <a:t>layer</a:t>
            </a:r>
            <a:r>
              <a:rPr lang="en-US" sz="3100" dirty="0"/>
              <a:t> between your applications and data source</a:t>
            </a:r>
          </a:p>
          <a:p>
            <a:pPr lvl="1"/>
            <a:r>
              <a:rPr lang="en-US" sz="3100" dirty="0"/>
              <a:t>Maps the </a:t>
            </a:r>
            <a:r>
              <a:rPr lang="en-US" sz="3100" b="1" dirty="0"/>
              <a:t>data</a:t>
            </a:r>
            <a:r>
              <a:rPr lang="en-US" sz="3100" dirty="0"/>
              <a:t> </a:t>
            </a:r>
            <a:r>
              <a:rPr lang="en-US" sz="3100" b="1" dirty="0"/>
              <a:t>to</a:t>
            </a:r>
            <a:r>
              <a:rPr lang="en-US" sz="3100" dirty="0"/>
              <a:t> </a:t>
            </a:r>
            <a:r>
              <a:rPr lang="en-US" sz="3100" b="1" dirty="0"/>
              <a:t>relational</a:t>
            </a:r>
            <a:r>
              <a:rPr lang="en-US" sz="3100" dirty="0"/>
              <a:t> </a:t>
            </a:r>
            <a:r>
              <a:rPr lang="en-US" sz="3100" b="1" dirty="0"/>
              <a:t>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 (ORM)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 dirty="0"/>
              <a:t>And 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930092" cy="556054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Developing an application requires the </a:t>
            </a:r>
            <a:r>
              <a:rPr lang="en-US" sz="3500" b="1" dirty="0"/>
              <a:t>choice of a database</a:t>
            </a:r>
          </a:p>
          <a:p>
            <a:pPr lvl="1"/>
            <a:r>
              <a:rPr lang="en-US" sz="3200" dirty="0"/>
              <a:t>One of the most important decisions in the development</a:t>
            </a:r>
          </a:p>
          <a:p>
            <a:pPr lvl="1"/>
            <a:r>
              <a:rPr lang="en-US" sz="3200" dirty="0"/>
              <a:t>Two choices: </a:t>
            </a:r>
            <a:r>
              <a:rPr lang="en-US" sz="3200" b="1" dirty="0">
                <a:solidFill>
                  <a:schemeClr val="bg1"/>
                </a:solidFill>
              </a:rPr>
              <a:t>relational</a:t>
            </a:r>
            <a:r>
              <a:rPr lang="en-US" sz="3200" dirty="0"/>
              <a:t> (SQL) or </a:t>
            </a:r>
            <a:r>
              <a:rPr lang="en-US" sz="3200" b="1" dirty="0">
                <a:solidFill>
                  <a:schemeClr val="bg1"/>
                </a:solidFill>
              </a:rPr>
              <a:t>non-relational</a:t>
            </a:r>
            <a:r>
              <a:rPr lang="en-US" sz="3200" dirty="0"/>
              <a:t> (NoSQL) data structure</a:t>
            </a:r>
          </a:p>
          <a:p>
            <a:pPr>
              <a:buClr>
                <a:srgbClr val="234465"/>
              </a:buClr>
            </a:pPr>
            <a:r>
              <a:rPr lang="en-US" sz="3500" b="1" dirty="0">
                <a:solidFill>
                  <a:schemeClr val="bg1"/>
                </a:solidFill>
              </a:rPr>
              <a:t>SQL</a:t>
            </a:r>
            <a:r>
              <a:rPr lang="en-US" sz="3500" dirty="0"/>
              <a:t> databases use </a:t>
            </a:r>
            <a:r>
              <a:rPr lang="en-US" sz="3500" b="1" dirty="0">
                <a:solidFill>
                  <a:schemeClr val="bg1"/>
                </a:solidFill>
              </a:rPr>
              <a:t>Structured Query Language </a:t>
            </a:r>
            <a:r>
              <a:rPr lang="en-US" sz="3500" dirty="0"/>
              <a:t>(SQL)</a:t>
            </a:r>
          </a:p>
          <a:p>
            <a:pPr lvl="1"/>
            <a:r>
              <a:rPr lang="en-US" sz="3200" dirty="0"/>
              <a:t>Data definition, Data manipulation, </a:t>
            </a:r>
            <a:br>
              <a:rPr lang="en-US" sz="3200" dirty="0"/>
            </a:br>
            <a:r>
              <a:rPr lang="en-US" sz="3200" dirty="0"/>
              <a:t>Querying, Programmability etc.</a:t>
            </a:r>
          </a:p>
          <a:p>
            <a:pPr>
              <a:buClr>
                <a:srgbClr val="234465"/>
              </a:buClr>
            </a:pPr>
            <a:r>
              <a:rPr lang="en-US" sz="3500" b="1" dirty="0">
                <a:solidFill>
                  <a:schemeClr val="bg1"/>
                </a:solidFill>
              </a:rPr>
              <a:t>NoSQL</a:t>
            </a:r>
            <a:r>
              <a:rPr lang="en-US" sz="3500" dirty="0"/>
              <a:t> databases use dynamic </a:t>
            </a:r>
            <a:br>
              <a:rPr lang="en-US" sz="3500" dirty="0"/>
            </a:br>
            <a:r>
              <a:rPr lang="en-US" sz="3500" dirty="0"/>
              <a:t>schema for unstructured data</a:t>
            </a:r>
          </a:p>
          <a:p>
            <a:pPr lvl="1"/>
            <a:r>
              <a:rPr lang="en-US" sz="3200" dirty="0"/>
              <a:t>Data can be stored as Columns, </a:t>
            </a:r>
            <a:br>
              <a:rPr lang="en-US" sz="3200" dirty="0"/>
            </a:br>
            <a:r>
              <a:rPr lang="en-US" sz="3200" dirty="0"/>
              <a:t>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CB9DD5-750C-4B36-AD7A-EA7844B44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73933-4C49-4BCE-B08E-3C38D4F0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279" y="3474162"/>
            <a:ext cx="2575222" cy="2419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70F6F-E5BA-4FD7-9B0A-163A1227A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077073"/>
            <a:ext cx="3161279" cy="20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78342" cy="546674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SQL</a:t>
            </a:r>
            <a:r>
              <a:rPr lang="en-US" sz="3500" dirty="0"/>
              <a:t> is extremely powerful, versatile, widely used</a:t>
            </a:r>
          </a:p>
          <a:p>
            <a:pPr lvl="1"/>
            <a:r>
              <a:rPr lang="en-US" sz="3200" dirty="0"/>
              <a:t>A safe choice, especially for complex querying</a:t>
            </a:r>
          </a:p>
          <a:p>
            <a:pPr lvl="1"/>
            <a:r>
              <a:rPr lang="en-US" sz="3200" dirty="0"/>
              <a:t>Very fast performing, even with large sets of data</a:t>
            </a:r>
          </a:p>
          <a:p>
            <a:r>
              <a:rPr lang="en-US" sz="3500" dirty="0"/>
              <a:t>On the other hand, SQL can be </a:t>
            </a:r>
            <a:r>
              <a:rPr lang="en-US" sz="3500" b="1" dirty="0"/>
              <a:t>restrictive</a:t>
            </a:r>
          </a:p>
          <a:p>
            <a:pPr lvl="1"/>
            <a:r>
              <a:rPr lang="en-US" sz="3200" b="1" dirty="0"/>
              <a:t>Predefined schemas </a:t>
            </a:r>
            <a:r>
              <a:rPr lang="en-US" sz="3200" dirty="0"/>
              <a:t>are required </a:t>
            </a:r>
            <a:br>
              <a:rPr lang="en-US" sz="3200" dirty="0"/>
            </a:br>
            <a:r>
              <a:rPr lang="en-US" sz="3200" dirty="0"/>
              <a:t>to determine the data structure</a:t>
            </a:r>
          </a:p>
          <a:p>
            <a:pPr lvl="1"/>
            <a:r>
              <a:rPr lang="en-US" sz="3200" dirty="0"/>
              <a:t>All of the data must follow </a:t>
            </a:r>
            <a:br>
              <a:rPr lang="en-US" sz="3200" dirty="0"/>
            </a:br>
            <a:r>
              <a:rPr lang="en-US" sz="3200" dirty="0"/>
              <a:t>that predefined data structure</a:t>
            </a:r>
          </a:p>
          <a:p>
            <a:pPr lvl="1"/>
            <a:r>
              <a:rPr lang="en-US" sz="3200" dirty="0"/>
              <a:t>This requires significant up-front </a:t>
            </a:r>
            <a:br>
              <a:rPr lang="en-US" sz="3200" dirty="0"/>
            </a:br>
            <a:r>
              <a:rPr lang="en-US" sz="3200" dirty="0"/>
              <a:t>preparation and planning</a:t>
            </a:r>
          </a:p>
          <a:p>
            <a:endParaRPr lang="en-US" sz="29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76759B-E399-423C-9BC0-DD819A7DC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D953C7-4900-443E-A16C-6E5AD2F4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3" y="3789040"/>
            <a:ext cx="3912731" cy="2601764"/>
          </a:xfrm>
          <a:prstGeom prst="roundRect">
            <a:avLst>
              <a:gd name="adj" fmla="val 8815"/>
            </a:avLst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BD00DD-AD38-4910-BAE5-2AC741C3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07" y="1628698"/>
            <a:ext cx="3242855" cy="14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01758" cy="53615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NoSQL databases </a:t>
            </a:r>
            <a:r>
              <a:rPr lang="en-US" sz="3199" dirty="0"/>
              <a:t>have their advantages and disadvantages too</a:t>
            </a:r>
            <a:endParaRPr lang="en-US" sz="2799" dirty="0"/>
          </a:p>
          <a:p>
            <a:pPr lvl="1"/>
            <a:r>
              <a:rPr lang="en-US" sz="2999" dirty="0"/>
              <a:t>You can create </a:t>
            </a:r>
            <a:r>
              <a:rPr lang="en-US" sz="2999" b="1" dirty="0"/>
              <a:t>documents</a:t>
            </a:r>
            <a:r>
              <a:rPr lang="en-US" sz="2999" dirty="0"/>
              <a:t> </a:t>
            </a:r>
            <a:r>
              <a:rPr lang="en-US" sz="2999" b="1" dirty="0"/>
              <a:t>without pre-defining their structure</a:t>
            </a:r>
          </a:p>
          <a:p>
            <a:pPr lvl="1"/>
            <a:r>
              <a:rPr lang="en-US" sz="2999" dirty="0"/>
              <a:t>Each document can have its own </a:t>
            </a:r>
            <a:r>
              <a:rPr lang="en-US" sz="2999" b="1" dirty="0"/>
              <a:t>unique structure</a:t>
            </a:r>
          </a:p>
          <a:p>
            <a:pPr lvl="1"/>
            <a:r>
              <a:rPr lang="en-US" sz="2999" dirty="0"/>
              <a:t>You can add fields on the go</a:t>
            </a:r>
          </a:p>
          <a:p>
            <a:r>
              <a:rPr lang="en-US" sz="3199" dirty="0"/>
              <a:t>The drawbacks are also </a:t>
            </a:r>
            <a:br>
              <a:rPr lang="en-US" sz="3199" dirty="0"/>
            </a:br>
            <a:r>
              <a:rPr lang="en-US" sz="3199" dirty="0"/>
              <a:t>important to be noted</a:t>
            </a:r>
          </a:p>
          <a:p>
            <a:pPr lvl="1"/>
            <a:r>
              <a:rPr lang="en-US" sz="2999" dirty="0"/>
              <a:t>Lack of standardization</a:t>
            </a:r>
          </a:p>
          <a:p>
            <a:pPr lvl="1"/>
            <a:r>
              <a:rPr lang="en-US" sz="2999" dirty="0"/>
              <a:t>Lack of data consistency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22063A-E543-4425-8610-BB0D9B8C1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4AC530-32E4-422F-AC32-E0833C50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06" y="3779102"/>
            <a:ext cx="3839111" cy="2705478"/>
          </a:xfrm>
          <a:prstGeom prst="roundRect">
            <a:avLst>
              <a:gd name="adj" fmla="val 13791"/>
            </a:avLst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EA6BA2-5E2E-42D5-AFA8-37A40A4E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153" y="2420888"/>
            <a:ext cx="3145712" cy="22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716650-6E01-4E3B-9805-0068790F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C121F-9584-4769-9AE8-9069F736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NoSQL</a:t>
            </a:r>
          </a:p>
        </p:txBody>
      </p:sp>
      <p:pic>
        <p:nvPicPr>
          <p:cNvPr id="2050" name="Picture 2" descr="Relational vs non-relational databases - Michał Białecki Blog">
            <a:extLst>
              <a:ext uri="{FF2B5EF4-FFF2-40B4-BE49-F238E27FC236}">
                <a16:creationId xmlns:a16="http://schemas.microsoft.com/office/drawing/2014/main" id="{16BF5B58-1D79-4521-ABD1-63D976A8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22" y="1700809"/>
            <a:ext cx="8359556" cy="4454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pload.wikimedia.org/wikipedia/de/thumb/8/8c/Mi...">
            <a:extLst>
              <a:ext uri="{FF2B5EF4-FFF2-40B4-BE49-F238E27FC236}">
                <a16:creationId xmlns:a16="http://schemas.microsoft.com/office/drawing/2014/main" id="{073640F1-6B64-479C-BB30-31B9017D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5" y="1401134"/>
            <a:ext cx="1632050" cy="132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acle Database | Learnmystuff">
            <a:extLst>
              <a:ext uri="{FF2B5EF4-FFF2-40B4-BE49-F238E27FC236}">
                <a16:creationId xmlns:a16="http://schemas.microsoft.com/office/drawing/2014/main" id="{AC7BFF10-5407-4854-802E-C640D198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" y="2901568"/>
            <a:ext cx="1718319" cy="17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garutilorenzo/mysql-ha-docker: Basic MySQL HA environment build  with ProxySQL, Percona Heartbeat and Orchestrator">
            <a:extLst>
              <a:ext uri="{FF2B5EF4-FFF2-40B4-BE49-F238E27FC236}">
                <a16:creationId xmlns:a16="http://schemas.microsoft.com/office/drawing/2014/main" id="{139D325D-93FB-40BA-9893-9C8EAB2CD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 r="7984"/>
          <a:stretch/>
        </p:blipFill>
        <p:spPr bwMode="auto">
          <a:xfrm>
            <a:off x="73596" y="4509121"/>
            <a:ext cx="1845940" cy="146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D8BEF-CC4F-4105-A59B-D0A7014FE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377" y="1206692"/>
            <a:ext cx="2029036" cy="1713408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AF309D6-7068-45F1-B40F-3D751A50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50" y="3080708"/>
            <a:ext cx="2029036" cy="136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ownload Redis Logo in SVG Vector or PNG File Format - Logo.wine">
            <a:extLst>
              <a:ext uri="{FF2B5EF4-FFF2-40B4-BE49-F238E27FC236}">
                <a16:creationId xmlns:a16="http://schemas.microsoft.com/office/drawing/2014/main" id="{7B5EABFB-2F94-4D18-B787-CA4057FEA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t="20637" r="9822" b="20163"/>
          <a:stretch/>
        </p:blipFill>
        <p:spPr bwMode="auto">
          <a:xfrm>
            <a:off x="10071096" y="4732260"/>
            <a:ext cx="2047309" cy="10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89682"/>
            <a:ext cx="7766664" cy="493437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 Web Application Designs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en-US" sz="2000" b="1" noProof="1">
                <a:solidFill>
                  <a:schemeClr val="bg1"/>
                </a:solidFill>
              </a:rPr>
              <a:t>MPA</a:t>
            </a:r>
            <a:r>
              <a:rPr lang="en-US" sz="2000" b="1" noProof="1">
                <a:solidFill>
                  <a:schemeClr val="bg2"/>
                </a:solidFill>
              </a:rPr>
              <a:t>s vs </a:t>
            </a:r>
            <a:r>
              <a:rPr lang="en-US" sz="2000" b="1" noProof="1">
                <a:solidFill>
                  <a:schemeClr val="bg1"/>
                </a:solidFill>
              </a:rPr>
              <a:t>SPA</a:t>
            </a:r>
            <a:r>
              <a:rPr lang="en-US" sz="2000" b="1" noProof="1">
                <a:solidFill>
                  <a:schemeClr val="bg2"/>
                </a:solidFill>
              </a:rPr>
              <a:t>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 Web Application </a:t>
            </a:r>
            <a:r>
              <a:rPr lang="en-US" sz="2400" b="1" noProof="1">
                <a:solidFill>
                  <a:schemeClr val="bg1"/>
                </a:solidFill>
              </a:rPr>
              <a:t>Architectures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Monolith vs SOA vs Microservices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 ASP.NET Core </a:t>
            </a:r>
            <a:r>
              <a:rPr lang="en-US" sz="2400" b="1" noProof="1">
                <a:solidFill>
                  <a:schemeClr val="bg1"/>
                </a:solidFill>
              </a:rPr>
              <a:t>MVC</a:t>
            </a:r>
            <a:r>
              <a:rPr lang="en-US" sz="2400" b="1" noProof="1">
                <a:solidFill>
                  <a:schemeClr val="bg2"/>
                </a:solidFill>
              </a:rPr>
              <a:t> vs </a:t>
            </a:r>
            <a:r>
              <a:rPr lang="en-US" sz="2400" b="1" noProof="1">
                <a:solidFill>
                  <a:schemeClr val="bg1"/>
                </a:solidFill>
              </a:rPr>
              <a:t>Razor</a:t>
            </a:r>
            <a:r>
              <a:rPr lang="en-US" sz="2400" b="1" noProof="1">
                <a:solidFill>
                  <a:schemeClr val="bg2"/>
                </a:solidFill>
              </a:rPr>
              <a:t> Pages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Repository</a:t>
            </a:r>
            <a:r>
              <a:rPr lang="en-US" sz="2400" b="1" noProof="1">
                <a:solidFill>
                  <a:schemeClr val="bg2"/>
                </a:solidFill>
              </a:rPr>
              <a:t> Pattern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Databases </a:t>
            </a:r>
            <a:r>
              <a:rPr lang="en-US" sz="2400" b="1" noProof="1">
                <a:solidFill>
                  <a:schemeClr val="bg2"/>
                </a:solidFill>
              </a:rPr>
              <a:t>&amp; </a:t>
            </a:r>
            <a:r>
              <a:rPr lang="en-US" sz="2400" b="1" noProof="1">
                <a:solidFill>
                  <a:schemeClr val="bg1"/>
                </a:solidFill>
              </a:rPr>
              <a:t>ORM</a:t>
            </a:r>
            <a:r>
              <a:rPr lang="en-US" sz="2400" b="1" noProof="1">
                <a:solidFill>
                  <a:schemeClr val="bg2"/>
                </a:solidFill>
              </a:rPr>
              <a:t>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 ORM vs Micro-ORM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 SQL vs NoSQL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Web Application Designs</a:t>
            </a:r>
            <a:endParaRPr lang="bg-BG" dirty="0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698" y="1269000"/>
            <a:ext cx="2668604" cy="26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57685-A628-49D5-8556-308623A4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91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731520" lvl="1"/>
            <a:r>
              <a:rPr lang="en-US" dirty="0"/>
              <a:t>PRO: Can work offline, Has access to system resources</a:t>
            </a:r>
          </a:p>
          <a:p>
            <a:pPr marL="731520" lvl="1"/>
            <a:r>
              <a:rPr lang="en-US" dirty="0"/>
              <a:t>CON: Needs to be installed (updated) on each computer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Mobile Application</a:t>
            </a:r>
          </a:p>
          <a:p>
            <a:pPr marL="731520" lvl="1"/>
            <a:r>
              <a:rPr lang="en-US" sz="3100" dirty="0"/>
              <a:t>PRO: </a:t>
            </a:r>
            <a:r>
              <a:rPr lang="en-US" dirty="0"/>
              <a:t>App stores, Offline, Access to system resources</a:t>
            </a:r>
          </a:p>
          <a:p>
            <a:pPr marL="731520" lvl="1"/>
            <a:r>
              <a:rPr lang="en-US" sz="3100" dirty="0"/>
              <a:t>CON: Different platforms, Each update requires approval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</a:t>
            </a:r>
          </a:p>
          <a:p>
            <a:pPr marL="731520" lvl="1"/>
            <a:r>
              <a:rPr lang="en-US" sz="3100" dirty="0"/>
              <a:t>PRO: No need to be downloaded, installed or updated</a:t>
            </a:r>
          </a:p>
          <a:p>
            <a:pPr marL="731520" lvl="1"/>
            <a:r>
              <a:rPr lang="en-US" sz="3100" dirty="0"/>
              <a:t>CON: Require Internet, Limited system access</a:t>
            </a:r>
          </a:p>
          <a:p>
            <a:pPr marL="198454"/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Internet-of-Things Application</a:t>
            </a:r>
          </a:p>
          <a:p>
            <a:pPr marL="731520" lvl="1"/>
            <a:r>
              <a:rPr lang="en-US" sz="3100" dirty="0"/>
              <a:t>Smart home, wearables, cars, farming, cities, etc.</a:t>
            </a:r>
          </a:p>
          <a:p>
            <a:pPr marL="731520" lvl="1"/>
            <a:r>
              <a:rPr lang="en-US" sz="3100" dirty="0"/>
              <a:t>They require web access to send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EB51A-A00B-4F95-8337-D480D9B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Desktop vs Mobile vs IoT</a:t>
            </a:r>
          </a:p>
        </p:txBody>
      </p:sp>
      <p:pic>
        <p:nvPicPr>
          <p:cNvPr id="1026" name="Picture 2" descr="Ð ÐµÐ·ÑÐ»ÑÐ°Ñ Ñ Ð¸Ð·Ð¾Ð±ÑÐ°Ð¶ÐµÐ½Ð¸Ðµ Ð·Ð° desktop vs mobile vs web">
            <a:extLst>
              <a:ext uri="{FF2B5EF4-FFF2-40B4-BE49-F238E27FC236}">
                <a16:creationId xmlns:a16="http://schemas.microsoft.com/office/drawing/2014/main" id="{8C5800E2-1C6E-4582-9E09-AC4DE792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9" y="1580571"/>
            <a:ext cx="4426209" cy="47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96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930092" cy="545725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are easy to install, use, </a:t>
            </a:r>
            <a:br>
              <a:rPr lang="en-US" sz="3200" dirty="0"/>
            </a:br>
            <a:r>
              <a:rPr lang="en-US" sz="3200" dirty="0"/>
              <a:t>update and are not bound to one device</a:t>
            </a:r>
          </a:p>
          <a:p>
            <a:pPr lvl="1"/>
            <a:r>
              <a:rPr lang="en-US" sz="3000" dirty="0"/>
              <a:t>In most cases, they are the preferable </a:t>
            </a:r>
            <a:br>
              <a:rPr lang="en-US" sz="3000" dirty="0"/>
            </a:br>
            <a:r>
              <a:rPr lang="en-US" sz="3000" dirty="0"/>
              <a:t>over desktop apps</a:t>
            </a:r>
          </a:p>
          <a:p>
            <a:r>
              <a:rPr lang="en-US" sz="3200" dirty="0"/>
              <a:t>There are 2 participants in the </a:t>
            </a:r>
            <a:br>
              <a:rPr lang="en-US" sz="3200" dirty="0"/>
            </a:br>
            <a:r>
              <a:rPr lang="en-US" sz="3200" dirty="0"/>
              <a:t>web applications –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r>
              <a:rPr lang="en-US" sz="3200" dirty="0"/>
              <a:t>There are two main designs for web apps: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Multi-Page application </a:t>
            </a:r>
            <a:r>
              <a:rPr lang="en-US" sz="3000" dirty="0"/>
              <a:t>(MPA) – the "traditional" approach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Single-Page application </a:t>
            </a:r>
            <a:r>
              <a:rPr lang="en-US" sz="3000" dirty="0"/>
              <a:t>(SPA) – the "modern"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C22632-1128-4DFD-8D2B-B07AEE93B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072982-5EED-4B13-92DD-60FCF493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348103"/>
            <a:ext cx="2808312" cy="25414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E984BA-ABDF-4381-B95C-7F6E09B8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70" y="2356259"/>
            <a:ext cx="2415679" cy="33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change requests </a:t>
            </a:r>
            <a:r>
              <a:rPr lang="en-US" b="1" dirty="0"/>
              <a:t>rendering of a new page </a:t>
            </a:r>
            <a:r>
              <a:rPr lang="en-US" dirty="0"/>
              <a:t>in the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Perform most of the application logic on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is rendered on the server </a:t>
            </a:r>
            <a:br>
              <a:rPr lang="en-US" dirty="0"/>
            </a:br>
            <a:r>
              <a:rPr lang="en-US" dirty="0"/>
              <a:t>and returned as HTTP Response</a:t>
            </a:r>
          </a:p>
          <a:p>
            <a:pPr lvl="2">
              <a:lnSpc>
                <a:spcPct val="100000"/>
              </a:lnSpc>
            </a:pPr>
            <a:r>
              <a:rPr lang="en-US" sz="3199" dirty="0"/>
              <a:t>AJAX and JavaScript may be </a:t>
            </a:r>
            <a:br>
              <a:rPr lang="en-US" sz="3199" dirty="0"/>
            </a:br>
            <a:r>
              <a:rPr lang="en-US" sz="3199" dirty="0"/>
              <a:t>used to add UI logic on the client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ASP.NET Core MVC </a:t>
            </a:r>
            <a:r>
              <a:rPr lang="en-US" dirty="0"/>
              <a:t>and </a:t>
            </a:r>
            <a:r>
              <a:rPr lang="en-US" b="1" dirty="0"/>
              <a:t>Razor Pages </a:t>
            </a:r>
            <a:br>
              <a:rPr lang="en-US" dirty="0"/>
            </a:br>
            <a:r>
              <a:rPr lang="en-US" dirty="0"/>
              <a:t>implement this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 (1)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CBB459D-78CA-4F4E-8730-C7A3698C1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8A5600-7CAF-4257-81D6-87180C5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140969"/>
            <a:ext cx="4752528" cy="32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sz="3700" b="1" dirty="0">
                <a:solidFill>
                  <a:schemeClr val="bg1"/>
                </a:solidFill>
              </a:rPr>
              <a:t>PRO</a:t>
            </a:r>
            <a:r>
              <a:rPr lang="en-US" sz="3700" dirty="0"/>
              <a:t>s of Multi-Page applications</a:t>
            </a:r>
          </a:p>
          <a:p>
            <a:pPr lvl="1"/>
            <a:r>
              <a:rPr lang="en-US" sz="3500" dirty="0"/>
              <a:t>Useful for every type of projects</a:t>
            </a:r>
          </a:p>
          <a:p>
            <a:pPr lvl="1"/>
            <a:r>
              <a:rPr lang="en-US" sz="3500" dirty="0"/>
              <a:t>Very good and easy for proper </a:t>
            </a:r>
            <a:br>
              <a:rPr lang="en-US" sz="3500" dirty="0"/>
            </a:br>
            <a:r>
              <a:rPr lang="en-US" sz="3500" b="1" dirty="0"/>
              <a:t>SEO management</a:t>
            </a:r>
          </a:p>
          <a:p>
            <a:pPr lvl="1"/>
            <a:r>
              <a:rPr lang="en-US" sz="3500" dirty="0"/>
              <a:t>Using consistent languages, </a:t>
            </a:r>
            <a:br>
              <a:rPr lang="en-US" sz="3500" dirty="0"/>
            </a:br>
            <a:r>
              <a:rPr lang="en-US" sz="3500" dirty="0"/>
              <a:t>tools and technologies</a:t>
            </a:r>
          </a:p>
          <a:p>
            <a:pPr>
              <a:buClr>
                <a:srgbClr val="234465"/>
              </a:buClr>
            </a:pPr>
            <a:r>
              <a:rPr lang="en-US" sz="3700" b="1" dirty="0">
                <a:solidFill>
                  <a:schemeClr val="bg1"/>
                </a:solidFill>
              </a:rPr>
              <a:t>CON</a:t>
            </a:r>
            <a:r>
              <a:rPr lang="en-US" sz="3700" dirty="0"/>
              <a:t>s of Multi-Page applications</a:t>
            </a:r>
          </a:p>
          <a:p>
            <a:pPr lvl="1"/>
            <a:r>
              <a:rPr lang="en-US" sz="3500" dirty="0"/>
              <a:t>Front-end and back-end are tightly coupled</a:t>
            </a:r>
          </a:p>
          <a:p>
            <a:pPr lvl="1"/>
            <a:r>
              <a:rPr lang="en-US" sz="3500" dirty="0"/>
              <a:t>The development and maintenance is quite complex</a:t>
            </a:r>
          </a:p>
          <a:p>
            <a:pPr lvl="1"/>
            <a:r>
              <a:rPr lang="en-US" sz="3500" dirty="0"/>
              <a:t>Requires page (state) </a:t>
            </a:r>
            <a:r>
              <a:rPr lang="en-US" sz="3500" b="1" dirty="0"/>
              <a:t>reload</a:t>
            </a:r>
            <a:r>
              <a:rPr lang="en-US" sz="3500" dirty="0"/>
              <a:t> on user action (link, form submit)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F9A512-197B-4694-90FD-C7FA770B3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63DAD-19BA-433D-BD95-B417DEF2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052" y="1412777"/>
            <a:ext cx="3232760" cy="37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596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500" b="1" dirty="0">
                <a:solidFill>
                  <a:schemeClr val="bg1"/>
                </a:solidFill>
              </a:rPr>
              <a:t>Single-Page applications </a:t>
            </a:r>
            <a:r>
              <a:rPr lang="en-US" sz="3500" dirty="0"/>
              <a:t>perform most of the </a:t>
            </a:r>
            <a:r>
              <a:rPr lang="en-US" sz="3500" b="1" dirty="0">
                <a:solidFill>
                  <a:schemeClr val="bg1"/>
                </a:solidFill>
              </a:rPr>
              <a:t>UI</a:t>
            </a:r>
            <a:r>
              <a:rPr lang="en-US" sz="3500" dirty="0"/>
              <a:t> in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</a:t>
            </a:r>
            <a:r>
              <a:rPr lang="en-US" b="1" dirty="0"/>
              <a:t>not require page reload </a:t>
            </a:r>
            <a:r>
              <a:rPr lang="en-US" dirty="0"/>
              <a:t>during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whole app is in one page </a:t>
            </a:r>
            <a:r>
              <a:rPr lang="en-US" dirty="0"/>
              <a:t>– content is changed dynamically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 Gmail, Facebook, Instagram etc. 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500" b="1" dirty="0">
                <a:solidFill>
                  <a:schemeClr val="bg1"/>
                </a:solidFill>
              </a:rPr>
              <a:t>SPA</a:t>
            </a:r>
            <a:r>
              <a:rPr lang="en-US" sz="3500" dirty="0"/>
              <a:t> requests logic (JS, templates) </a:t>
            </a:r>
            <a:br>
              <a:rPr lang="en-US" sz="3500" dirty="0"/>
            </a:br>
            <a:r>
              <a:rPr lang="en-US" sz="3500" dirty="0"/>
              <a:t>and data independently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Back-end: ASP.NET Core </a:t>
            </a:r>
            <a:br>
              <a:rPr lang="en-US" noProof="1"/>
            </a:br>
            <a:r>
              <a:rPr lang="en-US" noProof="1"/>
              <a:t>Web API returning JSON data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Frond-end: Angular, React, </a:t>
            </a:r>
            <a:br>
              <a:rPr lang="en-US" noProof="1"/>
            </a:br>
            <a:r>
              <a:rPr lang="en-US" noProof="1"/>
              <a:t>Vue.js, Blazor,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D279CE-F36D-4B23-A83B-C79966A26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856BC-603C-431A-8A56-2EE559A6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3478426"/>
            <a:ext cx="4686822" cy="30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4705</TotalTime>
  <Words>2053</Words>
  <Application>Microsoft Office PowerPoint</Application>
  <PresentationFormat>Widescreen</PresentationFormat>
  <Paragraphs>351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Project Architecture</vt:lpstr>
      <vt:lpstr>Table of Contents</vt:lpstr>
      <vt:lpstr>Have a Question?</vt:lpstr>
      <vt:lpstr>Web Application Designs</vt:lpstr>
      <vt:lpstr>Web vs Desktop vs Mobile vs IoT</vt:lpstr>
      <vt:lpstr>Web Application Designs</vt:lpstr>
      <vt:lpstr>Multi-Page Applications (1)</vt:lpstr>
      <vt:lpstr>Multi-Page Applications (2)</vt:lpstr>
      <vt:lpstr>Single-Page Applications (1)</vt:lpstr>
      <vt:lpstr>Single-Page Applications (2)</vt:lpstr>
      <vt:lpstr>Web Application Architectures</vt:lpstr>
      <vt:lpstr>Monolithic Applications</vt:lpstr>
      <vt:lpstr>Service-Oriented Architectures (SOA)</vt:lpstr>
      <vt:lpstr>Microservices</vt:lpstr>
      <vt:lpstr>SOA vs Microservices</vt:lpstr>
      <vt:lpstr>Example Microservices App</vt:lpstr>
      <vt:lpstr>ASP.NET Core MVC vs Razor Pages</vt:lpstr>
      <vt:lpstr>ASP.NET Core MVC vs Razor Pages</vt:lpstr>
      <vt:lpstr>The MVC Approach (1)</vt:lpstr>
      <vt:lpstr>The MVC Approach (2)</vt:lpstr>
      <vt:lpstr>The Razor Pages Approach (1)</vt:lpstr>
      <vt:lpstr>The Razor Pages Approach (2)</vt:lpstr>
      <vt:lpstr>AutoMapper</vt:lpstr>
      <vt:lpstr>AutoMapper</vt:lpstr>
      <vt:lpstr>AutoMapper Setting</vt:lpstr>
      <vt:lpstr>AutoMapper Mapping</vt:lpstr>
      <vt:lpstr>AutoMapper (Business Logic)</vt:lpstr>
      <vt:lpstr>Abstracting the Data Access Logic</vt:lpstr>
      <vt:lpstr>Repository Pattern (1)</vt:lpstr>
      <vt:lpstr>Repository Pattern (2)</vt:lpstr>
      <vt:lpstr>Databases &amp; ORMs</vt:lpstr>
      <vt:lpstr>Object Relational Mapper (ORM)</vt:lpstr>
      <vt:lpstr>Dapper</vt:lpstr>
      <vt:lpstr>Databases</vt:lpstr>
      <vt:lpstr>SQL</vt:lpstr>
      <vt:lpstr>NoSQL</vt:lpstr>
      <vt:lpstr>SQL and NoSQL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30</cp:revision>
  <dcterms:created xsi:type="dcterms:W3CDTF">2018-05-23T13:08:44Z</dcterms:created>
  <dcterms:modified xsi:type="dcterms:W3CDTF">2022-11-15T09:17:50Z</dcterms:modified>
  <cp:category>computer programming;programming;software development;software engineering</cp:category>
</cp:coreProperties>
</file>