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599" r:id="rId7"/>
    <p:sldId id="262" r:id="rId8"/>
    <p:sldId id="263" r:id="rId9"/>
    <p:sldId id="526" r:id="rId10"/>
    <p:sldId id="264" r:id="rId11"/>
    <p:sldId id="720" r:id="rId12"/>
    <p:sldId id="265" r:id="rId13"/>
    <p:sldId id="760" r:id="rId14"/>
    <p:sldId id="684" r:id="rId15"/>
    <p:sldId id="759" r:id="rId16"/>
    <p:sldId id="531" r:id="rId17"/>
    <p:sldId id="719" r:id="rId18"/>
    <p:sldId id="532" r:id="rId19"/>
    <p:sldId id="761" r:id="rId20"/>
    <p:sldId id="267" r:id="rId21"/>
    <p:sldId id="750" r:id="rId22"/>
    <p:sldId id="707" r:id="rId23"/>
    <p:sldId id="268" r:id="rId24"/>
    <p:sldId id="269" r:id="rId25"/>
    <p:sldId id="751" r:id="rId26"/>
    <p:sldId id="762" r:id="rId27"/>
    <p:sldId id="754" r:id="rId28"/>
    <p:sldId id="757" r:id="rId29"/>
    <p:sldId id="755" r:id="rId30"/>
    <p:sldId id="758" r:id="rId31"/>
    <p:sldId id="274" r:id="rId32"/>
    <p:sldId id="595" r:id="rId33"/>
    <p:sldId id="276" r:id="rId34"/>
    <p:sldId id="752" r:id="rId35"/>
    <p:sldId id="279" r:id="rId36"/>
    <p:sldId id="280" r:id="rId37"/>
    <p:sldId id="281" r:id="rId38"/>
    <p:sldId id="282" r:id="rId39"/>
    <p:sldId id="288" r:id="rId40"/>
    <p:sldId id="289" r:id="rId41"/>
    <p:sldId id="290" r:id="rId42"/>
    <p:sldId id="292" r:id="rId43"/>
    <p:sldId id="298" r:id="rId44"/>
    <p:sldId id="628" r:id="rId45"/>
    <p:sldId id="629" r:id="rId46"/>
    <p:sldId id="300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4EB66F-55E0-4843-B35D-39C676635C15}">
          <p14:sldIdLst>
            <p14:sldId id="256"/>
            <p14:sldId id="257"/>
            <p14:sldId id="258"/>
          </p14:sldIdLst>
        </p14:section>
        <p14:section name="Testing" id="{3C81FB0F-E2D6-4406-A4DF-DB2D3251DE1F}">
          <p14:sldIdLst>
            <p14:sldId id="259"/>
            <p14:sldId id="260"/>
            <p14:sldId id="599"/>
            <p14:sldId id="262"/>
            <p14:sldId id="263"/>
            <p14:sldId id="526"/>
          </p14:sldIdLst>
        </p14:section>
        <p14:section name="Unit Testing" id="{6409DF77-A305-4F91-B299-CFF0F03A7141}">
          <p14:sldIdLst>
            <p14:sldId id="264"/>
            <p14:sldId id="720"/>
            <p14:sldId id="265"/>
          </p14:sldIdLst>
        </p14:section>
        <p14:section name="NUnit" id="{F8CAB72F-7380-41D8-A023-C965E0FD8651}">
          <p14:sldIdLst>
            <p14:sldId id="760"/>
            <p14:sldId id="684"/>
            <p14:sldId id="759"/>
            <p14:sldId id="531"/>
            <p14:sldId id="719"/>
            <p14:sldId id="532"/>
          </p14:sldIdLst>
        </p14:section>
        <p14:section name="Mocking" id="{7FB83180-5A58-4EB1-9C0D-FE9D620869D7}">
          <p14:sldIdLst>
            <p14:sldId id="761"/>
            <p14:sldId id="267"/>
            <p14:sldId id="750"/>
            <p14:sldId id="707"/>
            <p14:sldId id="268"/>
            <p14:sldId id="269"/>
          </p14:sldIdLst>
        </p14:section>
        <p14:section name="In-memory Database" id="{7BF0D872-7A30-4946-8993-9ADF51F028A4}">
          <p14:sldIdLst>
            <p14:sldId id="751"/>
            <p14:sldId id="762"/>
            <p14:sldId id="754"/>
            <p14:sldId id="757"/>
            <p14:sldId id="755"/>
            <p14:sldId id="758"/>
          </p14:sldIdLst>
        </p14:section>
        <p14:section name="Integration" id="{21C3B1CD-F2E8-4233-BC6D-FF01364A51E6}">
          <p14:sldIdLst>
            <p14:sldId id="274"/>
            <p14:sldId id="595"/>
            <p14:sldId id="276"/>
            <p14:sldId id="752"/>
          </p14:sldIdLst>
        </p14:section>
        <p14:section name="Selenium" id="{432A53ED-4B21-4C77-869C-C61A32F73FD8}">
          <p14:sldIdLst>
            <p14:sldId id="279"/>
            <p14:sldId id="280"/>
            <p14:sldId id="281"/>
            <p14:sldId id="282"/>
          </p14:sldIdLst>
        </p14:section>
        <p14:section name="MyTested.AspNetCore.Mvc" id="{1534BD98-46DA-4C68-BD61-2F27012F9345}">
          <p14:sldIdLst>
            <p14:sldId id="288"/>
            <p14:sldId id="289"/>
            <p14:sldId id="290"/>
          </p14:sldIdLst>
        </p14:section>
        <p14:section name="Conclusion" id="{E77051F9-2BD6-456F-A92B-8346B517F9F5}">
          <p14:sldIdLst>
            <p14:sldId id="292"/>
            <p14:sldId id="298"/>
            <p14:sldId id="628"/>
            <p14:sldId id="629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102" y="1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614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testing is done at </a:t>
            </a:r>
            <a:r>
              <a:rPr lang="en-US" b="1" dirty="0"/>
              <a:t>several levels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, </a:t>
            </a:r>
            <a:r>
              <a:rPr lang="en-US" b="1" dirty="0"/>
              <a:t>integration testing </a:t>
            </a:r>
            <a:r>
              <a:rPr lang="en-US" dirty="0"/>
              <a:t>and </a:t>
            </a:r>
            <a:r>
              <a:rPr lang="en-US" b="1" dirty="0"/>
              <a:t>system testing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test a </a:t>
            </a:r>
            <a:r>
              <a:rPr lang="en-US" b="1" dirty="0"/>
              <a:t>single component</a:t>
            </a:r>
            <a:r>
              <a:rPr lang="en-US" dirty="0"/>
              <a:t>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a </a:t>
            </a:r>
            <a:r>
              <a:rPr lang="en-US" b="1" dirty="0"/>
              <a:t>function</a:t>
            </a:r>
            <a:r>
              <a:rPr lang="en-US" dirty="0"/>
              <a:t> or </a:t>
            </a:r>
            <a:r>
              <a:rPr lang="en-US" b="1" dirty="0"/>
              <a:t>method</a:t>
            </a:r>
            <a:r>
              <a:rPr lang="en-US" dirty="0"/>
              <a:t> in the code, a </a:t>
            </a:r>
            <a:r>
              <a:rPr lang="en-US" b="1" dirty="0"/>
              <a:t>class</a:t>
            </a:r>
            <a:r>
              <a:rPr lang="en-US" dirty="0"/>
              <a:t> or other code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a set of unit tests can demonstrate that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service for </a:t>
            </a:r>
            <a:r>
              <a:rPr lang="en-US" b="1" dirty="0"/>
              <a:t>registering a new user</a:t>
            </a:r>
            <a:r>
              <a:rPr lang="bg-BG" b="0" dirty="0"/>
              <a:t> </a:t>
            </a:r>
            <a:r>
              <a:rPr lang="en-US" b="0" dirty="0"/>
              <a:t>checks for duplicated username and invalid password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when the input data is correct, it stores the new user in the user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case, the unit test </a:t>
            </a:r>
            <a:r>
              <a:rPr lang="en-US" b="1" dirty="0"/>
              <a:t>will not use a real database </a:t>
            </a:r>
            <a:r>
              <a:rPr lang="en-US" dirty="0"/>
              <a:t>(which is an external component).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 it will use a </a:t>
            </a:r>
            <a:r>
              <a:rPr lang="en-US" b="1" dirty="0"/>
              <a:t>fake implementation</a:t>
            </a:r>
            <a:r>
              <a:rPr lang="en-US" b="0" dirty="0"/>
              <a:t> (</a:t>
            </a:r>
            <a:r>
              <a:rPr lang="en-US" b="1" dirty="0"/>
              <a:t>mock</a:t>
            </a:r>
            <a:r>
              <a:rPr lang="en-US" b="0" dirty="0"/>
              <a:t>) </a:t>
            </a:r>
            <a:r>
              <a:rPr lang="en-US" dirty="0"/>
              <a:t>of the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accessing the user repository (the database table holding the users).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way the unit tests </a:t>
            </a:r>
            <a:r>
              <a:rPr lang="en-US" b="0" dirty="0"/>
              <a:t>check</a:t>
            </a:r>
            <a:r>
              <a:rPr lang="en-US" b="1" dirty="0"/>
              <a:t> only certain component</a:t>
            </a:r>
            <a:r>
              <a:rPr lang="en-US" dirty="0"/>
              <a:t>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isolated from the other components, which may not exist at this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aims to verify each component of the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by isolating it from the other components</a:t>
            </a:r>
            <a:endParaRPr lang="bg-BG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then perform tests to demonstrate that it works correctly.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a component is dependent on other components,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external dependencies are replaced during the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mock objects, stubs or using other techniques.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</a:t>
            </a:r>
            <a:r>
              <a:rPr lang="en-US" b="1" dirty="0"/>
              <a:t>automated tests,</a:t>
            </a:r>
            <a:r>
              <a:rPr lang="en-US" dirty="0"/>
              <a:t> </a:t>
            </a:r>
            <a:r>
              <a:rPr lang="en-US" b="1" dirty="0"/>
              <a:t>written by developers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that examine the functionality of single component (or unit).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dirty="0"/>
              <a:t>are small </a:t>
            </a:r>
            <a:r>
              <a:rPr lang="en-US" b="1" dirty="0"/>
              <a:t>pieces of code </a:t>
            </a:r>
            <a:r>
              <a:rPr lang="en-US" dirty="0"/>
              <a:t>(functions or methods),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automate the testing of certain unit.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 is performed at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earliest stages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development process</a:t>
            </a:r>
            <a:r>
              <a:rPr lang="bg-BG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long before the software is developed and ready for testing by QA engineers.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unit testing is implemented,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each unit, developers write </a:t>
            </a:r>
            <a:r>
              <a:rPr lang="en-US" b="1" dirty="0"/>
              <a:t>multiple unit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cover fully its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 examples of </a:t>
            </a:r>
            <a:r>
              <a:rPr lang="en-US" b="1" dirty="0"/>
              <a:t>automated</a:t>
            </a:r>
            <a:r>
              <a:rPr lang="en-US" dirty="0"/>
              <a:t>, </a:t>
            </a: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white-box</a:t>
            </a:r>
            <a:r>
              <a:rPr lang="en-US" dirty="0"/>
              <a:t> tests,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based on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JUnit, </a:t>
            </a:r>
            <a:r>
              <a:rPr lang="en-US" dirty="0" err="1"/>
              <a:t>NUnit</a:t>
            </a:r>
            <a:r>
              <a:rPr lang="en-US" dirty="0"/>
              <a:t> or Mocha.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unit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b="0" dirty="0">
                <a:solidFill>
                  <a:schemeClr val="bg1"/>
                </a:solidFill>
              </a:rPr>
              <a:t>check the interaction between several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the </a:t>
            </a:r>
            <a:r>
              <a:rPr lang="en-US" b="1" dirty="0"/>
              <a:t>user registration service</a:t>
            </a:r>
            <a:r>
              <a:rPr lang="en-US" b="0" dirty="0"/>
              <a:t> in the back-end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correctly stores the new user to the database, this is an </a:t>
            </a:r>
            <a:r>
              <a:rPr lang="en-US" b="1" dirty="0"/>
              <a:t>integration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checks several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user registration function in the back-end API,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data access logic,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does not test the entire system</a:t>
            </a:r>
            <a:r>
              <a:rPr lang="en-US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does not care about the front-end and the user interface.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Integration tests are examples of </a:t>
            </a:r>
            <a:r>
              <a:rPr lang="en-US" b="1" dirty="0"/>
              <a:t>automated, white-box, functional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are usually based on some </a:t>
            </a:r>
            <a:r>
              <a:rPr lang="en-US" b="1" dirty="0"/>
              <a:t>unit testing framework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difference </a:t>
            </a:r>
            <a:r>
              <a:rPr lang="en-US" dirty="0"/>
              <a:t>between unit testing and integration testing is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unit tests</a:t>
            </a:r>
            <a:r>
              <a:rPr lang="en-US" dirty="0"/>
              <a:t> examine the functionality of a </a:t>
            </a:r>
            <a:r>
              <a:rPr lang="en-US" b="1" dirty="0"/>
              <a:t>single unit </a:t>
            </a:r>
            <a:r>
              <a:rPr lang="en-US" dirty="0"/>
              <a:t>and they mock the external dependencies,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integration tests </a:t>
            </a:r>
            <a:r>
              <a:rPr lang="en-US" dirty="0"/>
              <a:t>examine the functionality on </a:t>
            </a:r>
            <a:r>
              <a:rPr lang="en-US" b="1" dirty="0"/>
              <a:t>several units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test the integration </a:t>
            </a:r>
            <a:r>
              <a:rPr lang="en-US" dirty="0"/>
              <a:t>between the dependent units.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Unit tests </a:t>
            </a:r>
            <a:r>
              <a:rPr lang="en-US" dirty="0"/>
              <a:t>are more-simple than the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have smaller scope, usually a </a:t>
            </a:r>
            <a:r>
              <a:rPr lang="en-US" b="1" dirty="0"/>
              <a:t>single public method</a:t>
            </a:r>
            <a:r>
              <a:rPr lang="en-US" b="0" dirty="0"/>
              <a:t> (or function)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Integration tests </a:t>
            </a:r>
            <a:r>
              <a:rPr lang="en-US" dirty="0"/>
              <a:t>implement more complex scenarios.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test together </a:t>
            </a:r>
            <a:r>
              <a:rPr lang="en-US" b="1" dirty="0"/>
              <a:t>multiple interconnected components </a:t>
            </a:r>
            <a:r>
              <a:rPr lang="en-US" dirty="0"/>
              <a:t>and subsystems.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testing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is performed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early in the development process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after some of the components are written and unit tested,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they need to be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integrated together into modules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with more complex functionality.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are usually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written by developers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 not by QAs.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integration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acceptance tests </a:t>
            </a:r>
            <a:r>
              <a:rPr lang="en-US" b="0" dirty="0">
                <a:solidFill>
                  <a:schemeClr val="bg1"/>
                </a:solidFill>
              </a:rPr>
              <a:t>t</a:t>
            </a:r>
            <a:r>
              <a:rPr lang="en-US" b="0" dirty="0"/>
              <a:t>est the entire system: all its components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tests </a:t>
            </a:r>
            <a:r>
              <a:rPr lang="en-US" b="0" dirty="0"/>
              <a:t>are manual or automated tests, which cover </a:t>
            </a:r>
            <a:r>
              <a:rPr lang="en-US" b="1" dirty="0"/>
              <a:t>end-to-end scenarios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from the front-end, to the back-end, the database and all other system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after </a:t>
            </a:r>
            <a:r>
              <a:rPr lang="en-US" b="1" dirty="0"/>
              <a:t>user registration in the mobile app</a:t>
            </a:r>
            <a:r>
              <a:rPr lang="en-US" b="0" dirty="0"/>
              <a:t> of complex software system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new user is correctly stored in the database at the server side, this is a </a:t>
            </a:r>
            <a:r>
              <a:rPr lang="en-US" b="1" dirty="0"/>
              <a:t>system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system test </a:t>
            </a:r>
            <a:r>
              <a:rPr lang="en-US" b="1" dirty="0"/>
              <a:t>checks all system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user interface </a:t>
            </a:r>
            <a:r>
              <a:rPr lang="en-US" dirty="0"/>
              <a:t>(the front-end), which is the mobile app in our scenario,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services</a:t>
            </a:r>
            <a:r>
              <a:rPr lang="en-US" b="0" dirty="0"/>
              <a:t> at the server side</a:t>
            </a:r>
            <a:r>
              <a:rPr lang="en-US" dirty="0"/>
              <a:t>, which are called by the mobile app,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access logic</a:t>
            </a:r>
            <a:r>
              <a:rPr lang="en-US" dirty="0"/>
              <a:t>, implemented in the back-end to access the database,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database</a:t>
            </a:r>
            <a:r>
              <a:rPr lang="bg-BG" b="1" dirty="0"/>
              <a:t> </a:t>
            </a:r>
            <a:r>
              <a:rPr lang="en-US" b="1" dirty="0"/>
              <a:t>server</a:t>
            </a:r>
            <a:r>
              <a:rPr lang="en-US" dirty="0"/>
              <a:t>, which stored the app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 system test, QA engineers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software in a testing environment,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a database, holding sample testing data</a:t>
            </a:r>
            <a:r>
              <a:rPr lang="bg-BG" dirty="0"/>
              <a:t>,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back-end server-side components,</a:t>
            </a:r>
            <a:endParaRPr lang="bg-BG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front-end component (the mobile app in our scenario),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some data in the user registration form, submit the data,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check the behavior of the mobile app.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above steps can either be done by hand (</a:t>
            </a:r>
            <a:r>
              <a:rPr lang="en-US" b="1" dirty="0"/>
              <a:t>manual system testing</a:t>
            </a:r>
            <a:r>
              <a:rPr lang="en-US" b="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or can be automated (</a:t>
            </a:r>
            <a:r>
              <a:rPr lang="en-US" b="1" dirty="0"/>
              <a:t>automated system testing</a:t>
            </a:r>
            <a:r>
              <a:rPr lang="en-US" b="0" dirty="0"/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Automated system testing </a:t>
            </a:r>
            <a:r>
              <a:rPr lang="en-US" b="0" dirty="0"/>
              <a:t>can be implemented by using DevOps tools and 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automatically deploy and run the required system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perform UI tests in the mobile app, using a mobile testing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performed </a:t>
            </a:r>
            <a:r>
              <a:rPr lang="en-US" b="1" dirty="0"/>
              <a:t>late in the development process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the entire system is ready or partially ready.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usually </a:t>
            </a:r>
            <a:r>
              <a:rPr lang="en-US" b="1" dirty="0"/>
              <a:t>performed by QA engineers </a:t>
            </a:r>
            <a:r>
              <a:rPr lang="en-US" b="0" dirty="0"/>
              <a:t>or test automation engineers.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Modern development processes integrate </a:t>
            </a:r>
            <a:r>
              <a:rPr lang="en-US" b="1" dirty="0"/>
              <a:t>system testing in the CI/CD pipeline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less QA resources implement </a:t>
            </a:r>
            <a:r>
              <a:rPr lang="en-US" b="1" dirty="0"/>
              <a:t>automated smoke tests </a:t>
            </a:r>
            <a:r>
              <a:rPr lang="en-US" b="0" dirty="0"/>
              <a:t>during the system testing phase.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smoke tests</a:t>
            </a:r>
            <a:r>
              <a:rPr lang="en-US" b="0" dirty="0"/>
              <a:t> check whether the most important functionality works in the most common scenarios.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They just check whether the system is broken or not, without verifying each of its functions.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 example of smoke test could be to check whether the home page of the system opens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more QA resources </a:t>
            </a:r>
            <a:r>
              <a:rPr lang="en-US" b="1" dirty="0"/>
              <a:t>automate the testing of the entire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with all its functionality, covering all its use cases.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approach is heavy and time consuming and is rarely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Most modern projects automate the system testing for the </a:t>
            </a:r>
            <a:r>
              <a:rPr lang="en-US" b="1" dirty="0"/>
              <a:t>most important scenarios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not the entire system with all its components.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Acceptance testing </a:t>
            </a:r>
            <a:r>
              <a:rPr lang="en-US" b="0" dirty="0"/>
              <a:t>is an extension to system testing, 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QA team or the project sponsor checks how the product will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when it is installed on the user’s system.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are usually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intensive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and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comprehensive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than the system 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should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cover the entire functionality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software.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aim of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is to evaluate whether the system complies with the end-user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if it is ready for deployment in the production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4BF40-F457-43D9-9B0F-12C96258A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165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5193460-FFAE-4858-ADE5-2DB1248327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409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543CF2B-3B47-4ED2-BDDD-4ACE3C1230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692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099F-EADC-461A-A3A1-BBD381A401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979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28A6CB-47B2-437D-8BB1-F8794008A2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3364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00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dotnet/aspnetcore/tree/main/src/Mvc/te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unit.org/articles/nunit/writing-tests/assertions/assertion-models/classic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chris.github.io/pages/dotnet-moq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kov/Eventures/blob/main/Eventures.Tests.Common/TestDb.c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romedriver.chromium.org/downloads" TargetMode="External"/><Relationship Id="rId4" Type="http://schemas.openxmlformats.org/officeDocument/2006/relationships/hyperlink" Target="https://www.seleniumhq.org/download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ivaylokenov/MyTested.AspNetCore.Mvc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8.png"/><Relationship Id="rId21" Type="http://schemas.openxmlformats.org/officeDocument/2006/relationships/image" Target="../media/image57.png"/><Relationship Id="rId7" Type="http://schemas.openxmlformats.org/officeDocument/2006/relationships/image" Target="../media/image5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9.png"/><Relationship Id="rId15" Type="http://schemas.openxmlformats.org/officeDocument/2006/relationships/image" Target="../media/image54.jpeg"/><Relationship Id="rId23" Type="http://schemas.openxmlformats.org/officeDocument/2006/relationships/image" Target="../media/image5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Unit Tests, Mocking, Integration Tests, Selenium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9476"/>
            <a:ext cx="2983771" cy="2254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269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630" y="1196707"/>
            <a:ext cx="12041233" cy="55596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Unit Testing </a:t>
            </a:r>
            <a:r>
              <a:rPr lang="en-US" sz="3200" dirty="0"/>
              <a:t>web apps is pretty much like casual unit testing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Writing test methods to test classes and methods (functionalities)</a:t>
            </a:r>
          </a:p>
          <a:p>
            <a:pPr lvl="2">
              <a:lnSpc>
                <a:spcPct val="100000"/>
              </a:lnSpc>
            </a:pPr>
            <a:r>
              <a:rPr lang="en-US" sz="2699" dirty="0"/>
              <a:t>Testing individual code components (</a:t>
            </a:r>
            <a:r>
              <a:rPr lang="en-US" sz="2699" b="1" dirty="0">
                <a:solidFill>
                  <a:schemeClr val="bg1"/>
                </a:solidFill>
              </a:rPr>
              <a:t>units</a:t>
            </a:r>
            <a:r>
              <a:rPr lang="en-US" sz="2699" dirty="0"/>
              <a:t>), not the </a:t>
            </a:r>
            <a:r>
              <a:rPr lang="en-US" sz="2699" b="1" dirty="0">
                <a:solidFill>
                  <a:schemeClr val="bg1"/>
                </a:solidFill>
              </a:rPr>
              <a:t>infrastructure</a:t>
            </a:r>
            <a:endParaRPr lang="en-US" sz="28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You still use the same testing frameworks as in casual unit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EE1207-5EA0-462A-BA43-FD20A8D1E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87449" y="6525345"/>
            <a:ext cx="367414" cy="294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C8F799-8D42-4DEE-849A-D0651E454198}"/>
              </a:ext>
            </a:extLst>
          </p:cNvPr>
          <p:cNvSpPr txBox="1">
            <a:spLocks/>
          </p:cNvSpPr>
          <p:nvPr/>
        </p:nvSpPr>
        <p:spPr>
          <a:xfrm>
            <a:off x="258995" y="3573017"/>
            <a:ext cx="11674010" cy="2954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91440" rIns="143963" bIns="9144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public class Summator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   public int Sum(int[] arr)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 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      int sum = arr[0];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      for (int i</a:t>
            </a:r>
            <a:r>
              <a:rPr lang="en-US" sz="2000" noProof="1">
                <a:latin typeface="+mj-lt"/>
              </a:rPr>
              <a:t> </a:t>
            </a:r>
            <a:r>
              <a:rPr lang="en-US" sz="2000" noProof="1"/>
              <a:t>=</a:t>
            </a:r>
            <a:r>
              <a:rPr lang="en-US" sz="2000" noProof="1">
                <a:latin typeface="+mj-lt"/>
              </a:rPr>
              <a:t> </a:t>
            </a:r>
            <a:r>
              <a:rPr lang="en-US" sz="2000" noProof="1"/>
              <a:t>1; i</a:t>
            </a:r>
            <a:r>
              <a:rPr lang="en-US" sz="2000" noProof="1">
                <a:latin typeface="+mj-lt"/>
              </a:rPr>
              <a:t> </a:t>
            </a:r>
            <a:r>
              <a:rPr lang="en-US" sz="2000" noProof="1"/>
              <a:t>&lt;</a:t>
            </a:r>
            <a:r>
              <a:rPr lang="en-US" sz="2000" noProof="1">
                <a:latin typeface="+mj-lt"/>
              </a:rPr>
              <a:t> </a:t>
            </a:r>
            <a:r>
              <a:rPr lang="en-US" sz="2000" noProof="1"/>
              <a:t>arr.Length; i++)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	sum += arr[i];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      return sum;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7D10CB0-F0D7-4592-839C-72FCE95487CA}"/>
              </a:ext>
            </a:extLst>
          </p:cNvPr>
          <p:cNvSpPr txBox="1">
            <a:spLocks/>
          </p:cNvSpPr>
          <p:nvPr/>
        </p:nvSpPr>
        <p:spPr>
          <a:xfrm>
            <a:off x="6096000" y="3573016"/>
            <a:ext cx="5837006" cy="15696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91440" rIns="143963" bIns="9144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void Test</a:t>
            </a:r>
            <a:r>
              <a:rPr lang="bg-BG" sz="2000" noProof="1"/>
              <a:t>_</a:t>
            </a:r>
            <a:r>
              <a:rPr lang="en-US" sz="2000" noProof="1"/>
              <a:t>SumTwoNumbers()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  var summator = new Summator();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  if</a:t>
            </a:r>
            <a:r>
              <a:rPr lang="en-US" sz="2000" noProof="1">
                <a:latin typeface="+mj-lt"/>
              </a:rPr>
              <a:t> </a:t>
            </a:r>
            <a:r>
              <a:rPr lang="en-US" sz="2000" noProof="1"/>
              <a:t>(summator.Sum(new int[]</a:t>
            </a:r>
            <a:r>
              <a:rPr lang="en-US" sz="2000" noProof="1">
                <a:solidFill>
                  <a:schemeClr val="bg1"/>
                </a:solidFill>
              </a:rPr>
              <a:t>{1, 2}</a:t>
            </a:r>
            <a:r>
              <a:rPr lang="en-US" sz="2000" noProof="1"/>
              <a:t>)</a:t>
            </a:r>
            <a:r>
              <a:rPr lang="en-US" sz="2000" noProof="1">
                <a:latin typeface="+mj-lt"/>
              </a:rPr>
              <a:t> </a:t>
            </a:r>
            <a:r>
              <a:rPr lang="en-US" sz="2000" noProof="1"/>
              <a:t>!=</a:t>
            </a:r>
            <a:r>
              <a:rPr lang="en-US" sz="2000" noProof="1">
                <a:latin typeface="+mj-lt"/>
              </a:rPr>
              <a:t> </a:t>
            </a:r>
            <a:r>
              <a:rPr lang="en-US" sz="2000" noProof="1">
                <a:solidFill>
                  <a:schemeClr val="bg1"/>
                </a:solidFill>
              </a:rPr>
              <a:t>3</a:t>
            </a:r>
            <a:r>
              <a:rPr lang="en-US" sz="2000" noProof="1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throw new Exception("1+2 != 3")</a:t>
            </a:r>
            <a:r>
              <a:rPr lang="en-US" sz="2000" noProof="1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6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596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When using a web frameworks such as </a:t>
            </a:r>
            <a:r>
              <a:rPr lang="en-US" sz="3400" b="1" dirty="0">
                <a:solidFill>
                  <a:schemeClr val="bg1"/>
                </a:solidFill>
              </a:rPr>
              <a:t>ASP.NET Core</a:t>
            </a:r>
          </a:p>
          <a:p>
            <a:pPr lvl="1">
              <a:lnSpc>
                <a:spcPct val="100000"/>
              </a:lnSpc>
            </a:pPr>
            <a:r>
              <a:rPr lang="en-US" sz="3200" b="1" dirty="0"/>
              <a:t>Built-in logic </a:t>
            </a:r>
            <a:r>
              <a:rPr lang="en-US" sz="3200" dirty="0"/>
              <a:t>does </a:t>
            </a:r>
            <a:r>
              <a:rPr lang="en-US" sz="3200" b="1" dirty="0"/>
              <a:t>not need to be tested</a:t>
            </a:r>
          </a:p>
          <a:p>
            <a:pPr lvl="2">
              <a:lnSpc>
                <a:spcPct val="100000"/>
              </a:lnSpc>
            </a:pPr>
            <a:r>
              <a:rPr lang="en-US" sz="3000" dirty="0"/>
              <a:t>It is already tested during the development of the framework itself</a:t>
            </a:r>
          </a:p>
          <a:p>
            <a:pPr lvl="2">
              <a:lnSpc>
                <a:spcPct val="100000"/>
              </a:lnSpc>
            </a:pPr>
            <a:r>
              <a:rPr lang="en-US" sz="3000" noProof="1"/>
              <a:t>Example of MVC tests: </a:t>
            </a:r>
            <a:r>
              <a:rPr lang="en-US" sz="2800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</a:t>
            </a:r>
            <a:br>
              <a:rPr lang="en-US" sz="2800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800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aspnetcore/tree/main/src/Mvc/test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endParaRPr lang="en-US" sz="3000" noProof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You still need to test your </a:t>
            </a:r>
            <a:br>
              <a:rPr lang="en-US" sz="3200" dirty="0"/>
            </a:br>
            <a:r>
              <a:rPr lang="en-US" sz="3200" b="1" dirty="0"/>
              <a:t>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in ASP.NET 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EE1207-5EA0-462A-BA43-FD20A8D1E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46189B-7870-4200-A660-D9B1F958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9" y="3832174"/>
            <a:ext cx="6010397" cy="282332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4CE995F-0025-4917-A1E6-DE1FEB462A82}"/>
              </a:ext>
            </a:extLst>
          </p:cNvPr>
          <p:cNvSpPr/>
          <p:nvPr/>
        </p:nvSpPr>
        <p:spPr bwMode="auto">
          <a:xfrm>
            <a:off x="7752184" y="3933056"/>
            <a:ext cx="1728192" cy="1152128"/>
          </a:xfrm>
          <a:prstGeom prst="ellipse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351F542-5D96-42C6-B64D-F6466BB7C856}"/>
              </a:ext>
            </a:extLst>
          </p:cNvPr>
          <p:cNvSpPr/>
          <p:nvPr/>
        </p:nvSpPr>
        <p:spPr bwMode="auto">
          <a:xfrm rot="18747387">
            <a:off x="9264229" y="3702595"/>
            <a:ext cx="576064" cy="46092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65293-7BBA-4830-8312-6C156EC8198D}"/>
              </a:ext>
            </a:extLst>
          </p:cNvPr>
          <p:cNvSpPr txBox="1"/>
          <p:nvPr/>
        </p:nvSpPr>
        <p:spPr>
          <a:xfrm>
            <a:off x="9696401" y="3163835"/>
            <a:ext cx="1921577" cy="6361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</a:rPr>
              <a:t>Don't test</a:t>
            </a:r>
          </a:p>
        </p:txBody>
      </p:sp>
    </p:spTree>
    <p:extLst>
      <p:ext uri="{BB962C8B-B14F-4D97-AF65-F5344CB8AC3E}">
        <p14:creationId xmlns:p14="http://schemas.microsoft.com/office/powerpoint/2010/main" val="40472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NUnit</a:t>
            </a:r>
            <a:endParaRPr lang="bg-BG" dirty="0"/>
          </a:p>
        </p:txBody>
      </p:sp>
      <p:pic>
        <p:nvPicPr>
          <p:cNvPr id="3" name="Picture 2" descr="NUnit Framework : Introduction and implementation in Test Automation  Project | by Ankit | Medium">
            <a:extLst>
              <a:ext uri="{FF2B5EF4-FFF2-40B4-BE49-F238E27FC236}">
                <a16:creationId xmlns:a16="http://schemas.microsoft.com/office/drawing/2014/main" id="{9EA67326-D6FE-447F-A3B0-C747650B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1790700"/>
            <a:ext cx="3190875" cy="1638300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7DA9DCD-CC4F-41C3-ACC7-140636FA8C56}"/>
              </a:ext>
            </a:extLst>
          </p:cNvPr>
          <p:cNvSpPr>
            <a:spLocks noGrp="1"/>
          </p:cNvSpPr>
          <p:nvPr/>
        </p:nvSpPr>
        <p:spPr>
          <a:xfrm>
            <a:off x="876000" y="5472909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rgbClr val="38808C"/>
                </a:solidFill>
                <a:latin typeface="+mn-lt"/>
                <a:ea typeface="+mn-ea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Unit-Testing Framework for All .NET Languages</a:t>
            </a:r>
          </a:p>
        </p:txBody>
      </p:sp>
    </p:spTree>
    <p:extLst>
      <p:ext uri="{BB962C8B-B14F-4D97-AF65-F5344CB8AC3E}">
        <p14:creationId xmlns:p14="http://schemas.microsoft.com/office/powerpoint/2010/main" val="39912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popular </a:t>
            </a:r>
            <a:r>
              <a:rPr lang="en-US" b="1" dirty="0">
                <a:solidFill>
                  <a:schemeClr val="bg1"/>
                </a:solidFill>
              </a:rPr>
              <a:t>C# testing framework</a:t>
            </a:r>
          </a:p>
          <a:p>
            <a:pPr lvl="1"/>
            <a:r>
              <a:rPr lang="en-US" dirty="0"/>
              <a:t>Supports test suites, test cases, before &amp; after code, startup &amp; cleanup code, timeouts, expected errors, …</a:t>
            </a:r>
          </a:p>
          <a:p>
            <a:pPr lvl="1"/>
            <a:r>
              <a:rPr lang="en-US" dirty="0"/>
              <a:t>Like </a:t>
            </a:r>
            <a:r>
              <a:rPr lang="en-US" b="1" dirty="0"/>
              <a:t>JUnit</a:t>
            </a:r>
            <a:r>
              <a:rPr lang="en-US" dirty="0"/>
              <a:t> (for Java)</a:t>
            </a:r>
          </a:p>
          <a:p>
            <a:pPr lvl="1"/>
            <a:r>
              <a:rPr lang="en-US" dirty="0"/>
              <a:t>Free, open-source</a:t>
            </a:r>
          </a:p>
          <a:p>
            <a:pPr lvl="1"/>
            <a:r>
              <a:rPr lang="en-US" dirty="0"/>
              <a:t>Powerful and mature</a:t>
            </a:r>
          </a:p>
          <a:p>
            <a:pPr lvl="1"/>
            <a:r>
              <a:rPr lang="en-US" dirty="0"/>
              <a:t>Wide community</a:t>
            </a:r>
          </a:p>
          <a:p>
            <a:pPr lvl="1"/>
            <a:r>
              <a:rPr lang="en-US" dirty="0"/>
              <a:t>Built-in support in </a:t>
            </a:r>
            <a:br>
              <a:rPr lang="en-US" dirty="0"/>
            </a:br>
            <a:r>
              <a:rPr lang="en-US" dirty="0"/>
              <a:t>Visual Studio</a:t>
            </a:r>
          </a:p>
          <a:p>
            <a:pPr lvl="1"/>
            <a:r>
              <a:rPr lang="en-US" dirty="0"/>
              <a:t>Official site: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nunit.org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NUnit: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775" y="692697"/>
            <a:ext cx="2023282" cy="9945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DCF9BC2-DB72-430D-9590-0CD9CC088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CD2877-CF90-436B-B261-E080CCB047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/>
        </p:blipFill>
        <p:spPr>
          <a:xfrm>
            <a:off x="6411000" y="2888037"/>
            <a:ext cx="5246543" cy="28488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10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Assert that </a:t>
            </a:r>
            <a:r>
              <a:rPr lang="en-GB" b="1" dirty="0">
                <a:solidFill>
                  <a:schemeClr val="bg1"/>
                </a:solidFill>
              </a:rPr>
              <a:t>condition</a:t>
            </a:r>
            <a:r>
              <a:rPr lang="en-GB" dirty="0"/>
              <a:t> is true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Comparison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(equal, greater than, less than or equal, …)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Range</a:t>
            </a:r>
            <a:r>
              <a:rPr lang="en-GB" dirty="0"/>
              <a:t> assertions</a:t>
            </a:r>
            <a:endParaRPr lang="en-GB" sz="16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assertions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endParaRPr lang="en-GB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And many more: 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https://docs.nunit.org/articles/nunit/writing-tests/assertions/assertion-models/classic.html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NUnit</a:t>
            </a:r>
            <a:r>
              <a:rPr lang="en-US" dirty="0"/>
              <a:t> Assertions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18014" y="1219477"/>
            <a:ext cx="5436604" cy="545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738" y="1936860"/>
            <a:ext cx="6494880" cy="545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(expected, actual);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9E0DBF-8930-4057-9BA5-969DFF7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229" y="3199722"/>
            <a:ext cx="7740860" cy="545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Assert.That(number,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Is.InRange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(80, 100));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61CE5BA-8B9B-49A8-84D3-2B7B0DE2C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197B464-C61A-48B3-9DB0-E7434EE92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4611716"/>
            <a:ext cx="11030689" cy="545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Assert.That(string actual,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Does.Contain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(string expected));</a:t>
            </a:r>
          </a:p>
        </p:txBody>
      </p:sp>
    </p:spTree>
    <p:extLst>
      <p:ext uri="{BB962C8B-B14F-4D97-AF65-F5344CB8AC3E}">
        <p14:creationId xmlns:p14="http://schemas.microsoft.com/office/powerpoint/2010/main" val="9938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 </a:t>
            </a:r>
            <a:r>
              <a:rPr lang="en-US" dirty="0"/>
              <a:t>to 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NUnit</a:t>
            </a:r>
            <a:r>
              <a:rPr lang="en-US" dirty="0"/>
              <a:t> 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9412" y="1969284"/>
            <a:ext cx="10797188" cy="1006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8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8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8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8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8" y="3422871"/>
            <a:ext cx="6163395" cy="2075590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032104" y="3573016"/>
            <a:ext cx="4578498" cy="1055298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Failure messages in the tests help finding the problem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899FA68-8402-444D-8890-9D0726521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0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b="1" dirty="0"/>
              <a:t> </a:t>
            </a:r>
            <a:r>
              <a:rPr lang="en-US" dirty="0"/>
              <a:t>hold </a:t>
            </a:r>
            <a:r>
              <a:rPr lang="en-US" b="1" dirty="0"/>
              <a:t>test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7406" y="1833968"/>
            <a:ext cx="10797188" cy="4864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</a:t>
            </a:r>
            <a:r>
              <a:rPr lang="en-US" sz="2599" noProof="1">
                <a:solidFill>
                  <a:schemeClr val="bg1"/>
                </a:solidFill>
              </a:rPr>
              <a:t>NUnit.Framework</a:t>
            </a:r>
            <a:r>
              <a:rPr lang="en-US" sz="2599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</a:t>
            </a:r>
            <a:r>
              <a:rPr lang="en-US" sz="2599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public void </a:t>
            </a:r>
            <a:r>
              <a:rPr lang="en-US" sz="2599" noProof="1">
                <a:solidFill>
                  <a:schemeClr val="bg1"/>
                </a:solidFill>
              </a:rPr>
              <a:t>Test_SumTwoNumbers</a:t>
            </a:r>
            <a:r>
              <a:rPr lang="en-US" sz="2599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var summator = new Summator();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var sum = summator.Sum(new int[] {</a:t>
            </a:r>
            <a:r>
              <a:rPr lang="en-US" sz="2599" noProof="1">
                <a:latin typeface="+mn-lt"/>
              </a:rPr>
              <a:t> </a:t>
            </a:r>
            <a:r>
              <a:rPr lang="en-US" sz="2599" noProof="1"/>
              <a:t>1,</a:t>
            </a:r>
            <a:r>
              <a:rPr lang="en-US" sz="2599" noProof="1">
                <a:latin typeface="+mn-lt"/>
              </a:rPr>
              <a:t> </a:t>
            </a:r>
            <a:r>
              <a:rPr lang="en-US" sz="2599" noProof="1"/>
              <a:t>2</a:t>
            </a:r>
            <a:r>
              <a:rPr lang="en-US" sz="2599" noProof="1">
                <a:latin typeface="+mn-lt"/>
              </a:rPr>
              <a:t> </a:t>
            </a:r>
            <a:r>
              <a:rPr lang="en-US" sz="2599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</a:t>
            </a:r>
            <a:r>
              <a:rPr lang="en-US" sz="2599" noProof="1">
                <a:solidFill>
                  <a:schemeClr val="bg1"/>
                </a:solidFill>
              </a:rPr>
              <a:t>Assert.AreEqual</a:t>
            </a:r>
            <a:r>
              <a:rPr lang="en-US" sz="2599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01" y="2401957"/>
            <a:ext cx="2698226" cy="544803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Optional notation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994" y="3242346"/>
            <a:ext cx="1544491" cy="544803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Test class 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124" y="3531712"/>
            <a:ext cx="2022733" cy="544803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Test method 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6" y="5877273"/>
            <a:ext cx="1656184" cy="544803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Assertion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170" y="1739254"/>
            <a:ext cx="2219315" cy="544803"/>
          </a:xfrm>
          <a:prstGeom prst="wedgeRoundRectCallout">
            <a:avLst>
              <a:gd name="adj1" fmla="val -75769"/>
              <a:gd name="adj2" fmla="val 31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Import NUnit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78A86BA-CD4F-4906-89E0-8064D973F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E50A1-13AA-4375-9C72-92EDE0EB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400" y="1833968"/>
            <a:ext cx="3092194" cy="2449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7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and Cleanup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2261" y="1319789"/>
            <a:ext cx="11067117" cy="5321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8" b="1" noProof="1"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8" b="1" noProof="1"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8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or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latin typeface="Consolas" pitchFamily="49" charset="0"/>
                <a:cs typeface="Consolas" pitchFamily="49" charset="0"/>
              </a:rPr>
              <a:t>public void TestInitialize()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8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or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744073" y="1916832"/>
            <a:ext cx="2574587" cy="987478"/>
          </a:xfrm>
          <a:prstGeom prst="wedgeRoundRectCallout">
            <a:avLst>
              <a:gd name="adj1" fmla="val -74949"/>
              <a:gd name="adj2" fmla="val 2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Executes </a:t>
            </a:r>
            <a:r>
              <a:rPr lang="en-US" sz="2600" b="1" dirty="0">
                <a:solidFill>
                  <a:schemeClr val="bg1"/>
                </a:solidFill>
              </a:rPr>
              <a:t>before</a:t>
            </a:r>
            <a:r>
              <a:rPr lang="en-US" sz="2600" b="1" dirty="0">
                <a:solidFill>
                  <a:srgbClr val="FFFFFF"/>
                </a:solidFill>
              </a:rPr>
              <a:t> each test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270" y="5400946"/>
            <a:ext cx="2330874" cy="987478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Executes </a:t>
            </a:r>
            <a:r>
              <a:rPr lang="en-US" sz="2600" b="1" dirty="0">
                <a:solidFill>
                  <a:schemeClr val="bg1"/>
                </a:solidFill>
              </a:rPr>
              <a:t>after</a:t>
            </a:r>
            <a:r>
              <a:rPr lang="en-US" sz="2600" b="1" dirty="0">
                <a:solidFill>
                  <a:srgbClr val="FFFFFF"/>
                </a:solidFill>
              </a:rPr>
              <a:t> each test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28BF5CB-8130-4C9B-918C-DEEC4A794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1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FE444-A42C-ABD4-C187-25FF6DE8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52" y="1360641"/>
            <a:ext cx="2650118" cy="2608219"/>
          </a:xfrm>
          <a:prstGeom prst="ellipse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A0F4F-6BB2-99CA-6C9C-23A0769812C7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Simulating External Dependencies in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8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In-memory Database</a:t>
            </a:r>
            <a:endParaRPr lang="en-US" sz="3000" noProof="1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Integration 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Selenium Integration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MyTested.AspNetCore.Mvc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5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0229" cy="541440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– something made as an imitation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a 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/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/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/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  <a:p>
            <a:pPr lvl="1"/>
            <a:r>
              <a:rPr lang="en-US" sz="3000" dirty="0"/>
              <a:t>Useful if the real objects are </a:t>
            </a:r>
            <a:r>
              <a:rPr lang="en-US" sz="3000" b="1" dirty="0">
                <a:solidFill>
                  <a:schemeClr val="bg1"/>
                </a:solidFill>
              </a:rPr>
              <a:t>impractical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incorporate</a:t>
            </a:r>
            <a:r>
              <a:rPr lang="en-US" sz="3000" dirty="0"/>
              <a:t> to the unit test</a:t>
            </a:r>
          </a:p>
          <a:p>
            <a:r>
              <a:rPr lang="en-US" sz="3200" dirty="0"/>
              <a:t>Basically,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creating objects that </a:t>
            </a:r>
            <a:r>
              <a:rPr lang="en-US" sz="3200" b="1" dirty="0">
                <a:solidFill>
                  <a:schemeClr val="bg1"/>
                </a:solidFill>
              </a:rPr>
              <a:t>simulate behavior</a:t>
            </a:r>
          </a:p>
          <a:p>
            <a:r>
              <a:rPr lang="en-US" sz="3200" dirty="0"/>
              <a:t>In .NET</a:t>
            </a:r>
            <a:r>
              <a:rPr lang="bg-BG" sz="3200" dirty="0"/>
              <a:t>,</a:t>
            </a:r>
            <a:r>
              <a:rPr lang="en-US" sz="3200" dirty="0"/>
              <a:t> we can use the </a:t>
            </a:r>
            <a:r>
              <a:rPr lang="en-US" sz="3200" b="1" dirty="0" err="1">
                <a:solidFill>
                  <a:schemeClr val="bg1"/>
                </a:solidFill>
              </a:rPr>
              <a:t>Moq</a:t>
            </a:r>
            <a:r>
              <a:rPr lang="en-US" sz="3200" dirty="0"/>
              <a:t> library to create mock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Mocking?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2B5B6-CC48-4528-B150-42DC23F2E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4829927" cy="5454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/>
              <a:t>Unit testing </a:t>
            </a:r>
            <a:r>
              <a:rPr lang="en-US" dirty="0"/>
              <a:t>should </a:t>
            </a:r>
            <a:r>
              <a:rPr lang="en-US" b="1" dirty="0"/>
              <a:t>test a single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Isolated from all the others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mocked</a:t>
            </a:r>
            <a:r>
              <a:rPr lang="en-US" dirty="0"/>
              <a:t> (faked, simulated)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8FE7A5-712A-4852-8B11-5EB76A23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Mocking?</a:t>
            </a:r>
          </a:p>
        </p:txBody>
      </p:sp>
      <p:pic>
        <p:nvPicPr>
          <p:cNvPr id="5122" name="Picture 2" descr="Mock Frameworks - Useful articles about software and its testing!">
            <a:extLst>
              <a:ext uri="{FF2B5EF4-FFF2-40B4-BE49-F238E27FC236}">
                <a16:creationId xmlns:a16="http://schemas.microsoft.com/office/drawing/2014/main" id="{14E11CFB-5E9B-448D-9579-7A762322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46" y="1499744"/>
            <a:ext cx="6514040" cy="41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76F22D1-D00D-4A7C-8C4A-1EB99D75C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29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D777-94BA-427A-B65D-10307497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274224" cy="552732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en-US" b="1" dirty="0"/>
              <a:t> simulates the behavior </a:t>
            </a:r>
            <a:r>
              <a:rPr lang="en-US" dirty="0"/>
              <a:t>of real objects</a:t>
            </a:r>
          </a:p>
          <a:p>
            <a:pPr lvl="1">
              <a:spcBef>
                <a:spcPts val="1200"/>
              </a:spcBef>
            </a:pPr>
            <a:r>
              <a:rPr lang="en-US" sz="3099" dirty="0"/>
              <a:t>Usually done through </a:t>
            </a:r>
            <a:r>
              <a:rPr lang="en-US" sz="3099" b="1" dirty="0"/>
              <a:t>interfaces</a:t>
            </a:r>
            <a:endParaRPr lang="en-US" sz="3099" dirty="0"/>
          </a:p>
          <a:p>
            <a:pPr lvl="1">
              <a:spcBef>
                <a:spcPts val="1200"/>
              </a:spcBef>
            </a:pPr>
            <a:r>
              <a:rPr lang="en-US" sz="3099" b="1" dirty="0"/>
              <a:t>Real implementation</a:t>
            </a:r>
            <a:br>
              <a:rPr lang="en-US" sz="3099" b="1" dirty="0"/>
            </a:br>
            <a:r>
              <a:rPr lang="en-US" sz="3099" dirty="0"/>
              <a:t>(e. g. with a database)</a:t>
            </a:r>
          </a:p>
          <a:p>
            <a:pPr lvl="1">
              <a:spcBef>
                <a:spcPts val="1200"/>
              </a:spcBef>
            </a:pPr>
            <a:r>
              <a:rPr lang="en-US" sz="3099" b="1" dirty="0"/>
              <a:t>Fake implementation</a:t>
            </a:r>
            <a:br>
              <a:rPr lang="en-US" sz="3099" b="1" dirty="0"/>
            </a:br>
            <a:r>
              <a:rPr lang="en-US" sz="3099" dirty="0"/>
              <a:t>(used for the unit tests)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9E31-677C-42CC-8221-7A97F0C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B4283D-EF1A-4E7A-A63B-0488EEE18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17663-8631-4F47-85F5-36BAD445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31" y="1556793"/>
            <a:ext cx="7026795" cy="2634105"/>
          </a:xfrm>
          <a:prstGeom prst="rect">
            <a:avLst/>
          </a:prstGeom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4E528CCA-C424-4222-8538-9AEC6BB4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4586132"/>
            <a:ext cx="3282620" cy="1430152"/>
          </a:xfrm>
          <a:prstGeom prst="wedgeRoundRectCallout">
            <a:avLst>
              <a:gd name="adj1" fmla="val -38128"/>
              <a:gd name="adj2" fmla="val -93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Fake (</a:t>
            </a:r>
            <a:r>
              <a:rPr lang="en-US" sz="2600" b="1" dirty="0">
                <a:solidFill>
                  <a:schemeClr val="bg1"/>
                </a:solidFill>
              </a:rPr>
              <a:t>mock</a:t>
            </a:r>
            <a:r>
              <a:rPr lang="en-US" sz="2600" b="1" dirty="0">
                <a:solidFill>
                  <a:srgbClr val="FFFFFF"/>
                </a:solidFill>
              </a:rPr>
              <a:t>) implementation of the service interface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FB9B07-A64B-45B5-962D-4D676C5B334F}"/>
              </a:ext>
            </a:extLst>
          </p:cNvPr>
          <p:cNvSpPr/>
          <p:nvPr/>
        </p:nvSpPr>
        <p:spPr bwMode="auto">
          <a:xfrm rot="384715">
            <a:off x="4682560" y="2342305"/>
            <a:ext cx="5904656" cy="209884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C145DD1-AD09-46F0-BD0F-517A0C6E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165" y="4567116"/>
            <a:ext cx="2249281" cy="544803"/>
          </a:xfrm>
          <a:prstGeom prst="wedgeRoundRectCallout">
            <a:avLst>
              <a:gd name="adj1" fmla="val -4623"/>
              <a:gd name="adj2" fmla="val -1046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Used in tests</a:t>
            </a:r>
            <a:endParaRPr lang="bg-BG" sz="2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Service with Mocking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156319" y="3157812"/>
            <a:ext cx="7078808" cy="27110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7972" rIns="91440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CreditDecision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ICreditDecisionService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CreditDecision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(ICreditDecisionService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=&gt; this.service = service;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MakeCreditDecision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(int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creditScore)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=&gt;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service.GetDecision(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creditScore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0F89FC2-EE12-4ACE-9A50-E1D943D1C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3BCCDF5-19A2-40FE-9968-3BB7763BFD5F}"/>
              </a:ext>
            </a:extLst>
          </p:cNvPr>
          <p:cNvSpPr txBox="1">
            <a:spLocks/>
          </p:cNvSpPr>
          <p:nvPr/>
        </p:nvSpPr>
        <p:spPr>
          <a:xfrm>
            <a:off x="155032" y="1772816"/>
            <a:ext cx="5256584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ICreditDecisionService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string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GetDecision(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int creditScore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B5444B5-4EF2-41B6-B248-073E78D7BB5F}"/>
              </a:ext>
            </a:extLst>
          </p:cNvPr>
          <p:cNvSpPr txBox="1">
            <a:spLocks/>
          </p:cNvSpPr>
          <p:nvPr/>
        </p:nvSpPr>
        <p:spPr>
          <a:xfrm>
            <a:off x="7350201" y="1772816"/>
            <a:ext cx="4578448" cy="40960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CreditDecisionService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ICreditDecisionService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string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GetDecision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	(int creditScore)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if (creditScore &lt; 550)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return 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Declined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else if (creditScore &lt; 675)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return 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Maybe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else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return 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Absolutely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3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Service with Mocking (2)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F672897-E0CA-4250-A02F-F0D4D3307DE3}"/>
              </a:ext>
            </a:extLst>
          </p:cNvPr>
          <p:cNvSpPr txBox="1">
            <a:spLocks/>
          </p:cNvSpPr>
          <p:nvPr/>
        </p:nvSpPr>
        <p:spPr>
          <a:xfrm>
            <a:off x="676196" y="1520578"/>
            <a:ext cx="9848875" cy="4954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[TestFixture]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CreditDecisionTests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[Test]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MakeCreditDecision_ShouldReturnCorrectResult()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mockCreditDecisionService = 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Mock&lt;ICreditDecisionService&gt;()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mockCreditDecisionService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Setup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(p =&gt; p.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GetDecision(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100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("Declined");</a:t>
            </a:r>
          </a:p>
          <a:p>
            <a:pPr>
              <a:lnSpc>
                <a:spcPct val="9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controller = new CreditDecision(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mockCreditDecisionService.Object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result = controller.MakeCreditDecision(100);</a:t>
            </a:r>
          </a:p>
          <a:p>
            <a:pPr>
              <a:lnSpc>
                <a:spcPct val="9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Assert.That(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result, Is.EqualTo("Declined")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mockCreditDecisionService.VerifyAll()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70129CB-DC8A-4DD3-867A-BEEDA0F1B20F}"/>
              </a:ext>
            </a:extLst>
          </p:cNvPr>
          <p:cNvSpPr/>
          <p:nvPr/>
        </p:nvSpPr>
        <p:spPr bwMode="auto">
          <a:xfrm>
            <a:off x="8675369" y="1520578"/>
            <a:ext cx="3296149" cy="1327996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/>
                </a:solidFill>
              </a:rPr>
              <a:t>NOTE</a:t>
            </a:r>
            <a:r>
              <a:rPr lang="en-US" sz="2400" b="1" noProof="1">
                <a:solidFill>
                  <a:srgbClr val="FFFFFF"/>
                </a:solidFill>
              </a:rPr>
              <a:t>: You will need the following NuGet package installed: </a:t>
            </a:r>
            <a:r>
              <a:rPr lang="en-US" sz="2400" b="1" noProof="1">
                <a:solidFill>
                  <a:schemeClr val="bg1"/>
                </a:solidFill>
              </a:rPr>
              <a:t>Moq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10CF9C-D0AE-4A6E-8291-C4CE622E4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16376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91B45-2871-4AF5-9B2B-65670D2C9EA1}"/>
              </a:ext>
            </a:extLst>
          </p:cNvPr>
          <p:cNvSpPr txBox="1"/>
          <p:nvPr/>
        </p:nvSpPr>
        <p:spPr>
          <a:xfrm>
            <a:off x="6825666" y="5530978"/>
            <a:ext cx="3699404" cy="9443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You can look at a more complex example </a:t>
            </a:r>
            <a:r>
              <a:rPr lang="en-US" sz="2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200" dirty="0"/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FBB76EC-0868-42EC-B7B9-FD0D4AE6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406" y="3576209"/>
            <a:ext cx="2449851" cy="510751"/>
          </a:xfrm>
          <a:prstGeom prst="wedgeRoundRectCallout">
            <a:avLst>
              <a:gd name="adj1" fmla="val -41111"/>
              <a:gd name="adj2" fmla="val -89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Mock the service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ECABCD76-A515-4106-AA50-D2EF487A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215" y="3576208"/>
            <a:ext cx="3296149" cy="510751"/>
          </a:xfrm>
          <a:prstGeom prst="wedgeRoundRectCallout">
            <a:avLst>
              <a:gd name="adj1" fmla="val -62334"/>
              <a:gd name="adj2" fmla="val 95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Use the mocked service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4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1BDDD6-92DE-4E46-B458-43B8549DE8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Storage in Memory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F25EA9-B7D2-444A-9545-5F357F0D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In-Memory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63A4-0194-4D35-A28D-73E71AB3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54" y="764705"/>
            <a:ext cx="3657092" cy="37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Services</a:t>
            </a:r>
            <a:r>
              <a:rPr lang="en-US" sz="3200" dirty="0"/>
              <a:t>, accessing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, can (and should) also be tested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When testing such Services, you don't create a new Database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This would, otherwise, overload the Database Server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When testing such Service, </a:t>
            </a:r>
            <a:br>
              <a:rPr lang="en-US" sz="3000" dirty="0"/>
            </a:br>
            <a:r>
              <a:rPr lang="en-US" sz="3000" dirty="0"/>
              <a:t>you use </a:t>
            </a:r>
            <a:r>
              <a:rPr lang="en-US" sz="3000" b="1" dirty="0">
                <a:solidFill>
                  <a:schemeClr val="bg1"/>
                </a:solidFill>
              </a:rPr>
              <a:t>In-Memory Database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32CFA8-F4FE-4EA7-B300-5B05B0F41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444368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41E7C81-D53D-407E-868E-CEBFCDEF3D74}"/>
              </a:ext>
            </a:extLst>
          </p:cNvPr>
          <p:cNvSpPr/>
          <p:nvPr/>
        </p:nvSpPr>
        <p:spPr bwMode="auto">
          <a:xfrm>
            <a:off x="8231172" y="3954577"/>
            <a:ext cx="1730426" cy="1575542"/>
          </a:xfrm>
          <a:prstGeom prst="flowChartMagneticDisk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QA</a:t>
            </a:r>
            <a:r>
              <a:rPr lang="bg-BG" sz="3200" b="1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DB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(in memory)</a:t>
            </a:r>
          </a:p>
        </p:txBody>
      </p:sp>
      <p:grpSp>
        <p:nvGrpSpPr>
          <p:cNvPr id="8" name="Групиране 9">
            <a:extLst>
              <a:ext uri="{FF2B5EF4-FFF2-40B4-BE49-F238E27FC236}">
                <a16:creationId xmlns:a16="http://schemas.microsoft.com/office/drawing/2014/main" id="{460D4A51-479D-4E47-8A16-E3D74BC3B4BC}"/>
              </a:ext>
            </a:extLst>
          </p:cNvPr>
          <p:cNvGrpSpPr/>
          <p:nvPr/>
        </p:nvGrpSpPr>
        <p:grpSpPr>
          <a:xfrm>
            <a:off x="5289709" y="3915292"/>
            <a:ext cx="1970737" cy="1614363"/>
            <a:chOff x="6932034" y="2945024"/>
            <a:chExt cx="1820358" cy="1614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8F0C11-C24A-4201-9053-31CC5BEB23EA}"/>
                </a:ext>
              </a:extLst>
            </p:cNvPr>
            <p:cNvSpPr txBox="1"/>
            <p:nvPr/>
          </p:nvSpPr>
          <p:spPr>
            <a:xfrm>
              <a:off x="6932034" y="2945024"/>
              <a:ext cx="1820358" cy="60404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bg1"/>
                  </a:solidFill>
                  <a:latin typeface="ui-monospace"/>
                </a:rPr>
                <a:t>TestDb</a:t>
              </a:r>
              <a:r>
                <a:rPr lang="en-US" sz="2400" dirty="0">
                  <a:latin typeface="ui-monospace"/>
                </a:rPr>
                <a:t> class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7D3E37-3DFE-41EA-AF63-EAF673E02FAA}"/>
                </a:ext>
              </a:extLst>
            </p:cNvPr>
            <p:cNvSpPr txBox="1"/>
            <p:nvPr/>
          </p:nvSpPr>
          <p:spPr>
            <a:xfrm>
              <a:off x="6932034" y="3549073"/>
              <a:ext cx="1820358" cy="10103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latin typeface="ui-monospace"/>
                </a:rPr>
                <a:t>Test events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latin typeface="ui-monospace"/>
                </a:rPr>
                <a:t>Test users</a:t>
              </a:r>
              <a:endParaRPr lang="en-US" sz="2400" dirty="0"/>
            </a:p>
          </p:txBody>
        </p:sp>
      </p:grp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FCB4F8E-3DF1-4AE4-9C27-AA08ABDC1CC5}"/>
              </a:ext>
            </a:extLst>
          </p:cNvPr>
          <p:cNvSpPr/>
          <p:nvPr/>
        </p:nvSpPr>
        <p:spPr bwMode="auto">
          <a:xfrm>
            <a:off x="7475808" y="4577792"/>
            <a:ext cx="540000" cy="291093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CD258C8-9729-4B6B-8924-9FD8133B2404}"/>
              </a:ext>
            </a:extLst>
          </p:cNvPr>
          <p:cNvSpPr/>
          <p:nvPr/>
        </p:nvSpPr>
        <p:spPr bwMode="auto">
          <a:xfrm>
            <a:off x="4588511" y="4578167"/>
            <a:ext cx="540000" cy="291093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Групиране 7">
            <a:extLst>
              <a:ext uri="{FF2B5EF4-FFF2-40B4-BE49-F238E27FC236}">
                <a16:creationId xmlns:a16="http://schemas.microsoft.com/office/drawing/2014/main" id="{C2EDCB55-224B-4381-9D46-CA9822D23BDD}"/>
              </a:ext>
            </a:extLst>
          </p:cNvPr>
          <p:cNvGrpSpPr/>
          <p:nvPr/>
        </p:nvGrpSpPr>
        <p:grpSpPr>
          <a:xfrm>
            <a:off x="2456578" y="3915758"/>
            <a:ext cx="1970737" cy="1614363"/>
            <a:chOff x="741000" y="2945024"/>
            <a:chExt cx="1730426" cy="16143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8E894-F24C-40D3-BF44-7E958B051DA1}"/>
                </a:ext>
              </a:extLst>
            </p:cNvPr>
            <p:cNvSpPr txBox="1"/>
            <p:nvPr/>
          </p:nvSpPr>
          <p:spPr>
            <a:xfrm>
              <a:off x="741000" y="2945024"/>
              <a:ext cx="1730426" cy="60404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  <a:latin typeface="ui-monospace"/>
                </a:rPr>
                <a:t>Test</a:t>
              </a:r>
              <a:r>
                <a:rPr lang="en-US" sz="2400" b="1" dirty="0">
                  <a:latin typeface="ui-monospace"/>
                </a:rPr>
                <a:t> </a:t>
              </a:r>
              <a:r>
                <a:rPr lang="en-US" sz="2400" dirty="0">
                  <a:latin typeface="ui-monospace"/>
                </a:rPr>
                <a:t>class</a:t>
              </a:r>
              <a:endParaRPr 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4DE020-8AD9-4A4B-807E-DEAC9E692C07}"/>
                </a:ext>
              </a:extLst>
            </p:cNvPr>
            <p:cNvSpPr txBox="1"/>
            <p:nvPr/>
          </p:nvSpPr>
          <p:spPr>
            <a:xfrm>
              <a:off x="741000" y="3549073"/>
              <a:ext cx="1730426" cy="10103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latin typeface="ui-monospace"/>
                </a:rPr>
                <a:t>Test Case 1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latin typeface="ui-monospace"/>
                </a:rPr>
                <a:t>Test Case 2</a:t>
              </a:r>
              <a:endParaRPr lang="en-US" sz="2400" dirty="0"/>
            </a:p>
          </p:txBody>
        </p:sp>
      </p:grpSp>
      <p:sp>
        <p:nvSpPr>
          <p:cNvPr id="16" name="AutoShape 6">
            <a:extLst>
              <a:ext uri="{FF2B5EF4-FFF2-40B4-BE49-F238E27FC236}">
                <a16:creationId xmlns:a16="http://schemas.microsoft.com/office/drawing/2014/main" id="{8D9E8B1B-CF10-4CE2-9A19-566A688D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91" y="5809702"/>
            <a:ext cx="5574055" cy="783166"/>
          </a:xfrm>
          <a:prstGeom prst="wedgeRoundRectCallout">
            <a:avLst>
              <a:gd name="adj1" fmla="val 32260"/>
              <a:gd name="adj2" fmla="val -94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000" b="1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https://github.com/nakov/Eventures/blob/main/Eventures.Tests.Common/TestDb.cs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7351A665-C6E7-419A-A211-C0D2A11F6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602" y="2996953"/>
            <a:ext cx="4105015" cy="913305"/>
          </a:xfrm>
          <a:prstGeom prst="wedgeRoundRectCallout">
            <a:avLst>
              <a:gd name="adj1" fmla="val 4870"/>
              <a:gd name="adj2" fmla="val 73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rgbClr val="FFFFFF"/>
                </a:solidFill>
              </a:rPr>
              <a:t>Contains only </a:t>
            </a:r>
            <a:r>
              <a:rPr lang="en-GB" sz="2400" b="1" dirty="0">
                <a:solidFill>
                  <a:schemeClr val="bg1"/>
                </a:solidFill>
              </a:rPr>
              <a:t>synthetic data</a:t>
            </a:r>
            <a:r>
              <a:rPr lang="en-GB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b="1" dirty="0">
                <a:solidFill>
                  <a:srgbClr val="FFFFFF"/>
                </a:solidFill>
              </a:rPr>
              <a:t>from the </a:t>
            </a:r>
            <a:r>
              <a:rPr lang="en-GB" sz="2400" b="1" noProof="1">
                <a:solidFill>
                  <a:srgbClr val="FFFFFF"/>
                </a:solidFill>
              </a:rPr>
              <a:t>TestDb</a:t>
            </a:r>
            <a:r>
              <a:rPr lang="en-GB" sz="2400" b="1" dirty="0">
                <a:solidFill>
                  <a:srgbClr val="FFFFFF"/>
                </a:solidFill>
              </a:rPr>
              <a:t> class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BA8CACA6-E337-4F65-A80B-C2B3B0F2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262" y="5699929"/>
            <a:ext cx="4217922" cy="913305"/>
          </a:xfrm>
          <a:prstGeom prst="wedgeRoundRectCallout">
            <a:avLst>
              <a:gd name="adj1" fmla="val -8452"/>
              <a:gd name="adj2" fmla="val -89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chemeClr val="bg1"/>
                </a:solidFill>
              </a:rPr>
              <a:t>Created</a:t>
            </a:r>
            <a:r>
              <a:rPr lang="en-GB" sz="2400" b="1" dirty="0">
                <a:solidFill>
                  <a:srgbClr val="FFFFFF"/>
                </a:solidFill>
              </a:rPr>
              <a:t> and </a:t>
            </a:r>
            <a:r>
              <a:rPr lang="en-GB" sz="2400" b="1" dirty="0">
                <a:solidFill>
                  <a:schemeClr val="bg1"/>
                </a:solidFill>
              </a:rPr>
              <a:t>dropped</a:t>
            </a:r>
            <a:r>
              <a:rPr lang="en-GB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b="1" dirty="0">
                <a:solidFill>
                  <a:schemeClr val="bg1"/>
                </a:solidFill>
              </a:rPr>
              <a:t>every</a:t>
            </a:r>
            <a:r>
              <a:rPr lang="en-GB" sz="2400" b="1" dirty="0">
                <a:solidFill>
                  <a:srgbClr val="FFFFFF"/>
                </a:solidFill>
              </a:rPr>
              <a:t> </a:t>
            </a:r>
            <a:r>
              <a:rPr lang="en-GB" sz="2400" b="1" dirty="0">
                <a:solidFill>
                  <a:schemeClr val="bg1"/>
                </a:solidFill>
              </a:rPr>
              <a:t>time</a:t>
            </a:r>
            <a:r>
              <a:rPr lang="en-GB" sz="2400" b="1" dirty="0">
                <a:solidFill>
                  <a:srgbClr val="FFFFFF"/>
                </a:solidFill>
              </a:rPr>
              <a:t> when tests are executed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6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F6AC5-A849-40D4-B0B6-F2E915415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5144-6484-43A8-A7C3-EAC06F4DC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1196125"/>
            <a:ext cx="11998472" cy="5561125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099" b="1" noProof="1">
                <a:solidFill>
                  <a:schemeClr val="bg1"/>
                </a:solidFill>
              </a:rPr>
              <a:t>EF </a:t>
            </a:r>
            <a:r>
              <a:rPr lang="en-US" sz="3200" b="1" noProof="1">
                <a:solidFill>
                  <a:schemeClr val="bg1"/>
                </a:solidFill>
              </a:rPr>
              <a:t>Core </a:t>
            </a:r>
            <a:r>
              <a:rPr lang="en-US" sz="3200" noProof="1"/>
              <a:t>provides an </a:t>
            </a:r>
            <a:r>
              <a:rPr lang="en-US" sz="3200" b="1" noProof="1">
                <a:solidFill>
                  <a:schemeClr val="bg1"/>
                </a:solidFill>
              </a:rPr>
              <a:t>In-Memory Database</a:t>
            </a:r>
            <a:endParaRPr lang="en-US" sz="3099" b="1" noProof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noProof="1"/>
              <a:t>Included with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</a:t>
            </a:r>
            <a:r>
              <a:rPr lang="en-US" sz="3000" noProof="1">
                <a:latin typeface="Consolas" panose="020B0609020204030204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EntityFrameworkCore</a:t>
            </a:r>
            <a:r>
              <a:rPr lang="en-US" sz="3000" noProof="1">
                <a:latin typeface="Consolas" panose="020B0609020204030204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InMemory</a:t>
            </a:r>
            <a:r>
              <a:rPr lang="en-US" sz="3000" noProof="1"/>
              <a:t> package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Its general purpose is to </a:t>
            </a:r>
            <a:br>
              <a:rPr lang="en-US" sz="3000" noProof="1"/>
            </a:br>
            <a:r>
              <a:rPr lang="en-US" sz="3000" noProof="1"/>
              <a:t>be a </a:t>
            </a:r>
            <a:r>
              <a:rPr lang="en-US" sz="3000" b="1" noProof="1">
                <a:solidFill>
                  <a:schemeClr val="bg1"/>
                </a:solidFill>
              </a:rPr>
              <a:t>testing database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D313BD-9D33-4A5C-9FB3-A5A8E36A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In-Memory Database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B1DBF35-B029-4CD0-BDC7-05D64165FDC1}"/>
              </a:ext>
            </a:extLst>
          </p:cNvPr>
          <p:cNvSpPr txBox="1">
            <a:spLocks/>
          </p:cNvSpPr>
          <p:nvPr/>
        </p:nvSpPr>
        <p:spPr>
          <a:xfrm>
            <a:off x="2845026" y="4427717"/>
            <a:ext cx="8965605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: DbContext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AppDbContext(DbContextOptions&lt;AppDbContext&gt; options)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: base(options) {}</a:t>
            </a:r>
          </a:p>
          <a:p>
            <a:pPr>
              <a:lnSpc>
                <a:spcPct val="90000"/>
              </a:lnSpc>
            </a:pPr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DbSet&lt;CreditDecision&gt;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CreditDecisions { get; set;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A2D3BC-388E-4FC1-9100-2F4828047E79}"/>
              </a:ext>
            </a:extLst>
          </p:cNvPr>
          <p:cNvSpPr txBox="1">
            <a:spLocks/>
          </p:cNvSpPr>
          <p:nvPr/>
        </p:nvSpPr>
        <p:spPr>
          <a:xfrm>
            <a:off x="6022264" y="2448051"/>
            <a:ext cx="5788366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CreditDecision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int Id { get; set;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int Score { get; set;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string Decision { get; set;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4075E32-98DD-49BD-B482-42341774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071" y="3916966"/>
            <a:ext cx="4105015" cy="510751"/>
          </a:xfrm>
          <a:prstGeom prst="wedgeRoundRectCallout">
            <a:avLst>
              <a:gd name="adj1" fmla="val 40604"/>
              <a:gd name="adj2" fmla="val 70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rgbClr val="FFFFFF"/>
                </a:solidFill>
              </a:rPr>
              <a:t>Create a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GB" sz="24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GB" sz="24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sz="2400" b="1" noProof="1">
                <a:solidFill>
                  <a:srgbClr val="FFFFFF"/>
                </a:solidFill>
              </a:rPr>
              <a:t>as usual</a:t>
            </a:r>
          </a:p>
        </p:txBody>
      </p:sp>
    </p:spTree>
    <p:extLst>
      <p:ext uri="{BB962C8B-B14F-4D97-AF65-F5344CB8AC3E}">
        <p14:creationId xmlns:p14="http://schemas.microsoft.com/office/powerpoint/2010/main" val="386203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F6AC5-A849-40D4-B0B6-F2E915415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D313BD-9D33-4A5C-9FB3-A5A8E36A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a Service with In-memory Database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B1DBF35-B029-4CD0-BDC7-05D64165FDC1}"/>
              </a:ext>
            </a:extLst>
          </p:cNvPr>
          <p:cNvSpPr txBox="1">
            <a:spLocks/>
          </p:cNvSpPr>
          <p:nvPr/>
        </p:nvSpPr>
        <p:spPr>
          <a:xfrm>
            <a:off x="482465" y="1412289"/>
            <a:ext cx="576064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ICreditDecisionService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CreditDecision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GetById(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int id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A2D3BC-388E-4FC1-9100-2F4828047E79}"/>
              </a:ext>
            </a:extLst>
          </p:cNvPr>
          <p:cNvSpPr txBox="1">
            <a:spLocks/>
          </p:cNvSpPr>
          <p:nvPr/>
        </p:nvSpPr>
        <p:spPr>
          <a:xfrm>
            <a:off x="482465" y="3167222"/>
            <a:ext cx="8568952" cy="3295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CreditDecisionService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: ICreditDecisionService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readonly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data;</a:t>
            </a:r>
          </a:p>
          <a:p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CreditDecisionService(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data)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=&gt; this.data = data;</a:t>
            </a:r>
          </a:p>
          <a:p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CreditDecision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GetById(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int id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=&gt; this.data.CreditDecisions.Find(id);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A428D56-CCF8-4D63-9351-647FE795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284" y="1818963"/>
            <a:ext cx="3311716" cy="919374"/>
          </a:xfrm>
          <a:prstGeom prst="wedgeRoundRectCallout">
            <a:avLst>
              <a:gd name="adj1" fmla="val -76147"/>
              <a:gd name="adj2" fmla="val 243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rgbClr val="FFFFFF"/>
                </a:solidFill>
              </a:rPr>
              <a:t>Inject the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GB" sz="24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GB" sz="24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sz="2400" b="1" noProof="1">
                <a:solidFill>
                  <a:srgbClr val="FFFFFF"/>
                </a:solidFill>
              </a:rPr>
              <a:t>to the service</a:t>
            </a:r>
          </a:p>
        </p:txBody>
      </p:sp>
    </p:spTree>
    <p:extLst>
      <p:ext uri="{BB962C8B-B14F-4D97-AF65-F5344CB8AC3E}">
        <p14:creationId xmlns:p14="http://schemas.microsoft.com/office/powerpoint/2010/main" val="8072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F6AC5-A849-40D4-B0B6-F2E915415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D313BD-9D33-4A5C-9FB3-A5A8E36A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a Service with In-memory Database (2)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965303-1CB4-4D44-9431-C4F485D180D5}"/>
              </a:ext>
            </a:extLst>
          </p:cNvPr>
          <p:cNvSpPr txBox="1">
            <a:spLocks/>
          </p:cNvSpPr>
          <p:nvPr/>
        </p:nvSpPr>
        <p:spPr>
          <a:xfrm>
            <a:off x="133322" y="1216844"/>
            <a:ext cx="11752804" cy="55404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[TestFixture]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CreditDecisionDbTests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IEnumerable&lt;CreditDecision&gt;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decisions;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dbContext;</a:t>
            </a:r>
          </a:p>
          <a:p>
            <a:pPr>
              <a:lnSpc>
                <a:spcPct val="80000"/>
              </a:lnSpc>
            </a:pPr>
            <a:endParaRPr lang="en-US" sz="14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[SetUp]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Method is executed before tests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TestInitialize()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this.decisions = 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List&lt;CreditDecision&gt;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new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CreditDecision()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 Id = 1, Score = 100, Decision = "Declined" },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new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CreditDecision()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 Id = 2, Score = 600, Decision = "Maybe"  },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new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CreditDecision()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 Id = 3, Score = 800, Decision = "Absolutely" }};</a:t>
            </a:r>
          </a:p>
          <a:p>
            <a:pPr>
              <a:lnSpc>
                <a:spcPct val="80000"/>
              </a:lnSpc>
            </a:pPr>
            <a:endParaRPr lang="en-US" sz="14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options = 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DbContextOptionsBuilder&lt;AppDbContext&gt;()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.UseInMemoryDatabase(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databaseName: "CreditsInMemoryDb"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 an in-memory DB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.Options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80000"/>
              </a:lnSpc>
            </a:pPr>
            <a:endParaRPr lang="en-US" sz="14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this.dbContext = 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AppDbContext(options)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this.dbContext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.AddRange(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this.decisions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data to the DB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this.dbContext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.SaveChanges()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80000"/>
              </a:lnSpc>
            </a:pPr>
            <a:endParaRPr lang="en-US" sz="1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...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A50B4E5-207C-460D-B78B-EF60756DE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88" y="1916832"/>
            <a:ext cx="2685900" cy="919374"/>
          </a:xfrm>
          <a:prstGeom prst="wedgeRoundRectCallout">
            <a:avLst>
              <a:gd name="adj1" fmla="val -66391"/>
              <a:gd name="adj2" fmla="val 1001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rgbClr val="FFFFFF"/>
                </a:solidFill>
              </a:rPr>
              <a:t>Create </a:t>
            </a:r>
            <a:r>
              <a:rPr lang="en-GB" sz="2400" b="1" noProof="1">
                <a:solidFill>
                  <a:schemeClr val="bg1"/>
                </a:solidFill>
              </a:rPr>
              <a:t>data</a:t>
            </a:r>
            <a:r>
              <a:rPr lang="en-GB" sz="2400" b="1" noProof="1">
                <a:solidFill>
                  <a:srgbClr val="FFFFFF"/>
                </a:solidFill>
              </a:rPr>
              <a:t> for the in-memory db</a:t>
            </a:r>
          </a:p>
        </p:txBody>
      </p:sp>
    </p:spTree>
    <p:extLst>
      <p:ext uri="{BB962C8B-B14F-4D97-AF65-F5344CB8AC3E}">
        <p14:creationId xmlns:p14="http://schemas.microsoft.com/office/powerpoint/2010/main" val="22221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F6AC5-A849-40D4-B0B6-F2E915415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D313BD-9D33-4A5C-9FB3-A5A8E36A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a Service with In-memory Database (3)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965303-1CB4-4D44-9431-C4F485D180D5}"/>
              </a:ext>
            </a:extLst>
          </p:cNvPr>
          <p:cNvSpPr txBox="1">
            <a:spLocks/>
          </p:cNvSpPr>
          <p:nvPr/>
        </p:nvSpPr>
        <p:spPr>
          <a:xfrm>
            <a:off x="293366" y="1196753"/>
            <a:ext cx="11419258" cy="55404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[TestFixture]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CreditDecisionDbTests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...</a:t>
            </a:r>
          </a:p>
          <a:p>
            <a:pPr>
              <a:lnSpc>
                <a:spcPct val="8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[Test]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Test_GetAllCreditDescisions()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decisionId = 1;</a:t>
            </a:r>
          </a:p>
          <a:p>
            <a:pPr>
              <a:lnSpc>
                <a:spcPct val="8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ICreditDecisionService service = 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new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CreditDecisionService(this.dbContext)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Pass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the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in-memory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db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to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the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service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var decision = service.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GetById(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decisionId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 service methods</a:t>
            </a:r>
          </a:p>
          <a:p>
            <a:pPr>
              <a:lnSpc>
                <a:spcPct val="8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dbDecision = this.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decisions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.ToList()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.Find(d =&gt; d.Id == decisionId);</a:t>
            </a:r>
          </a:p>
          <a:p>
            <a:pPr>
              <a:lnSpc>
                <a:spcPct val="8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Compare and assert retuned CreditDecision from DB and from the service method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Assert.True(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decision != null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Assert.True(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decision.Score == dbDecision.Score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Assert.True(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decision.Decision == dbDecision.Decision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ED704-32CD-4A00-92E2-AAB84D98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362" y="983405"/>
            <a:ext cx="3131527" cy="2487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1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Integration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DEAF-41CE-4BD6-A9F2-A75CD75422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testing </a:t>
            </a:r>
            <a:r>
              <a:rPr lang="en-US" sz="3200" dirty="0"/>
              <a:t>tests several units (components) together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Aims to expose faults in the </a:t>
            </a:r>
            <a:r>
              <a:rPr lang="en-US" sz="3000" b="1" dirty="0"/>
              <a:t>interaction between integrated units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/>
              <a:t>Example</a:t>
            </a:r>
            <a:r>
              <a:rPr lang="en-US" sz="3000" dirty="0"/>
              <a:t>: test user </a:t>
            </a:r>
            <a:r>
              <a:rPr lang="en-US" sz="3000" b="1" dirty="0"/>
              <a:t>registration</a:t>
            </a:r>
            <a:r>
              <a:rPr lang="en-US" sz="3000" dirty="0"/>
              <a:t> + </a:t>
            </a:r>
            <a:br>
              <a:rPr lang="en-US" sz="3000" dirty="0"/>
            </a:br>
            <a:r>
              <a:rPr lang="en-US" sz="3000" dirty="0"/>
              <a:t>data access </a:t>
            </a:r>
            <a:r>
              <a:rPr lang="en-US" sz="3000" b="1" dirty="0"/>
              <a:t>services</a:t>
            </a:r>
            <a:r>
              <a:rPr lang="en-US" sz="3000" dirty="0"/>
              <a:t> + database </a:t>
            </a:r>
            <a:r>
              <a:rPr lang="en-US" sz="3000" b="1" dirty="0"/>
              <a:t>storage</a:t>
            </a:r>
            <a:br>
              <a:rPr lang="en-US" sz="3000" dirty="0"/>
            </a:br>
            <a:r>
              <a:rPr lang="en-US" sz="3000" dirty="0"/>
              <a:t>(if the new user is stored in the DB)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 testing </a:t>
            </a:r>
            <a:r>
              <a:rPr lang="en-US" sz="3200" dirty="0"/>
              <a:t>vs. </a:t>
            </a:r>
            <a:r>
              <a:rPr lang="en-US" sz="3200" b="1" dirty="0">
                <a:solidFill>
                  <a:schemeClr val="bg1"/>
                </a:solidFill>
              </a:rPr>
              <a:t>integration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Integration testing tests the </a:t>
            </a:r>
            <a:br>
              <a:rPr lang="en-US" sz="3000" dirty="0"/>
            </a:br>
            <a:r>
              <a:rPr lang="en-US" sz="3000" dirty="0"/>
              <a:t>interaction between several units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Unit testing tests a single unit (component)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F53F47-A89F-4F13-99C1-1E4D46E9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8F4CC0-2A19-47EC-B921-902A800BD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D026D-55C0-4512-ADDB-3CC34D1F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45" y="4433942"/>
            <a:ext cx="1238013" cy="1589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9DF65-EC4D-420E-9676-E44D27B8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78" y="4233701"/>
            <a:ext cx="1935385" cy="1816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20CF38-A4E6-4C4A-B89F-CD326231F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2265670"/>
            <a:ext cx="3312368" cy="20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B7254-4057-489B-98C8-8E4B8E998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8931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Integration Testing </a:t>
            </a:r>
            <a:r>
              <a:rPr lang="en-US" sz="3000" dirty="0"/>
              <a:t>using a </a:t>
            </a:r>
            <a:r>
              <a:rPr lang="en-US" sz="3000" b="1" dirty="0">
                <a:solidFill>
                  <a:schemeClr val="bg1"/>
                </a:solidFill>
              </a:rPr>
              <a:t>Unit Test framework</a:t>
            </a:r>
          </a:p>
          <a:p>
            <a:pPr lvl="1"/>
            <a:r>
              <a:rPr lang="en-US" sz="2800" dirty="0"/>
              <a:t>The framework has an integrated web host and in-memory test server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Integration Tests </a:t>
            </a:r>
            <a:r>
              <a:rPr lang="en-US" sz="3000" dirty="0"/>
              <a:t>follow a sequence of events</a:t>
            </a:r>
          </a:p>
          <a:p>
            <a:pPr lvl="1"/>
            <a:r>
              <a:rPr lang="en-US" sz="2800" dirty="0"/>
              <a:t>The app</a:t>
            </a:r>
            <a:r>
              <a:rPr lang="bg-BG" sz="2800" dirty="0"/>
              <a:t>'</a:t>
            </a:r>
            <a:r>
              <a:rPr lang="en-US" sz="2800" dirty="0"/>
              <a:t>s web host must be configured</a:t>
            </a:r>
          </a:p>
          <a:p>
            <a:pPr lvl="1"/>
            <a:r>
              <a:rPr lang="en-US" sz="2800" dirty="0"/>
              <a:t>A test server client is created to submit requests to the app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Arrange</a:t>
            </a:r>
            <a:r>
              <a:rPr lang="en-US" sz="2800" dirty="0"/>
              <a:t>] The test app prepares a request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Act</a:t>
            </a:r>
            <a:r>
              <a:rPr lang="en-US" sz="2800" dirty="0"/>
              <a:t>] The client submits the request and receives a response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Assert</a:t>
            </a:r>
            <a:r>
              <a:rPr lang="en-US" sz="2800" dirty="0"/>
              <a:t>] The actual response is validated based on expected result</a:t>
            </a:r>
          </a:p>
          <a:p>
            <a:pPr lvl="1"/>
            <a:r>
              <a:rPr lang="en-US" sz="2800" dirty="0"/>
              <a:t>After all tests have run, the results are reported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5A120-B578-4C3F-B5B2-72F80114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0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Integration Test for the TaskBoard App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341860" y="1484784"/>
            <a:ext cx="11412759" cy="5017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public async Task TestAllBoards()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</a:t>
            </a:r>
            <a:r>
              <a:rPr lang="en-US" noProof="1">
                <a:solidFill>
                  <a:schemeClr val="accent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var httpClient = new </a:t>
            </a:r>
            <a:r>
              <a:rPr lang="en-US" noProof="1">
                <a:solidFill>
                  <a:schemeClr val="bg1"/>
                </a:solidFill>
              </a:rPr>
              <a:t>HttpClient()</a:t>
            </a:r>
            <a:r>
              <a:rPr lang="en-US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</a:t>
            </a:r>
            <a:r>
              <a:rPr lang="en-US" noProof="1">
                <a:solidFill>
                  <a:schemeClr val="accent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var response = await </a:t>
            </a:r>
            <a:r>
              <a:rPr lang="en-US" noProof="1">
                <a:solidFill>
                  <a:schemeClr val="bg1"/>
                </a:solidFill>
              </a:rPr>
              <a:t>httpClient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bg1"/>
                </a:solidFill>
              </a:rPr>
              <a:t>      .GetAsync(</a:t>
            </a:r>
            <a:r>
              <a:rPr lang="en-US" noProof="1"/>
              <a:t>"https://taskboard.nakov.repl.co/boards"</a:t>
            </a:r>
            <a:r>
              <a:rPr lang="en-US" noProof="1">
                <a:solidFill>
                  <a:schemeClr val="bg1"/>
                </a:solidFill>
              </a:rPr>
              <a:t>)</a:t>
            </a:r>
            <a:r>
              <a:rPr lang="en-US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</a:t>
            </a:r>
            <a:r>
              <a:rPr lang="en-US" noProof="1">
                <a:solidFill>
                  <a:schemeClr val="accent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</a:t>
            </a:r>
            <a:r>
              <a:rPr lang="en-US" noProof="1">
                <a:solidFill>
                  <a:schemeClr val="bg1"/>
                </a:solidFill>
              </a:rPr>
              <a:t>Assert.AreEqual(</a:t>
            </a:r>
            <a:r>
              <a:rPr lang="en-US" noProof="1"/>
              <a:t>HttpStatusCode.OK, response.StatusCode</a:t>
            </a:r>
            <a:r>
              <a:rPr lang="en-US" noProof="1">
                <a:solidFill>
                  <a:schemeClr val="bg1"/>
                </a:solidFill>
              </a:rPr>
              <a:t>)</a:t>
            </a:r>
            <a:r>
              <a:rPr lang="en-US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}</a:t>
            </a:r>
            <a:endParaRPr lang="en-US" sz="2599" noProof="1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78A86BA-CD4F-4906-89E0-8064D973F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CAAE24-E66D-42BC-99CA-131C76CD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6" y="836712"/>
            <a:ext cx="3736847" cy="24837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AutoShape 6">
            <a:extLst>
              <a:ext uri="{FF2B5EF4-FFF2-40B4-BE49-F238E27FC236}">
                <a16:creationId xmlns:a16="http://schemas.microsoft.com/office/drawing/2014/main" id="{E1C58B3A-971A-4FFA-A759-0F7A0275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3442996"/>
            <a:ext cx="3744416" cy="919374"/>
          </a:xfrm>
          <a:prstGeom prst="wedgeRoundRectCallout">
            <a:avLst>
              <a:gd name="adj1" fmla="val -48784"/>
              <a:gd name="adj2" fmla="val -6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Sends </a:t>
            </a:r>
            <a:r>
              <a:rPr lang="en-US" sz="2400" b="1" dirty="0">
                <a:solidFill>
                  <a:schemeClr val="bg1"/>
                </a:solidFill>
              </a:rPr>
              <a:t>HTTP request </a:t>
            </a:r>
            <a:r>
              <a:rPr lang="en-US" sz="2400" b="1" dirty="0">
                <a:solidFill>
                  <a:srgbClr val="FFFFFF"/>
                </a:solidFill>
              </a:rPr>
              <a:t>and receives </a:t>
            </a:r>
            <a:r>
              <a:rPr lang="en-US" sz="2400" b="1" dirty="0">
                <a:solidFill>
                  <a:schemeClr val="bg1"/>
                </a:solidFill>
              </a:rPr>
              <a:t>HTTP responses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3BD74E50-EFEF-473B-A936-6AE0030A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7" y="3647308"/>
            <a:ext cx="2880320" cy="510751"/>
          </a:xfrm>
          <a:prstGeom prst="wedgeRoundRectCallout">
            <a:avLst>
              <a:gd name="adj1" fmla="val -39713"/>
              <a:gd name="adj2" fmla="val 13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Send a </a:t>
            </a:r>
            <a:r>
              <a:rPr lang="en-US" sz="2400" b="1" dirty="0">
                <a:solidFill>
                  <a:schemeClr val="bg1"/>
                </a:solidFill>
              </a:rPr>
              <a:t>GET</a:t>
            </a:r>
            <a:r>
              <a:rPr lang="en-US" sz="2400" b="1" dirty="0">
                <a:solidFill>
                  <a:srgbClr val="FFFFFF"/>
                </a:solidFill>
              </a:rPr>
              <a:t> request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8DDDA78D-B54C-408E-9089-789ADF36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5017696"/>
            <a:ext cx="2448272" cy="510751"/>
          </a:xfrm>
          <a:prstGeom prst="wedgeRoundRectCallout">
            <a:avLst>
              <a:gd name="adj1" fmla="val -35940"/>
              <a:gd name="adj2" fmla="val 79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Make </a:t>
            </a:r>
            <a:r>
              <a:rPr lang="en-US" sz="2400" b="1" dirty="0">
                <a:solidFill>
                  <a:schemeClr val="bg1"/>
                </a:solidFill>
              </a:rPr>
              <a:t>assertions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7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Selenium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A5942-69C7-4F3E-9B7C-4F99623B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1643062"/>
            <a:ext cx="2143125" cy="21431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A320D-0B6C-4292-9296-49CE107E7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portable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 for web applications</a:t>
            </a:r>
          </a:p>
          <a:p>
            <a:pPr lvl="1"/>
            <a:r>
              <a:rPr lang="en-US" dirty="0"/>
              <a:t>Provides a playback tool for authoring tests (Selenium IDE)</a:t>
            </a:r>
          </a:p>
          <a:p>
            <a:pPr lvl="1"/>
            <a:r>
              <a:rPr lang="en-US" dirty="0"/>
              <a:t>Provides a test domain-specific language (</a:t>
            </a:r>
            <a:r>
              <a:rPr lang="en-US" noProof="1"/>
              <a:t>Selenese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"browser driving" natively (Selenium WebDriver)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Selenium automates browsers. That's it!</a:t>
            </a:r>
            <a:r>
              <a:rPr lang="en-US" dirty="0"/>
              <a:t>" Selenium docs</a:t>
            </a:r>
          </a:p>
          <a:p>
            <a:pPr lvl="1"/>
            <a:r>
              <a:rPr lang="en-US" dirty="0"/>
              <a:t>Automates web applications for test purposes</a:t>
            </a:r>
          </a:p>
          <a:p>
            <a:pPr lvl="1"/>
            <a:r>
              <a:rPr lang="en-US" dirty="0"/>
              <a:t>Useful for integration testing SPA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3DE79-5710-48D6-878D-C4253C28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07312-7F05-4AD6-9150-8F57536E6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2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latest stable Node.js: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Install the npm package: </a:t>
            </a:r>
          </a:p>
          <a:p>
            <a:r>
              <a:rPr lang="en-US" dirty="0"/>
              <a:t>Install latest Java: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https://www.java.com/en/download/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Download Selenium Standalone Server JAR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https://www.seleniumhq.org/download/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Download ChromeDriver (to match your Chrome version)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http://chromedriver.chromium.org/downloads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 Extract the file in the same folder as Selenium Standalone Server</a:t>
            </a:r>
          </a:p>
          <a:p>
            <a:r>
              <a:rPr lang="en-US" dirty="0"/>
              <a:t>Start selenium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CAD51-7FFD-42F9-A7AD-F032886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Set-up Selenium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B4018-79AB-4813-AA63-95A868C4AD0C}"/>
              </a:ext>
            </a:extLst>
          </p:cNvPr>
          <p:cNvSpPr txBox="1">
            <a:spLocks/>
          </p:cNvSpPr>
          <p:nvPr/>
        </p:nvSpPr>
        <p:spPr>
          <a:xfrm>
            <a:off x="5049070" y="1854000"/>
            <a:ext cx="4317476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npm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install -g selenium-standalone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D40A1C9-4518-4AFD-BD20-DEB88BF87CA4}"/>
              </a:ext>
            </a:extLst>
          </p:cNvPr>
          <p:cNvSpPr txBox="1">
            <a:spLocks/>
          </p:cNvSpPr>
          <p:nvPr/>
        </p:nvSpPr>
        <p:spPr>
          <a:xfrm>
            <a:off x="4447293" y="5983702"/>
            <a:ext cx="611072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java -jar .\selenium-server-standalone-3.141.59.jar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8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0ABD4-BE94-4E5D-94C7-64AEC4735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bg-BG" dirty="0"/>
              <a:t>'</a:t>
            </a:r>
            <a:r>
              <a:rPr lang="en-US" dirty="0"/>
              <a:t>s get ready Selenium for ASP.NET Core App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 NuGet packages: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Selenium.Support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pPr lvl="2">
              <a:buClr>
                <a:schemeClr val="tx1"/>
              </a:buClr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Selenium.WebDriver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.NET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FACD1-19A7-4EE7-95D1-87C4A163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31" y="4611758"/>
            <a:ext cx="1420325" cy="1420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A2DE3-4573-40A4-B38F-4D22479CFE5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000" y="4664654"/>
            <a:ext cx="1201622" cy="12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MyTested.AspNetCore.Mvc</a:t>
            </a:r>
            <a:endParaRPr lang="bg-BG"/>
          </a:p>
        </p:txBody>
      </p:sp>
      <p:pic>
        <p:nvPicPr>
          <p:cNvPr id="3" name="Picture 2" descr="https://raw.githubusercontent.com/ivaylokenov/MyTested.AspNetCore.Mvc/master/tools/logo.png">
            <a:extLst>
              <a:ext uri="{FF2B5EF4-FFF2-40B4-BE49-F238E27FC236}">
                <a16:creationId xmlns:a16="http://schemas.microsoft.com/office/drawing/2014/main" id="{76FFA52F-7F2E-3267-7029-ECC11666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14" y="1499894"/>
            <a:ext cx="2488995" cy="199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6" y="1539000"/>
            <a:ext cx="2164048" cy="21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446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MyTested.AspNetCore.Mvc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is a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/>
              <a:t> testing library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000" dirty="0"/>
              <a:t>Automatic resolving of test dependencies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000" dirty="0"/>
              <a:t>Fluent API with strongly-typed extensions 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000" dirty="0"/>
              <a:t>Unit tests, integration tests, route tests, everything covered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000" dirty="0"/>
              <a:t>Built-in mocks for every ASP.NET Core scenario</a:t>
            </a:r>
          </a:p>
          <a:p>
            <a:pPr lvl="2">
              <a:lnSpc>
                <a:spcPct val="100000"/>
              </a:lnSpc>
              <a:buClr>
                <a:srgbClr val="234465"/>
              </a:buClr>
            </a:pPr>
            <a:r>
              <a:rPr lang="en-US" sz="2800" dirty="0"/>
              <a:t>Authentication, </a:t>
            </a:r>
            <a:r>
              <a:rPr lang="en-US" sz="2800" noProof="1"/>
              <a:t>DbContext</a:t>
            </a:r>
            <a:r>
              <a:rPr lang="en-US" sz="2800" dirty="0"/>
              <a:t>, HTTP, Session, Caching, and many more…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800" dirty="0"/>
              <a:t>Examine at </a:t>
            </a: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https://github.com/ivaylokenov/MyTested.AspNetCore.Mvc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800" dirty="0"/>
              <a:t>Latest available version: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MyTested.AspNetCore.Mvc</a:t>
            </a:r>
          </a:p>
        </p:txBody>
      </p:sp>
      <p:pic>
        <p:nvPicPr>
          <p:cNvPr id="1026" name="Picture 2" descr="https://raw.githubusercontent.com/ivaylokenov/MyTested.AspNetCore.Mvc/master/tools/logo.png">
            <a:extLst>
              <a:ext uri="{FF2B5EF4-FFF2-40B4-BE49-F238E27FC236}">
                <a16:creationId xmlns:a16="http://schemas.microsoft.com/office/drawing/2014/main" id="{1C5897FA-E0E5-4CCD-A359-84A78966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1166758"/>
            <a:ext cx="2241685" cy="17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7F08FA-EDC3-4C9F-ABC9-D156BE5AE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2CAEB-5D7E-4EBF-AD5D-D51AD885BF26}"/>
              </a:ext>
            </a:extLst>
          </p:cNvPr>
          <p:cNvSpPr txBox="1">
            <a:spLocks/>
          </p:cNvSpPr>
          <p:nvPr/>
        </p:nvSpPr>
        <p:spPr>
          <a:xfrm>
            <a:off x="1127448" y="6011948"/>
            <a:ext cx="8640960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MyTested.AspNetCore.Mvc.Universe -Version 3.1.2</a:t>
            </a:r>
          </a:p>
        </p:txBody>
      </p:sp>
    </p:spTree>
    <p:extLst>
      <p:ext uri="{BB962C8B-B14F-4D97-AF65-F5344CB8AC3E}">
        <p14:creationId xmlns:p14="http://schemas.microsoft.com/office/powerpoint/2010/main" val="11049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MyTested.AspNetCore.Mvc</a:t>
            </a:r>
            <a:r>
              <a:rPr lang="en-US" dirty="0"/>
              <a:t>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31797" y="1287311"/>
            <a:ext cx="11728409" cy="5387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Instantiates controller with the registered global services,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and mocks authenticated user,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and tests for valid model state,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and tests for added by the action view bag entry,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and tests for view result and model with specific assertions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MyController&lt;MyMvcController&gt;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.Instance(instance =&gt; instance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 =&gt; user.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("MyUserName")))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.Calling(c =&gt; c.MyAction(myRequestModel))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.ViewBag(viewBag =&gt; viewBag.ContainingEntry("MyViewBagProperty", "MyViewBagValue"))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.AndAlso().ShouldReturn()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.View(result =&gt; 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WithModelOfType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&lt;MyResponseModel&gt;()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.Passing(model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Assert.AreEqual(1, model.Id);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Assert.AreEqual("My property value", model.MyProperty);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2A9DF2-A14F-4CD4-B10B-DD7FC2050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5" y="101617"/>
            <a:ext cx="9503571" cy="88242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952" y="1268760"/>
            <a:ext cx="11749696" cy="546209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56852" y="1536950"/>
            <a:ext cx="10882313" cy="477237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</a:rPr>
              <a:t>Testing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</a:rPr>
              <a:t>Unit Testing </a:t>
            </a:r>
            <a:r>
              <a:rPr lang="en-US" sz="3000" b="1" noProof="1">
                <a:solidFill>
                  <a:schemeClr val="bg2"/>
                </a:solidFill>
              </a:rPr>
              <a:t>– testing a single unit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2"/>
                </a:solidFill>
              </a:rPr>
              <a:t>NUnit – a unit-testing framework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Mocking</a:t>
            </a:r>
            <a:r>
              <a:rPr lang="en-US" sz="2800" b="1" noProof="1">
                <a:solidFill>
                  <a:schemeClr val="bg2"/>
                </a:solidFill>
              </a:rPr>
              <a:t> – simulating external </a:t>
            </a:r>
            <a:br>
              <a:rPr lang="en-US" sz="2800" b="1" noProof="1">
                <a:solidFill>
                  <a:schemeClr val="bg2"/>
                </a:solidFill>
              </a:rPr>
            </a:br>
            <a:r>
              <a:rPr lang="en-US" sz="2800" b="1" noProof="1">
                <a:solidFill>
                  <a:schemeClr val="bg2"/>
                </a:solidFill>
              </a:rPr>
              <a:t>dependencies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In-memory Database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</a:rPr>
              <a:t>Integration Testing </a:t>
            </a:r>
            <a:r>
              <a:rPr lang="en-US" sz="3000" b="1" noProof="1">
                <a:solidFill>
                  <a:schemeClr val="bg2"/>
                </a:solidFill>
              </a:rPr>
              <a:t>– testing a combination of units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</a:rPr>
              <a:t>Selenium</a:t>
            </a:r>
            <a:r>
              <a:rPr lang="en-US" sz="3000" b="1" noProof="1">
                <a:solidFill>
                  <a:schemeClr val="bg2"/>
                </a:solidFill>
              </a:rPr>
              <a:t> – automated tests in browser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</a:rPr>
              <a:t>MyTested.AspNetCore.Mvc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F6B3C25-DA0A-43FE-8F51-611057396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D46EA-0667-4EDC-977D-EE5998B1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715" y="1346740"/>
            <a:ext cx="4197746" cy="3071078"/>
          </a:xfrm>
          <a:prstGeom prst="roundRect">
            <a:avLst>
              <a:gd name="adj" fmla="val 5542"/>
            </a:avLst>
          </a:prstGeom>
        </p:spPr>
      </p:pic>
    </p:spTree>
    <p:extLst>
      <p:ext uri="{BB962C8B-B14F-4D97-AF65-F5344CB8AC3E}">
        <p14:creationId xmlns:p14="http://schemas.microsoft.com/office/powerpoint/2010/main" val="4127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Testing</a:t>
            </a:r>
            <a:r>
              <a:rPr lang="en-US" sz="3000" dirty="0"/>
              <a:t> is an important part of the application lifecycle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New features need to be verified, before delivered to the clients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Testing checks whether software </a:t>
            </a:r>
            <a:r>
              <a:rPr lang="en-US" sz="2800" b="1" dirty="0">
                <a:solidFill>
                  <a:schemeClr val="bg1"/>
                </a:solidFill>
              </a:rPr>
              <a:t>conforms to the requirements</a:t>
            </a:r>
            <a:r>
              <a:rPr lang="en-US" sz="2800" dirty="0"/>
              <a:t>, aims to </a:t>
            </a:r>
            <a:r>
              <a:rPr lang="en-US" sz="2800" b="1" dirty="0">
                <a:solidFill>
                  <a:schemeClr val="bg1"/>
                </a:solidFill>
              </a:rPr>
              <a:t>find defects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Testing</a:t>
            </a:r>
            <a:r>
              <a:rPr lang="en-US" sz="3000" dirty="0"/>
              <a:t> is a wide area of application development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There are several </a:t>
            </a:r>
            <a:r>
              <a:rPr lang="en-US" sz="2800" b="1" dirty="0">
                <a:solidFill>
                  <a:schemeClr val="bg1"/>
                </a:solidFill>
              </a:rPr>
              <a:t>levels</a:t>
            </a:r>
            <a:r>
              <a:rPr lang="en-US" sz="2800" dirty="0"/>
              <a:t> of testing, many </a:t>
            </a:r>
            <a:r>
              <a:rPr lang="en-US" sz="2800" b="1" dirty="0">
                <a:solidFill>
                  <a:schemeClr val="bg1"/>
                </a:solidFill>
              </a:rPr>
              <a:t>concepts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of development and </a:t>
            </a:r>
            <a:r>
              <a:rPr lang="en-US" sz="2800" b="1" dirty="0">
                <a:solidFill>
                  <a:schemeClr val="bg1"/>
                </a:solidFill>
              </a:rPr>
              <a:t>different types </a:t>
            </a:r>
            <a:r>
              <a:rPr lang="en-US" sz="2800" dirty="0"/>
              <a:t>of testing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also need testing for </a:t>
            </a:r>
            <a:br>
              <a:rPr lang="en-US" sz="3000" dirty="0"/>
            </a:b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unintentional features</a:t>
            </a:r>
            <a:r>
              <a:rPr lang="en-US" sz="3000" dirty="0"/>
              <a:t>"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Controllers, Services, Custom Components, etc.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AEF917F-3A52-4071-A528-A9AAAF2EE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5B692F-5766-49DF-876A-14635C5A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538" y="2852937"/>
            <a:ext cx="3433522" cy="33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52"/>
            <a:ext cx="11562677" cy="5409482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3199" dirty="0"/>
              <a:t>Different </a:t>
            </a:r>
            <a:r>
              <a:rPr lang="en-US" sz="3199" b="1" dirty="0">
                <a:solidFill>
                  <a:schemeClr val="bg1"/>
                </a:solidFill>
              </a:rPr>
              <a:t>components</a:t>
            </a:r>
            <a:r>
              <a:rPr lang="en-US" sz="3199" dirty="0"/>
              <a:t> of the application </a:t>
            </a:r>
            <a:br>
              <a:rPr lang="en-US" sz="3199" dirty="0"/>
            </a:br>
            <a:r>
              <a:rPr lang="en-US" sz="3199" dirty="0"/>
              <a:t>are tested </a:t>
            </a:r>
            <a:r>
              <a:rPr lang="en-US" sz="3200" dirty="0"/>
              <a:t>on different levels: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lnSpc>
                <a:spcPct val="85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Unit tests</a:t>
            </a:r>
          </a:p>
          <a:p>
            <a:pPr lvl="2">
              <a:lnSpc>
                <a:spcPct val="85000"/>
              </a:lnSpc>
              <a:buClr>
                <a:schemeClr val="tx1"/>
              </a:buClr>
            </a:pPr>
            <a:r>
              <a:rPr lang="en-US" sz="2800" dirty="0"/>
              <a:t>Test single component</a:t>
            </a:r>
          </a:p>
          <a:p>
            <a:pPr lvl="2">
              <a:lnSpc>
                <a:spcPct val="85000"/>
              </a:lnSpc>
              <a:buClr>
                <a:schemeClr val="tx1"/>
              </a:buClr>
            </a:pPr>
            <a:r>
              <a:rPr lang="en-US" sz="2800" dirty="0"/>
              <a:t>Created by developers</a:t>
            </a:r>
          </a:p>
          <a:p>
            <a:pPr lvl="1">
              <a:lnSpc>
                <a:spcPct val="85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Integration tests</a:t>
            </a:r>
          </a:p>
          <a:p>
            <a:pPr lvl="2">
              <a:lnSpc>
                <a:spcPct val="85000"/>
              </a:lnSpc>
              <a:buClr>
                <a:schemeClr val="tx1"/>
              </a:buClr>
            </a:pPr>
            <a:r>
              <a:rPr lang="en-US" sz="2800" dirty="0"/>
              <a:t>Test interaction between</a:t>
            </a:r>
            <a:br>
              <a:rPr lang="en-US" sz="2800" dirty="0"/>
            </a:br>
            <a:r>
              <a:rPr lang="en-US" sz="2800" dirty="0"/>
              <a:t>components (e. g. APIs)</a:t>
            </a:r>
          </a:p>
          <a:p>
            <a:pPr lvl="2">
              <a:lnSpc>
                <a:spcPct val="85000"/>
              </a:lnSpc>
              <a:buClr>
                <a:schemeClr val="tx1"/>
              </a:buClr>
            </a:pPr>
            <a:r>
              <a:rPr lang="en-US" sz="2800" dirty="0"/>
              <a:t>Created by developers / QA automation engineers</a:t>
            </a:r>
          </a:p>
          <a:p>
            <a:pPr lvl="1">
              <a:lnSpc>
                <a:spcPct val="85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System tests </a:t>
            </a:r>
            <a:r>
              <a:rPr lang="en-US" sz="2999" dirty="0"/>
              <a:t>/ </a:t>
            </a:r>
            <a:r>
              <a:rPr lang="en-US" sz="2999" b="1" dirty="0">
                <a:solidFill>
                  <a:schemeClr val="bg1"/>
                </a:solidFill>
              </a:rPr>
              <a:t>end-to-end tests</a:t>
            </a:r>
          </a:p>
          <a:p>
            <a:pPr lvl="2">
              <a:lnSpc>
                <a:spcPct val="85000"/>
              </a:lnSpc>
            </a:pPr>
            <a:r>
              <a:rPr lang="en-US" sz="2800" dirty="0"/>
              <a:t>Test the entire system (created by QA automation engineers)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77" y="1838211"/>
            <a:ext cx="5442593" cy="3181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1A5133B-0095-440D-95CA-33A6F554D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50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 Levels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93978"/>
              </p:ext>
            </p:extLst>
          </p:nvPr>
        </p:nvGraphicFramePr>
        <p:xfrm>
          <a:off x="66000" y="1224338"/>
          <a:ext cx="11970000" cy="492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03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996967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Test Level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Unit Testing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Tests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individiual parts 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of the code, independent from the infrastructure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Component Testing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Testing of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multiple functionalities 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(a single component)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Integration Testing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Testing of all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integrated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 to verify the combined functionality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System Testing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Tests the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 as a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whole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, once all the components are integrated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Regression Testing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Ensures that a fixed bug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won't happen again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Acceptance Testing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Tests if the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 meets the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. Purely done by QAs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70085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Load / Stress Testing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Test the application's limits by attempting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large data processing</a:t>
                      </a:r>
                      <a:r>
                        <a:rPr lang="en-US" sz="2200" b="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and introducing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abnormal circumstances 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conditions</a:t>
                      </a:r>
                      <a:endParaRPr lang="en-US" sz="2200" b="0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Security Testing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Test if the application has any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security flaws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vulnerabilities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Other Types of Testing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Manual, automation, UI, performance, black box, end-to-end testing</a:t>
                      </a:r>
                      <a:r>
                        <a:rPr lang="bg-BG" sz="2200" b="0" noProof="1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200" b="0" noProof="1">
                          <a:solidFill>
                            <a:schemeClr val="tx1"/>
                          </a:solidFill>
                        </a:rPr>
                        <a:t>A/B, etc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9435B2A4-6CB4-43D1-B4B0-844B20532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58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509916"/>
          </a:xfrm>
        </p:spPr>
        <p:txBody>
          <a:bodyPr>
            <a:normAutofit/>
          </a:bodyPr>
          <a:lstStyle/>
          <a:p>
            <a:r>
              <a:rPr lang="en-US" sz="3200" dirty="0"/>
              <a:t>There are also different concepts and practices of test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(The usual Development)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(Test-Driven Development)</a:t>
            </a:r>
          </a:p>
          <a:p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tends to create </a:t>
            </a:r>
            <a:r>
              <a:rPr lang="en-US" sz="3000" b="1" dirty="0">
                <a:solidFill>
                  <a:srgbClr val="FF0000"/>
                </a:solidFill>
              </a:rPr>
              <a:t>tests based on the code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7" y="1428599"/>
            <a:ext cx="3094626" cy="236806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269562"/>
            <a:ext cx="5904060" cy="54544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Automated tests usually follow the </a:t>
            </a:r>
            <a:r>
              <a:rPr lang="en-US" b="1" dirty="0"/>
              <a:t>"AAA" pattern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prepare the </a:t>
            </a:r>
            <a:r>
              <a:rPr lang="en-US" b="1" dirty="0"/>
              <a:t>input</a:t>
            </a:r>
            <a:r>
              <a:rPr lang="en-US" dirty="0"/>
              <a:t> data and entrance conditions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invoke the </a:t>
            </a:r>
            <a:r>
              <a:rPr lang="en-US" b="1" dirty="0"/>
              <a:t>action</a:t>
            </a:r>
            <a:r>
              <a:rPr lang="en-US" dirty="0"/>
              <a:t> for testing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</a:t>
            </a:r>
            <a:r>
              <a:rPr lang="en-US" dirty="0"/>
              <a:t>check the </a:t>
            </a:r>
            <a:r>
              <a:rPr lang="en-US" b="1" dirty="0"/>
              <a:t>output</a:t>
            </a:r>
            <a:r>
              <a:rPr lang="en-US" dirty="0"/>
              <a:t> and exit conditions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"AAA" Testing Pattern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23" y="1469607"/>
            <a:ext cx="5636922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  </a:t>
            </a:r>
            <a:r>
              <a:rPr lang="en-US" sz="2599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var nums = new</a:t>
            </a:r>
            <a:r>
              <a:rPr lang="en-US" sz="2599" noProof="1">
                <a:latin typeface="+mn-lt"/>
              </a:rPr>
              <a:t> </a:t>
            </a:r>
            <a:r>
              <a:rPr lang="en-US" sz="2599" noProof="1"/>
              <a:t>int[]</a:t>
            </a:r>
            <a:r>
              <a:rPr lang="en-US" sz="2599" noProof="1">
                <a:latin typeface="+mn-lt"/>
              </a:rPr>
              <a:t> </a:t>
            </a:r>
            <a:r>
              <a:rPr lang="en-US" sz="2599" noProof="1"/>
              <a:t>{3,</a:t>
            </a:r>
            <a:r>
              <a:rPr lang="en-US" sz="2599" noProof="1">
                <a:latin typeface="+mn-lt"/>
              </a:rPr>
              <a:t> </a:t>
            </a:r>
            <a:r>
              <a:rPr lang="en-US" sz="2599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5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  </a:t>
            </a:r>
            <a:r>
              <a:rPr lang="en-US" sz="2599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5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  </a:t>
            </a:r>
            <a:r>
              <a:rPr lang="en-US" sz="2599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C36804-17D5-4A4E-B69D-FEFC0CF14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855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6078</TotalTime>
  <Words>4312</Words>
  <Application>Microsoft Office PowerPoint</Application>
  <PresentationFormat>Widescreen</PresentationFormat>
  <Paragraphs>639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Consolas</vt:lpstr>
      <vt:lpstr>Roboto</vt:lpstr>
      <vt:lpstr>ui-monospace</vt:lpstr>
      <vt:lpstr>Wingdings</vt:lpstr>
      <vt:lpstr>Wingdings 2</vt:lpstr>
      <vt:lpstr>SoftUni</vt:lpstr>
      <vt:lpstr>Testing</vt:lpstr>
      <vt:lpstr>Table of Contents</vt:lpstr>
      <vt:lpstr>Have a Question?</vt:lpstr>
      <vt:lpstr>Testing</vt:lpstr>
      <vt:lpstr>Testing</vt:lpstr>
      <vt:lpstr>Main Test Levels</vt:lpstr>
      <vt:lpstr>More Test Levels</vt:lpstr>
      <vt:lpstr>Test Concepts</vt:lpstr>
      <vt:lpstr>The "AAA" Testing Pattern</vt:lpstr>
      <vt:lpstr>Unit Testing</vt:lpstr>
      <vt:lpstr>Unit Testing</vt:lpstr>
      <vt:lpstr>Unit Testing in ASP.NET Core</vt:lpstr>
      <vt:lpstr>NUnit</vt:lpstr>
      <vt:lpstr>NUnit: Overview</vt:lpstr>
      <vt:lpstr>NUnit Assertions</vt:lpstr>
      <vt:lpstr>NUnit Assertion Messages</vt:lpstr>
      <vt:lpstr>Test Classes and Test Methods</vt:lpstr>
      <vt:lpstr>Initialization and Cleanup Methods</vt:lpstr>
      <vt:lpstr>Mocking</vt:lpstr>
      <vt:lpstr>What is Mocking?</vt:lpstr>
      <vt:lpstr>Why Mocking?</vt:lpstr>
      <vt:lpstr>Mocking</vt:lpstr>
      <vt:lpstr>Testing a Service with Mocking (1)</vt:lpstr>
      <vt:lpstr>Testing a Service with Mocking (2)</vt:lpstr>
      <vt:lpstr>In-Memory Database</vt:lpstr>
      <vt:lpstr>In-Memory Database</vt:lpstr>
      <vt:lpstr>EF Core In-Memory Database</vt:lpstr>
      <vt:lpstr>Testing a Service with In-memory Database (1)</vt:lpstr>
      <vt:lpstr>Testing a Service with In-memory Database (2)</vt:lpstr>
      <vt:lpstr>Testing a Service with In-memory Database (3)</vt:lpstr>
      <vt:lpstr>Integration Testing</vt:lpstr>
      <vt:lpstr>Integration Testing (1)</vt:lpstr>
      <vt:lpstr>Integration Testing (2)</vt:lpstr>
      <vt:lpstr>Integration Test for the TaskBoard App</vt:lpstr>
      <vt:lpstr>Selenium</vt:lpstr>
      <vt:lpstr>Selenium</vt:lpstr>
      <vt:lpstr>Install and Set-up Selenium</vt:lpstr>
      <vt:lpstr>Selenium and .NET</vt:lpstr>
      <vt:lpstr>MyTested.AspNetCore.Mvc</vt:lpstr>
      <vt:lpstr>MyTested.AspNetCore.Mvc</vt:lpstr>
      <vt:lpstr>MyTested.AspNetCore.Mvc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37</cp:revision>
  <dcterms:created xsi:type="dcterms:W3CDTF">2018-05-23T13:08:44Z</dcterms:created>
  <dcterms:modified xsi:type="dcterms:W3CDTF">2023-01-09T11:45:31Z</dcterms:modified>
  <cp:category>computer programming;programming;software development;software engineering</cp:category>
</cp:coreProperties>
</file>