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0" r:id="rId2"/>
  </p:sldMasterIdLst>
  <p:notesMasterIdLst>
    <p:notesMasterId r:id="rId58"/>
  </p:notesMasterIdLst>
  <p:handoutMasterIdLst>
    <p:handoutMasterId r:id="rId59"/>
  </p:handoutMasterIdLst>
  <p:sldIdLst>
    <p:sldId id="256" r:id="rId3"/>
    <p:sldId id="257" r:id="rId4"/>
    <p:sldId id="258" r:id="rId5"/>
    <p:sldId id="259" r:id="rId6"/>
    <p:sldId id="630" r:id="rId7"/>
    <p:sldId id="631" r:id="rId8"/>
    <p:sldId id="261" r:id="rId9"/>
    <p:sldId id="262" r:id="rId10"/>
    <p:sldId id="263" r:id="rId11"/>
    <p:sldId id="264" r:id="rId12"/>
    <p:sldId id="265" r:id="rId13"/>
    <p:sldId id="490" r:id="rId14"/>
    <p:sldId id="493" r:id="rId15"/>
    <p:sldId id="267" r:id="rId16"/>
    <p:sldId id="268" r:id="rId17"/>
    <p:sldId id="491" r:id="rId18"/>
    <p:sldId id="269" r:id="rId19"/>
    <p:sldId id="270" r:id="rId20"/>
    <p:sldId id="632" r:id="rId21"/>
    <p:sldId id="279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80" r:id="rId30"/>
    <p:sldId id="281" r:id="rId31"/>
    <p:sldId id="282" r:id="rId32"/>
    <p:sldId id="283" r:id="rId33"/>
    <p:sldId id="285" r:id="rId34"/>
    <p:sldId id="284" r:id="rId35"/>
    <p:sldId id="286" r:id="rId36"/>
    <p:sldId id="287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13" r:id="rId53"/>
    <p:sldId id="628" r:id="rId54"/>
    <p:sldId id="629" r:id="rId55"/>
    <p:sldId id="315" r:id="rId56"/>
    <p:sldId id="314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5097D8F-911C-4DF5-A705-A017CB186418}">
          <p14:sldIdLst>
            <p14:sldId id="256"/>
            <p14:sldId id="257"/>
            <p14:sldId id="258"/>
          </p14:sldIdLst>
        </p14:section>
        <p14:section name="WebHost" id="{EED395DB-337F-4F2C-8E22-C1B5C616FE2F}">
          <p14:sldIdLst>
            <p14:sldId id="259"/>
            <p14:sldId id="630"/>
            <p14:sldId id="631"/>
            <p14:sldId id="261"/>
          </p14:sldIdLst>
        </p14:section>
        <p14:section name="Logging" id="{793D2569-6709-4B7F-8445-92E19EF0B67C}">
          <p14:sldIdLst>
            <p14:sldId id="262"/>
            <p14:sldId id="263"/>
            <p14:sldId id="264"/>
            <p14:sldId id="265"/>
            <p14:sldId id="490"/>
            <p14:sldId id="493"/>
          </p14:sldIdLst>
        </p14:section>
        <p14:section name="Cache" id="{1DB4B269-A12B-4B2C-8811-12CB0A7DD7AC}">
          <p14:sldIdLst>
            <p14:sldId id="267"/>
            <p14:sldId id="268"/>
            <p14:sldId id="491"/>
            <p14:sldId id="269"/>
            <p14:sldId id="270"/>
            <p14:sldId id="632"/>
            <p14:sldId id="279"/>
            <p14:sldId id="272"/>
            <p14:sldId id="273"/>
            <p14:sldId id="274"/>
          </p14:sldIdLst>
        </p14:section>
        <p14:section name="Sessions" id="{BE8E2599-D619-48BD-AFBD-9208E0E89ED2}">
          <p14:sldIdLst>
            <p14:sldId id="275"/>
            <p14:sldId id="276"/>
            <p14:sldId id="277"/>
            <p14:sldId id="278"/>
            <p14:sldId id="280"/>
          </p14:sldIdLst>
        </p14:section>
        <p14:section name="TempData" id="{C2C8229A-5EBD-4E87-8974-87FE3F16DFA6}">
          <p14:sldIdLst>
            <p14:sldId id="281"/>
            <p14:sldId id="282"/>
            <p14:sldId id="283"/>
            <p14:sldId id="285"/>
            <p14:sldId id="284"/>
            <p14:sldId id="286"/>
            <p14:sldId id="287"/>
          </p14:sldIdLst>
        </p14:section>
        <p14:section name="Areas" id="{76D455B2-47F3-4D75-833C-FACD6E36D4C9}">
          <p14:sldIdLst>
            <p14:sldId id="293"/>
            <p14:sldId id="294"/>
          </p14:sldIdLst>
        </p14:section>
        <p14:section name="Performance" id="{444986F6-75F7-4799-A58D-4AAC1554B4EC}">
          <p14:sldIdLst>
            <p14:sldId id="295"/>
            <p14:sldId id="296"/>
            <p14:sldId id="297"/>
            <p14:sldId id="298"/>
            <p14:sldId id="299"/>
            <p14:sldId id="300"/>
            <p14:sldId id="301"/>
          </p14:sldIdLst>
        </p14:section>
        <p14:section name="SEO" id="{98208311-70B4-41B2-839C-B9384215A1AD}">
          <p14:sldIdLst>
            <p14:sldId id="302"/>
            <p14:sldId id="303"/>
          </p14:sldIdLst>
        </p14:section>
        <p14:section name="GDPR" id="{E66598A1-9626-4CF1-861C-389ADB50A467}">
          <p14:sldIdLst>
            <p14:sldId id="304"/>
            <p14:sldId id="305"/>
            <p14:sldId id="306"/>
          </p14:sldIdLst>
        </p14:section>
        <p14:section name="Conclusion" id="{A296AE43-6965-4918-8B9D-C483D4EE38E0}">
          <p14:sldIdLst>
            <p14:sldId id="307"/>
            <p14:sldId id="313"/>
            <p14:sldId id="628"/>
            <p14:sldId id="629"/>
            <p14:sldId id="315"/>
            <p14:sldId id="3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57" d="100"/>
          <a:sy n="57" d="100"/>
        </p:scale>
        <p:origin x="102" y="112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9.1.2023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86827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13074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E29C14-5E59-4C36-A08A-867D4F0F334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01541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BD0C6-D5C0-4E4E-BA1D-420D08EBF68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86425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84260-C277-40F3-BA05-E92AC3C46ED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4033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36237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org/" TargetMode="External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908E1154-B135-4824-B6AE-FDD768B394F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4C0853C6-D2C0-4DE9-BA2E-4114B1B47B3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pic>
        <p:nvPicPr>
          <p:cNvPr id="17" name="Picture Logo SoftUni" descr="SoftUni logo">
            <a:extLst>
              <a:ext uri="{FF2B5EF4-FFF2-40B4-BE49-F238E27FC236}">
                <a16:creationId xmlns:a16="http://schemas.microsoft.com/office/drawing/2014/main" id="{8909DF22-AAEA-4C72-A6E5-BFC7CED4D1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8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AF5E8455-3919-4828-9A61-45C7ACC7215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47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14196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0EEFB375-236C-4317-B6F0-F176C3766FC0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0F828C6A-C1E2-4E4B-AC60-FBDC4EF8118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0" name="Rectangle Top">
            <a:extLst>
              <a:ext uri="{FF2B5EF4-FFF2-40B4-BE49-F238E27FC236}">
                <a16:creationId xmlns:a16="http://schemas.microsoft.com/office/drawing/2014/main" id="{72156B4B-6109-466A-A1FC-A50268E27F5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E31E9C62-3B00-4F24-8379-73DF7DC1CE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527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C9500BB0-4C59-4C7B-886B-7C7223F88E7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pic>
        <p:nvPicPr>
          <p:cNvPr id="31" name="Logo Software University" descr="Software University logo">
            <a:extLst>
              <a:ext uri="{FF2B5EF4-FFF2-40B4-BE49-F238E27FC236}">
                <a16:creationId xmlns:a16="http://schemas.microsoft.com/office/drawing/2014/main" id="{D7498370-54AD-4D77-9FCC-88A2402F147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76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1FD90008-97C8-4760-8672-79DF10A2B28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pic>
        <p:nvPicPr>
          <p:cNvPr id="27" name="Logo Software University" descr="Software University logo">
            <a:extLst>
              <a:ext uri="{FF2B5EF4-FFF2-40B4-BE49-F238E27FC236}">
                <a16:creationId xmlns:a16="http://schemas.microsoft.com/office/drawing/2014/main" id="{BD006EA0-FC58-47F3-9DE6-4C0978A50BF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66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9CDA4785-8E81-427D-B672-A328A844527E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3AC027DD-D35F-4A84-97F2-B5C1FC24E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Left">
            <a:extLst>
              <a:ext uri="{FF2B5EF4-FFF2-40B4-BE49-F238E27FC236}">
                <a16:creationId xmlns:a16="http://schemas.microsoft.com/office/drawing/2014/main" id="{B2DFFD73-F43D-42DE-BE33-08571D96EE26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7" name="Picture Bulb" descr="Bulb">
            <a:extLst>
              <a:ext uri="{FF2B5EF4-FFF2-40B4-BE49-F238E27FC236}">
                <a16:creationId xmlns:a16="http://schemas.microsoft.com/office/drawing/2014/main" id="{E73B721F-91B0-46A8-AD7E-0E84BC4FB61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5787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2A938423-B3B2-4ACC-B499-B6A38E22E85F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3F72C9E8-99FC-4B31-AF64-B40F8EB969A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4" name="Rectangle Top">
            <a:extLst>
              <a:ext uri="{FF2B5EF4-FFF2-40B4-BE49-F238E27FC236}">
                <a16:creationId xmlns:a16="http://schemas.microsoft.com/office/drawing/2014/main" id="{899236E4-8729-49E3-9A23-7E2C6B4F9F08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5" name="Logo Software University" descr="Software University logo">
            <a:extLst>
              <a:ext uri="{FF2B5EF4-FFF2-40B4-BE49-F238E27FC236}">
                <a16:creationId xmlns:a16="http://schemas.microsoft.com/office/drawing/2014/main" id="{64103C1A-E49D-4FB1-8E3A-E483DB7ACDC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79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41F8DBB7-3EC7-4E70-A6A7-7A90ED7DA846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9D1141FC-FC9F-4A1A-8B22-69ECE924983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Rectangle Top">
            <a:extLst>
              <a:ext uri="{FF2B5EF4-FFF2-40B4-BE49-F238E27FC236}">
                <a16:creationId xmlns:a16="http://schemas.microsoft.com/office/drawing/2014/main" id="{61C1FCC3-7C59-440B-BD56-DF8F6436B24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02C61F44-FBB1-4EAF-AC32-31B998A1A32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694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2996B9E8-4C88-47C7-BCF4-3AF7F5981968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7BAC0A16-6FCD-470E-80C5-96FF7C16487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Rectangle Top">
            <a:extLst>
              <a:ext uri="{FF2B5EF4-FFF2-40B4-BE49-F238E27FC236}">
                <a16:creationId xmlns:a16="http://schemas.microsoft.com/office/drawing/2014/main" id="{14859582-9E59-42F2-BFA4-C35876D27D4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9" name="Logo Software University" descr="Software University logo">
            <a:extLst>
              <a:ext uri="{FF2B5EF4-FFF2-40B4-BE49-F238E27FC236}">
                <a16:creationId xmlns:a16="http://schemas.microsoft.com/office/drawing/2014/main" id="{A29BB579-2E4C-47BA-8AE5-88B9D711A6B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57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3D8A30B7-B4B9-423E-A53D-A3EC1E06C34B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5ACA060F-9DDF-4EF5-A06A-4853B172BF9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Rectangle Top">
            <a:extLst>
              <a:ext uri="{FF2B5EF4-FFF2-40B4-BE49-F238E27FC236}">
                <a16:creationId xmlns:a16="http://schemas.microsoft.com/office/drawing/2014/main" id="{5ED77981-3C6B-4E3D-B900-3BD632B31605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9" name="Logo Software University" descr="Software University logo">
            <a:extLst>
              <a:ext uri="{FF2B5EF4-FFF2-40B4-BE49-F238E27FC236}">
                <a16:creationId xmlns:a16="http://schemas.microsoft.com/office/drawing/2014/main" id="{EF594FFF-5AE4-406C-BD06-8687FC7AA3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78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64B34E4B-90E0-41DB-A93A-35D7A31A06E2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69386DEC-DBC7-4692-8730-B2CFDA24A5E3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3B7B50A0-9A62-4A6C-92D0-CD096B055577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42ADC965-E810-482A-921F-6ECC4C9365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BE27B7DC-060D-43CA-B2C1-F56E16CD950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73E881F6-A5D9-48C3-9115-2A1A44D9D34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0B86F511-5697-4943-B6F9-427B61DD5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31B5F663-75BA-4E06-8562-AAB090D01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513B685B-8AE0-4685-9E4B-D344E270463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F0CD6352-B32C-4828-8F9D-69FB60B085D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B4C864E1-3B1A-4E7D-86DD-1C6C7C077A4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700F0E52-07DB-4E1C-A498-F27D1EA749CF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DD43EBB1-7FFB-4DD8-83AD-94A911323258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D34710D6-7938-4A8B-ACCF-504B1A6B4678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4DDF54A9-092E-4042-A67C-BDB0DB34CBCF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D37E3ADB-EC64-4AC6-809E-14EBD783890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E58FEC58-46F1-4062-95E1-1E36372CF2B8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04291282-ED73-4FA9-B838-06D884840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5AA11810-26C0-4ADF-96A7-C7CCE5C2A162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57" name="Rectangle Bottom">
            <a:extLst>
              <a:ext uri="{FF2B5EF4-FFF2-40B4-BE49-F238E27FC236}">
                <a16:creationId xmlns:a16="http://schemas.microsoft.com/office/drawing/2014/main" id="{4DCE5DF9-D8EB-4804-8C41-68515DD0B1F6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8" name="Rectangle Bottom Copyright">
            <a:extLst>
              <a:ext uri="{FF2B5EF4-FFF2-40B4-BE49-F238E27FC236}">
                <a16:creationId xmlns:a16="http://schemas.microsoft.com/office/drawing/2014/main" id="{FD8C0C0C-54CA-48B2-9102-F8A496C72BD9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59" name="Group SoftUni Brands">
            <a:extLst>
              <a:ext uri="{FF2B5EF4-FFF2-40B4-BE49-F238E27FC236}">
                <a16:creationId xmlns:a16="http://schemas.microsoft.com/office/drawing/2014/main" id="{C32A63CD-4513-45C3-B586-13CAC8831F32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60" name="Picture SoftUni Kids Logo" descr="SoftUni Kids logo">
              <a:extLst>
                <a:ext uri="{FF2B5EF4-FFF2-40B4-BE49-F238E27FC236}">
                  <a16:creationId xmlns:a16="http://schemas.microsoft.com/office/drawing/2014/main" id="{91B31CB7-ECE6-4029-BA9C-1187128CCC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61" name="Picture SoftUni Foundation Logo" descr="SoftUni Foundation logo">
              <a:extLst>
                <a:ext uri="{FF2B5EF4-FFF2-40B4-BE49-F238E27FC236}">
                  <a16:creationId xmlns:a16="http://schemas.microsoft.com/office/drawing/2014/main" id="{35AC3922-C29B-4DF4-8C8A-1DBE55AEA6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62" name="Picture SoftUni Digital Logo" descr="SoftUni Digital logo">
              <a:extLst>
                <a:ext uri="{FF2B5EF4-FFF2-40B4-BE49-F238E27FC236}">
                  <a16:creationId xmlns:a16="http://schemas.microsoft.com/office/drawing/2014/main" id="{54E48E10-2A3B-40C4-9F68-6E552B544AD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63" name="Picture SoftUni Creative Logo" descr="SoftUni Creative logo">
              <a:extLst>
                <a:ext uri="{FF2B5EF4-FFF2-40B4-BE49-F238E27FC236}">
                  <a16:creationId xmlns:a16="http://schemas.microsoft.com/office/drawing/2014/main" id="{9487B32D-5AA3-43A2-81B6-22240324EB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64" name="Picture SoftUni Svetlina Logo" descr="SoftUni Svetlina logo">
              <a:extLst>
                <a:ext uri="{FF2B5EF4-FFF2-40B4-BE49-F238E27FC236}">
                  <a16:creationId xmlns:a16="http://schemas.microsoft.com/office/drawing/2014/main" id="{F913C5F0-641A-42C1-A5C5-519B18561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65" name="Picture Software University Logo" descr="Software University logo">
              <a:extLst>
                <a:ext uri="{FF2B5EF4-FFF2-40B4-BE49-F238E27FC236}">
                  <a16:creationId xmlns:a16="http://schemas.microsoft.com/office/drawing/2014/main" id="{1EA82E5C-33EA-4C16-A120-65C0CF62EEC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66" name="Straight Connector 6">
              <a:extLst>
                <a:ext uri="{FF2B5EF4-FFF2-40B4-BE49-F238E27FC236}">
                  <a16:creationId xmlns:a16="http://schemas.microsoft.com/office/drawing/2014/main" id="{EC152E52-9671-4943-842F-3488FCB8663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5">
              <a:extLst>
                <a:ext uri="{FF2B5EF4-FFF2-40B4-BE49-F238E27FC236}">
                  <a16:creationId xmlns:a16="http://schemas.microsoft.com/office/drawing/2014/main" id="{E5B09363-EF32-40AD-9D90-734504BD9B1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4">
              <a:extLst>
                <a:ext uri="{FF2B5EF4-FFF2-40B4-BE49-F238E27FC236}">
                  <a16:creationId xmlns:a16="http://schemas.microsoft.com/office/drawing/2014/main" id="{2D5B6C2B-7524-489F-9AC9-5F378AD05F6E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3">
              <a:extLst>
                <a:ext uri="{FF2B5EF4-FFF2-40B4-BE49-F238E27FC236}">
                  <a16:creationId xmlns:a16="http://schemas.microsoft.com/office/drawing/2014/main" id="{C489D4A6-F9F8-4239-AAE1-9E627A8B85D3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2">
              <a:extLst>
                <a:ext uri="{FF2B5EF4-FFF2-40B4-BE49-F238E27FC236}">
                  <a16:creationId xmlns:a16="http://schemas.microsoft.com/office/drawing/2014/main" id="{C713E822-EFAB-4395-B3EE-DBF3E79E2E04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1">
              <a:extLst>
                <a:ext uri="{FF2B5EF4-FFF2-40B4-BE49-F238E27FC236}">
                  <a16:creationId xmlns:a16="http://schemas.microsoft.com/office/drawing/2014/main" id="{F0FC06F4-C6DA-4371-9A21-96C2C71253EC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Horizontal">
              <a:extLst>
                <a:ext uri="{FF2B5EF4-FFF2-40B4-BE49-F238E27FC236}">
                  <a16:creationId xmlns:a16="http://schemas.microsoft.com/office/drawing/2014/main" id="{542A7B9A-F20E-42FD-9E2E-925E4A0AAE0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0">
              <a:extLst>
                <a:ext uri="{FF2B5EF4-FFF2-40B4-BE49-F238E27FC236}">
                  <a16:creationId xmlns:a16="http://schemas.microsoft.com/office/drawing/2014/main" id="{AD5A352B-9EE0-42DA-BB5B-8F2B61E15A5E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4" name="Picture SoftUni Logo" descr="SoftUni logo">
              <a:extLst>
                <a:ext uri="{FF2B5EF4-FFF2-40B4-BE49-F238E27FC236}">
                  <a16:creationId xmlns:a16="http://schemas.microsoft.com/office/drawing/2014/main" id="{FEC6CE81-B6AF-4743-8ACD-3BBAD3DAEF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75" name="Logo Software University" descr="Software University logo">
            <a:extLst>
              <a:ext uri="{FF2B5EF4-FFF2-40B4-BE49-F238E27FC236}">
                <a16:creationId xmlns:a16="http://schemas.microsoft.com/office/drawing/2014/main" id="{33645D45-09C5-46A2-AEDF-6BA83F8EA237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209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16D6D181-99C2-4A7E-87E7-02949F1A09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2761D6C0-4C68-449E-8C8D-4183F77B6F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6F4CE541-DD6C-4DC5-8514-750BFF33792B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3E2B3D3F-0C47-4A56-AF02-3DF664197847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32B80C31-0EEF-4ED7-9831-262BB3B63640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pic>
        <p:nvPicPr>
          <p:cNvPr id="2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587D22F9-2185-4304-A50A-399CBA5379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2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CAAA7047-65FB-4852-B3EA-12633D23840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47CD8F5A-E64A-4DFC-82E1-8A96D67F610D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7" name="Rectangle Top">
            <a:extLst>
              <a:ext uri="{FF2B5EF4-FFF2-40B4-BE49-F238E27FC236}">
                <a16:creationId xmlns:a16="http://schemas.microsoft.com/office/drawing/2014/main" id="{7422E57E-18B3-4604-AE7F-48C78EF7F96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B7C2CAB2-066C-4AF5-86A4-A35DC3D8E573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418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B25858AD-71BF-4538-ACE7-D7919BE259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65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7" Type="http://schemas.openxmlformats.org/officeDocument/2006/relationships/image" Target="../media/image43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2.png"/><Relationship Id="rId5" Type="http://schemas.openxmlformats.org/officeDocument/2006/relationships/image" Target="../media/image41.svg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7" Type="http://schemas.openxmlformats.org/officeDocument/2006/relationships/image" Target="../media/image50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9.png"/><Relationship Id="rId5" Type="http://schemas.openxmlformats.org/officeDocument/2006/relationships/image" Target="../media/image48.svg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svg"/><Relationship Id="rId7" Type="http://schemas.openxmlformats.org/officeDocument/2006/relationships/image" Target="../media/image57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6.png"/><Relationship Id="rId5" Type="http://schemas.openxmlformats.org/officeDocument/2006/relationships/image" Target="../media/image55.svg"/><Relationship Id="rId4" Type="http://schemas.openxmlformats.org/officeDocument/2006/relationships/image" Target="../media/image4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sv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pnet/Docs/tree/live/aspnetcore/security/gdpr/sample" TargetMode="External"/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72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67.png"/><Relationship Id="rId21" Type="http://schemas.openxmlformats.org/officeDocument/2006/relationships/image" Target="../media/image76.png"/><Relationship Id="rId7" Type="http://schemas.openxmlformats.org/officeDocument/2006/relationships/image" Target="../media/image69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74.png"/><Relationship Id="rId25" Type="http://schemas.openxmlformats.org/officeDocument/2006/relationships/image" Target="../media/image78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71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68.png"/><Relationship Id="rId15" Type="http://schemas.openxmlformats.org/officeDocument/2006/relationships/image" Target="../media/image73.jpeg"/><Relationship Id="rId23" Type="http://schemas.openxmlformats.org/officeDocument/2006/relationships/image" Target="../media/image77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75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70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7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1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81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176" y="1177105"/>
            <a:ext cx="11453648" cy="1171896"/>
          </a:xfrm>
        </p:spPr>
        <p:txBody>
          <a:bodyPr>
            <a:normAutofit fontScale="92500" lnSpcReduction="20000"/>
          </a:bodyPr>
          <a:lstStyle/>
          <a:p>
            <a:r>
              <a:rPr lang="en-US" noProof="1"/>
              <a:t>Web Host, Logging, Cache, Sessions, TempData, Areas,</a:t>
            </a:r>
          </a:p>
          <a:p>
            <a:r>
              <a:rPr lang="en-US" noProof="1"/>
              <a:t>Performance, SEO, GDPR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222323"/>
            <a:ext cx="10965303" cy="882654"/>
          </a:xfrm>
        </p:spPr>
        <p:txBody>
          <a:bodyPr/>
          <a:lstStyle/>
          <a:p>
            <a:r>
              <a:rPr lang="en-US" dirty="0"/>
              <a:t>Advanced Topics</a:t>
            </a:r>
          </a:p>
        </p:txBody>
      </p:sp>
      <p:pic>
        <p:nvPicPr>
          <p:cNvPr id="4" name="Picture 3" descr="WordPress Persistent Object Cache, Fragment Cache Optimisation">
            <a:extLst>
              <a:ext uri="{FF2B5EF4-FFF2-40B4-BE49-F238E27FC236}">
                <a16:creationId xmlns:a16="http://schemas.microsoft.com/office/drawing/2014/main" id="{29C11954-80F6-4E2F-AD9C-7A0BA90A0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467" y="2683541"/>
            <a:ext cx="3477066" cy="1825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D4E9070-7DE8-48DF-96C1-F901FFAD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noProof="1"/>
              <a:t>ILogger, ILoggerFactory and ILoggerProvider</a:t>
            </a:r>
            <a:endParaRPr lang="en-US" noProof="1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48FC721-BD3F-45EB-B0BF-B4F22FC9AADB}"/>
              </a:ext>
            </a:extLst>
          </p:cNvPr>
          <p:cNvSpPr/>
          <p:nvPr/>
        </p:nvSpPr>
        <p:spPr bwMode="auto">
          <a:xfrm>
            <a:off x="5141415" y="1532595"/>
            <a:ext cx="4509585" cy="569019"/>
          </a:xfrm>
          <a:prstGeom prst="roundRect">
            <a:avLst/>
          </a:prstGeom>
          <a:solidFill>
            <a:schemeClr val="accent4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ConsoleLoggerProvider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6ED2565-B684-415E-85D0-D5520ED8F945}"/>
              </a:ext>
            </a:extLst>
          </p:cNvPr>
          <p:cNvSpPr/>
          <p:nvPr/>
        </p:nvSpPr>
        <p:spPr bwMode="auto">
          <a:xfrm>
            <a:off x="5141414" y="2299733"/>
            <a:ext cx="4509585" cy="569019"/>
          </a:xfrm>
          <a:prstGeom prst="roundRect">
            <a:avLst/>
          </a:prstGeom>
          <a:solidFill>
            <a:srgbClr val="FF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FileLoggerProvider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930E0E9-02DB-46E4-9EB6-DFBA7B7FB073}"/>
              </a:ext>
            </a:extLst>
          </p:cNvPr>
          <p:cNvSpPr/>
          <p:nvPr/>
        </p:nvSpPr>
        <p:spPr bwMode="auto">
          <a:xfrm>
            <a:off x="1012477" y="4790717"/>
            <a:ext cx="3731273" cy="569019"/>
          </a:xfrm>
          <a:prstGeom prst="roundRect">
            <a:avLst/>
          </a:prstGeom>
          <a:solidFill>
            <a:schemeClr val="bg2">
              <a:lumMod val="5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ILoggerFactory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BBFC191-B54D-41B8-ABB7-1351FA1ED520}"/>
              </a:ext>
            </a:extLst>
          </p:cNvPr>
          <p:cNvSpPr/>
          <p:nvPr/>
        </p:nvSpPr>
        <p:spPr bwMode="auto">
          <a:xfrm>
            <a:off x="1012478" y="6043803"/>
            <a:ext cx="3731273" cy="569019"/>
          </a:xfrm>
          <a:prstGeom prst="roundRect">
            <a:avLst/>
          </a:prstGeom>
          <a:solidFill>
            <a:schemeClr val="bg2">
              <a:lumMod val="5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ILogger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B877756-72E7-4DFB-9803-79F8CAD922C1}"/>
              </a:ext>
            </a:extLst>
          </p:cNvPr>
          <p:cNvSpPr/>
          <p:nvPr/>
        </p:nvSpPr>
        <p:spPr bwMode="auto">
          <a:xfrm>
            <a:off x="5596946" y="4433630"/>
            <a:ext cx="3109054" cy="2179191"/>
          </a:xfrm>
          <a:prstGeom prst="roundRect">
            <a:avLst/>
          </a:prstGeom>
          <a:solidFill>
            <a:schemeClr val="accent1">
              <a:lumMod val="20000"/>
              <a:lumOff val="8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08E1360-087D-4CF0-AF33-B0C23FFC2257}"/>
              </a:ext>
            </a:extLst>
          </p:cNvPr>
          <p:cNvSpPr/>
          <p:nvPr/>
        </p:nvSpPr>
        <p:spPr bwMode="auto">
          <a:xfrm>
            <a:off x="5719767" y="4724608"/>
            <a:ext cx="2851233" cy="569019"/>
          </a:xfrm>
          <a:prstGeom prst="roundRect">
            <a:avLst/>
          </a:prstGeom>
          <a:solidFill>
            <a:schemeClr val="accent4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ConsoleLogger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F7175A8-7D41-434E-A72C-9953CAFE7C62}"/>
              </a:ext>
            </a:extLst>
          </p:cNvPr>
          <p:cNvSpPr/>
          <p:nvPr/>
        </p:nvSpPr>
        <p:spPr bwMode="auto">
          <a:xfrm>
            <a:off x="5719765" y="5836782"/>
            <a:ext cx="2851232" cy="569019"/>
          </a:xfrm>
          <a:prstGeom prst="roundRect">
            <a:avLst/>
          </a:prstGeom>
          <a:solidFill>
            <a:srgbClr val="FF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FileLogger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22E6E2-725B-4F9A-8709-A39FBB4BE658}"/>
              </a:ext>
            </a:extLst>
          </p:cNvPr>
          <p:cNvSpPr txBox="1"/>
          <p:nvPr/>
        </p:nvSpPr>
        <p:spPr>
          <a:xfrm>
            <a:off x="9650999" y="1353529"/>
            <a:ext cx="2471033" cy="243391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Ilogger</a:t>
            </a:r>
            <a:b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Providers</a:t>
            </a:r>
            <a:r>
              <a:rPr lang="en-US" sz="2200" noProof="1"/>
              <a:t> are used to create loggers that output to a specific destination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D6B88D-E65D-4582-9FD4-77723DDC47FA}"/>
              </a:ext>
            </a:extLst>
          </p:cNvPr>
          <p:cNvSpPr txBox="1"/>
          <p:nvPr/>
        </p:nvSpPr>
        <p:spPr>
          <a:xfrm>
            <a:off x="135633" y="1353529"/>
            <a:ext cx="2752143" cy="168710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ILoggerProviders</a:t>
            </a:r>
            <a:r>
              <a:rPr lang="en-US" sz="2200" b="1" noProof="1">
                <a:solidFill>
                  <a:schemeClr val="bg1"/>
                </a:solidFill>
              </a:rPr>
              <a:t> </a:t>
            </a:r>
            <a:r>
              <a:rPr lang="en-US" sz="2200" noProof="1"/>
              <a:t>are registered with the </a:t>
            </a:r>
            <a:r>
              <a:rPr lang="en-US" sz="2200" b="1" noProof="1">
                <a:latin typeface="Consolas" panose="020B0609020204030204" pitchFamily="49" charset="0"/>
              </a:rPr>
              <a:t>ILoggerFactory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ACB3B94-E256-40C1-A6A7-645EA5EFE700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2868449" y="1812443"/>
            <a:ext cx="2272966" cy="4662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8E9AA20-3A49-4CDD-B9FE-5520AD492558}"/>
              </a:ext>
            </a:extLst>
          </p:cNvPr>
          <p:cNvCxnSpPr>
            <a:cxnSpLocks/>
          </p:cNvCxnSpPr>
          <p:nvPr/>
        </p:nvCxnSpPr>
        <p:spPr>
          <a:xfrm>
            <a:off x="2867894" y="1812443"/>
            <a:ext cx="0" cy="297827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F077E80-76BD-47C0-983B-2A0D29912C4F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2878114" y="2563747"/>
            <a:ext cx="2263300" cy="20496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61300B2-3B9B-4437-8E2A-796D468858E3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878114" y="5359736"/>
            <a:ext cx="1" cy="6840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C590F1C-E1B0-4FA1-876C-B241C8618384}"/>
              </a:ext>
            </a:extLst>
          </p:cNvPr>
          <p:cNvCxnSpPr>
            <a:cxnSpLocks/>
            <a:stCxn id="11" idx="1"/>
            <a:endCxn id="8" idx="3"/>
          </p:cNvCxnSpPr>
          <p:nvPr/>
        </p:nvCxnSpPr>
        <p:spPr>
          <a:xfrm flipH="1">
            <a:off x="4743751" y="5523226"/>
            <a:ext cx="853195" cy="805087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8541045-1D38-448A-8B22-211E19999B25}"/>
              </a:ext>
            </a:extLst>
          </p:cNvPr>
          <p:cNvSpPr txBox="1"/>
          <p:nvPr/>
        </p:nvSpPr>
        <p:spPr>
          <a:xfrm>
            <a:off x="4907149" y="3003289"/>
            <a:ext cx="4336006" cy="131668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Injecting an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ILogger</a:t>
            </a:r>
            <a:r>
              <a:rPr lang="en-US" sz="2200" noProof="1"/>
              <a:t> into a class creates a logger that wraps each of the provided logger types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D7536F1-0248-4708-8D4E-14933B2A33B5}"/>
              </a:ext>
            </a:extLst>
          </p:cNvPr>
          <p:cNvSpPr txBox="1"/>
          <p:nvPr/>
        </p:nvSpPr>
        <p:spPr>
          <a:xfrm>
            <a:off x="3076772" y="1185752"/>
            <a:ext cx="2144037" cy="56988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anose="020B0609020204030204" pitchFamily="49" charset="0"/>
              </a:rPr>
              <a:t>AddConsole()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EE2F2D-3DFB-43D2-95FF-D3AFF2A3A112}"/>
              </a:ext>
            </a:extLst>
          </p:cNvPr>
          <p:cNvSpPr txBox="1"/>
          <p:nvPr/>
        </p:nvSpPr>
        <p:spPr>
          <a:xfrm>
            <a:off x="3086439" y="1926617"/>
            <a:ext cx="1820711" cy="57186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anose="020B0609020204030204" pitchFamily="49" charset="0"/>
              </a:rPr>
              <a:t>AddFile()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2A9D1C4-F122-4382-AEFE-C6629EEC1B18}"/>
              </a:ext>
            </a:extLst>
          </p:cNvPr>
          <p:cNvSpPr txBox="1"/>
          <p:nvPr/>
        </p:nvSpPr>
        <p:spPr>
          <a:xfrm>
            <a:off x="159283" y="5431970"/>
            <a:ext cx="2500836" cy="56988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anose="020B0609020204030204" pitchFamily="49" charset="0"/>
              </a:rPr>
              <a:t>CreateLogger()</a:t>
            </a:r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id="{D8591934-B9F2-4A0D-B95C-44DC9F243A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16376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604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9" grpId="0" animBg="1"/>
      <p:bldP spid="10" grpId="0" animBg="1"/>
      <p:bldP spid="12" grpId="0" animBg="1"/>
      <p:bldP spid="14" grpId="0" animBg="1"/>
      <p:bldP spid="35" grpId="0" animBg="1"/>
      <p:bldP spid="41" grpId="0" animBg="1"/>
      <p:bldP spid="42" grpId="0" animBg="1"/>
      <p:bldP spid="4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C7ED10-16E2-42D3-A897-A4566AFEEC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199" noProof="1"/>
              <a:t>Logging </a:t>
            </a:r>
            <a:r>
              <a:rPr lang="en-US" sz="3199" b="1" noProof="1">
                <a:solidFill>
                  <a:schemeClr val="bg1"/>
                </a:solidFill>
              </a:rPr>
              <a:t>configuration</a:t>
            </a:r>
            <a:r>
              <a:rPr lang="en-US" sz="3199" noProof="1"/>
              <a:t> is commonly provided by the </a:t>
            </a:r>
            <a:r>
              <a:rPr lang="en-US" sz="3199" b="1" noProof="1">
                <a:solidFill>
                  <a:schemeClr val="bg1"/>
                </a:solidFill>
              </a:rPr>
              <a:t>app settings</a:t>
            </a:r>
          </a:p>
          <a:p>
            <a:pPr lvl="1">
              <a:buClr>
                <a:srgbClr val="234465"/>
              </a:buClr>
            </a:pPr>
            <a:r>
              <a:rPr lang="en-US" sz="2999" b="1" noProof="1">
                <a:solidFill>
                  <a:schemeClr val="bg1"/>
                </a:solidFill>
                <a:latin typeface="Consolas" panose="020B0609020204030204" pitchFamily="49" charset="0"/>
              </a:rPr>
              <a:t>Logging</a:t>
            </a:r>
            <a:r>
              <a:rPr lang="en-US" sz="2999" noProof="1"/>
              <a:t> property can have </a:t>
            </a:r>
            <a:r>
              <a:rPr lang="en-US" sz="2999" b="1" noProof="1">
                <a:solidFill>
                  <a:schemeClr val="bg1"/>
                </a:solidFill>
                <a:latin typeface="Consolas" panose="020B0609020204030204" pitchFamily="49" charset="0"/>
              </a:rPr>
              <a:t>LogLevel</a:t>
            </a:r>
          </a:p>
          <a:p>
            <a:pPr lvl="1">
              <a:buClr>
                <a:srgbClr val="234465"/>
              </a:buClr>
            </a:pPr>
            <a:r>
              <a:rPr lang="en-US" sz="2999" b="1" noProof="1">
                <a:solidFill>
                  <a:schemeClr val="bg1"/>
                </a:solidFill>
                <a:latin typeface="Consolas" panose="020B0609020204030204" pitchFamily="49" charset="0"/>
              </a:rPr>
              <a:t>LogLevel</a:t>
            </a:r>
            <a:r>
              <a:rPr lang="en-US" sz="2999" b="1" noProof="1">
                <a:solidFill>
                  <a:schemeClr val="bg1"/>
                </a:solidFill>
              </a:rPr>
              <a:t> </a:t>
            </a:r>
            <a:r>
              <a:rPr lang="en-US" sz="2999" noProof="1"/>
              <a:t>specified the minimum</a:t>
            </a:r>
            <a:br>
              <a:rPr lang="en-US" sz="2999" noProof="1"/>
            </a:br>
            <a:r>
              <a:rPr lang="en-US" sz="2999" noProof="1"/>
              <a:t>level to log</a:t>
            </a:r>
          </a:p>
          <a:p>
            <a:pPr lvl="1"/>
            <a:r>
              <a:rPr lang="en-US" sz="2999" noProof="1"/>
              <a:t>Other properties under </a:t>
            </a:r>
            <a:r>
              <a:rPr lang="en-US" sz="2999" b="1" noProof="1">
                <a:solidFill>
                  <a:schemeClr val="bg1"/>
                </a:solidFill>
                <a:latin typeface="Consolas" panose="020B0609020204030204" pitchFamily="49" charset="0"/>
              </a:rPr>
              <a:t>Logging</a:t>
            </a:r>
            <a:br>
              <a:rPr lang="en-US" sz="2999" noProof="1"/>
            </a:br>
            <a:r>
              <a:rPr lang="en-US" sz="2999" noProof="1"/>
              <a:t>can specify </a:t>
            </a:r>
            <a:r>
              <a:rPr lang="en-US" sz="2999" b="1" noProof="1">
                <a:solidFill>
                  <a:schemeClr val="bg1"/>
                </a:solidFill>
              </a:rPr>
              <a:t>logging providers</a:t>
            </a:r>
          </a:p>
          <a:p>
            <a:r>
              <a:rPr lang="en-US" sz="3199" noProof="1"/>
              <a:t>Sample Logs</a:t>
            </a:r>
          </a:p>
          <a:p>
            <a:endParaRPr lang="en-US" sz="3199" b="1" noProof="1">
              <a:solidFill>
                <a:schemeClr val="bg1"/>
              </a:solidFill>
            </a:endParaRPr>
          </a:p>
          <a:p>
            <a:endParaRPr lang="en-US" sz="3199" b="1" noProof="1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10583F-AD15-4286-BCE1-FA1D28A31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 Configuration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BA803D-B388-4E98-929B-59EFFDF38466}"/>
              </a:ext>
            </a:extLst>
          </p:cNvPr>
          <p:cNvGrpSpPr/>
          <p:nvPr/>
        </p:nvGrpSpPr>
        <p:grpSpPr>
          <a:xfrm>
            <a:off x="7240257" y="1896782"/>
            <a:ext cx="4324731" cy="2679629"/>
            <a:chOff x="1235187" y="1915042"/>
            <a:chExt cx="4325858" cy="2680327"/>
          </a:xfrm>
        </p:grpSpPr>
        <p:sp>
          <p:nvSpPr>
            <p:cNvPr id="5" name="Text Placeholder 5">
              <a:extLst>
                <a:ext uri="{FF2B5EF4-FFF2-40B4-BE49-F238E27FC236}">
                  <a16:creationId xmlns:a16="http://schemas.microsoft.com/office/drawing/2014/main" id="{58A420B1-2D75-44E8-B558-11F871F9E1E3}"/>
                </a:ext>
              </a:extLst>
            </p:cNvPr>
            <p:cNvSpPr txBox="1">
              <a:spLocks/>
            </p:cNvSpPr>
            <p:nvPr/>
          </p:nvSpPr>
          <p:spPr>
            <a:xfrm>
              <a:off x="1235187" y="1915047"/>
              <a:ext cx="4325857" cy="268032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r>
                <a:rPr lang="en-US" sz="1999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{</a:t>
              </a:r>
            </a:p>
            <a:p>
              <a:r>
                <a:rPr lang="en-US" sz="1999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"</a:t>
              </a:r>
              <a:r>
                <a:rPr lang="en-US" sz="1999" dirty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Logging</a:t>
              </a:r>
              <a:r>
                <a:rPr lang="en-US" sz="1999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": {</a:t>
              </a:r>
            </a:p>
            <a:p>
              <a:r>
                <a:rPr lang="en-US" sz="1999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"</a:t>
              </a:r>
              <a:r>
                <a:rPr lang="en-US" sz="1999" dirty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LogLevel</a:t>
              </a:r>
              <a:r>
                <a:rPr lang="en-US" sz="1999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": {</a:t>
              </a:r>
            </a:p>
            <a:p>
              <a:r>
                <a:rPr lang="en-US" sz="1999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  "</a:t>
              </a:r>
              <a:r>
                <a:rPr lang="en-US" sz="1999" dirty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Default</a:t>
              </a:r>
              <a:r>
                <a:rPr lang="en-US" sz="1999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": "</a:t>
              </a:r>
              <a:r>
                <a:rPr lang="en-US" sz="1999" dirty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Warning</a:t>
              </a:r>
              <a:r>
                <a:rPr lang="en-US" sz="1999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"</a:t>
              </a:r>
            </a:p>
            <a:p>
              <a:r>
                <a:rPr lang="en-US" sz="1999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}</a:t>
              </a:r>
            </a:p>
            <a:p>
              <a:r>
                <a:rPr lang="en-US" sz="1999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},</a:t>
              </a:r>
            </a:p>
            <a:p>
              <a:r>
                <a:rPr lang="en-US" sz="1999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...</a:t>
              </a:r>
            </a:p>
            <a:p>
              <a:r>
                <a:rPr lang="en-US" sz="1999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}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C8A27B6-BF91-46B4-9B6F-5D9FDD1EC256}"/>
                </a:ext>
              </a:extLst>
            </p:cNvPr>
            <p:cNvSpPr txBox="1"/>
            <p:nvPr/>
          </p:nvSpPr>
          <p:spPr>
            <a:xfrm>
              <a:off x="3502527" y="1915042"/>
              <a:ext cx="2058518" cy="53973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999" b="1" noProof="1"/>
                <a:t>appsettings.json</a:t>
              </a:r>
            </a:p>
          </p:txBody>
        </p:sp>
      </p:grp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61954CE-1D70-4A4A-BD18-CE02E8285483}"/>
              </a:ext>
            </a:extLst>
          </p:cNvPr>
          <p:cNvSpPr txBox="1">
            <a:spLocks/>
          </p:cNvSpPr>
          <p:nvPr/>
        </p:nvSpPr>
        <p:spPr>
          <a:xfrm>
            <a:off x="3126529" y="4936875"/>
            <a:ext cx="8438458" cy="14488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999" dirty="0">
                <a:ln w="0">
                  <a:noFill/>
                </a:ln>
                <a:solidFill>
                  <a:schemeClr val="tx1"/>
                </a:solidFill>
                <a:effectLst/>
              </a:rPr>
              <a:t>info: TodoApi.Controllers.TodoController[1002]</a:t>
            </a:r>
          </a:p>
          <a:p>
            <a:r>
              <a:rPr lang="en-US" sz="1999" dirty="0">
                <a:ln w="0">
                  <a:noFill/>
                </a:ln>
                <a:solidFill>
                  <a:schemeClr val="tx1"/>
                </a:solidFill>
                <a:effectLst/>
              </a:rPr>
              <a:t>      Getting item 0</a:t>
            </a:r>
          </a:p>
          <a:p>
            <a:r>
              <a:rPr lang="en-US" sz="1999" dirty="0">
                <a:ln w="0">
                  <a:noFill/>
                </a:ln>
                <a:solidFill>
                  <a:schemeClr val="tx1"/>
                </a:solidFill>
                <a:effectLst/>
              </a:rPr>
              <a:t>warn: TodoApi.Controllers.TodoController[4000]</a:t>
            </a:r>
          </a:p>
          <a:p>
            <a:r>
              <a:rPr lang="en-US" sz="1999" dirty="0">
                <a:ln w="0">
                  <a:noFill/>
                </a:ln>
                <a:solidFill>
                  <a:schemeClr val="tx1"/>
                </a:solidFill>
                <a:effectLst/>
              </a:rPr>
              <a:t>      GetById(0) NOT FOUND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74538B87-C31B-4538-8810-82CDA9FE1B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306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7C6D587-D743-4070-B5BB-1105ED73F8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0" y="1196706"/>
            <a:ext cx="11088636" cy="5661294"/>
          </a:xfrm>
        </p:spPr>
        <p:txBody>
          <a:bodyPr>
            <a:normAutofit lnSpcReduction="10000"/>
          </a:bodyPr>
          <a:lstStyle/>
          <a:p>
            <a:pPr>
              <a:buClr>
                <a:srgbClr val="234465"/>
              </a:buClr>
            </a:pPr>
            <a:r>
              <a:rPr lang="en-US" sz="2999" b="1" dirty="0">
                <a:solidFill>
                  <a:schemeClr val="bg1"/>
                </a:solidFill>
              </a:rPr>
              <a:t>Logging Levels </a:t>
            </a:r>
            <a:r>
              <a:rPr lang="en-US" sz="2999" dirty="0"/>
              <a:t>are </a:t>
            </a:r>
            <a:r>
              <a:rPr lang="en-US" sz="2999" b="1" dirty="0">
                <a:solidFill>
                  <a:schemeClr val="bg1"/>
                </a:solidFill>
              </a:rPr>
              <a:t>not</a:t>
            </a:r>
            <a:r>
              <a:rPr lang="en-US" sz="2999" dirty="0"/>
              <a:t> technology-specific</a:t>
            </a:r>
          </a:p>
          <a:p>
            <a:pPr lvl="1"/>
            <a:r>
              <a:rPr lang="en-US" sz="2799" dirty="0"/>
              <a:t>It is important to know the levels and their use</a:t>
            </a:r>
          </a:p>
          <a:p>
            <a:pPr>
              <a:buClr>
                <a:srgbClr val="234465"/>
              </a:buClr>
            </a:pPr>
            <a:r>
              <a:rPr lang="en-US" sz="2999" b="1" dirty="0">
                <a:solidFill>
                  <a:schemeClr val="bg1"/>
                </a:solidFill>
              </a:rPr>
              <a:t>Logging Levels </a:t>
            </a:r>
            <a:r>
              <a:rPr lang="en-US" sz="2999" dirty="0"/>
              <a:t>and their description:</a:t>
            </a:r>
          </a:p>
          <a:p>
            <a:pPr lvl="1">
              <a:buClr>
                <a:srgbClr val="234465"/>
              </a:buClr>
            </a:pPr>
            <a:r>
              <a:rPr lang="en-US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Trace</a:t>
            </a:r>
            <a:r>
              <a:rPr lang="en-US" sz="2799" dirty="0"/>
              <a:t> – for information, valuable only for debugging</a:t>
            </a:r>
          </a:p>
          <a:p>
            <a:pPr lvl="1">
              <a:buClr>
                <a:srgbClr val="234465"/>
              </a:buClr>
            </a:pPr>
            <a:r>
              <a:rPr lang="en-US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Debug</a:t>
            </a:r>
            <a:r>
              <a:rPr lang="en-US" sz="2799" dirty="0"/>
              <a:t> – for information, useful in development</a:t>
            </a:r>
            <a:br>
              <a:rPr lang="en-US" sz="2799" dirty="0"/>
            </a:br>
            <a:r>
              <a:rPr lang="en-US" sz="2799" dirty="0"/>
              <a:t>and debugging</a:t>
            </a:r>
          </a:p>
          <a:p>
            <a:pPr lvl="1">
              <a:buClr>
                <a:srgbClr val="234465"/>
              </a:buClr>
            </a:pPr>
            <a:r>
              <a:rPr lang="en-US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Information</a:t>
            </a:r>
            <a:r>
              <a:rPr lang="en-US" sz="2799" dirty="0"/>
              <a:t> – for tracking the general flow of the app</a:t>
            </a:r>
          </a:p>
          <a:p>
            <a:pPr lvl="1">
              <a:buClr>
                <a:srgbClr val="234465"/>
              </a:buClr>
            </a:pPr>
            <a:r>
              <a:rPr lang="en-US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Warning</a:t>
            </a:r>
            <a:r>
              <a:rPr lang="en-US" sz="2799" dirty="0"/>
              <a:t> – for abnormal and unexpected events in the app flow</a:t>
            </a:r>
          </a:p>
          <a:p>
            <a:pPr lvl="1">
              <a:buClr>
                <a:srgbClr val="234465"/>
              </a:buClr>
            </a:pPr>
            <a:r>
              <a:rPr lang="en-US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Error</a:t>
            </a:r>
            <a:r>
              <a:rPr lang="en-US" sz="2799" dirty="0"/>
              <a:t> – for errors and exceptions that cannot be handled</a:t>
            </a:r>
          </a:p>
          <a:p>
            <a:pPr lvl="1">
              <a:buClr>
                <a:srgbClr val="234465"/>
              </a:buClr>
            </a:pPr>
            <a:r>
              <a:rPr lang="en-US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Critical</a:t>
            </a:r>
            <a:r>
              <a:rPr lang="en-US" sz="2799" dirty="0"/>
              <a:t> – for failures that require immediate attention</a:t>
            </a:r>
          </a:p>
          <a:p>
            <a:pPr>
              <a:buClr>
                <a:srgbClr val="234465"/>
              </a:buClr>
            </a:pPr>
            <a:endParaRPr lang="en-US" sz="2999" dirty="0"/>
          </a:p>
          <a:p>
            <a:pPr lvl="1">
              <a:buClr>
                <a:srgbClr val="234465"/>
              </a:buClr>
            </a:pPr>
            <a:endParaRPr lang="en-US" sz="2799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176C02-CBF4-41AC-BC4E-A4BEAAAF2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 Levels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1BE1F43B-F09D-448A-9AFB-356BB191B0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B604BD-AF39-4C55-A0E8-E191A7C2B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8799" y="1196706"/>
            <a:ext cx="3821262" cy="328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58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BEBD25-0AEA-4C3C-B510-18E5F299ED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F0FB1D-B108-4A5A-9B5F-1551F5273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Log Messages from Your Code?</a:t>
            </a:r>
            <a:endParaRPr lang="en-GB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D8D9685E-9A4F-4A96-A58A-816136672941}"/>
              </a:ext>
            </a:extLst>
          </p:cNvPr>
          <p:cNvSpPr txBox="1">
            <a:spLocks/>
          </p:cNvSpPr>
          <p:nvPr/>
        </p:nvSpPr>
        <p:spPr>
          <a:xfrm>
            <a:off x="263352" y="1268761"/>
            <a:ext cx="10505794" cy="52017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1999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HomeController : Controller</a:t>
            </a:r>
          </a:p>
          <a:p>
            <a:pPr>
              <a:lnSpc>
                <a:spcPct val="90000"/>
              </a:lnSpc>
            </a:pPr>
            <a:r>
              <a:rPr lang="en-US" sz="1999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1999" dirty="0">
                <a:ln w="0">
                  <a:noFill/>
                </a:ln>
                <a:solidFill>
                  <a:schemeClr val="tx1"/>
                </a:solidFill>
                <a:effectLst/>
              </a:rPr>
              <a:t>   private readonly </a:t>
            </a:r>
            <a:r>
              <a:rPr lang="en-US" sz="1999" dirty="0">
                <a:ln w="0">
                  <a:noFill/>
                </a:ln>
                <a:solidFill>
                  <a:schemeClr val="bg1"/>
                </a:solidFill>
                <a:effectLst/>
              </a:rPr>
              <a:t>ILogger&lt;HomeController&gt;</a:t>
            </a:r>
            <a:r>
              <a:rPr lang="en-US" sz="1999" dirty="0">
                <a:ln w="0">
                  <a:noFill/>
                </a:ln>
                <a:solidFill>
                  <a:schemeClr val="tx1"/>
                </a:solidFill>
                <a:effectLst/>
              </a:rPr>
              <a:t> logger;</a:t>
            </a:r>
          </a:p>
          <a:p>
            <a:pPr>
              <a:lnSpc>
                <a:spcPct val="90000"/>
              </a:lnSpc>
            </a:pPr>
            <a:endParaRPr lang="en-US" sz="1999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pPr>
              <a:lnSpc>
                <a:spcPct val="90000"/>
              </a:lnSpc>
            </a:pPr>
            <a:r>
              <a:rPr lang="en-US" sz="1999" dirty="0">
                <a:ln w="0">
                  <a:noFill/>
                </a:ln>
                <a:solidFill>
                  <a:schemeClr val="tx1"/>
                </a:solidFill>
                <a:effectLst/>
              </a:rPr>
              <a:t>   public HomeController(</a:t>
            </a:r>
            <a:r>
              <a:rPr lang="en-US" sz="1999" dirty="0">
                <a:ln w="0">
                  <a:noFill/>
                </a:ln>
                <a:solidFill>
                  <a:schemeClr val="bg1"/>
                </a:solidFill>
                <a:effectLst/>
              </a:rPr>
              <a:t>ILogger&lt;HomeController&gt; logger</a:t>
            </a:r>
            <a:r>
              <a:rPr lang="en-US" sz="1999" dirty="0">
                <a:ln w="0">
                  <a:noFill/>
                </a:ln>
                <a:solidFill>
                  <a:schemeClr val="tx1"/>
                </a:solidFill>
                <a:effectLst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999" dirty="0">
                <a:ln w="0">
                  <a:noFill/>
                </a:ln>
                <a:solidFill>
                  <a:schemeClr val="tx1"/>
                </a:solidFill>
                <a:effectLst/>
              </a:rPr>
              <a:t>      =&gt; this.logger = logger;</a:t>
            </a:r>
          </a:p>
          <a:p>
            <a:pPr>
              <a:lnSpc>
                <a:spcPct val="90000"/>
              </a:lnSpc>
            </a:pPr>
            <a:endParaRPr lang="en-US" sz="1999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pPr>
              <a:lnSpc>
                <a:spcPct val="90000"/>
              </a:lnSpc>
            </a:pPr>
            <a:r>
              <a:rPr lang="en-US" sz="1999" dirty="0">
                <a:ln w="0">
                  <a:noFill/>
                </a:ln>
                <a:solidFill>
                  <a:schemeClr val="tx1"/>
                </a:solidFill>
                <a:effectLst/>
              </a:rPr>
              <a:t>   public IActionResult Index()</a:t>
            </a:r>
          </a:p>
          <a:p>
            <a:pPr>
              <a:lnSpc>
                <a:spcPct val="90000"/>
              </a:lnSpc>
            </a:pPr>
            <a:r>
              <a:rPr lang="en-US" sz="1999" dirty="0">
                <a:ln w="0">
                  <a:noFill/>
                </a:ln>
                <a:solidFill>
                  <a:schemeClr val="tx1"/>
                </a:solidFill>
                <a:effectLst/>
              </a:rPr>
              <a:t>   {</a:t>
            </a:r>
          </a:p>
          <a:p>
            <a:pPr>
              <a:lnSpc>
                <a:spcPct val="90000"/>
              </a:lnSpc>
            </a:pPr>
            <a:r>
              <a:rPr lang="en-US" sz="1999" dirty="0">
                <a:ln w="0">
                  <a:noFill/>
                </a:ln>
                <a:solidFill>
                  <a:schemeClr val="tx1"/>
                </a:solidFill>
                <a:effectLst/>
              </a:rPr>
              <a:t>      var message = $"Home page visited at {DateTime.Now}";</a:t>
            </a:r>
          </a:p>
          <a:p>
            <a:pPr>
              <a:lnSpc>
                <a:spcPct val="90000"/>
              </a:lnSpc>
            </a:pPr>
            <a:r>
              <a:rPr lang="en-US" sz="1999" dirty="0">
                <a:ln w="0">
                  <a:noFill/>
                </a:ln>
                <a:solidFill>
                  <a:schemeClr val="tx1"/>
                </a:solidFill>
                <a:effectLst/>
              </a:rPr>
              <a:t>      </a:t>
            </a:r>
            <a:r>
              <a:rPr lang="en-US" sz="1999" dirty="0">
                <a:ln w="0">
                  <a:noFill/>
                </a:ln>
                <a:solidFill>
                  <a:schemeClr val="bg1"/>
                </a:solidFill>
                <a:effectLst/>
              </a:rPr>
              <a:t>this.logger.LogInformation(</a:t>
            </a:r>
            <a:r>
              <a:rPr lang="en-US" sz="1999" dirty="0">
                <a:ln w="0">
                  <a:noFill/>
                </a:ln>
                <a:solidFill>
                  <a:schemeClr val="tx1"/>
                </a:solidFill>
                <a:effectLst/>
              </a:rPr>
              <a:t>message</a:t>
            </a:r>
            <a:r>
              <a:rPr lang="en-US" sz="1999" dirty="0">
                <a:ln w="0">
                  <a:noFill/>
                </a:ln>
                <a:solidFill>
                  <a:schemeClr val="bg1"/>
                </a:solidFill>
                <a:effectLst/>
              </a:rPr>
              <a:t>)</a:t>
            </a:r>
            <a:r>
              <a:rPr lang="en-US" sz="1999" dirty="0">
                <a:ln w="0"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pPr>
              <a:lnSpc>
                <a:spcPct val="90000"/>
              </a:lnSpc>
            </a:pPr>
            <a:endParaRPr lang="en-US" sz="1999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pPr>
              <a:lnSpc>
                <a:spcPct val="90000"/>
              </a:lnSpc>
            </a:pPr>
            <a:r>
              <a:rPr lang="en-US" sz="1999" dirty="0">
                <a:ln w="0">
                  <a:noFill/>
                </a:ln>
                <a:solidFill>
                  <a:schemeClr val="tx1"/>
                </a:solidFill>
                <a:effectLst/>
              </a:rPr>
              <a:t>      var error = "Some error";</a:t>
            </a:r>
          </a:p>
          <a:p>
            <a:pPr>
              <a:lnSpc>
                <a:spcPct val="90000"/>
              </a:lnSpc>
            </a:pPr>
            <a:r>
              <a:rPr lang="en-US" sz="1999" dirty="0">
                <a:ln w="0">
                  <a:noFill/>
                </a:ln>
                <a:solidFill>
                  <a:schemeClr val="tx1"/>
                </a:solidFill>
                <a:effectLst/>
              </a:rPr>
              <a:t>      </a:t>
            </a:r>
            <a:r>
              <a:rPr lang="en-US" sz="1999" dirty="0">
                <a:ln w="0">
                  <a:noFill/>
                </a:ln>
                <a:solidFill>
                  <a:schemeClr val="bg1"/>
                </a:solidFill>
                <a:effectLst/>
              </a:rPr>
              <a:t>this.logger.LogError(</a:t>
            </a:r>
            <a:r>
              <a:rPr lang="en-US" sz="1999" dirty="0">
                <a:ln w="0">
                  <a:noFill/>
                </a:ln>
                <a:solidFill>
                  <a:schemeClr val="tx1"/>
                </a:solidFill>
                <a:effectLst/>
              </a:rPr>
              <a:t>error</a:t>
            </a:r>
            <a:r>
              <a:rPr lang="en-US" sz="1999" dirty="0">
                <a:ln w="0">
                  <a:noFill/>
                </a:ln>
                <a:solidFill>
                  <a:schemeClr val="bg1"/>
                </a:solidFill>
                <a:effectLst/>
              </a:rPr>
              <a:t>)</a:t>
            </a:r>
            <a:r>
              <a:rPr lang="en-US" sz="1999" dirty="0">
                <a:ln w="0"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pPr>
              <a:lnSpc>
                <a:spcPct val="90000"/>
              </a:lnSpc>
            </a:pPr>
            <a:endParaRPr lang="en-US" sz="1999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pPr>
              <a:lnSpc>
                <a:spcPct val="90000"/>
              </a:lnSpc>
            </a:pPr>
            <a:r>
              <a:rPr lang="en-US" sz="1999" dirty="0">
                <a:ln w="0">
                  <a:noFill/>
                </a:ln>
                <a:solidFill>
                  <a:schemeClr val="tx1"/>
                </a:solidFill>
                <a:effectLst/>
              </a:rPr>
              <a:t>      return View();   </a:t>
            </a:r>
          </a:p>
          <a:p>
            <a:pPr>
              <a:lnSpc>
                <a:spcPct val="90000"/>
              </a:lnSpc>
            </a:pPr>
            <a:r>
              <a:rPr lang="en-US" sz="1999" dirty="0">
                <a:ln w="0">
                  <a:noFill/>
                </a:ln>
                <a:solidFill>
                  <a:schemeClr val="tx1"/>
                </a:solidFill>
                <a:effectLst/>
              </a:rPr>
              <a:t>   }</a:t>
            </a:r>
          </a:p>
          <a:p>
            <a:pPr>
              <a:lnSpc>
                <a:spcPct val="90000"/>
              </a:lnSpc>
            </a:pPr>
            <a:r>
              <a:rPr lang="en-US" sz="1999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597F21C9-17FD-475F-9AEC-264A3CBBBCA9}"/>
              </a:ext>
            </a:extLst>
          </p:cNvPr>
          <p:cNvSpPr/>
          <p:nvPr/>
        </p:nvSpPr>
        <p:spPr bwMode="auto">
          <a:xfrm>
            <a:off x="8040216" y="1268761"/>
            <a:ext cx="3141856" cy="1040275"/>
          </a:xfrm>
          <a:prstGeom prst="wedgeRoundRectCallout">
            <a:avLst>
              <a:gd name="adj1" fmla="val -78003"/>
              <a:gd name="adj2" fmla="val 691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Inject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ILogger</a:t>
            </a:r>
            <a:r>
              <a:rPr lang="en-US" sz="2400" b="1" noProof="1">
                <a:solidFill>
                  <a:schemeClr val="bg2"/>
                </a:solidFill>
              </a:rPr>
              <a:t> through the </a:t>
            </a:r>
            <a:r>
              <a:rPr lang="en-US" sz="2400" b="1" noProof="1">
                <a:solidFill>
                  <a:schemeClr val="bg1"/>
                </a:solidFill>
              </a:rPr>
              <a:t>constructor</a:t>
            </a:r>
            <a:r>
              <a:rPr lang="en-US" sz="2400" b="1" noProof="1">
                <a:solidFill>
                  <a:schemeClr val="bg2"/>
                </a:solidFill>
              </a:rPr>
              <a:t>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A8C028-5A09-47AF-9C23-4F5E594B3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025" y="2851694"/>
            <a:ext cx="5534883" cy="36553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2E8520E1-947D-476E-85D0-549302418A82}"/>
              </a:ext>
            </a:extLst>
          </p:cNvPr>
          <p:cNvSpPr/>
          <p:nvPr/>
        </p:nvSpPr>
        <p:spPr bwMode="auto">
          <a:xfrm>
            <a:off x="3584983" y="5500760"/>
            <a:ext cx="2244218" cy="1154741"/>
          </a:xfrm>
          <a:prstGeom prst="wedgeRoundRectCallout">
            <a:avLst>
              <a:gd name="adj1" fmla="val 79042"/>
              <a:gd name="adj2" fmla="val -222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Messages</a:t>
            </a:r>
            <a:r>
              <a:rPr lang="en-US" sz="2400" b="1" noProof="1">
                <a:solidFill>
                  <a:schemeClr val="bg2"/>
                </a:solidFill>
              </a:rPr>
              <a:t> are displayed on the console</a:t>
            </a:r>
          </a:p>
        </p:txBody>
      </p:sp>
    </p:spTree>
    <p:extLst>
      <p:ext uri="{BB962C8B-B14F-4D97-AF65-F5344CB8AC3E}">
        <p14:creationId xmlns:p14="http://schemas.microsoft.com/office/powerpoint/2010/main" val="1021163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An Efficient Way to Store Data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Cache</a:t>
            </a:r>
            <a:endParaRPr lang="bg-BG" dirty="0"/>
          </a:p>
        </p:txBody>
      </p:sp>
      <p:pic>
        <p:nvPicPr>
          <p:cNvPr id="9" name="Graphic 8" descr="Database">
            <a:extLst>
              <a:ext uri="{FF2B5EF4-FFF2-40B4-BE49-F238E27FC236}">
                <a16:creationId xmlns:a16="http://schemas.microsoft.com/office/drawing/2014/main" id="{BB247332-AD27-4D5D-888F-CA755893E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26623" y="1494694"/>
            <a:ext cx="2338754" cy="233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58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236CD8-9675-4337-95A7-9009B3B21A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7102" y="984042"/>
            <a:ext cx="10126596" cy="5682848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199" b="1" dirty="0">
                <a:solidFill>
                  <a:schemeClr val="bg1"/>
                </a:solidFill>
              </a:rPr>
              <a:t>Cache</a:t>
            </a:r>
            <a:r>
              <a:rPr lang="en-US" sz="3199" dirty="0"/>
              <a:t> makes a copy of a piece of data and stores it</a:t>
            </a:r>
          </a:p>
          <a:p>
            <a:pPr lvl="1"/>
            <a:r>
              <a:rPr lang="en-US" sz="2999" dirty="0"/>
              <a:t>Can be extracted much faster than from its original source</a:t>
            </a:r>
          </a:p>
          <a:p>
            <a:pPr lvl="1"/>
            <a:r>
              <a:rPr lang="en-US" sz="2999" dirty="0"/>
              <a:t>Significantly improves application performance</a:t>
            </a:r>
          </a:p>
          <a:p>
            <a:pPr lvl="1"/>
            <a:r>
              <a:rPr lang="en-US" sz="2999" dirty="0"/>
              <a:t>Works best with data that does </a:t>
            </a:r>
            <a:r>
              <a:rPr lang="en-US" sz="2999" b="1" dirty="0">
                <a:solidFill>
                  <a:schemeClr val="bg1"/>
                </a:solidFill>
              </a:rPr>
              <a:t>not change frequently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DD7DCD-FF1D-400A-BAC7-EF8229B72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0103F04-DB26-4FB3-86FA-F0E02B1A00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noProof="0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E294714C-D69E-4500-86D7-EC7AF4E02201}"/>
              </a:ext>
            </a:extLst>
          </p:cNvPr>
          <p:cNvSpPr/>
          <p:nvPr/>
        </p:nvSpPr>
        <p:spPr bwMode="auto">
          <a:xfrm>
            <a:off x="2534181" y="3659798"/>
            <a:ext cx="1944216" cy="76705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Request 1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9A24462-2B25-489D-B212-44070D4248DC}"/>
              </a:ext>
            </a:extLst>
          </p:cNvPr>
          <p:cNvSpPr/>
          <p:nvPr/>
        </p:nvSpPr>
        <p:spPr bwMode="auto">
          <a:xfrm>
            <a:off x="2534181" y="4595902"/>
            <a:ext cx="1944216" cy="76705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Request 2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CC5D3E3-2BED-46BE-9BC5-26535469BFBF}"/>
              </a:ext>
            </a:extLst>
          </p:cNvPr>
          <p:cNvSpPr/>
          <p:nvPr/>
        </p:nvSpPr>
        <p:spPr bwMode="auto">
          <a:xfrm>
            <a:off x="2534181" y="5557036"/>
            <a:ext cx="1944216" cy="76705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Request 3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25B7C5B-3D04-46AE-93A8-D31508868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5392" y="3823990"/>
            <a:ext cx="2162691" cy="2064743"/>
          </a:xfrm>
          <a:prstGeom prst="rect">
            <a:avLst/>
          </a:prstGeom>
        </p:spPr>
      </p:pic>
      <p:sp>
        <p:nvSpPr>
          <p:cNvPr id="16" name="Arrow: Left-Right 15">
            <a:extLst>
              <a:ext uri="{FF2B5EF4-FFF2-40B4-BE49-F238E27FC236}">
                <a16:creationId xmlns:a16="http://schemas.microsoft.com/office/drawing/2014/main" id="{1B4E26D1-70E8-42E7-8430-C2C4212D7919}"/>
              </a:ext>
            </a:extLst>
          </p:cNvPr>
          <p:cNvSpPr/>
          <p:nvPr/>
        </p:nvSpPr>
        <p:spPr bwMode="auto">
          <a:xfrm>
            <a:off x="7070686" y="4043328"/>
            <a:ext cx="2343787" cy="552575"/>
          </a:xfrm>
          <a:prstGeom prst="left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Cylinder 16">
            <a:extLst>
              <a:ext uri="{FF2B5EF4-FFF2-40B4-BE49-F238E27FC236}">
                <a16:creationId xmlns:a16="http://schemas.microsoft.com/office/drawing/2014/main" id="{284DD205-AAFE-407F-99E6-7324EE0F2134}"/>
              </a:ext>
            </a:extLst>
          </p:cNvPr>
          <p:cNvSpPr/>
          <p:nvPr/>
        </p:nvSpPr>
        <p:spPr bwMode="auto">
          <a:xfrm>
            <a:off x="10086454" y="3730264"/>
            <a:ext cx="1554162" cy="1393182"/>
          </a:xfrm>
          <a:prstGeom prst="can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</a:t>
            </a:r>
          </a:p>
        </p:txBody>
      </p:sp>
      <p:sp>
        <p:nvSpPr>
          <p:cNvPr id="19" name="Arrow: Left-Right 18">
            <a:extLst>
              <a:ext uri="{FF2B5EF4-FFF2-40B4-BE49-F238E27FC236}">
                <a16:creationId xmlns:a16="http://schemas.microsoft.com/office/drawing/2014/main" id="{AD720B72-0D94-4546-854C-066BF89BC617}"/>
              </a:ext>
            </a:extLst>
          </p:cNvPr>
          <p:cNvSpPr/>
          <p:nvPr/>
        </p:nvSpPr>
        <p:spPr bwMode="auto">
          <a:xfrm rot="18996149">
            <a:off x="8886616" y="4791516"/>
            <a:ext cx="1281397" cy="552575"/>
          </a:xfrm>
          <a:prstGeom prst="left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27B9B68-49A7-4BFC-ADE0-B1CA8A650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0096" y="5292493"/>
            <a:ext cx="1539880" cy="1465260"/>
          </a:xfrm>
          <a:prstGeom prst="rect">
            <a:avLst/>
          </a:prstGeom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4CA28914-9BE6-448A-8AAC-6BDC1807C82E}"/>
              </a:ext>
            </a:extLst>
          </p:cNvPr>
          <p:cNvSpPr/>
          <p:nvPr/>
        </p:nvSpPr>
        <p:spPr bwMode="auto">
          <a:xfrm rot="1522623">
            <a:off x="6672526" y="5138764"/>
            <a:ext cx="1152128" cy="55257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D19B46A4-A016-4DD4-9B9A-174F36643063}"/>
              </a:ext>
            </a:extLst>
          </p:cNvPr>
          <p:cNvSpPr/>
          <p:nvPr/>
        </p:nvSpPr>
        <p:spPr bwMode="auto">
          <a:xfrm rot="1523564" flipH="1">
            <a:off x="6374276" y="5629260"/>
            <a:ext cx="1152128" cy="55257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96CBD1DC-0357-4410-8766-F9104614F1AF}"/>
              </a:ext>
            </a:extLst>
          </p:cNvPr>
          <p:cNvSpPr/>
          <p:nvPr/>
        </p:nvSpPr>
        <p:spPr bwMode="auto">
          <a:xfrm flipH="1">
            <a:off x="2332794" y="3654400"/>
            <a:ext cx="1944216" cy="76705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Response 1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FBCDB767-2267-48E0-ABB3-1EA3DCE6C6DE}"/>
              </a:ext>
            </a:extLst>
          </p:cNvPr>
          <p:cNvSpPr/>
          <p:nvPr/>
        </p:nvSpPr>
        <p:spPr bwMode="auto">
          <a:xfrm flipH="1">
            <a:off x="2336727" y="4595902"/>
            <a:ext cx="1944216" cy="76705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Response 2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6F474EB3-EB72-4809-B737-00EFEE01CFF8}"/>
              </a:ext>
            </a:extLst>
          </p:cNvPr>
          <p:cNvSpPr/>
          <p:nvPr/>
        </p:nvSpPr>
        <p:spPr bwMode="auto">
          <a:xfrm flipH="1">
            <a:off x="2311611" y="5553909"/>
            <a:ext cx="1944216" cy="76705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Response 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053AA6-34ED-4552-AB8C-DC285B780B45}"/>
              </a:ext>
            </a:extLst>
          </p:cNvPr>
          <p:cNvSpPr txBox="1"/>
          <p:nvPr/>
        </p:nvSpPr>
        <p:spPr>
          <a:xfrm>
            <a:off x="4727848" y="3510385"/>
            <a:ext cx="1080120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App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F712D6-32D2-4656-B6CD-829D09745B2B}"/>
              </a:ext>
            </a:extLst>
          </p:cNvPr>
          <p:cNvSpPr txBox="1"/>
          <p:nvPr/>
        </p:nvSpPr>
        <p:spPr>
          <a:xfrm>
            <a:off x="9211265" y="6123887"/>
            <a:ext cx="1080120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Cache</a:t>
            </a:r>
          </a:p>
        </p:txBody>
      </p:sp>
    </p:spTree>
    <p:extLst>
      <p:ext uri="{BB962C8B-B14F-4D97-AF65-F5344CB8AC3E}">
        <p14:creationId xmlns:p14="http://schemas.microsoft.com/office/powerpoint/2010/main" val="322897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9" grpId="0" animBg="1"/>
      <p:bldP spid="9" grpId="1" animBg="1"/>
      <p:bldP spid="10" grpId="0" animBg="1"/>
      <p:bldP spid="10" grpId="1" animBg="1"/>
      <p:bldP spid="16" grpId="0" animBg="1"/>
      <p:bldP spid="16" grpId="1" animBg="1"/>
      <p:bldP spid="17" grpId="0" animBg="1"/>
      <p:bldP spid="19" grpId="0" animBg="1"/>
      <p:bldP spid="19" grpId="1" animBg="1"/>
      <p:bldP spid="22" grpId="0" animBg="1"/>
      <p:bldP spid="22" grpId="1" animBg="1"/>
      <p:bldP spid="22" grpId="2" animBg="1"/>
      <p:bldP spid="24" grpId="0" animBg="1"/>
      <p:bldP spid="24" grpId="1" animBg="1"/>
      <p:bldP spid="24" grpId="2" animBg="1"/>
      <p:bldP spid="25" grpId="0" animBg="1"/>
      <p:bldP spid="25" grpId="1" animBg="1"/>
      <p:bldP spid="26" grpId="0" animBg="1"/>
      <p:bldP spid="26" grpId="1" animBg="1"/>
      <p:bldP spid="27" grpId="0" animBg="1"/>
      <p:bldP spid="23" grpId="0"/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00103F04-DB26-4FB3-86FA-F0E02B1A00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236CD8-9675-4337-95A7-9009B3B21A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7118203" cy="556112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en-US" sz="3199" b="1" dirty="0">
                <a:solidFill>
                  <a:schemeClr val="bg1"/>
                </a:solidFill>
              </a:rPr>
              <a:t>ASP.NET Core </a:t>
            </a:r>
            <a:r>
              <a:rPr lang="en-US" sz="3199" dirty="0"/>
              <a:t>supports several different caches</a:t>
            </a:r>
          </a:p>
          <a:p>
            <a:pPr lvl="1">
              <a:lnSpc>
                <a:spcPct val="100000"/>
              </a:lnSpc>
            </a:pPr>
            <a:r>
              <a:rPr lang="en-US" sz="2999" dirty="0"/>
              <a:t>The simplest cache is based on the </a:t>
            </a:r>
            <a:r>
              <a:rPr lang="en-US" sz="2999" b="1" noProof="1">
                <a:solidFill>
                  <a:schemeClr val="bg1"/>
                </a:solidFill>
                <a:latin typeface="Consolas" panose="020B0609020204030204" pitchFamily="49" charset="0"/>
              </a:rPr>
              <a:t>IMemoryCache</a:t>
            </a:r>
          </a:p>
          <a:p>
            <a:pPr lvl="2">
              <a:lnSpc>
                <a:spcPct val="100000"/>
              </a:lnSpc>
            </a:pPr>
            <a:r>
              <a:rPr lang="en-US" sz="2799" dirty="0"/>
              <a:t>An </a:t>
            </a:r>
            <a:r>
              <a:rPr lang="en-US" sz="2799" b="1" dirty="0">
                <a:solidFill>
                  <a:schemeClr val="bg1"/>
                </a:solidFill>
              </a:rPr>
              <a:t>in-memory </a:t>
            </a:r>
            <a:r>
              <a:rPr lang="en-US" sz="2799" dirty="0"/>
              <a:t>cache stored on the app server's memory</a:t>
            </a:r>
          </a:p>
          <a:p>
            <a:pPr lvl="2">
              <a:lnSpc>
                <a:spcPct val="100000"/>
              </a:lnSpc>
            </a:pPr>
            <a:r>
              <a:rPr lang="en-US" sz="2799" dirty="0"/>
              <a:t>Can store any type – </a:t>
            </a:r>
            <a:r>
              <a:rPr lang="en-US" sz="2799" b="1" noProof="1">
                <a:solidFill>
                  <a:schemeClr val="bg1"/>
                </a:solidFill>
              </a:rPr>
              <a:t>primitive</a:t>
            </a:r>
            <a:r>
              <a:rPr lang="en-US" sz="2799" dirty="0"/>
              <a:t> or </a:t>
            </a:r>
            <a:r>
              <a:rPr lang="en-US" sz="2799" b="1" noProof="1">
                <a:solidFill>
                  <a:schemeClr val="bg1"/>
                </a:solidFill>
              </a:rPr>
              <a:t>complex</a:t>
            </a:r>
            <a:r>
              <a:rPr lang="en-US" sz="2799" dirty="0"/>
              <a:t> (object)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999" b="1" noProof="1">
                <a:solidFill>
                  <a:schemeClr val="bg1"/>
                </a:solidFill>
                <a:latin typeface="Consolas" panose="020B0609020204030204" pitchFamily="49" charset="0"/>
              </a:rPr>
              <a:t>IDistrubutedCache</a:t>
            </a:r>
            <a:r>
              <a:rPr lang="en-US" sz="2999" dirty="0"/>
              <a:t> </a:t>
            </a:r>
            <a:r>
              <a:rPr lang="en-US" sz="3199" dirty="0"/>
              <a:t>–</a:t>
            </a:r>
            <a:r>
              <a:rPr lang="en-US" dirty="0"/>
              <a:t> cache shared by multiple app servers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DD7DCD-FF1D-400A-BAC7-EF8229B72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Types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A81442-0B68-4357-BCBA-A51B13051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0144" y="1196124"/>
            <a:ext cx="4330472" cy="547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13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200D6C-57D0-4375-B370-33F2EDA874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04832" cy="5201066"/>
          </a:xfrm>
        </p:spPr>
        <p:txBody>
          <a:bodyPr>
            <a:normAutofit/>
          </a:bodyPr>
          <a:lstStyle/>
          <a:p>
            <a:r>
              <a:rPr lang="en-US" sz="3000" dirty="0"/>
              <a:t>In-memory Cache is configured as a simple service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794B54-8348-4CAA-8581-75F117EAE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In-Memory Cache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7058D0B0-C847-4373-A7BA-CC68AF12C41B}"/>
              </a:ext>
            </a:extLst>
          </p:cNvPr>
          <p:cNvSpPr txBox="1">
            <a:spLocks/>
          </p:cNvSpPr>
          <p:nvPr/>
        </p:nvSpPr>
        <p:spPr>
          <a:xfrm>
            <a:off x="316386" y="2101221"/>
            <a:ext cx="9239918" cy="710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Add the IMemoryCache as a dependency to the DI</a:t>
            </a:r>
          </a:p>
          <a:p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builder.Services.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AddMemoryCache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C6768F7-35B1-4D33-ACCD-ADB0B351D513}"/>
              </a:ext>
            </a:extLst>
          </p:cNvPr>
          <p:cNvSpPr txBox="1">
            <a:spLocks/>
          </p:cNvSpPr>
          <p:nvPr/>
        </p:nvSpPr>
        <p:spPr>
          <a:xfrm>
            <a:off x="316386" y="3401893"/>
            <a:ext cx="9239918" cy="2926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HomeController : Controller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private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IMemoryCache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cache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HomeController(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IMemoryCache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memoryCache)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        // Inject the </a:t>
            </a:r>
            <a:r>
              <a:rPr lang="en-US" sz="1600" dirty="0" err="1">
                <a:ln w="0">
                  <a:noFill/>
                </a:ln>
                <a:solidFill>
                  <a:schemeClr val="accent2"/>
                </a:solidFill>
                <a:effectLst/>
              </a:rPr>
              <a:t>IMemoryCache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 through DI</a:t>
            </a:r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this.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cache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memoryCache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; </a:t>
            </a:r>
            <a:endParaRPr lang="en-US" sz="1600" dirty="0">
              <a:ln w="0">
                <a:noFill/>
              </a:ln>
              <a:solidFill>
                <a:schemeClr val="accent2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220EF-DEEC-472C-9EA6-D9C6E4C3736C}"/>
              </a:ext>
            </a:extLst>
          </p:cNvPr>
          <p:cNvGrpSpPr/>
          <p:nvPr/>
        </p:nvGrpSpPr>
        <p:grpSpPr>
          <a:xfrm>
            <a:off x="10043410" y="1272960"/>
            <a:ext cx="1801632" cy="5374824"/>
            <a:chOff x="10043410" y="1272960"/>
            <a:chExt cx="1801632" cy="5374824"/>
          </a:xfrm>
        </p:grpSpPr>
        <p:pic>
          <p:nvPicPr>
            <p:cNvPr id="9" name="Graphic 8" descr="Server">
              <a:extLst>
                <a:ext uri="{FF2B5EF4-FFF2-40B4-BE49-F238E27FC236}">
                  <a16:creationId xmlns:a16="http://schemas.microsoft.com/office/drawing/2014/main" id="{D77ED31C-F14D-4B29-9897-C865C8586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43410" y="1272960"/>
              <a:ext cx="1801632" cy="1801632"/>
            </a:xfrm>
            <a:prstGeom prst="rect">
              <a:avLst/>
            </a:prstGeom>
          </p:spPr>
        </p:pic>
        <p:pic>
          <p:nvPicPr>
            <p:cNvPr id="13" name="Graphic 12" descr="Database">
              <a:extLst>
                <a:ext uri="{FF2B5EF4-FFF2-40B4-BE49-F238E27FC236}">
                  <a16:creationId xmlns:a16="http://schemas.microsoft.com/office/drawing/2014/main" id="{9DAAE3E6-2DB8-4340-B50D-83130B90C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075085" y="4909502"/>
              <a:ext cx="1738282" cy="1738282"/>
            </a:xfrm>
            <a:prstGeom prst="rect">
              <a:avLst/>
            </a:prstGeom>
          </p:spPr>
        </p:pic>
        <p:pic>
          <p:nvPicPr>
            <p:cNvPr id="17" name="Graphic 16" descr="Plug">
              <a:extLst>
                <a:ext uri="{FF2B5EF4-FFF2-40B4-BE49-F238E27FC236}">
                  <a16:creationId xmlns:a16="http://schemas.microsoft.com/office/drawing/2014/main" id="{C827F53A-F037-4BAF-B8EE-3D8BE7796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V="1">
              <a:off x="10404533" y="2637483"/>
              <a:ext cx="1079386" cy="1079386"/>
            </a:xfrm>
            <a:prstGeom prst="rect">
              <a:avLst/>
            </a:prstGeom>
          </p:spPr>
        </p:pic>
        <p:pic>
          <p:nvPicPr>
            <p:cNvPr id="18" name="Graphic 17" descr="Plug">
              <a:extLst>
                <a:ext uri="{FF2B5EF4-FFF2-40B4-BE49-F238E27FC236}">
                  <a16:creationId xmlns:a16="http://schemas.microsoft.com/office/drawing/2014/main" id="{CF8E4A49-9A9E-474C-88BC-209F73A696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404533" y="4267225"/>
              <a:ext cx="1079386" cy="1079386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F547197-137E-4108-B573-5E0380C5EE59}"/>
                </a:ext>
              </a:extLst>
            </p:cNvPr>
            <p:cNvSpPr/>
            <p:nvPr/>
          </p:nvSpPr>
          <p:spPr bwMode="auto">
            <a:xfrm>
              <a:off x="11104774" y="3393424"/>
              <a:ext cx="124058" cy="1135903"/>
            </a:xfrm>
            <a:prstGeom prst="rect">
              <a:avLst/>
            </a:prstGeom>
            <a:gradFill>
              <a:gsLst>
                <a:gs pos="100000">
                  <a:schemeClr val="dk1">
                    <a:tint val="80000"/>
                    <a:satMod val="300000"/>
                    <a:lumMod val="0"/>
                  </a:schemeClr>
                </a:gs>
                <a:gs pos="100000">
                  <a:schemeClr val="dk1">
                    <a:shade val="30000"/>
                    <a:satMod val="200000"/>
                  </a:schemeClr>
                </a:gs>
              </a:gsLst>
            </a:gradFill>
            <a:ln w="19050">
              <a:solidFill>
                <a:schemeClr val="accent6">
                  <a:lumMod val="10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3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0A7E3D5-6776-4A83-9E3C-A9C217CE6725}"/>
                </a:ext>
              </a:extLst>
            </p:cNvPr>
            <p:cNvSpPr/>
            <p:nvPr/>
          </p:nvSpPr>
          <p:spPr bwMode="auto">
            <a:xfrm>
              <a:off x="10656169" y="3361638"/>
              <a:ext cx="119157" cy="1246938"/>
            </a:xfrm>
            <a:prstGeom prst="rect">
              <a:avLst/>
            </a:prstGeom>
            <a:gradFill>
              <a:gsLst>
                <a:gs pos="100000">
                  <a:schemeClr val="dk1">
                    <a:tint val="80000"/>
                    <a:satMod val="300000"/>
                    <a:lumMod val="0"/>
                  </a:schemeClr>
                </a:gs>
                <a:gs pos="100000">
                  <a:schemeClr val="dk1">
                    <a:shade val="30000"/>
                    <a:satMod val="200000"/>
                  </a:schemeClr>
                </a:gs>
              </a:gsLst>
            </a:gradFill>
            <a:ln w="19050">
              <a:solidFill>
                <a:schemeClr val="accent6">
                  <a:lumMod val="10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3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62BF821-37EF-4FE6-9457-BE7DD51C38EF}"/>
                </a:ext>
              </a:extLst>
            </p:cNvPr>
            <p:cNvSpPr/>
            <p:nvPr/>
          </p:nvSpPr>
          <p:spPr bwMode="auto">
            <a:xfrm>
              <a:off x="10852248" y="3547872"/>
              <a:ext cx="174714" cy="891243"/>
            </a:xfrm>
            <a:prstGeom prst="rect">
              <a:avLst/>
            </a:prstGeom>
            <a:gradFill>
              <a:gsLst>
                <a:gs pos="100000">
                  <a:schemeClr val="dk1">
                    <a:tint val="80000"/>
                    <a:satMod val="300000"/>
                    <a:lumMod val="0"/>
                  </a:schemeClr>
                </a:gs>
                <a:gs pos="100000">
                  <a:schemeClr val="dk1">
                    <a:shade val="30000"/>
                    <a:satMod val="200000"/>
                  </a:schemeClr>
                </a:gs>
              </a:gsLst>
            </a:gradFill>
            <a:ln w="19050">
              <a:solidFill>
                <a:schemeClr val="accent6">
                  <a:lumMod val="10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3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314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200D6C-57D0-4375-B370-33F2EDA874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04832" cy="5201066"/>
          </a:xfrm>
        </p:spPr>
        <p:txBody>
          <a:bodyPr>
            <a:normAutofit/>
          </a:bodyPr>
          <a:lstStyle/>
          <a:p>
            <a:r>
              <a:rPr lang="en-US" sz="3000" noProof="1"/>
              <a:t>Here is an example of a cache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DateTime</a:t>
            </a:r>
            <a:r>
              <a:rPr lang="en-US" sz="3000" noProof="1"/>
              <a:t> value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794B54-8348-4CAA-8581-75F117EAE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In-Memory Cache – Example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C6768F7-35B1-4D33-ACCD-ADB0B351D513}"/>
              </a:ext>
            </a:extLst>
          </p:cNvPr>
          <p:cNvSpPr txBox="1">
            <a:spLocks/>
          </p:cNvSpPr>
          <p:nvPr/>
        </p:nvSpPr>
        <p:spPr>
          <a:xfrm>
            <a:off x="298372" y="1747102"/>
            <a:ext cx="11482451" cy="4650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IActionResult GetCachedData()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DateTime cacheEntry;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if (!this.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cache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TryGetValue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CacheKeys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Entry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, out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cacheEntry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))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Look for cache key.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cacheEntry = DateTime.Now;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Key not in cache, so get data.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var cacheEntryOptions = new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MemoryCacheEntryOptions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Set cache options.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SetSlidingExpiration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(TimeSpan.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FromSeconds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(3));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Keep in cache for this time.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Reset time if accessed.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Save data in cache.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this.cache.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Set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(CacheKeys.Entry, cacheEntry,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cacheEntryOptions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View("Cache", cacheEntry);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969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200D6C-57D0-4375-B370-33F2EDA874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0" y="1196708"/>
            <a:ext cx="11801758" cy="5199717"/>
          </a:xfrm>
        </p:spPr>
        <p:txBody>
          <a:bodyPr>
            <a:normAutofit/>
          </a:bodyPr>
          <a:lstStyle/>
          <a:p>
            <a:r>
              <a:rPr lang="en-US" sz="3000" noProof="1"/>
              <a:t>The cached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DateTime</a:t>
            </a:r>
            <a:r>
              <a:rPr lang="en-US" sz="3000" noProof="1"/>
              <a:t> value </a:t>
            </a:r>
            <a:r>
              <a:rPr lang="en-US" sz="3000" b="1" noProof="1"/>
              <a:t>remains in the cache</a:t>
            </a:r>
          </a:p>
          <a:p>
            <a:pPr lvl="1"/>
            <a:r>
              <a:rPr lang="en-US" sz="2799" noProof="1"/>
              <a:t>Its value is untouched, from the moment of caching</a:t>
            </a:r>
            <a:endParaRPr lang="bg-BG" sz="2799" noProof="1"/>
          </a:p>
          <a:p>
            <a:pPr marL="609036" lvl="1" indent="0">
              <a:buNone/>
            </a:pPr>
            <a:endParaRPr lang="bg-BG" sz="2799" noProof="1"/>
          </a:p>
          <a:p>
            <a:pPr marL="609036" lvl="1" indent="0">
              <a:buNone/>
            </a:pPr>
            <a:endParaRPr lang="bg-BG" sz="2799" noProof="1"/>
          </a:p>
          <a:p>
            <a:pPr marL="609036" lvl="1" indent="0">
              <a:buNone/>
            </a:pPr>
            <a:endParaRPr lang="bg-BG" sz="2799" noProof="1"/>
          </a:p>
          <a:p>
            <a:pPr marL="609036" lvl="1" indent="0">
              <a:buNone/>
            </a:pPr>
            <a:endParaRPr lang="bg-BG" sz="2799" noProof="1"/>
          </a:p>
          <a:p>
            <a:r>
              <a:rPr lang="en-US" sz="2999" noProof="1"/>
              <a:t>There are requests within the </a:t>
            </a:r>
            <a:r>
              <a:rPr lang="en-US" sz="2999" b="1" noProof="1">
                <a:solidFill>
                  <a:schemeClr val="bg1"/>
                </a:solidFill>
              </a:rPr>
              <a:t>timeout</a:t>
            </a:r>
            <a:r>
              <a:rPr lang="en-US" sz="2999" noProof="1"/>
              <a:t> </a:t>
            </a:r>
            <a:r>
              <a:rPr lang="en-US" sz="2999" b="1" noProof="1">
                <a:solidFill>
                  <a:schemeClr val="bg1"/>
                </a:solidFill>
              </a:rPr>
              <a:t>period</a:t>
            </a:r>
          </a:p>
          <a:p>
            <a:pPr lvl="1"/>
            <a:r>
              <a:rPr lang="en-US" sz="2799" noProof="1"/>
              <a:t>No eviction is done due to </a:t>
            </a:r>
            <a:r>
              <a:rPr lang="en-US" sz="2799" b="1" noProof="1">
                <a:solidFill>
                  <a:schemeClr val="bg1"/>
                </a:solidFill>
              </a:rPr>
              <a:t>memory pressure</a:t>
            </a:r>
            <a:endParaRPr lang="bg-BG" sz="2799" b="1" noProof="1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794B54-8348-4CAA-8581-75F117EAE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In-Memory Cache – Example (2)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C6768F7-35B1-4D33-ACCD-ADB0B351D513}"/>
              </a:ext>
            </a:extLst>
          </p:cNvPr>
          <p:cNvSpPr txBox="1">
            <a:spLocks/>
          </p:cNvSpPr>
          <p:nvPr/>
        </p:nvSpPr>
        <p:spPr>
          <a:xfrm>
            <a:off x="767408" y="2429468"/>
            <a:ext cx="8640960" cy="175693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&lt;h3&gt;Current Time: @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DateTime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Now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TimeOfDay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ToString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()&lt;/h3&gt;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&lt;h3&gt;Cached Time: @(Model == null 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		? "No cached entry found" 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		: 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Model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Value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TimeOfDay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ToString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())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&lt;/h3&gt;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80F4D0-8925-4CEA-AA95-5B4F43CF9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3861049"/>
            <a:ext cx="3674247" cy="8645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D067A53C-425B-4E20-8BD9-43625B78D4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C90E42-488A-43AC-B67E-079B5BB52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328" y="4605668"/>
            <a:ext cx="2186532" cy="190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191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0C3A3856-8766-4357-8DBB-DB84FFFD718D}"/>
              </a:ext>
            </a:extLst>
          </p:cNvPr>
          <p:cNvSpPr txBox="1">
            <a:spLocks/>
          </p:cNvSpPr>
          <p:nvPr/>
        </p:nvSpPr>
        <p:spPr>
          <a:xfrm>
            <a:off x="190402" y="1196124"/>
            <a:ext cx="11818096" cy="5525351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3200" dirty="0"/>
              <a:t>WebHost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3200" dirty="0"/>
              <a:t>Logging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3200" dirty="0"/>
              <a:t>Cache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3200" dirty="0"/>
              <a:t>Sessions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3200" dirty="0"/>
              <a:t>TempData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3200" dirty="0"/>
              <a:t>Areas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3200" dirty="0"/>
              <a:t>Performance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3200" dirty="0"/>
              <a:t>SEO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3200" dirty="0"/>
              <a:t>GDPR</a:t>
            </a:r>
          </a:p>
        </p:txBody>
      </p:sp>
    </p:spTree>
    <p:extLst>
      <p:ext uri="{BB962C8B-B14F-4D97-AF65-F5344CB8AC3E}">
        <p14:creationId xmlns:p14="http://schemas.microsoft.com/office/powerpoint/2010/main" val="254632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BCD0CA5-43D7-4382-B271-3A8CE9B557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899021" cy="615090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We can persist cache data in a SQL server database</a:t>
            </a:r>
            <a:endParaRPr lang="en-US" sz="30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FA4345-24AC-4CCD-9CE2-34B4A4493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Cache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E408A827-DBDC-45AE-9EB4-BEC211A8BDAD}"/>
              </a:ext>
            </a:extLst>
          </p:cNvPr>
          <p:cNvSpPr txBox="1">
            <a:spLocks/>
          </p:cNvSpPr>
          <p:nvPr/>
        </p:nvSpPr>
        <p:spPr>
          <a:xfrm>
            <a:off x="602707" y="1770957"/>
            <a:ext cx="10963705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builder.Services.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AddDistributedSqlServerCache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options =&gt;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options.ConnectionString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Configuration.GetConnectionString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DefaultConnection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options.SchemaName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"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dbo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options.TableName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"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TestCache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});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</a:t>
            </a:r>
            <a:r>
              <a:rPr lang="en-US" sz="1600" dirty="0" err="1">
                <a:ln w="0">
                  <a:noFill/>
                </a:ln>
                <a:solidFill>
                  <a:schemeClr val="accent2"/>
                </a:solidFill>
                <a:effectLst/>
              </a:rPr>
              <a:t>services.AddDistributedRedisCache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()</a:t>
            </a:r>
          </a:p>
          <a:p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builder.Services.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AddSession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C4C681BC-E3BB-48A8-9A4D-3E3413073590}"/>
              </a:ext>
            </a:extLst>
          </p:cNvPr>
          <p:cNvSpPr txBox="1">
            <a:spLocks/>
          </p:cNvSpPr>
          <p:nvPr/>
        </p:nvSpPr>
        <p:spPr>
          <a:xfrm>
            <a:off x="199734" y="4555620"/>
            <a:ext cx="11899021" cy="61509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999" dirty="0"/>
              <a:t>The </a:t>
            </a:r>
            <a:r>
              <a:rPr lang="en-US" sz="2999" b="1" dirty="0">
                <a:solidFill>
                  <a:schemeClr val="bg1"/>
                </a:solidFill>
              </a:rPr>
              <a:t>cache table </a:t>
            </a:r>
            <a:r>
              <a:rPr lang="en-US" sz="2999" dirty="0"/>
              <a:t>is created using the </a:t>
            </a:r>
            <a:r>
              <a:rPr lang="en-US" sz="2999" b="1" noProof="1">
                <a:solidFill>
                  <a:schemeClr val="bg1"/>
                </a:solidFill>
              </a:rPr>
              <a:t>sql-cache </a:t>
            </a:r>
            <a:r>
              <a:rPr lang="en-US" sz="2999" dirty="0"/>
              <a:t>command</a:t>
            </a:r>
            <a:endParaRPr lang="en-US" sz="3000" b="1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876882-5F9D-4D76-AEE4-6D5F4C74F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782" y="2415885"/>
            <a:ext cx="3791479" cy="20195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2CBF600-7399-03F2-4A38-744FD04E8362}"/>
              </a:ext>
            </a:extLst>
          </p:cNvPr>
          <p:cNvSpPr txBox="1"/>
          <p:nvPr/>
        </p:nvSpPr>
        <p:spPr>
          <a:xfrm>
            <a:off x="602707" y="5290863"/>
            <a:ext cx="10963705" cy="707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n w="0">
                  <a:noFill/>
                </a:ln>
              </a:rPr>
              <a:t>dotnet </a:t>
            </a:r>
            <a:r>
              <a:rPr lang="en-US" sz="2000" dirty="0" err="1">
                <a:ln w="0">
                  <a:noFill/>
                </a:ln>
              </a:rPr>
              <a:t>sql</a:t>
            </a:r>
            <a:r>
              <a:rPr lang="en-US" sz="2000" dirty="0">
                <a:ln w="0">
                  <a:noFill/>
                </a:ln>
              </a:rPr>
              <a:t>-cache create "Data Source=(</a:t>
            </a:r>
            <a:r>
              <a:rPr lang="en-US" sz="2000" dirty="0" err="1">
                <a:ln w="0">
                  <a:noFill/>
                </a:ln>
              </a:rPr>
              <a:t>localdb</a:t>
            </a:r>
            <a:r>
              <a:rPr lang="en-US" sz="2000" dirty="0">
                <a:ln w="0">
                  <a:noFill/>
                </a:ln>
              </a:rPr>
              <a:t>)\\</a:t>
            </a:r>
            <a:r>
              <a:rPr lang="en-US" sz="2000" dirty="0" err="1">
                <a:ln w="0">
                  <a:noFill/>
                </a:ln>
              </a:rPr>
              <a:t>mssqllocaldb;Initial</a:t>
            </a:r>
            <a:r>
              <a:rPr lang="en-US" sz="2000" dirty="0">
                <a:ln w="0">
                  <a:noFill/>
                </a:ln>
              </a:rPr>
              <a:t> Catalog=</a:t>
            </a:r>
            <a:r>
              <a:rPr lang="en-US" sz="2000" dirty="0" err="1">
                <a:ln w="0">
                  <a:noFill/>
                </a:ln>
              </a:rPr>
              <a:t>DistCache;Integrated</a:t>
            </a:r>
            <a:r>
              <a:rPr lang="en-US" sz="2000" dirty="0">
                <a:ln w="0">
                  <a:noFill/>
                </a:ln>
              </a:rPr>
              <a:t> Security=True;" </a:t>
            </a:r>
            <a:r>
              <a:rPr lang="en-US" sz="2000" dirty="0" err="1">
                <a:ln w="0">
                  <a:noFill/>
                </a:ln>
              </a:rPr>
              <a:t>dbo</a:t>
            </a:r>
            <a:r>
              <a:rPr lang="en-US" sz="2000" dirty="0">
                <a:ln w="0">
                  <a:noFill/>
                </a:ln>
              </a:rPr>
              <a:t> </a:t>
            </a:r>
            <a:r>
              <a:rPr lang="en-US" sz="2000" dirty="0" err="1">
                <a:ln w="0">
                  <a:noFill/>
                </a:ln>
              </a:rPr>
              <a:t>TestCache</a:t>
            </a:r>
            <a:endParaRPr lang="en-US" sz="2000" dirty="0">
              <a:ln w="0"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968962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EAC28D-E399-46F9-845E-21930C2BA9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The framework also supplies you with a convenient </a:t>
            </a:r>
            <a:r>
              <a:rPr lang="en-US" sz="3200" b="1" dirty="0">
                <a:solidFill>
                  <a:schemeClr val="bg1"/>
                </a:solidFill>
              </a:rPr>
              <a:t>Tag Helper</a:t>
            </a:r>
          </a:p>
          <a:p>
            <a:pPr lvl="1"/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Cache Tag helper </a:t>
            </a:r>
            <a:r>
              <a:rPr lang="en-US" sz="3000" dirty="0"/>
              <a:t>caches content to the internal cache provider</a:t>
            </a:r>
          </a:p>
          <a:p>
            <a:endParaRPr lang="en-US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2B1546-5FBF-46FE-82EC-1A7E25743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Tag Helpers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8AF9080-5ED8-4131-A6FE-21FD16C901CF}"/>
              </a:ext>
            </a:extLst>
          </p:cNvPr>
          <p:cNvSpPr txBox="1">
            <a:spLocks/>
          </p:cNvSpPr>
          <p:nvPr/>
        </p:nvSpPr>
        <p:spPr>
          <a:xfrm>
            <a:off x="564628" y="3863416"/>
            <a:ext cx="3770026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cache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enabled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="true"&gt;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Current Time: @DateTime.Now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cache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&gt;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72AD0C-2269-4666-8F7A-63CB0FB5236C}"/>
              </a:ext>
            </a:extLst>
          </p:cNvPr>
          <p:cNvSpPr txBox="1">
            <a:spLocks/>
          </p:cNvSpPr>
          <p:nvPr/>
        </p:nvSpPr>
        <p:spPr>
          <a:xfrm>
            <a:off x="5440034" y="2543346"/>
            <a:ext cx="6187338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&lt;cache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expires-on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="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new DateTime(2025,1,29,17,02,0)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Current Time: @DateTime.Now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&lt;/cache&gt;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FFD0356-6695-46E4-A4CA-C311BCD0E4DA}"/>
              </a:ext>
            </a:extLst>
          </p:cNvPr>
          <p:cNvSpPr txBox="1">
            <a:spLocks/>
          </p:cNvSpPr>
          <p:nvPr/>
        </p:nvSpPr>
        <p:spPr>
          <a:xfrm>
            <a:off x="564628" y="2543345"/>
            <a:ext cx="3770026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cache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Current Time: @DateTime.Now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cache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&gt;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2C211C28-770A-4F91-A671-10E76B391D71}"/>
              </a:ext>
            </a:extLst>
          </p:cNvPr>
          <p:cNvSpPr txBox="1">
            <a:spLocks/>
          </p:cNvSpPr>
          <p:nvPr/>
        </p:nvSpPr>
        <p:spPr>
          <a:xfrm>
            <a:off x="5440034" y="3863416"/>
            <a:ext cx="6187338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&lt;cache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expires-after=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TimeSpan.FromSeconds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(120)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Current Time: @DateTime.Now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&lt;/cache&gt;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B0CCC65-4702-464D-981F-37C3E4E9C80A}"/>
              </a:ext>
            </a:extLst>
          </p:cNvPr>
          <p:cNvSpPr txBox="1">
            <a:spLocks/>
          </p:cNvSpPr>
          <p:nvPr/>
        </p:nvSpPr>
        <p:spPr>
          <a:xfrm>
            <a:off x="2857177" y="5183488"/>
            <a:ext cx="6477646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&lt;cache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expires-sliding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="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TimeSpan.FromSeconds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(60)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Current Time Inside Cache Tag Helper: @DateTime.Now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&lt;/cache&gt;</a:t>
            </a:r>
          </a:p>
        </p:txBody>
      </p:sp>
    </p:spTree>
    <p:extLst>
      <p:ext uri="{BB962C8B-B14F-4D97-AF65-F5344CB8AC3E}">
        <p14:creationId xmlns:p14="http://schemas.microsoft.com/office/powerpoint/2010/main" val="44249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8C271B3-19C6-4C9D-ACAF-8C01624D88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907813" cy="3176020"/>
          </a:xfrm>
        </p:spPr>
        <p:txBody>
          <a:bodyPr/>
          <a:lstStyle/>
          <a:p>
            <a:r>
              <a:rPr lang="en-US" sz="3000" dirty="0"/>
              <a:t>There are other types of Cache, </a:t>
            </a:r>
            <a:r>
              <a:rPr lang="en-US" sz="3000" b="1" dirty="0">
                <a:solidFill>
                  <a:schemeClr val="bg1"/>
                </a:solidFill>
              </a:rPr>
              <a:t>like HTTP-based Response Caching</a:t>
            </a:r>
          </a:p>
          <a:p>
            <a:pPr lvl="1"/>
            <a:r>
              <a:rPr lang="en-US" sz="2800" dirty="0"/>
              <a:t>The primary </a:t>
            </a:r>
            <a:r>
              <a:rPr lang="en-US" sz="2800" b="1" dirty="0">
                <a:solidFill>
                  <a:schemeClr val="bg1"/>
                </a:solidFill>
              </a:rPr>
              <a:t>HTTP header </a:t>
            </a:r>
            <a:r>
              <a:rPr lang="en-US" sz="2800" dirty="0"/>
              <a:t>for caching is </a:t>
            </a:r>
            <a:r>
              <a:rPr lang="en-US" sz="2800" b="1" dirty="0">
                <a:solidFill>
                  <a:schemeClr val="bg1"/>
                </a:solidFill>
              </a:rPr>
              <a:t>Cache-Control</a:t>
            </a:r>
          </a:p>
          <a:p>
            <a:pPr lvl="1"/>
            <a:r>
              <a:rPr lang="en-US" sz="2800" dirty="0"/>
              <a:t>It is used to specify caching </a:t>
            </a:r>
            <a:r>
              <a:rPr lang="en-US" sz="2800" b="1" dirty="0">
                <a:solidFill>
                  <a:schemeClr val="bg1"/>
                </a:solidFill>
              </a:rPr>
              <a:t>directives</a:t>
            </a:r>
          </a:p>
          <a:p>
            <a:pPr lvl="1"/>
            <a:r>
              <a:rPr lang="en-US" sz="2800" dirty="0"/>
              <a:t>These directives control caching behavior during communication</a:t>
            </a:r>
          </a:p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Response Caching </a:t>
            </a:r>
            <a:r>
              <a:rPr lang="en-US" sz="3000" dirty="0"/>
              <a:t>in </a:t>
            </a:r>
            <a:r>
              <a:rPr lang="en-US" sz="3000" b="1" dirty="0">
                <a:solidFill>
                  <a:schemeClr val="bg1"/>
                </a:solidFill>
              </a:rPr>
              <a:t>ASP.NET Core </a:t>
            </a:r>
            <a:r>
              <a:rPr lang="en-US" sz="3000" dirty="0"/>
              <a:t>is controlled by a simple </a:t>
            </a:r>
            <a:r>
              <a:rPr lang="en-US" sz="3000" b="1" dirty="0">
                <a:solidFill>
                  <a:schemeClr val="bg1"/>
                </a:solidFill>
              </a:rPr>
              <a:t>middleware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41DE88-33CC-4CEF-B1F8-4CF366C37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Cache (1)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4112AE88-9C44-40C3-B11A-8C3CFD8DF6CC}"/>
              </a:ext>
            </a:extLst>
          </p:cNvPr>
          <p:cNvSpPr txBox="1">
            <a:spLocks/>
          </p:cNvSpPr>
          <p:nvPr/>
        </p:nvSpPr>
        <p:spPr>
          <a:xfrm>
            <a:off x="786000" y="4650743"/>
            <a:ext cx="5627533" cy="5258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builder.Services.</a:t>
            </a:r>
            <a:r>
              <a:rPr lang="en-US" sz="20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AddResponseCaching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5C41ED-2266-4E91-84FD-3D12C9F01402}"/>
              </a:ext>
            </a:extLst>
          </p:cNvPr>
          <p:cNvSpPr txBox="1">
            <a:spLocks/>
          </p:cNvSpPr>
          <p:nvPr/>
        </p:nvSpPr>
        <p:spPr>
          <a:xfrm>
            <a:off x="7716000" y="4650743"/>
            <a:ext cx="3811467" cy="5258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app.</a:t>
            </a:r>
            <a:r>
              <a:rPr lang="en-US" sz="20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UseResponseCaching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95628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8C271B3-19C6-4C9D-ACAF-8C01624D88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907813" cy="5117678"/>
          </a:xfrm>
        </p:spPr>
        <p:txBody>
          <a:bodyPr/>
          <a:lstStyle/>
          <a:p>
            <a:r>
              <a:rPr lang="en-US" sz="3000" dirty="0"/>
              <a:t>Once enabled, you can configure it:</a:t>
            </a:r>
          </a:p>
          <a:p>
            <a:pPr lvl="1"/>
            <a:r>
              <a:rPr lang="en-US" sz="2800" dirty="0"/>
              <a:t>Manually in </a:t>
            </a:r>
            <a:r>
              <a:rPr lang="en-US" sz="2800" b="1" dirty="0">
                <a:solidFill>
                  <a:schemeClr val="bg1"/>
                </a:solidFill>
              </a:rPr>
              <a:t>Request Handlers</a:t>
            </a:r>
          </a:p>
          <a:p>
            <a:pPr lvl="1"/>
            <a:r>
              <a:rPr lang="en-US" sz="2800" dirty="0"/>
              <a:t>With attributes on </a:t>
            </a:r>
            <a:r>
              <a:rPr lang="en-US" sz="2800" b="1" dirty="0">
                <a:solidFill>
                  <a:schemeClr val="bg1"/>
                </a:solidFill>
              </a:rPr>
              <a:t>Controller Actions</a:t>
            </a:r>
          </a:p>
          <a:p>
            <a:r>
              <a:rPr lang="en-US" sz="3000" dirty="0"/>
              <a:t>The convenient built-in </a:t>
            </a:r>
            <a:r>
              <a:rPr lang="en-US" sz="3000" b="1" noProof="1">
                <a:solidFill>
                  <a:schemeClr val="bg1"/>
                </a:solidFill>
              </a:rPr>
              <a:t>ResponseCache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attribute is quite useful</a:t>
            </a:r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pPr lvl="1"/>
            <a:r>
              <a:rPr lang="en-US" sz="2800" dirty="0"/>
              <a:t>The attribute's properties are used to configure the </a:t>
            </a:r>
            <a:r>
              <a:rPr lang="en-US" sz="2800" b="1" dirty="0">
                <a:solidFill>
                  <a:schemeClr val="bg1"/>
                </a:solidFill>
              </a:rPr>
              <a:t>Caching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41DE88-33CC-4CEF-B1F8-4CF366C37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Cache (2)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C5C33FF-DA3B-422C-B544-85E198D87C73}"/>
              </a:ext>
            </a:extLst>
          </p:cNvPr>
          <p:cNvSpPr txBox="1">
            <a:spLocks/>
          </p:cNvSpPr>
          <p:nvPr/>
        </p:nvSpPr>
        <p:spPr>
          <a:xfrm>
            <a:off x="762212" y="3816510"/>
            <a:ext cx="9278604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ResponseCache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Duration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30</a:t>
            </a:r>
            <a:r>
              <a:rPr lang="en-US" sz="1600" b="0" dirty="0">
                <a:ln w="0"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Location</a:t>
            </a:r>
            <a:r>
              <a:rPr lang="en-US" sz="1600" b="0" dirty="0">
                <a:ln w="0"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ResponseLocation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None</a:t>
            </a:r>
            <a:r>
              <a:rPr lang="en-US" sz="1600" b="0" dirty="0">
                <a:ln w="0"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NoStore</a:t>
            </a:r>
            <a:r>
              <a:rPr lang="en-US" sz="1600" b="0" dirty="0">
                <a:ln w="0"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true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)]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IActionResult Error()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9" name="Graphic 8" descr="Database">
            <a:extLst>
              <a:ext uri="{FF2B5EF4-FFF2-40B4-BE49-F238E27FC236}">
                <a16:creationId xmlns:a16="http://schemas.microsoft.com/office/drawing/2014/main" id="{009F4F50-9E95-4E9E-8AA4-D3A73E073C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53652" y="4220020"/>
            <a:ext cx="1903537" cy="1903537"/>
          </a:xfrm>
          <a:prstGeom prst="rect">
            <a:avLst/>
          </a:prstGeom>
        </p:spPr>
      </p:pic>
      <p:pic>
        <p:nvPicPr>
          <p:cNvPr id="11" name="Graphic 10" descr="Stopwatch">
            <a:extLst>
              <a:ext uri="{FF2B5EF4-FFF2-40B4-BE49-F238E27FC236}">
                <a16:creationId xmlns:a16="http://schemas.microsoft.com/office/drawing/2014/main" id="{5D1A8E24-BC87-4056-9A38-C45E0AA41508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52012" y="3446708"/>
            <a:ext cx="914400" cy="914400"/>
          </a:xfrm>
          <a:prstGeom prst="rect">
            <a:avLst/>
          </a:prstGeom>
        </p:spPr>
      </p:pic>
      <p:pic>
        <p:nvPicPr>
          <p:cNvPr id="13" name="Graphic 12" descr="Network">
            <a:extLst>
              <a:ext uri="{FF2B5EF4-FFF2-40B4-BE49-F238E27FC236}">
                <a16:creationId xmlns:a16="http://schemas.microsoft.com/office/drawing/2014/main" id="{C87143E4-1095-4157-9BFE-6973A7C7F5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85485" y="1112732"/>
            <a:ext cx="2009044" cy="200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19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Application state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Sessions</a:t>
            </a:r>
            <a:endParaRPr lang="bg-BG" dirty="0"/>
          </a:p>
        </p:txBody>
      </p:sp>
      <p:pic>
        <p:nvPicPr>
          <p:cNvPr id="9" name="Graphic 8" descr="Database">
            <a:extLst>
              <a:ext uri="{FF2B5EF4-FFF2-40B4-BE49-F238E27FC236}">
                <a16:creationId xmlns:a16="http://schemas.microsoft.com/office/drawing/2014/main" id="{BB247332-AD27-4D5D-888F-CA755893E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26623" y="1494694"/>
            <a:ext cx="2338754" cy="233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57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F54870-C8E4-4470-922D-4075812639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Session state </a:t>
            </a:r>
            <a:r>
              <a:rPr lang="en-US" sz="3200" dirty="0"/>
              <a:t>is an </a:t>
            </a:r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scenario for storage of client data</a:t>
            </a:r>
          </a:p>
          <a:p>
            <a:pPr lvl="1"/>
            <a:r>
              <a:rPr lang="en-US" sz="3000" dirty="0"/>
              <a:t>Each client has a unique </a:t>
            </a:r>
            <a:r>
              <a:rPr lang="en-US" sz="3000" b="1" dirty="0">
                <a:solidFill>
                  <a:schemeClr val="bg1"/>
                </a:solidFill>
              </a:rPr>
              <a:t>Session ID </a:t>
            </a:r>
            <a:r>
              <a:rPr lang="en-US" sz="3000" dirty="0"/>
              <a:t>which the framework stores</a:t>
            </a:r>
          </a:p>
          <a:p>
            <a:pPr lvl="1"/>
            <a:r>
              <a:rPr lang="en-US" sz="3000" dirty="0"/>
              <a:t>Data can be </a:t>
            </a:r>
            <a:r>
              <a:rPr lang="en-US" sz="3000" b="1" dirty="0">
                <a:solidFill>
                  <a:schemeClr val="bg1"/>
                </a:solidFill>
              </a:rPr>
              <a:t>maintained</a:t>
            </a:r>
            <a:r>
              <a:rPr lang="en-US" sz="3000" dirty="0"/>
              <a:t> while the client browsers the application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Session data </a:t>
            </a:r>
            <a:r>
              <a:rPr lang="en-US" sz="3200" dirty="0"/>
              <a:t>is backed by </a:t>
            </a:r>
            <a:r>
              <a:rPr lang="en-US" sz="3200" b="1" dirty="0">
                <a:solidFill>
                  <a:schemeClr val="bg1"/>
                </a:solidFill>
              </a:rPr>
              <a:t>cache</a:t>
            </a:r>
            <a:r>
              <a:rPr lang="en-US" sz="3200" dirty="0"/>
              <a:t>, and is considered </a:t>
            </a:r>
            <a:r>
              <a:rPr lang="en-US" sz="3200" b="1" dirty="0">
                <a:solidFill>
                  <a:schemeClr val="bg1"/>
                </a:solidFill>
              </a:rPr>
              <a:t>ephemeral</a:t>
            </a:r>
          </a:p>
          <a:p>
            <a:pPr lvl="1"/>
            <a:r>
              <a:rPr lang="en-US" sz="3000" dirty="0"/>
              <a:t>The application should</a:t>
            </a:r>
          </a:p>
          <a:p>
            <a:pPr marL="442912" lvl="1" indent="0">
              <a:buNone/>
            </a:pPr>
            <a:r>
              <a:rPr lang="en-US" sz="3000" dirty="0"/>
              <a:t>     continue to function </a:t>
            </a:r>
            <a:r>
              <a:rPr lang="en-US" sz="3000" b="1" dirty="0">
                <a:solidFill>
                  <a:schemeClr val="bg1"/>
                </a:solidFill>
              </a:rPr>
              <a:t>without</a:t>
            </a:r>
            <a:r>
              <a:rPr lang="en-US" sz="3000" dirty="0"/>
              <a:t> session data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37D6BB-5E10-48A3-9355-DCD10FA58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453539-DF42-4639-A02A-5F6443AE7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00" y="5207472"/>
            <a:ext cx="7311142" cy="1130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AB4B22-B50F-4E7C-9C0A-8B76E918D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2668" y="3775844"/>
            <a:ext cx="3753332" cy="286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69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BCD0CA5-43D7-4382-B271-3A8CE9B557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899021" cy="615090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Enabling </a:t>
            </a:r>
            <a:r>
              <a:rPr lang="en-US" sz="3000" b="1" dirty="0">
                <a:solidFill>
                  <a:schemeClr val="bg1"/>
                </a:solidFill>
              </a:rPr>
              <a:t>Session middleware</a:t>
            </a:r>
            <a:r>
              <a:rPr lang="en-US" sz="3000" dirty="0"/>
              <a:t>, setting up in-memory </a:t>
            </a:r>
            <a:r>
              <a:rPr lang="en-US" sz="3000" b="1" dirty="0">
                <a:solidFill>
                  <a:schemeClr val="bg1"/>
                </a:solidFill>
              </a:rPr>
              <a:t>session provider</a:t>
            </a:r>
          </a:p>
          <a:p>
            <a:pPr marL="0" indent="0">
              <a:buNone/>
            </a:pP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FA4345-24AC-4CCD-9CE2-34B4A4493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Session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E408A827-DBDC-45AE-9EB4-BEC211A8BDAD}"/>
              </a:ext>
            </a:extLst>
          </p:cNvPr>
          <p:cNvSpPr txBox="1">
            <a:spLocks/>
          </p:cNvSpPr>
          <p:nvPr/>
        </p:nvSpPr>
        <p:spPr>
          <a:xfrm>
            <a:off x="602707" y="1747104"/>
            <a:ext cx="10963705" cy="41576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</a:t>
            </a:r>
            <a:r>
              <a:rPr lang="en-US" sz="1600" dirty="0" err="1">
                <a:ln w="0">
                  <a:noFill/>
                </a:ln>
                <a:solidFill>
                  <a:schemeClr val="accent2"/>
                </a:solidFill>
                <a:effectLst/>
              </a:rPr>
              <a:t>services.AddMemoryCache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(); // Default in-memory cache – provides </a:t>
            </a:r>
            <a:r>
              <a:rPr lang="en-US" sz="1600" dirty="0" err="1">
                <a:ln w="0">
                  <a:noFill/>
                </a:ln>
                <a:solidFill>
                  <a:schemeClr val="accent2"/>
                </a:solidFill>
                <a:effectLst/>
              </a:rPr>
              <a:t>IMemoryCache</a:t>
            </a:r>
            <a:endParaRPr lang="en-US" sz="1600" dirty="0">
              <a:ln w="0">
                <a:noFill/>
              </a:ln>
              <a:solidFill>
                <a:schemeClr val="accent2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Provides </a:t>
            </a:r>
            <a:r>
              <a:rPr lang="en-US" sz="1600" dirty="0" err="1">
                <a:ln w="0">
                  <a:noFill/>
                </a:ln>
                <a:solidFill>
                  <a:schemeClr val="accent2"/>
                </a:solidFill>
                <a:effectLst/>
              </a:rPr>
              <a:t>IDistributedCache</a:t>
            </a:r>
            <a:endParaRPr lang="en-US" sz="1600" dirty="0">
              <a:ln w="0">
                <a:noFill/>
              </a:ln>
              <a:solidFill>
                <a:schemeClr val="accent2"/>
              </a:solidFill>
              <a:effectLst/>
            </a:endParaRPr>
          </a:p>
          <a:p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builder.Services.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AddDistributedMemoryCache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 </a:t>
            </a:r>
            <a:endParaRPr lang="en-US" sz="1600" dirty="0">
              <a:ln w="0">
                <a:noFill/>
              </a:ln>
              <a:solidFill>
                <a:schemeClr val="accent2"/>
              </a:solidFill>
              <a:effectLst/>
            </a:endParaRPr>
          </a:p>
          <a:p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builder.Services.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AddSession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(options =&gt;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     // Set a short timeout for easy testing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options.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IdleTimeout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TimeSpan.FromSeconds(10); </a:t>
            </a:r>
            <a:endParaRPr lang="en-US" sz="1600" dirty="0">
              <a:ln w="0">
                <a:noFill/>
              </a:ln>
              <a:solidFill>
                <a:schemeClr val="accent2"/>
              </a:solidFill>
              <a:effectLst/>
            </a:endParaRP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XSS security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options.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Cookie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HttpOnly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true;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</a:p>
          <a:p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builder.Services.AddControllersWithViews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</a:t>
            </a:r>
            <a:r>
              <a:rPr lang="en-US" sz="1600" dirty="0" err="1">
                <a:ln w="0">
                  <a:noFill/>
                </a:ln>
                <a:solidFill>
                  <a:schemeClr val="accent2"/>
                </a:solidFill>
                <a:effectLst/>
              </a:rPr>
              <a:t>UseSession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() Middleware must be called before </a:t>
            </a:r>
            <a:r>
              <a:rPr lang="en-US" sz="1600" dirty="0" err="1">
                <a:ln w="0">
                  <a:noFill/>
                </a:ln>
                <a:solidFill>
                  <a:schemeClr val="accent2"/>
                </a:solidFill>
                <a:effectLst/>
              </a:rPr>
              <a:t>UseMvc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()</a:t>
            </a:r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app.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UseSession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 </a:t>
            </a:r>
          </a:p>
        </p:txBody>
      </p:sp>
    </p:spTree>
    <p:extLst>
      <p:ext uri="{BB962C8B-B14F-4D97-AF65-F5344CB8AC3E}">
        <p14:creationId xmlns:p14="http://schemas.microsoft.com/office/powerpoint/2010/main" val="58349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DF8818-8807-40F6-9D2D-D24F4D0B4C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After the </a:t>
            </a:r>
            <a:r>
              <a:rPr lang="en-US" sz="3000" b="1" dirty="0">
                <a:solidFill>
                  <a:schemeClr val="bg1"/>
                </a:solidFill>
              </a:rPr>
              <a:t>Session state </a:t>
            </a:r>
            <a:r>
              <a:rPr lang="en-US" sz="3000" dirty="0"/>
              <a:t>is </a:t>
            </a:r>
            <a:r>
              <a:rPr lang="en-US" sz="3000" b="1" dirty="0">
                <a:solidFill>
                  <a:schemeClr val="bg1"/>
                </a:solidFill>
              </a:rPr>
              <a:t>configured</a:t>
            </a:r>
            <a:r>
              <a:rPr lang="en-US" sz="3000" dirty="0"/>
              <a:t>, </a:t>
            </a:r>
            <a:r>
              <a:rPr lang="en-US" sz="3000" b="1" noProof="1">
                <a:solidFill>
                  <a:schemeClr val="bg1"/>
                </a:solidFill>
              </a:rPr>
              <a:t>HttpContext.Session </a:t>
            </a:r>
            <a:r>
              <a:rPr lang="en-US" sz="3000" noProof="1"/>
              <a:t>is </a:t>
            </a:r>
            <a:r>
              <a:rPr lang="en-US" sz="3000" dirty="0"/>
              <a:t>available</a:t>
            </a:r>
          </a:p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ASP.NET Core Sessions </a:t>
            </a:r>
            <a:r>
              <a:rPr lang="en-US" sz="3000" dirty="0"/>
              <a:t>store </a:t>
            </a:r>
            <a:r>
              <a:rPr lang="en-US" sz="3000" b="1" dirty="0">
                <a:solidFill>
                  <a:schemeClr val="bg1"/>
                </a:solidFill>
              </a:rPr>
              <a:t>byte array </a:t>
            </a:r>
            <a:r>
              <a:rPr lang="en-US" sz="3000" dirty="0"/>
              <a:t>values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to ensure </a:t>
            </a:r>
            <a:r>
              <a:rPr lang="en-US" sz="3000" b="1" dirty="0">
                <a:solidFill>
                  <a:schemeClr val="bg1"/>
                </a:solidFill>
              </a:rPr>
              <a:t>serialization</a:t>
            </a:r>
          </a:p>
          <a:p>
            <a:pPr lvl="1"/>
            <a:r>
              <a:rPr lang="en-US" sz="2800" dirty="0"/>
              <a:t>You may need specific approaches in order to store </a:t>
            </a:r>
            <a:r>
              <a:rPr lang="en-US" sz="2800" b="1" dirty="0">
                <a:solidFill>
                  <a:schemeClr val="bg1"/>
                </a:solidFill>
              </a:rPr>
              <a:t>complex data</a:t>
            </a:r>
          </a:p>
          <a:p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432206-E0AE-4789-8DC9-536128A33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and Use Session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E9EC5DAD-C355-4138-B1C7-76130B76BAF7}"/>
              </a:ext>
            </a:extLst>
          </p:cNvPr>
          <p:cNvSpPr txBox="1">
            <a:spLocks/>
          </p:cNvSpPr>
          <p:nvPr/>
        </p:nvSpPr>
        <p:spPr>
          <a:xfrm>
            <a:off x="614147" y="3132632"/>
            <a:ext cx="10963705" cy="34189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IActionResult GetShoppingCart()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if (this.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HttpContext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Session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Get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Cart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") == null)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this.HttpContext.Session.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SetString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Cart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",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JsonConvert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SerializeObject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(new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Cart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()));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this.ViewData["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Cart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"] = this.HttpContext.Session.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GetString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Cart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") == null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? null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: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JsonConvert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DeserializeObject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(this.HttpContext.Session.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GetString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Cart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"));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View();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9201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11C70D2-1280-4131-B8A5-FF9B9E6C69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755767"/>
          </a:xfrm>
        </p:spPr>
        <p:txBody>
          <a:bodyPr>
            <a:normAutofit/>
          </a:bodyPr>
          <a:lstStyle/>
          <a:p>
            <a:r>
              <a:rPr lang="en-US" sz="3200" dirty="0"/>
              <a:t>You can implement </a:t>
            </a:r>
            <a:r>
              <a:rPr lang="en-US" sz="3200" b="1" dirty="0">
                <a:solidFill>
                  <a:schemeClr val="bg1"/>
                </a:solidFill>
              </a:rPr>
              <a:t>Session Extension methods </a:t>
            </a:r>
            <a:r>
              <a:rPr lang="en-US" sz="3200" dirty="0"/>
              <a:t>to ease your work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9F28C4-F195-4587-8CF4-28DD3BDB4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 Session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09E6FA37-DFFB-4F1E-A0F4-081617F91B39}"/>
              </a:ext>
            </a:extLst>
          </p:cNvPr>
          <p:cNvSpPr txBox="1">
            <a:spLocks/>
          </p:cNvSpPr>
          <p:nvPr/>
        </p:nvSpPr>
        <p:spPr>
          <a:xfrm>
            <a:off x="614147" y="1849498"/>
            <a:ext cx="10963705" cy="4650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static class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SessionExtensions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static void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Set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&gt;(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this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ISession session, string key,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value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)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session.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SetString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(key,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JsonConvert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SerializeObject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value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));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endParaRPr lang="en-US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static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Get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&gt;(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this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ISession session, string key)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var value =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session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GetString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(key);</a:t>
            </a:r>
          </a:p>
          <a:p>
            <a:endParaRPr lang="en-US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return value == null </a:t>
            </a:r>
            <a:b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?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default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) 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: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JsonConvert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DeserializeObject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&gt;(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value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088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Store data until it’s read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Temp Data</a:t>
            </a:r>
            <a:endParaRPr lang="bg-BG" dirty="0"/>
          </a:p>
        </p:txBody>
      </p:sp>
      <p:pic>
        <p:nvPicPr>
          <p:cNvPr id="4" name="Graphic 3" descr="Database">
            <a:extLst>
              <a:ext uri="{FF2B5EF4-FFF2-40B4-BE49-F238E27FC236}">
                <a16:creationId xmlns:a16="http://schemas.microsoft.com/office/drawing/2014/main" id="{FDBA0F0D-59F4-4D24-B1B9-CE96EC40B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26623" y="1494694"/>
            <a:ext cx="2338754" cy="233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87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#csharp-web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7872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7FCC9E-5C25-4CD5-8E49-EAF165A106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815018" cy="555967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en-US" sz="3199" b="1" noProof="1">
                <a:solidFill>
                  <a:schemeClr val="bg1"/>
                </a:solidFill>
              </a:rPr>
              <a:t>ASP.NET Core</a:t>
            </a:r>
            <a:r>
              <a:rPr lang="en-US" sz="3199" noProof="1"/>
              <a:t> exposes the </a:t>
            </a:r>
            <a:r>
              <a:rPr lang="en-US" sz="3199" b="1" noProof="1">
                <a:solidFill>
                  <a:schemeClr val="bg1"/>
                </a:solidFill>
              </a:rPr>
              <a:t>TempData</a:t>
            </a:r>
            <a:r>
              <a:rPr lang="en-US" sz="3199" noProof="1"/>
              <a:t> property in: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sz="2999" b="1" noProof="1">
                <a:solidFill>
                  <a:schemeClr val="bg1"/>
                </a:solidFill>
              </a:rPr>
              <a:t>Razor Page</a:t>
            </a:r>
            <a:r>
              <a:rPr lang="en-US" sz="2999" noProof="1"/>
              <a:t> page models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sz="2999" b="1" noProof="1">
                <a:solidFill>
                  <a:schemeClr val="bg1"/>
                </a:solidFill>
              </a:rPr>
              <a:t>MVC</a:t>
            </a:r>
            <a:r>
              <a:rPr lang="en-US" sz="2999" noProof="1"/>
              <a:t> </a:t>
            </a:r>
            <a:r>
              <a:rPr lang="en-US" sz="2999" b="1" noProof="1">
                <a:solidFill>
                  <a:schemeClr val="bg1"/>
                </a:solidFill>
              </a:rPr>
              <a:t>Controllers</a:t>
            </a:r>
          </a:p>
          <a:p>
            <a:pPr>
              <a:lnSpc>
                <a:spcPct val="100000"/>
              </a:lnSpc>
            </a:pPr>
            <a:r>
              <a:rPr lang="en-US" sz="3199" noProof="1"/>
              <a:t>The property stores data until it's read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sz="2999" b="1" noProof="1">
                <a:solidFill>
                  <a:schemeClr val="bg1"/>
                </a:solidFill>
                <a:latin typeface="Consolas" panose="020B0609020204030204" pitchFamily="49" charset="0"/>
              </a:rPr>
              <a:t>Keep()</a:t>
            </a:r>
            <a:r>
              <a:rPr lang="en-US" sz="2999" noProof="1">
                <a:solidFill>
                  <a:schemeClr val="bg1"/>
                </a:solidFill>
                <a:latin typeface="+mj-lt"/>
              </a:rPr>
              <a:t> </a:t>
            </a:r>
            <a:r>
              <a:rPr lang="en-US" sz="2999" noProof="1"/>
              <a:t>and </a:t>
            </a:r>
            <a:r>
              <a:rPr lang="en-US" sz="2999" b="1" noProof="1">
                <a:solidFill>
                  <a:schemeClr val="bg1"/>
                </a:solidFill>
                <a:latin typeface="Consolas" panose="020B0609020204030204" pitchFamily="49" charset="0"/>
              </a:rPr>
              <a:t>Peek()</a:t>
            </a:r>
            <a:r>
              <a:rPr lang="en-US" sz="2999" noProof="1">
                <a:solidFill>
                  <a:schemeClr val="bg1"/>
                </a:solidFill>
                <a:latin typeface="+mj-lt"/>
              </a:rPr>
              <a:t> </a:t>
            </a:r>
            <a:r>
              <a:rPr lang="en-US" sz="2999" noProof="1"/>
              <a:t>methods avoid </a:t>
            </a:r>
            <a:br>
              <a:rPr lang="en-US" sz="2999" noProof="1"/>
            </a:br>
            <a:r>
              <a:rPr lang="en-US" sz="2999" noProof="1"/>
              <a:t>deletion when data is examined</a:t>
            </a:r>
          </a:p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en-US" sz="3199" b="1" noProof="1">
                <a:solidFill>
                  <a:schemeClr val="bg1"/>
                </a:solidFill>
              </a:rPr>
              <a:t>TempData</a:t>
            </a:r>
            <a:r>
              <a:rPr lang="en-US" sz="3199" noProof="1"/>
              <a:t> is:</a:t>
            </a:r>
          </a:p>
          <a:p>
            <a:pPr lvl="1">
              <a:lnSpc>
                <a:spcPct val="100000"/>
              </a:lnSpc>
            </a:pPr>
            <a:r>
              <a:rPr lang="en-US" sz="2999" noProof="1"/>
              <a:t>Particularly used for </a:t>
            </a:r>
            <a:r>
              <a:rPr lang="en-US" sz="2999" b="1" noProof="1">
                <a:solidFill>
                  <a:schemeClr val="bg1"/>
                </a:solidFill>
              </a:rPr>
              <a:t>redirection</a:t>
            </a:r>
          </a:p>
          <a:p>
            <a:pPr lvl="1">
              <a:lnSpc>
                <a:spcPct val="100000"/>
              </a:lnSpc>
            </a:pPr>
            <a:r>
              <a:rPr lang="en-US" sz="2999" noProof="1"/>
              <a:t>When data is required for </a:t>
            </a:r>
            <a:r>
              <a:rPr lang="en-US" sz="2999" b="1" noProof="1">
                <a:solidFill>
                  <a:schemeClr val="bg1"/>
                </a:solidFill>
              </a:rPr>
              <a:t>more than</a:t>
            </a:r>
            <a:r>
              <a:rPr lang="en-US" sz="2999" noProof="1"/>
              <a:t> a </a:t>
            </a:r>
            <a:r>
              <a:rPr lang="en-US" sz="2999" b="1" noProof="1">
                <a:solidFill>
                  <a:schemeClr val="bg1"/>
                </a:solidFill>
              </a:rPr>
              <a:t>single</a:t>
            </a:r>
            <a:r>
              <a:rPr lang="en-US" sz="2999" noProof="1"/>
              <a:t> request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84ADC29-5032-4523-AB7F-A267BA025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TempData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0EB6052E-40F1-4F7D-BBD2-0060CE8D1E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809366-9B1E-4197-B268-8F62BF367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0123" y="1772816"/>
            <a:ext cx="4474173" cy="401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02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7A037AF-D1A6-4123-872A-DC9FDC00B4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329" y="1196125"/>
            <a:ext cx="12096747" cy="5561125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TempData</a:t>
            </a:r>
            <a:r>
              <a:rPr lang="en-US" sz="3200" noProof="1"/>
              <a:t> is implemented by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TempData</a:t>
            </a:r>
            <a:r>
              <a:rPr lang="en-US" sz="3200" noProof="1"/>
              <a:t> providers</a:t>
            </a:r>
          </a:p>
          <a:p>
            <a:pPr lvl="1"/>
            <a:r>
              <a:rPr lang="en-US" sz="3000" noProof="1"/>
              <a:t>Using either </a:t>
            </a:r>
            <a:r>
              <a:rPr lang="en-US" sz="3000" b="1" noProof="1">
                <a:solidFill>
                  <a:schemeClr val="bg1"/>
                </a:solidFill>
              </a:rPr>
              <a:t>cookies</a:t>
            </a:r>
            <a:r>
              <a:rPr lang="en-US" sz="3000" noProof="1"/>
              <a:t> or </a:t>
            </a:r>
            <a:r>
              <a:rPr lang="en-US" sz="3000" b="1" noProof="1">
                <a:solidFill>
                  <a:schemeClr val="bg1"/>
                </a:solidFill>
              </a:rPr>
              <a:t>session</a:t>
            </a:r>
            <a:r>
              <a:rPr lang="en-US" sz="3000" noProof="1"/>
              <a:t> </a:t>
            </a:r>
            <a:r>
              <a:rPr lang="en-US" sz="3000" b="1" noProof="1">
                <a:solidFill>
                  <a:schemeClr val="bg1"/>
                </a:solidFill>
              </a:rPr>
              <a:t>state</a:t>
            </a:r>
          </a:p>
          <a:p>
            <a:pPr lvl="1"/>
            <a:r>
              <a:rPr lang="en-US" sz="3000" noProof="1"/>
              <a:t>Since </a:t>
            </a:r>
            <a:r>
              <a:rPr lang="en-US" sz="3000" b="1" noProof="1">
                <a:solidFill>
                  <a:schemeClr val="bg1"/>
                </a:solidFill>
              </a:rPr>
              <a:t>ASP.NET Core 2.0</a:t>
            </a:r>
            <a:r>
              <a:rPr lang="en-US" sz="3000" noProof="1"/>
              <a:t>, the default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TempData</a:t>
            </a:r>
            <a:r>
              <a:rPr lang="en-US" sz="3000" noProof="1"/>
              <a:t> provider is </a:t>
            </a:r>
            <a:r>
              <a:rPr lang="en-US" sz="3000" b="1" noProof="1">
                <a:solidFill>
                  <a:schemeClr val="bg1"/>
                </a:solidFill>
              </a:rPr>
              <a:t>cookie-based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58942A-C0C3-45EC-9F7B-DC6B9A778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TempData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F850D004-DBFB-4937-A3D0-AE1E06CBA282}"/>
              </a:ext>
            </a:extLst>
          </p:cNvPr>
          <p:cNvSpPr txBox="1">
            <a:spLocks/>
          </p:cNvSpPr>
          <p:nvPr/>
        </p:nvSpPr>
        <p:spPr>
          <a:xfrm>
            <a:off x="336160" y="3976687"/>
            <a:ext cx="9192931" cy="22124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builder.Services.AddControllersWithViews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	.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AddSessionStateTempDataProvider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</a:p>
          <a:p>
            <a:pPr>
              <a:lnSpc>
                <a:spcPct val="90000"/>
              </a:lnSpc>
            </a:pPr>
            <a:r>
              <a:rPr lang="en-US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builder.Services.</a:t>
            </a:r>
            <a:r>
              <a:rPr lang="en-US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AddSession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(...);</a:t>
            </a:r>
          </a:p>
          <a:p>
            <a:pPr>
              <a:lnSpc>
                <a:spcPct val="90000"/>
              </a:lnSpc>
            </a:pPr>
            <a:endParaRPr lang="en-US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pPr>
              <a:lnSpc>
                <a:spcPct val="90000"/>
              </a:lnSpc>
            </a:pP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. . . </a:t>
            </a:r>
          </a:p>
          <a:p>
            <a:pPr>
              <a:lnSpc>
                <a:spcPct val="90000"/>
              </a:lnSpc>
            </a:pPr>
            <a:endParaRPr lang="en-US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pPr>
              <a:lnSpc>
                <a:spcPct val="90000"/>
              </a:lnSpc>
            </a:pPr>
            <a:r>
              <a:rPr lang="en-US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app.</a:t>
            </a:r>
            <a:r>
              <a:rPr lang="en-US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UseSession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A24ACC0-CA82-4A8F-8958-F9B7C51D8489}"/>
              </a:ext>
            </a:extLst>
          </p:cNvPr>
          <p:cNvGrpSpPr/>
          <p:nvPr/>
        </p:nvGrpSpPr>
        <p:grpSpPr>
          <a:xfrm>
            <a:off x="9756964" y="3569680"/>
            <a:ext cx="2238495" cy="2144084"/>
            <a:chOff x="9398323" y="3364027"/>
            <a:chExt cx="2671239" cy="2785829"/>
          </a:xfrm>
        </p:grpSpPr>
        <p:pic>
          <p:nvPicPr>
            <p:cNvPr id="7" name="Graphic 6" descr="Database">
              <a:extLst>
                <a:ext uri="{FF2B5EF4-FFF2-40B4-BE49-F238E27FC236}">
                  <a16:creationId xmlns:a16="http://schemas.microsoft.com/office/drawing/2014/main" id="{D2852DD0-21C1-45B5-89E6-31D7356A14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398323" y="4149969"/>
              <a:ext cx="1974663" cy="1974663"/>
            </a:xfrm>
            <a:prstGeom prst="rect">
              <a:avLst/>
            </a:prstGeom>
          </p:spPr>
        </p:pic>
        <p:pic>
          <p:nvPicPr>
            <p:cNvPr id="9" name="Graphic 8" descr="Stopwatch">
              <a:extLst>
                <a:ext uri="{FF2B5EF4-FFF2-40B4-BE49-F238E27FC236}">
                  <a16:creationId xmlns:a16="http://schemas.microsoft.com/office/drawing/2014/main" id="{B59913B1-1A68-4F0C-A969-96B268B59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875701" y="3364027"/>
              <a:ext cx="1026766" cy="1026766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4D190A52-8E58-42D3-9671-D9683CDE59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963843" y="3877410"/>
              <a:ext cx="1105719" cy="1105719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EC893DF7-F2CA-4BA3-8B2F-1E35C28D1CF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859603" y="4603514"/>
              <a:ext cx="1026766" cy="1026766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2325482E-6FD4-4109-9737-F78278E1C1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21232388">
              <a:off x="11101310" y="5286287"/>
              <a:ext cx="863569" cy="863569"/>
            </a:xfrm>
            <a:prstGeom prst="rect">
              <a:avLst/>
            </a:prstGeom>
          </p:spPr>
        </p:pic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963D0963-FD52-44EC-9C66-EEE21043D5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73AEAB07-22E0-4446-A3C9-CBEE1F112DC3}"/>
              </a:ext>
            </a:extLst>
          </p:cNvPr>
          <p:cNvSpPr/>
          <p:nvPr/>
        </p:nvSpPr>
        <p:spPr bwMode="auto">
          <a:xfrm>
            <a:off x="7303326" y="4125049"/>
            <a:ext cx="2182100" cy="1076958"/>
          </a:xfrm>
          <a:prstGeom prst="wedgeRoundRectCallout">
            <a:avLst>
              <a:gd name="adj1" fmla="val -105289"/>
              <a:gd name="adj2" fmla="val -157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Not needed when working with </a:t>
            </a:r>
            <a:r>
              <a:rPr lang="en-US" sz="2400" b="1" noProof="1">
                <a:solidFill>
                  <a:schemeClr val="bg1"/>
                </a:solidFill>
              </a:rPr>
              <a:t>cookies</a:t>
            </a:r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5E45AE71-54A0-4683-A996-E2ACA7AD7F5D}"/>
              </a:ext>
            </a:extLst>
          </p:cNvPr>
          <p:cNvSpPr/>
          <p:nvPr/>
        </p:nvSpPr>
        <p:spPr bwMode="auto">
          <a:xfrm>
            <a:off x="7303326" y="4133987"/>
            <a:ext cx="2182100" cy="1076958"/>
          </a:xfrm>
          <a:prstGeom prst="wedgeRoundRectCallout">
            <a:avLst>
              <a:gd name="adj1" fmla="val -156097"/>
              <a:gd name="adj2" fmla="val 297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Not needed when working with </a:t>
            </a:r>
            <a:r>
              <a:rPr lang="en-US" sz="2400" b="1" noProof="1">
                <a:solidFill>
                  <a:schemeClr val="bg1"/>
                </a:solidFill>
              </a:rPr>
              <a:t>cookies</a:t>
            </a:r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6C77A4D3-B284-450D-848C-EF57C3421B24}"/>
              </a:ext>
            </a:extLst>
          </p:cNvPr>
          <p:cNvSpPr/>
          <p:nvPr/>
        </p:nvSpPr>
        <p:spPr bwMode="auto">
          <a:xfrm>
            <a:off x="7303326" y="4129518"/>
            <a:ext cx="2182100" cy="1076958"/>
          </a:xfrm>
          <a:prstGeom prst="wedgeRoundRectCallout">
            <a:avLst>
              <a:gd name="adj1" fmla="val -248902"/>
              <a:gd name="adj2" fmla="val 1159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Not needed when working with </a:t>
            </a:r>
            <a:r>
              <a:rPr lang="en-US" sz="2400" b="1" noProof="1">
                <a:solidFill>
                  <a:schemeClr val="bg1"/>
                </a:solidFill>
              </a:rPr>
              <a:t>cookies</a:t>
            </a:r>
          </a:p>
        </p:txBody>
      </p:sp>
    </p:spTree>
    <p:extLst>
      <p:ext uri="{BB962C8B-B14F-4D97-AF65-F5344CB8AC3E}">
        <p14:creationId xmlns:p14="http://schemas.microsoft.com/office/powerpoint/2010/main" val="390987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8" grpId="0" animBg="1"/>
      <p:bldP spid="1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38A307-A0F9-481C-84DB-62428D340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TempData with Cookies Workflow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095457" y="2133632"/>
            <a:ext cx="142204" cy="4090027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106691" y="2127764"/>
            <a:ext cx="142204" cy="899766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0180578" y="2203162"/>
            <a:ext cx="142204" cy="4090027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1697563" y="2107905"/>
            <a:ext cx="3958969" cy="20314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ight Arrow 10"/>
          <p:cNvSpPr/>
          <p:nvPr/>
        </p:nvSpPr>
        <p:spPr bwMode="auto">
          <a:xfrm>
            <a:off x="7456078" y="3003971"/>
            <a:ext cx="1929897" cy="20314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ight Arrow 11"/>
          <p:cNvSpPr/>
          <p:nvPr/>
        </p:nvSpPr>
        <p:spPr bwMode="auto">
          <a:xfrm rot="10800000">
            <a:off x="7456078" y="3704827"/>
            <a:ext cx="1929897" cy="20314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7456078" y="4571588"/>
            <a:ext cx="1929897" cy="20314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ight Arrow 13"/>
          <p:cNvSpPr/>
          <p:nvPr/>
        </p:nvSpPr>
        <p:spPr bwMode="auto">
          <a:xfrm rot="10800000">
            <a:off x="7456078" y="5272445"/>
            <a:ext cx="1929897" cy="20314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119428" y="3419201"/>
            <a:ext cx="142204" cy="125967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6108177" y="5087522"/>
            <a:ext cx="143963" cy="1079719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ight Arrow 16"/>
          <p:cNvSpPr/>
          <p:nvPr/>
        </p:nvSpPr>
        <p:spPr bwMode="auto">
          <a:xfrm rot="10800000">
            <a:off x="1341563" y="3513553"/>
            <a:ext cx="3958969" cy="20314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ight Arrow 18"/>
          <p:cNvSpPr/>
          <p:nvPr/>
        </p:nvSpPr>
        <p:spPr bwMode="auto">
          <a:xfrm>
            <a:off x="2000096" y="4462772"/>
            <a:ext cx="3958969" cy="20314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ight Arrow 19"/>
          <p:cNvSpPr/>
          <p:nvPr/>
        </p:nvSpPr>
        <p:spPr bwMode="auto">
          <a:xfrm rot="10800000">
            <a:off x="1422487" y="5816190"/>
            <a:ext cx="3958969" cy="20314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617509" y="1502871"/>
            <a:ext cx="1098099" cy="47401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</a:p>
        </p:txBody>
      </p:sp>
      <p:sp>
        <p:nvSpPr>
          <p:cNvPr id="23" name="Rounded Rectangle 22"/>
          <p:cNvSpPr/>
          <p:nvPr/>
        </p:nvSpPr>
        <p:spPr bwMode="auto">
          <a:xfrm>
            <a:off x="5060355" y="1412776"/>
            <a:ext cx="1192354" cy="47401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9438808" y="1467055"/>
            <a:ext cx="1625745" cy="47401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</a:t>
            </a:r>
          </a:p>
        </p:txBody>
      </p:sp>
      <p:sp>
        <p:nvSpPr>
          <p:cNvPr id="27" name="Rounded Rectangle 26"/>
          <p:cNvSpPr/>
          <p:nvPr/>
        </p:nvSpPr>
        <p:spPr bwMode="auto">
          <a:xfrm>
            <a:off x="3096599" y="1729476"/>
            <a:ext cx="1160896" cy="368007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</a:t>
            </a:r>
          </a:p>
        </p:txBody>
      </p:sp>
      <p:sp>
        <p:nvSpPr>
          <p:cNvPr id="28" name="Rounded Rectangle 27"/>
          <p:cNvSpPr/>
          <p:nvPr/>
        </p:nvSpPr>
        <p:spPr bwMode="auto">
          <a:xfrm>
            <a:off x="1398026" y="3084139"/>
            <a:ext cx="3611302" cy="373858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Redirect 302</a:t>
            </a:r>
            <a:r>
              <a:rPr lang="bg-BG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 Data Cookie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2391175" y="4039392"/>
            <a:ext cx="3317945" cy="374303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</a:t>
            </a:r>
            <a:r>
              <a:rPr lang="bg-BG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 Data Cookie</a:t>
            </a:r>
          </a:p>
        </p:txBody>
      </p:sp>
      <p:sp>
        <p:nvSpPr>
          <p:cNvPr id="31" name="Rounded Rectangle 30"/>
          <p:cNvSpPr/>
          <p:nvPr/>
        </p:nvSpPr>
        <p:spPr bwMode="auto">
          <a:xfrm>
            <a:off x="1631504" y="5330776"/>
            <a:ext cx="3534596" cy="374303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OK 200</a:t>
            </a:r>
            <a:r>
              <a:rPr lang="bg-BG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Clear Temp Data Cookie</a:t>
            </a:r>
          </a:p>
        </p:txBody>
      </p:sp>
      <p:sp>
        <p:nvSpPr>
          <p:cNvPr id="32" name="Rounded Rectangle 31"/>
          <p:cNvSpPr/>
          <p:nvPr/>
        </p:nvSpPr>
        <p:spPr bwMode="auto">
          <a:xfrm>
            <a:off x="7842451" y="2564905"/>
            <a:ext cx="1160896" cy="334248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</a:t>
            </a:r>
          </a:p>
        </p:txBody>
      </p:sp>
      <p:sp>
        <p:nvSpPr>
          <p:cNvPr id="33" name="Rounded Rectangle 32"/>
          <p:cNvSpPr/>
          <p:nvPr/>
        </p:nvSpPr>
        <p:spPr bwMode="auto">
          <a:xfrm>
            <a:off x="7865578" y="3329928"/>
            <a:ext cx="1160896" cy="331111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</a:t>
            </a:r>
          </a:p>
        </p:txBody>
      </p:sp>
      <p:sp>
        <p:nvSpPr>
          <p:cNvPr id="34" name="Rounded Rectangle 33"/>
          <p:cNvSpPr/>
          <p:nvPr/>
        </p:nvSpPr>
        <p:spPr bwMode="auto">
          <a:xfrm>
            <a:off x="7845480" y="4221089"/>
            <a:ext cx="1160896" cy="342178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UPDATE</a:t>
            </a:r>
          </a:p>
        </p:txBody>
      </p:sp>
      <p:sp>
        <p:nvSpPr>
          <p:cNvPr id="35" name="Rounded Rectangle 34"/>
          <p:cNvSpPr/>
          <p:nvPr/>
        </p:nvSpPr>
        <p:spPr bwMode="auto">
          <a:xfrm>
            <a:off x="7842451" y="4876384"/>
            <a:ext cx="1160896" cy="362209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</a:t>
            </a:r>
          </a:p>
        </p:txBody>
      </p:sp>
      <p:sp>
        <p:nvSpPr>
          <p:cNvPr id="36" name="Rounded Rectangle 35"/>
          <p:cNvSpPr/>
          <p:nvPr/>
        </p:nvSpPr>
        <p:spPr bwMode="auto">
          <a:xfrm>
            <a:off x="5156608" y="3017122"/>
            <a:ext cx="2026067" cy="374302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Store Temp Data</a:t>
            </a:r>
          </a:p>
        </p:txBody>
      </p:sp>
      <p:sp>
        <p:nvSpPr>
          <p:cNvPr id="37" name="Rounded Rectangle 36"/>
          <p:cNvSpPr/>
          <p:nvPr/>
        </p:nvSpPr>
        <p:spPr bwMode="auto">
          <a:xfrm>
            <a:off x="5181173" y="4739548"/>
            <a:ext cx="1866122" cy="310492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 Temp Data</a:t>
            </a:r>
          </a:p>
        </p:txBody>
      </p:sp>
      <p:sp>
        <p:nvSpPr>
          <p:cNvPr id="39" name="Slide Number">
            <a:extLst>
              <a:ext uri="{FF2B5EF4-FFF2-40B4-BE49-F238E27FC236}">
                <a16:creationId xmlns:a16="http://schemas.microsoft.com/office/drawing/2014/main" id="{B078B17E-CAEA-402A-8CDE-04CC479ACE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1977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3" grpId="0" animBg="1"/>
      <p:bldP spid="24" grpId="0" animBg="1"/>
      <p:bldP spid="27" grpId="0" animBg="1"/>
      <p:bldP spid="28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3C3AB6-3E6D-477D-85EC-48B0F5ABBC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0" y="1196706"/>
            <a:ext cx="11815018" cy="5199712"/>
          </a:xfrm>
        </p:spPr>
        <p:txBody>
          <a:bodyPr/>
          <a:lstStyle/>
          <a:p>
            <a:r>
              <a:rPr lang="en-US" sz="3199" noProof="1"/>
              <a:t>After enabling the </a:t>
            </a:r>
            <a:r>
              <a:rPr lang="en-US" sz="3199" b="1" noProof="1">
                <a:solidFill>
                  <a:schemeClr val="bg1"/>
                </a:solidFill>
                <a:latin typeface="Consolas" panose="020B0609020204030204" pitchFamily="49" charset="0"/>
              </a:rPr>
              <a:t>TempData</a:t>
            </a:r>
            <a:r>
              <a:rPr lang="en-US" sz="3199" noProof="1"/>
              <a:t>, you can access it in:</a:t>
            </a:r>
          </a:p>
          <a:p>
            <a:pPr lvl="1"/>
            <a:r>
              <a:rPr lang="en-US" sz="2999" noProof="1"/>
              <a:t>Your </a:t>
            </a:r>
            <a:r>
              <a:rPr lang="en-US" sz="2999" b="1" noProof="1">
                <a:solidFill>
                  <a:schemeClr val="bg1"/>
                </a:solidFill>
              </a:rPr>
              <a:t>Controller</a:t>
            </a:r>
            <a:r>
              <a:rPr lang="en-US" sz="2999" noProof="1"/>
              <a:t> and </a:t>
            </a:r>
            <a:r>
              <a:rPr lang="en-US" sz="2999" b="1" noProof="1">
                <a:solidFill>
                  <a:schemeClr val="bg1"/>
                </a:solidFill>
              </a:rPr>
              <a:t>Actions</a:t>
            </a:r>
          </a:p>
          <a:p>
            <a:pPr lvl="1"/>
            <a:r>
              <a:rPr lang="en-US" sz="2999" noProof="1"/>
              <a:t>Your </a:t>
            </a:r>
            <a:r>
              <a:rPr lang="en-US" sz="2999" b="1" noProof="1">
                <a:solidFill>
                  <a:schemeClr val="bg1"/>
                </a:solidFill>
              </a:rPr>
              <a:t>Razor Page</a:t>
            </a:r>
            <a:r>
              <a:rPr lang="en-US" sz="2999" noProof="1">
                <a:solidFill>
                  <a:schemeClr val="bg1"/>
                </a:solidFill>
              </a:rPr>
              <a:t> </a:t>
            </a:r>
            <a:r>
              <a:rPr lang="en-US" sz="2999" noProof="1"/>
              <a:t>page model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34EA36-F864-4509-8503-78CCE0D1C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Enable and Access TempData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16D2113-2AA6-4183-8857-07FAE2B137B4}"/>
              </a:ext>
            </a:extLst>
          </p:cNvPr>
          <p:cNvSpPr txBox="1">
            <a:spLocks/>
          </p:cNvSpPr>
          <p:nvPr/>
        </p:nvSpPr>
        <p:spPr>
          <a:xfrm>
            <a:off x="263352" y="3149063"/>
            <a:ext cx="8568952" cy="3458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IActionResult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RedirectToTempData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this.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TempData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["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Previous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"] = "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/Home/RedirectToTempData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";</a:t>
            </a:r>
          </a:p>
          <a:p>
            <a:pPr>
              <a:lnSpc>
                <a:spcPct val="90000"/>
              </a:lnSpc>
            </a:pP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this.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RedirectToAction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AccessTempData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");</a:t>
            </a:r>
          </a:p>
          <a:p>
            <a:pPr>
              <a:lnSpc>
                <a:spcPct val="90000"/>
              </a:lnSpc>
            </a:pP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  <a:p>
            <a:pPr>
              <a:lnSpc>
                <a:spcPct val="90000"/>
              </a:lnSpc>
            </a:pPr>
            <a:endParaRPr lang="en-US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pPr>
              <a:lnSpc>
                <a:spcPct val="90000"/>
              </a:lnSpc>
            </a:pP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IActionResult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AccessTempData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this.HttpContext.Response.Headers.Add("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Previous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", </a:t>
            </a:r>
          </a:p>
          <a:p>
            <a:pPr>
              <a:lnSpc>
                <a:spcPct val="90000"/>
              </a:lnSpc>
            </a:pP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	this.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TempData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["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Previous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"].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ToString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()); </a:t>
            </a:r>
          </a:p>
          <a:p>
            <a:pPr>
              <a:lnSpc>
                <a:spcPct val="90000"/>
              </a:lnSpc>
            </a:pP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Add a HttpHeader ("Previous") with the previous Action URL</a:t>
            </a:r>
            <a:endParaRPr lang="en-US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pPr>
              <a:lnSpc>
                <a:spcPct val="90000"/>
              </a:lnSpc>
            </a:pP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this.View();</a:t>
            </a:r>
          </a:p>
          <a:p>
            <a:pPr>
              <a:lnSpc>
                <a:spcPct val="90000"/>
              </a:lnSpc>
            </a:pP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} 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86C3A92-5A8F-4875-9EFE-9E2F1B0AD7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81276B9-8343-4B4D-9906-1D9457624743}"/>
              </a:ext>
            </a:extLst>
          </p:cNvPr>
          <p:cNvGrpSpPr/>
          <p:nvPr/>
        </p:nvGrpSpPr>
        <p:grpSpPr>
          <a:xfrm>
            <a:off x="7834988" y="1668295"/>
            <a:ext cx="3961575" cy="2743873"/>
            <a:chOff x="7833399" y="1668294"/>
            <a:chExt cx="3961575" cy="2743873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4331644-BD6B-471E-8DE8-4CBAD1670786}"/>
                </a:ext>
              </a:extLst>
            </p:cNvPr>
            <p:cNvSpPr/>
            <p:nvPr/>
          </p:nvSpPr>
          <p:spPr bwMode="auto">
            <a:xfrm>
              <a:off x="7833399" y="2109249"/>
              <a:ext cx="1512764" cy="504056"/>
            </a:xfrm>
            <a:prstGeom prst="round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Controller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D6EB90F8-5AA1-4287-9889-C32FBFE31C01}"/>
                </a:ext>
              </a:extLst>
            </p:cNvPr>
            <p:cNvSpPr/>
            <p:nvPr/>
          </p:nvSpPr>
          <p:spPr bwMode="auto">
            <a:xfrm>
              <a:off x="10282210" y="2109249"/>
              <a:ext cx="1512764" cy="504056"/>
            </a:xfrm>
            <a:prstGeom prst="round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Controller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480C9549-03F4-4A05-BDC1-408E98B20D06}"/>
                </a:ext>
              </a:extLst>
            </p:cNvPr>
            <p:cNvSpPr/>
            <p:nvPr/>
          </p:nvSpPr>
          <p:spPr bwMode="auto">
            <a:xfrm>
              <a:off x="10639555" y="3908111"/>
              <a:ext cx="869964" cy="504056"/>
            </a:xfrm>
            <a:prstGeom prst="round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View</a:t>
              </a:r>
            </a:p>
          </p:txBody>
        </p:sp>
        <p:sp>
          <p:nvSpPr>
            <p:cNvPr id="15" name="Arrow: Left-Right 14">
              <a:extLst>
                <a:ext uri="{FF2B5EF4-FFF2-40B4-BE49-F238E27FC236}">
                  <a16:creationId xmlns:a16="http://schemas.microsoft.com/office/drawing/2014/main" id="{64D20824-6DF1-440C-8A11-943911087BE5}"/>
                </a:ext>
              </a:extLst>
            </p:cNvPr>
            <p:cNvSpPr/>
            <p:nvPr/>
          </p:nvSpPr>
          <p:spPr bwMode="auto">
            <a:xfrm>
              <a:off x="9525828" y="2251639"/>
              <a:ext cx="568730" cy="288032"/>
            </a:xfrm>
            <a:prstGeom prst="leftRightArrow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accent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4A22F9A-6A7E-49EC-863A-FCC5DB291C74}"/>
                </a:ext>
              </a:extLst>
            </p:cNvPr>
            <p:cNvSpPr txBox="1"/>
            <p:nvPr/>
          </p:nvSpPr>
          <p:spPr>
            <a:xfrm>
              <a:off x="9161319" y="1668294"/>
              <a:ext cx="1427199" cy="539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solidFill>
                    <a:schemeClr val="bg1"/>
                  </a:solidFill>
                </a:rPr>
                <a:t>TempData</a:t>
              </a:r>
              <a:endParaRPr lang="en-US" sz="2400" b="1" noProof="1">
                <a:solidFill>
                  <a:schemeClr val="bg1"/>
                </a:solidFill>
              </a:endParaRPr>
            </a:p>
          </p:txBody>
        </p:sp>
        <p:sp>
          <p:nvSpPr>
            <p:cNvPr id="20" name="Arrow: Left-Right 19">
              <a:extLst>
                <a:ext uri="{FF2B5EF4-FFF2-40B4-BE49-F238E27FC236}">
                  <a16:creationId xmlns:a16="http://schemas.microsoft.com/office/drawing/2014/main" id="{A9062FB3-3FDA-49F0-86AF-1CA8A9B88D9F}"/>
                </a:ext>
              </a:extLst>
            </p:cNvPr>
            <p:cNvSpPr/>
            <p:nvPr/>
          </p:nvSpPr>
          <p:spPr bwMode="auto">
            <a:xfrm rot="16200000">
              <a:off x="10438856" y="3117463"/>
              <a:ext cx="1199137" cy="288032"/>
            </a:xfrm>
            <a:prstGeom prst="leftRightArrow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accent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C44FF2B-9C54-47ED-B804-5A119F79B78E}"/>
                </a:ext>
              </a:extLst>
            </p:cNvPr>
            <p:cNvSpPr txBox="1"/>
            <p:nvPr/>
          </p:nvSpPr>
          <p:spPr>
            <a:xfrm>
              <a:off x="9586672" y="2752973"/>
              <a:ext cx="1471152" cy="539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solidFill>
                    <a:schemeClr val="bg1"/>
                  </a:solidFill>
                </a:rPr>
                <a:t>TempData</a:t>
              </a:r>
              <a:endParaRPr lang="en-US" sz="2400" b="1" noProof="1">
                <a:solidFill>
                  <a:schemeClr val="bg1"/>
                </a:solidFill>
              </a:endParaRPr>
            </a:p>
          </p:txBody>
        </p:sp>
        <p:sp>
          <p:nvSpPr>
            <p:cNvPr id="22" name="Arrow: Left-Right 21">
              <a:extLst>
                <a:ext uri="{FF2B5EF4-FFF2-40B4-BE49-F238E27FC236}">
                  <a16:creationId xmlns:a16="http://schemas.microsoft.com/office/drawing/2014/main" id="{F4D64B0D-535B-4F0A-B0CC-C23848BBB43A}"/>
                </a:ext>
              </a:extLst>
            </p:cNvPr>
            <p:cNvSpPr/>
            <p:nvPr/>
          </p:nvSpPr>
          <p:spPr bwMode="auto">
            <a:xfrm rot="13174169">
              <a:off x="8718036" y="3276046"/>
              <a:ext cx="2101123" cy="288032"/>
            </a:xfrm>
            <a:prstGeom prst="leftRightArrow">
              <a:avLst/>
            </a:prstGeom>
            <a:solidFill>
              <a:schemeClr val="tx1">
                <a:alpha val="80000"/>
              </a:schemeClr>
            </a:solidFill>
            <a:ln w="19050">
              <a:solidFill>
                <a:schemeClr val="tx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CA5CAFD-3CF5-4678-A0C6-CBFD1E082E16}"/>
                </a:ext>
              </a:extLst>
            </p:cNvPr>
            <p:cNvSpPr txBox="1"/>
            <p:nvPr/>
          </p:nvSpPr>
          <p:spPr>
            <a:xfrm>
              <a:off x="8863475" y="3506011"/>
              <a:ext cx="1399049" cy="87829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/>
                <a:t>ViewBag</a:t>
              </a:r>
            </a:p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/>
                <a:t>ViewData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139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A12F82-1D53-495B-8993-D01964D696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4"/>
            <a:ext cx="11907813" cy="5661876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Post-redirect-Get</a:t>
            </a:r>
            <a:r>
              <a:rPr lang="en-US" sz="3200" dirty="0"/>
              <a:t> (</a:t>
            </a:r>
            <a:r>
              <a:rPr lang="en-US" sz="3200" b="1" dirty="0">
                <a:solidFill>
                  <a:schemeClr val="bg1"/>
                </a:solidFill>
              </a:rPr>
              <a:t>PRG</a:t>
            </a:r>
            <a:r>
              <a:rPr lang="en-US" sz="3200" dirty="0"/>
              <a:t>) is a design pattern in web development</a:t>
            </a:r>
          </a:p>
          <a:p>
            <a:pPr lvl="1"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POST</a:t>
            </a:r>
            <a:r>
              <a:rPr lang="en-US" sz="3000" dirty="0"/>
              <a:t> requests should be answered with a </a:t>
            </a:r>
            <a:r>
              <a:rPr lang="en-US" sz="3000" b="1" dirty="0">
                <a:solidFill>
                  <a:schemeClr val="bg1"/>
                </a:solidFill>
              </a:rPr>
              <a:t>REDIRECT</a:t>
            </a:r>
          </a:p>
          <a:p>
            <a:pPr lvl="1"/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REDIRECT</a:t>
            </a:r>
            <a:r>
              <a:rPr lang="en-US" sz="3000" dirty="0"/>
              <a:t> response should trigger a </a:t>
            </a:r>
            <a:r>
              <a:rPr lang="en-US" sz="3000" b="1" dirty="0">
                <a:solidFill>
                  <a:schemeClr val="bg1"/>
                </a:solidFill>
              </a:rPr>
              <a:t>GET</a:t>
            </a:r>
            <a:r>
              <a:rPr lang="en-US" sz="3000" dirty="0"/>
              <a:t> request in the client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Post-redirect-Get</a:t>
            </a:r>
            <a:r>
              <a:rPr lang="en-US" sz="3200" dirty="0"/>
              <a:t> is designed to reduce </a:t>
            </a:r>
            <a:r>
              <a:rPr lang="en-US" sz="3200" b="1" dirty="0">
                <a:solidFill>
                  <a:schemeClr val="bg1"/>
                </a:solidFill>
              </a:rPr>
              <a:t>duplicate form submissions</a:t>
            </a:r>
          </a:p>
          <a:p>
            <a:pPr lvl="1"/>
            <a:r>
              <a:rPr lang="en-US" sz="3000" dirty="0"/>
              <a:t>These are caused by clients </a:t>
            </a:r>
            <a:r>
              <a:rPr lang="en-US" sz="3000" b="1" dirty="0">
                <a:solidFill>
                  <a:schemeClr val="bg1"/>
                </a:solidFill>
              </a:rPr>
              <a:t>refreshing</a:t>
            </a:r>
            <a:r>
              <a:rPr lang="en-US" sz="3000" dirty="0"/>
              <a:t> or </a:t>
            </a:r>
            <a:r>
              <a:rPr lang="en-US" sz="3000" b="1" dirty="0">
                <a:solidFill>
                  <a:schemeClr val="bg1"/>
                </a:solidFill>
              </a:rPr>
              <a:t>navigating</a:t>
            </a:r>
            <a:r>
              <a:rPr lang="en-US" sz="3000" dirty="0"/>
              <a:t> back and forth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Post-redirect-Get</a:t>
            </a:r>
            <a:r>
              <a:rPr lang="en-US" sz="3200" dirty="0"/>
              <a:t> has a major role in most applications</a:t>
            </a:r>
          </a:p>
          <a:p>
            <a:pPr lvl="1"/>
            <a:r>
              <a:rPr lang="en-US" sz="3000" dirty="0"/>
              <a:t>Duplicate form submissions can be critical in </a:t>
            </a:r>
            <a:r>
              <a:rPr lang="en-US" sz="3000" b="1" dirty="0">
                <a:solidFill>
                  <a:schemeClr val="bg1"/>
                </a:solidFill>
              </a:rPr>
              <a:t>Store</a:t>
            </a:r>
            <a:r>
              <a:rPr lang="en-US" sz="3000" dirty="0"/>
              <a:t> applications</a:t>
            </a:r>
          </a:p>
          <a:p>
            <a:pPr lvl="1"/>
            <a:r>
              <a:rPr lang="en-US" sz="3000" dirty="0"/>
              <a:t>Duplicate form submissions may cause undesired </a:t>
            </a:r>
            <a:r>
              <a:rPr lang="en-US" sz="3000" b="1" dirty="0">
                <a:solidFill>
                  <a:schemeClr val="bg1"/>
                </a:solidFill>
              </a:rPr>
              <a:t>Data spam</a:t>
            </a:r>
            <a:endParaRPr lang="en-US" sz="2800" b="1" dirty="0">
              <a:solidFill>
                <a:schemeClr val="bg1"/>
              </a:solidFill>
            </a:endParaRPr>
          </a:p>
          <a:p>
            <a:pPr lvl="1"/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D77017-11AE-474A-8DDA-E2CD93BBF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Post-redirect-Get</a:t>
            </a:r>
          </a:p>
        </p:txBody>
      </p:sp>
    </p:spTree>
    <p:extLst>
      <p:ext uri="{BB962C8B-B14F-4D97-AF65-F5344CB8AC3E}">
        <p14:creationId xmlns:p14="http://schemas.microsoft.com/office/powerpoint/2010/main" val="207333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5DF5CC-0B49-4EA6-8303-82C08E579F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797189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PRG</a:t>
            </a:r>
            <a:r>
              <a:rPr lang="en-US" dirty="0"/>
              <a:t> is a pattern, and easy to implement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C2FA73-293B-4BA3-8855-73676CD0E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Post-redirect-Get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3DE8C0C3-4B3A-440E-96B2-DA4C71B27575}"/>
              </a:ext>
            </a:extLst>
          </p:cNvPr>
          <p:cNvSpPr txBox="1">
            <a:spLocks/>
          </p:cNvSpPr>
          <p:nvPr/>
        </p:nvSpPr>
        <p:spPr>
          <a:xfrm>
            <a:off x="771004" y="1993320"/>
            <a:ext cx="6306803" cy="44038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HttpGet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]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IActionResult Create()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View(new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ProductModel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HttpPost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]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IActionResult Create(ProductModel productModel)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if (!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ModelState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IsValid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return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View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productModel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Do magic with productModel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RedirectToAction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Details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", { id });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C5AF3A-1307-4DE2-8C9A-B1116310BB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552" y="2246499"/>
            <a:ext cx="4769682" cy="389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29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Areas</a:t>
            </a:r>
            <a:endParaRPr lang="bg-BG"/>
          </a:p>
        </p:txBody>
      </p:sp>
      <p:pic>
        <p:nvPicPr>
          <p:cNvPr id="3074" name="Picture 2" descr="Ð ÐµÐ·ÑÐ»ÑÐ°Ñ Ñ Ð¸Ð·Ð¾Ð±ÑÐ°Ð¶ÐµÐ½Ð¸Ðµ Ð·Ð° areas png"/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624" y="1266614"/>
            <a:ext cx="2756747" cy="2756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69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48008" y="1193346"/>
            <a:ext cx="11537685" cy="4179871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Some applications can have a </a:t>
            </a:r>
            <a:r>
              <a:rPr lang="en-US" sz="3200" b="1" dirty="0">
                <a:solidFill>
                  <a:schemeClr val="bg1"/>
                </a:solidFill>
              </a:rPr>
              <a:t>large number</a:t>
            </a:r>
            <a:r>
              <a:rPr lang="en-US" sz="3200" dirty="0"/>
              <a:t> of </a:t>
            </a:r>
            <a:r>
              <a:rPr lang="en-US" sz="3200" b="1" dirty="0">
                <a:solidFill>
                  <a:schemeClr val="bg1"/>
                </a:solidFill>
              </a:rPr>
              <a:t>components</a:t>
            </a:r>
          </a:p>
          <a:p>
            <a:r>
              <a:rPr lang="en-US" sz="3200" dirty="0"/>
              <a:t>We can partition Web applications into smaller units (</a:t>
            </a:r>
            <a:r>
              <a:rPr lang="en-US" sz="3200" b="1" dirty="0">
                <a:solidFill>
                  <a:schemeClr val="bg1"/>
                </a:solidFill>
              </a:rPr>
              <a:t>Areas</a:t>
            </a:r>
            <a:r>
              <a:rPr lang="en-US" sz="3200" dirty="0"/>
              <a:t>)</a:t>
            </a:r>
          </a:p>
          <a:p>
            <a:pPr lvl="1"/>
            <a:r>
              <a:rPr lang="en-US" sz="3000" dirty="0"/>
              <a:t>An </a:t>
            </a:r>
            <a:r>
              <a:rPr lang="en-US" sz="3000" b="1" dirty="0">
                <a:solidFill>
                  <a:schemeClr val="bg1"/>
                </a:solidFill>
              </a:rPr>
              <a:t>Area</a:t>
            </a:r>
            <a:r>
              <a:rPr lang="en-US" sz="3000" dirty="0"/>
              <a:t> is effectively an </a:t>
            </a:r>
            <a:r>
              <a:rPr lang="en-US" sz="3000" b="1" dirty="0">
                <a:solidFill>
                  <a:schemeClr val="bg1"/>
                </a:solidFill>
              </a:rPr>
              <a:t>MVC structure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dirty="0"/>
              <a:t>inside an application</a:t>
            </a:r>
          </a:p>
          <a:p>
            <a:r>
              <a:rPr lang="en-US" sz="3200" dirty="0"/>
              <a:t>Example: large e-commerce application</a:t>
            </a:r>
          </a:p>
          <a:p>
            <a:pPr lvl="1"/>
            <a:r>
              <a:rPr lang="en-US" sz="2800" dirty="0"/>
              <a:t>Store, users, blog, forum, administration</a:t>
            </a:r>
          </a:p>
          <a:p>
            <a:r>
              <a:rPr lang="en-US" sz="3200" dirty="0"/>
              <a:t>To use areas you should change</a:t>
            </a:r>
            <a:br>
              <a:rPr lang="en-US" sz="3200" dirty="0"/>
            </a:b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default route template</a:t>
            </a:r>
            <a:r>
              <a:rPr lang="en-US" sz="3200" dirty="0"/>
              <a:t>: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79D915-F060-4B3E-9688-62F00093EDB1}"/>
              </a:ext>
            </a:extLst>
          </p:cNvPr>
          <p:cNvSpPr txBox="1">
            <a:spLocks/>
          </p:cNvSpPr>
          <p:nvPr/>
        </p:nvSpPr>
        <p:spPr>
          <a:xfrm>
            <a:off x="842743" y="5084063"/>
            <a:ext cx="10564458" cy="14488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999" dirty="0">
                <a:solidFill>
                  <a:schemeClr val="tx1"/>
                </a:solidFill>
                <a:effectLst/>
              </a:rPr>
              <a:t>routes.MapRoute(</a:t>
            </a:r>
          </a:p>
          <a:p>
            <a:r>
              <a:rPr lang="en-US" sz="1999" dirty="0">
                <a:solidFill>
                  <a:schemeClr val="tx1"/>
                </a:solidFill>
                <a:effectLst/>
              </a:rPr>
              <a:t>    name: "areas",</a:t>
            </a:r>
          </a:p>
          <a:p>
            <a:r>
              <a:rPr lang="en-US" sz="1999" dirty="0">
                <a:solidFill>
                  <a:schemeClr val="tx1"/>
                </a:solidFill>
                <a:effectLst/>
              </a:rPr>
              <a:t>    template: "{</a:t>
            </a:r>
            <a:r>
              <a:rPr lang="en-US" sz="1999" dirty="0">
                <a:solidFill>
                  <a:schemeClr val="bg1"/>
                </a:solidFill>
                <a:effectLst/>
              </a:rPr>
              <a:t>area:exists</a:t>
            </a:r>
            <a:r>
              <a:rPr lang="en-US" sz="1999" dirty="0">
                <a:solidFill>
                  <a:schemeClr val="tx1"/>
                </a:solidFill>
                <a:effectLst/>
              </a:rPr>
              <a:t>}/{controller=Home}/{action=Index}/{id?}"</a:t>
            </a:r>
          </a:p>
          <a:p>
            <a:r>
              <a:rPr lang="en-US" sz="1999" dirty="0">
                <a:solidFill>
                  <a:schemeClr val="tx1"/>
                </a:solidFill>
                <a:effectLst/>
              </a:rPr>
              <a:t>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08C2941-621E-4C1A-8342-8338878885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2E7E75-7848-40F0-B1F6-0FA883BBB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0409" y="2348880"/>
            <a:ext cx="2276793" cy="295316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86755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Performance</a:t>
            </a:r>
            <a:endParaRPr lang="bg-BG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13CD308-DB7F-434D-B598-D9EF129159FE}"/>
              </a:ext>
            </a:extLst>
          </p:cNvPr>
          <p:cNvGrpSpPr/>
          <p:nvPr/>
        </p:nvGrpSpPr>
        <p:grpSpPr>
          <a:xfrm>
            <a:off x="5070629" y="1156905"/>
            <a:ext cx="2209800" cy="2883179"/>
            <a:chOff x="5132773" y="1143798"/>
            <a:chExt cx="2209800" cy="2883179"/>
          </a:xfrm>
        </p:grpSpPr>
        <p:pic>
          <p:nvPicPr>
            <p:cNvPr id="3" name="Graphic 2" descr="Cloud Computing">
              <a:extLst>
                <a:ext uri="{FF2B5EF4-FFF2-40B4-BE49-F238E27FC236}">
                  <a16:creationId xmlns:a16="http://schemas.microsoft.com/office/drawing/2014/main" id="{89B8C541-12C7-4E5C-9A8E-C423132B97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32773" y="1857867"/>
              <a:ext cx="2093650" cy="2093650"/>
            </a:xfrm>
            <a:prstGeom prst="rect">
              <a:avLst/>
            </a:prstGeom>
          </p:spPr>
        </p:pic>
        <p:pic>
          <p:nvPicPr>
            <p:cNvPr id="8" name="Graphic 7" descr="Satellite">
              <a:extLst>
                <a:ext uri="{FF2B5EF4-FFF2-40B4-BE49-F238E27FC236}">
                  <a16:creationId xmlns:a16="http://schemas.microsoft.com/office/drawing/2014/main" id="{671E0AC1-49DC-4F8A-B904-FF9B52257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7714363">
              <a:off x="5193755" y="1143798"/>
              <a:ext cx="1070499" cy="1070499"/>
            </a:xfrm>
            <a:prstGeom prst="rect">
              <a:avLst/>
            </a:prstGeom>
          </p:spPr>
        </p:pic>
        <p:pic>
          <p:nvPicPr>
            <p:cNvPr id="10" name="Graphic 9" descr="Stopwatch">
              <a:extLst>
                <a:ext uri="{FF2B5EF4-FFF2-40B4-BE49-F238E27FC236}">
                  <a16:creationId xmlns:a16="http://schemas.microsoft.com/office/drawing/2014/main" id="{DDDF8431-2317-448A-BC20-74FFA28B6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428173" y="3112577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7279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1E51B6-0EDB-42FE-BBBC-43B55BB361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2093" y="1196130"/>
            <a:ext cx="11907813" cy="5201066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Performance</a:t>
            </a:r>
            <a:r>
              <a:rPr lang="en-US" dirty="0"/>
              <a:t> is an important topic in Web app development</a:t>
            </a:r>
          </a:p>
          <a:p>
            <a:pPr lvl="1"/>
            <a:r>
              <a:rPr lang="en-US" dirty="0"/>
              <a:t>Slow-loading discomforts your clients and drives them elsewhere</a:t>
            </a:r>
          </a:p>
          <a:p>
            <a:r>
              <a:rPr lang="en-US" dirty="0"/>
              <a:t>There is </a:t>
            </a:r>
            <a:r>
              <a:rPr lang="en-US" b="1" dirty="0">
                <a:solidFill>
                  <a:schemeClr val="bg1"/>
                </a:solidFill>
              </a:rPr>
              <a:t>no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magic</a:t>
            </a:r>
            <a:r>
              <a:rPr lang="en-US" dirty="0"/>
              <a:t> functionality which optimizes your app</a:t>
            </a:r>
          </a:p>
          <a:p>
            <a:pPr lvl="1"/>
            <a:r>
              <a:rPr lang="en-US" dirty="0"/>
              <a:t>There are many tips, though, on how to speed up your app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119543-3ECF-4EA9-B6F7-F006801DF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67CFC2-EA23-48D2-8D34-4D79BD622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00" y="4114303"/>
            <a:ext cx="3631223" cy="241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55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 err="1"/>
              <a:t>WebHost</a:t>
            </a:r>
            <a:endParaRPr lang="bg-BG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13CD308-DB7F-434D-B598-D9EF129159FE}"/>
              </a:ext>
            </a:extLst>
          </p:cNvPr>
          <p:cNvGrpSpPr/>
          <p:nvPr/>
        </p:nvGrpSpPr>
        <p:grpSpPr>
          <a:xfrm>
            <a:off x="5070629" y="1156905"/>
            <a:ext cx="2209800" cy="2883179"/>
            <a:chOff x="5132773" y="1143798"/>
            <a:chExt cx="2209800" cy="2883179"/>
          </a:xfrm>
        </p:grpSpPr>
        <p:pic>
          <p:nvPicPr>
            <p:cNvPr id="3" name="Graphic 2" descr="Cloud Computing">
              <a:extLst>
                <a:ext uri="{FF2B5EF4-FFF2-40B4-BE49-F238E27FC236}">
                  <a16:creationId xmlns:a16="http://schemas.microsoft.com/office/drawing/2014/main" id="{89B8C541-12C7-4E5C-9A8E-C423132B97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32773" y="1857867"/>
              <a:ext cx="2093650" cy="2093650"/>
            </a:xfrm>
            <a:prstGeom prst="rect">
              <a:avLst/>
            </a:prstGeom>
          </p:spPr>
        </p:pic>
        <p:pic>
          <p:nvPicPr>
            <p:cNvPr id="8" name="Graphic 7" descr="Satellite">
              <a:extLst>
                <a:ext uri="{FF2B5EF4-FFF2-40B4-BE49-F238E27FC236}">
                  <a16:creationId xmlns:a16="http://schemas.microsoft.com/office/drawing/2014/main" id="{671E0AC1-49DC-4F8A-B904-FF9B52257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7714363">
              <a:off x="5193755" y="1143798"/>
              <a:ext cx="1070499" cy="1070499"/>
            </a:xfrm>
            <a:prstGeom prst="rect">
              <a:avLst/>
            </a:prstGeom>
          </p:spPr>
        </p:pic>
        <p:pic>
          <p:nvPicPr>
            <p:cNvPr id="10" name="Graphic 9" descr="Stopwatch">
              <a:extLst>
                <a:ext uri="{FF2B5EF4-FFF2-40B4-BE49-F238E27FC236}">
                  <a16:creationId xmlns:a16="http://schemas.microsoft.com/office/drawing/2014/main" id="{DDDF8431-2317-448A-BC20-74FFA28B6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428173" y="3112577"/>
              <a:ext cx="914400" cy="914400"/>
            </a:xfrm>
            <a:prstGeom prst="rect">
              <a:avLst/>
            </a:prstGeom>
          </p:spPr>
        </p:pic>
      </p:grpSp>
      <p:sp>
        <p:nvSpPr>
          <p:cNvPr id="7" name="Subtitle 2">
            <a:extLst>
              <a:ext uri="{FF2B5EF4-FFF2-40B4-BE49-F238E27FC236}">
                <a16:creationId xmlns:a16="http://schemas.microsoft.com/office/drawing/2014/main" id="{52475F31-E9B3-43E1-86E3-6F1EA66B5D2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585916"/>
            <a:ext cx="10961783" cy="768084"/>
          </a:xfrm>
        </p:spPr>
        <p:txBody>
          <a:bodyPr/>
          <a:lstStyle/>
          <a:p>
            <a:r>
              <a:rPr lang="en-GB" noProof="1"/>
              <a:t>...and WebApplication</a:t>
            </a:r>
          </a:p>
        </p:txBody>
      </p:sp>
    </p:spTree>
    <p:extLst>
      <p:ext uri="{BB962C8B-B14F-4D97-AF65-F5344CB8AC3E}">
        <p14:creationId xmlns:p14="http://schemas.microsoft.com/office/powerpoint/2010/main" val="362992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265050-9081-4CA6-9929-4124FB012F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Measure everything (Application Insights, </a:t>
            </a:r>
            <a:r>
              <a:rPr lang="en-US" b="1" dirty="0" err="1">
                <a:solidFill>
                  <a:schemeClr val="bg1"/>
                </a:solidFill>
              </a:rPr>
              <a:t>dotTrace</a:t>
            </a:r>
            <a:r>
              <a:rPr lang="en-US" b="1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/>
              <a:t>Gather diagnostics for your application</a:t>
            </a:r>
          </a:p>
          <a:p>
            <a:pPr lvl="1"/>
            <a:r>
              <a:rPr lang="en-US" dirty="0"/>
              <a:t>Localize which are the slow components of your application</a:t>
            </a:r>
          </a:p>
          <a:p>
            <a:pPr lvl="1"/>
            <a:r>
              <a:rPr lang="en-US" dirty="0"/>
              <a:t>Analyze what slows down these components</a:t>
            </a:r>
          </a:p>
          <a:p>
            <a:pPr lvl="1"/>
            <a:r>
              <a:rPr lang="en-US" dirty="0"/>
              <a:t>Order and prioritize the most malicious slow-pokes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Pick the low-hanging fruit first</a:t>
            </a:r>
          </a:p>
          <a:p>
            <a:pPr lvl="1"/>
            <a:r>
              <a:rPr lang="en-US" dirty="0"/>
              <a:t>Once you've determined the slowest component, prioritize it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BA4F1F-9BAF-4724-AF0A-938CA9B40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Tips (1)</a:t>
            </a:r>
          </a:p>
        </p:txBody>
      </p:sp>
      <p:pic>
        <p:nvPicPr>
          <p:cNvPr id="6" name="Graphic 5" descr="Stopwatch">
            <a:extLst>
              <a:ext uri="{FF2B5EF4-FFF2-40B4-BE49-F238E27FC236}">
                <a16:creationId xmlns:a16="http://schemas.microsoft.com/office/drawing/2014/main" id="{13CCB263-33A3-4C19-BFFD-1BC8929E9E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60396" y="1313788"/>
            <a:ext cx="1320427" cy="132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24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265050-9081-4CA6-9929-4124FB012F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Enable Compression</a:t>
            </a:r>
          </a:p>
          <a:p>
            <a:pPr lvl="1"/>
            <a:r>
              <a:rPr lang="en-US" dirty="0"/>
              <a:t>HTTP Protocol is not particularly efficient</a:t>
            </a:r>
          </a:p>
          <a:p>
            <a:pPr lvl="1"/>
            <a:r>
              <a:rPr lang="en-US" dirty="0"/>
              <a:t>You can enable Response Compression to increase app efficiency</a:t>
            </a:r>
          </a:p>
          <a:p>
            <a:pPr lvl="2"/>
            <a:r>
              <a:rPr lang="en-US" dirty="0" err="1"/>
              <a:t>ConfigureServices</a:t>
            </a:r>
            <a:r>
              <a:rPr lang="en-US" dirty="0"/>
              <a:t>: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services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AddResponseCompression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b="1" dirty="0">
                <a:solidFill>
                  <a:schemeClr val="bg1"/>
                </a:solidFill>
              </a:rPr>
              <a:t>;</a:t>
            </a:r>
          </a:p>
          <a:p>
            <a:pPr lvl="2"/>
            <a:r>
              <a:rPr lang="en-US" dirty="0"/>
              <a:t>Configure: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app.UseResponseCompression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Reduce HTTP Requests</a:t>
            </a:r>
          </a:p>
          <a:p>
            <a:pPr lvl="1"/>
            <a:r>
              <a:rPr lang="en-US" dirty="0"/>
              <a:t>HTTP Communication is quite slow</a:t>
            </a:r>
          </a:p>
          <a:p>
            <a:pPr lvl="1"/>
            <a:r>
              <a:rPr lang="en-US" dirty="0"/>
              <a:t>Reduce amount of HTTP Requests needed for each functionality</a:t>
            </a:r>
          </a:p>
          <a:p>
            <a:pPr lvl="1"/>
            <a:r>
              <a:rPr lang="en-US" dirty="0"/>
              <a:t>Use sprites for images and fonts instead of images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BA4F1F-9BAF-4724-AF0A-938CA9B40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Tips (2)</a:t>
            </a:r>
          </a:p>
        </p:txBody>
      </p:sp>
    </p:spTree>
    <p:extLst>
      <p:ext uri="{BB962C8B-B14F-4D97-AF65-F5344CB8AC3E}">
        <p14:creationId xmlns:p14="http://schemas.microsoft.com/office/powerpoint/2010/main" val="19523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265050-9081-4CA6-9929-4124FB012F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HTTP/2 over SSL (enabled by default)</a:t>
            </a:r>
          </a:p>
          <a:p>
            <a:pPr marL="822960" lvl="1"/>
            <a:r>
              <a:rPr lang="en-US" dirty="0"/>
              <a:t>Binary protocol, Compression of headers</a:t>
            </a:r>
          </a:p>
          <a:p>
            <a:pPr marL="822960" lvl="1"/>
            <a:r>
              <a:rPr lang="en-US" dirty="0"/>
              <a:t>Request multiplexing, HTTP 1.1 compatible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Minify your files (</a:t>
            </a:r>
            <a:r>
              <a:rPr lang="en-US" b="1" dirty="0" err="1">
                <a:solidFill>
                  <a:schemeClr val="bg1"/>
                </a:solidFill>
              </a:rPr>
              <a:t>bundleconfig.json</a:t>
            </a:r>
            <a:r>
              <a:rPr lang="en-US" b="1" dirty="0">
                <a:solidFill>
                  <a:schemeClr val="bg1"/>
                </a:solidFill>
              </a:rPr>
              <a:t>)</a:t>
            </a:r>
          </a:p>
          <a:p>
            <a:pPr marL="822960" lvl="1"/>
            <a:r>
              <a:rPr lang="en-US" dirty="0"/>
              <a:t>Compression is a great tool</a:t>
            </a:r>
          </a:p>
          <a:p>
            <a:pPr marL="822960" lvl="1"/>
            <a:r>
              <a:rPr lang="en-US" dirty="0"/>
              <a:t>Your third-party resources are unnecessarily slowing your app</a:t>
            </a:r>
          </a:p>
          <a:p>
            <a:pPr marL="822960" lvl="1"/>
            <a:r>
              <a:rPr lang="en-US" dirty="0"/>
              <a:t>You can minify them in order to reduce the data traffic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BA4F1F-9BAF-4724-AF0A-938CA9B40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Tips (3)</a:t>
            </a:r>
          </a:p>
        </p:txBody>
      </p:sp>
      <p:pic>
        <p:nvPicPr>
          <p:cNvPr id="1026" name="Picture 2" descr="https://miro.medium.com/max/875/0*lY05UTuA-dWCXU-q.png">
            <a:extLst>
              <a:ext uri="{FF2B5EF4-FFF2-40B4-BE49-F238E27FC236}">
                <a16:creationId xmlns:a16="http://schemas.microsoft.com/office/drawing/2014/main" id="{1B1E749E-1F43-4FBD-B9FF-DF864B9F9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769" y="1375794"/>
            <a:ext cx="3589465" cy="2998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505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265050-9081-4CA6-9929-4124FB012F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Load CSS First</a:t>
            </a:r>
          </a:p>
          <a:p>
            <a:pPr lvl="1"/>
            <a:r>
              <a:rPr lang="en-US" dirty="0"/>
              <a:t>CSS Content must be loaded first, preferably in the head section</a:t>
            </a:r>
          </a:p>
          <a:p>
            <a:pPr lvl="1"/>
            <a:r>
              <a:rPr lang="en-US" dirty="0"/>
              <a:t>Browsers tend to do unnecessary actions when rendering pages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Load JS Last</a:t>
            </a:r>
          </a:p>
          <a:p>
            <a:pPr lvl="1"/>
            <a:r>
              <a:rPr lang="en-US" dirty="0"/>
              <a:t>Pages need to be rendered as quickly as possible</a:t>
            </a:r>
          </a:p>
          <a:p>
            <a:pPr lvl="1"/>
            <a:r>
              <a:rPr lang="en-US" dirty="0"/>
              <a:t>JavaScript is not particularly needed for the rendering of pages</a:t>
            </a:r>
          </a:p>
          <a:p>
            <a:pPr lvl="1"/>
            <a:r>
              <a:rPr lang="en-US" dirty="0"/>
              <a:t>Of course, this is only applicable to non-heavy JavaScript sites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BA4F1F-9BAF-4724-AF0A-938CA9B40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Tips (4)</a:t>
            </a:r>
          </a:p>
        </p:txBody>
      </p:sp>
    </p:spTree>
    <p:extLst>
      <p:ext uri="{BB962C8B-B14F-4D97-AF65-F5344CB8AC3E}">
        <p14:creationId xmlns:p14="http://schemas.microsoft.com/office/powerpoint/2010/main" val="2073513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265050-9081-4CA6-9929-4124FB012F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Cache your pages</a:t>
            </a:r>
          </a:p>
          <a:p>
            <a:pPr lvl="1"/>
            <a:r>
              <a:rPr lang="en-US" dirty="0"/>
              <a:t>There is a lot of static, unchangeable content on web app pages</a:t>
            </a:r>
          </a:p>
          <a:p>
            <a:pPr lvl="1"/>
            <a:r>
              <a:rPr lang="en-US" dirty="0"/>
              <a:t>The process of its slow retrieval does not need to be repeated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Content Delivery Network (CDN)</a:t>
            </a:r>
          </a:p>
          <a:p>
            <a:pPr lvl="1"/>
            <a:r>
              <a:rPr lang="en-US" dirty="0"/>
              <a:t>CDN outsources a bit of work from your application</a:t>
            </a:r>
          </a:p>
          <a:p>
            <a:pPr lvl="1"/>
            <a:r>
              <a:rPr lang="en-US" dirty="0"/>
              <a:t>There are plenty of CDNs closely-located to your clients</a:t>
            </a:r>
          </a:p>
          <a:p>
            <a:pPr lvl="1"/>
            <a:r>
              <a:rPr lang="en-US" dirty="0"/>
              <a:t>CDNs are a preferred resource in Production Environment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BA4F1F-9BAF-4724-AF0A-938CA9B40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Tips (5)</a:t>
            </a:r>
          </a:p>
        </p:txBody>
      </p:sp>
    </p:spTree>
    <p:extLst>
      <p:ext uri="{BB962C8B-B14F-4D97-AF65-F5344CB8AC3E}">
        <p14:creationId xmlns:p14="http://schemas.microsoft.com/office/powerpoint/2010/main" val="105965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Search Engine Optimization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SEO</a:t>
            </a:r>
            <a:endParaRPr lang="bg-BG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13CD308-DB7F-434D-B598-D9EF129159FE}"/>
              </a:ext>
            </a:extLst>
          </p:cNvPr>
          <p:cNvGrpSpPr/>
          <p:nvPr/>
        </p:nvGrpSpPr>
        <p:grpSpPr>
          <a:xfrm>
            <a:off x="5070629" y="1156905"/>
            <a:ext cx="2209800" cy="2883179"/>
            <a:chOff x="5132773" y="1143798"/>
            <a:chExt cx="2209800" cy="2883179"/>
          </a:xfrm>
        </p:grpSpPr>
        <p:pic>
          <p:nvPicPr>
            <p:cNvPr id="3" name="Graphic 2" descr="Cloud Computing">
              <a:extLst>
                <a:ext uri="{FF2B5EF4-FFF2-40B4-BE49-F238E27FC236}">
                  <a16:creationId xmlns:a16="http://schemas.microsoft.com/office/drawing/2014/main" id="{89B8C541-12C7-4E5C-9A8E-C423132B97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32773" y="1857867"/>
              <a:ext cx="2093650" cy="2093650"/>
            </a:xfrm>
            <a:prstGeom prst="rect">
              <a:avLst/>
            </a:prstGeom>
          </p:spPr>
        </p:pic>
        <p:pic>
          <p:nvPicPr>
            <p:cNvPr id="8" name="Graphic 7" descr="Satellite">
              <a:extLst>
                <a:ext uri="{FF2B5EF4-FFF2-40B4-BE49-F238E27FC236}">
                  <a16:creationId xmlns:a16="http://schemas.microsoft.com/office/drawing/2014/main" id="{671E0AC1-49DC-4F8A-B904-FF9B52257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7714363">
              <a:off x="5193755" y="1143798"/>
              <a:ext cx="1070499" cy="1070499"/>
            </a:xfrm>
            <a:prstGeom prst="rect">
              <a:avLst/>
            </a:prstGeom>
          </p:spPr>
        </p:pic>
        <p:pic>
          <p:nvPicPr>
            <p:cNvPr id="10" name="Graphic 9" descr="Stopwatch">
              <a:extLst>
                <a:ext uri="{FF2B5EF4-FFF2-40B4-BE49-F238E27FC236}">
                  <a16:creationId xmlns:a16="http://schemas.microsoft.com/office/drawing/2014/main" id="{DDDF8431-2317-448A-BC20-74FFA28B6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428173" y="3112577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3746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0619B9-582A-4CCA-8845-AD94BFA0D6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561125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Search Engine Optimization </a:t>
            </a:r>
            <a:r>
              <a:rPr lang="en-US" dirty="0"/>
              <a:t>is very important in web apps</a:t>
            </a:r>
          </a:p>
          <a:p>
            <a:pPr lvl="1"/>
            <a:r>
              <a:rPr lang="en-US" dirty="0"/>
              <a:t>Common users tend to use Google/Bing to look for services</a:t>
            </a:r>
          </a:p>
          <a:p>
            <a:pPr lvl="1"/>
            <a:r>
              <a:rPr lang="en-US" dirty="0"/>
              <a:t>There are ways to boost your place in the results of SEs</a:t>
            </a:r>
          </a:p>
          <a:p>
            <a:r>
              <a:rPr lang="en-US" dirty="0"/>
              <a:t>There are several simple </a:t>
            </a:r>
            <a:r>
              <a:rPr lang="en-US" b="1" dirty="0">
                <a:solidFill>
                  <a:schemeClr val="bg1"/>
                </a:solidFill>
              </a:rPr>
              <a:t>tips</a:t>
            </a:r>
            <a:r>
              <a:rPr lang="en-US" dirty="0"/>
              <a:t> you can follow:</a:t>
            </a:r>
          </a:p>
          <a:p>
            <a:pPr lvl="1"/>
            <a:r>
              <a:rPr lang="en-US" dirty="0"/>
              <a:t>Unique content, external links from trustworthy sites</a:t>
            </a:r>
          </a:p>
          <a:p>
            <a:pPr lvl="1"/>
            <a:r>
              <a:rPr lang="en-US" dirty="0"/>
              <a:t>Make your application crawlable and fast</a:t>
            </a:r>
          </a:p>
          <a:p>
            <a:pPr lvl="1"/>
            <a:r>
              <a:rPr lang="en-US" dirty="0"/>
              <a:t>Make your URLs meaningful</a:t>
            </a:r>
          </a:p>
          <a:p>
            <a:pPr lvl="1"/>
            <a:r>
              <a:rPr lang="en-US" dirty="0"/>
              <a:t>Unique and relevant title and description with keywords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13D9AD-70A1-4ED2-B2F0-A2CF467A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Engine Optimization (SEO)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C17B1B-0A78-41A4-82DE-F32C3D45E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877" y="4498250"/>
            <a:ext cx="3394958" cy="152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04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GDPR</a:t>
            </a:r>
            <a:endParaRPr lang="bg-BG"/>
          </a:p>
        </p:txBody>
      </p:sp>
      <p:pic>
        <p:nvPicPr>
          <p:cNvPr id="3" name="Graphic 2" descr="User">
            <a:extLst>
              <a:ext uri="{FF2B5EF4-FFF2-40B4-BE49-F238E27FC236}">
                <a16:creationId xmlns:a16="http://schemas.microsoft.com/office/drawing/2014/main" id="{C5206DC6-978B-41D9-80E1-F38112085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40782" y="1134000"/>
            <a:ext cx="2910435" cy="291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091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3A1DFD2-D678-40D5-83F1-3245CFCEAC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01" y="1196125"/>
            <a:ext cx="12001598" cy="5201066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General Data Protection Regulation</a:t>
            </a:r>
            <a:r>
              <a:rPr lang="en-US" sz="3200" dirty="0"/>
              <a:t> (</a:t>
            </a:r>
            <a:r>
              <a:rPr lang="en-US" sz="3200" b="1" dirty="0">
                <a:solidFill>
                  <a:schemeClr val="bg1"/>
                </a:solidFill>
              </a:rPr>
              <a:t>GDPR</a:t>
            </a:r>
            <a:r>
              <a:rPr lang="en-US" sz="3200" dirty="0"/>
              <a:t>) is a regulation in </a:t>
            </a:r>
            <a:r>
              <a:rPr lang="en-US" sz="3200" b="1" dirty="0">
                <a:solidFill>
                  <a:schemeClr val="bg1"/>
                </a:solidFill>
              </a:rPr>
              <a:t>EU</a:t>
            </a:r>
            <a:r>
              <a:rPr lang="en-US" sz="3200" dirty="0"/>
              <a:t> law</a:t>
            </a:r>
          </a:p>
          <a:p>
            <a:pPr lvl="1"/>
            <a:r>
              <a:rPr lang="en-US" sz="3000" dirty="0"/>
              <a:t>Addresses </a:t>
            </a:r>
            <a:r>
              <a:rPr lang="en-US" sz="3000" b="1" dirty="0">
                <a:solidFill>
                  <a:schemeClr val="bg1"/>
                </a:solidFill>
              </a:rPr>
              <a:t>data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protection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privacy</a:t>
            </a:r>
            <a:r>
              <a:rPr lang="en-US" sz="3000" dirty="0"/>
              <a:t> of individuals within the </a:t>
            </a:r>
            <a:r>
              <a:rPr lang="en-US" sz="3000" b="1" dirty="0">
                <a:solidFill>
                  <a:schemeClr val="bg1"/>
                </a:solidFill>
              </a:rPr>
              <a:t>EU</a:t>
            </a:r>
          </a:p>
          <a:p>
            <a:pPr lvl="1"/>
            <a:r>
              <a:rPr lang="en-US" sz="3000" dirty="0"/>
              <a:t>It also addresses export of personal data outside of the EU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GDPR</a:t>
            </a:r>
            <a:r>
              <a:rPr lang="en-US" sz="3200" dirty="0"/>
              <a:t> aims to:</a:t>
            </a:r>
          </a:p>
          <a:p>
            <a:pPr lvl="1"/>
            <a:r>
              <a:rPr lang="en-US" sz="3000" dirty="0"/>
              <a:t>Provide individuals with more control over their </a:t>
            </a:r>
            <a:r>
              <a:rPr lang="en-US" sz="3000" b="1" dirty="0">
                <a:solidFill>
                  <a:schemeClr val="bg1"/>
                </a:solidFill>
              </a:rPr>
              <a:t>personal data </a:t>
            </a:r>
          </a:p>
          <a:p>
            <a:pPr lvl="1"/>
            <a:r>
              <a:rPr lang="en-US" sz="3000" dirty="0"/>
              <a:t>Simplify the regulatory environment for </a:t>
            </a:r>
            <a:r>
              <a:rPr lang="en-US" sz="3000" b="1" dirty="0">
                <a:solidFill>
                  <a:schemeClr val="bg1"/>
                </a:solidFill>
              </a:rPr>
              <a:t>international businesses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provides </a:t>
            </a:r>
            <a:r>
              <a:rPr lang="en-US" sz="3200" b="1" dirty="0">
                <a:solidFill>
                  <a:schemeClr val="bg1"/>
                </a:solidFill>
              </a:rPr>
              <a:t>API</a:t>
            </a:r>
            <a:r>
              <a:rPr lang="en-US" sz="3200" dirty="0"/>
              <a:t>s to help meet some </a:t>
            </a:r>
            <a:r>
              <a:rPr lang="en-US" sz="3200" b="1" dirty="0">
                <a:solidFill>
                  <a:schemeClr val="bg1"/>
                </a:solidFill>
              </a:rPr>
              <a:t>GDPR</a:t>
            </a:r>
            <a:r>
              <a:rPr lang="en-US" sz="3200" dirty="0"/>
              <a:t> requirements</a:t>
            </a:r>
            <a:endParaRPr lang="en-US" sz="3000" dirty="0"/>
          </a:p>
          <a:p>
            <a:pPr lvl="1"/>
            <a:r>
              <a:rPr lang="en-US" sz="3000" dirty="0"/>
              <a:t>There is also a sample app in GitHub </a:t>
            </a:r>
            <a:r>
              <a:rPr lang="en-US" sz="30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DE7C97-90ED-4C55-B485-7C44EBE4F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GDPR</a:t>
            </a:r>
          </a:p>
        </p:txBody>
      </p:sp>
    </p:spTree>
    <p:extLst>
      <p:ext uri="{BB962C8B-B14F-4D97-AF65-F5344CB8AC3E}">
        <p14:creationId xmlns:p14="http://schemas.microsoft.com/office/powerpoint/2010/main" val="2391806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C113851-A97C-4FD0-82EF-9944583715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561125"/>
          </a:xfrm>
        </p:spPr>
        <p:txBody>
          <a:bodyPr>
            <a:normAutofit/>
          </a:bodyPr>
          <a:lstStyle/>
          <a:p>
            <a:r>
              <a:rPr lang="en-US" sz="3000" dirty="0"/>
              <a:t>There are </a:t>
            </a:r>
            <a:r>
              <a:rPr lang="en-US" sz="3000" b="1" dirty="0">
                <a:solidFill>
                  <a:schemeClr val="bg1"/>
                </a:solidFill>
              </a:rPr>
              <a:t>several individual rights </a:t>
            </a:r>
            <a:r>
              <a:rPr lang="en-US" sz="3000" dirty="0"/>
              <a:t>you must provide your clients</a:t>
            </a:r>
          </a:p>
          <a:p>
            <a:pPr lvl="1"/>
            <a:r>
              <a:rPr lang="en-US" sz="2600" dirty="0"/>
              <a:t>Right to be </a:t>
            </a:r>
            <a:r>
              <a:rPr lang="en-US" sz="2600" b="1" dirty="0">
                <a:solidFill>
                  <a:schemeClr val="bg1"/>
                </a:solidFill>
              </a:rPr>
              <a:t>informed</a:t>
            </a:r>
            <a:r>
              <a:rPr lang="en-US" sz="2600" dirty="0"/>
              <a:t> – inform your clients how you use their personal data</a:t>
            </a:r>
          </a:p>
          <a:p>
            <a:pPr lvl="1"/>
            <a:r>
              <a:rPr lang="en-US" sz="2600" dirty="0"/>
              <a:t>Right of </a:t>
            </a:r>
            <a:r>
              <a:rPr lang="en-US" sz="2600" b="1" dirty="0">
                <a:solidFill>
                  <a:schemeClr val="bg1"/>
                </a:solidFill>
              </a:rPr>
              <a:t>access </a:t>
            </a:r>
            <a:r>
              <a:rPr lang="en-US" sz="2600" dirty="0"/>
              <a:t>– if a client requests their data, you must provide it</a:t>
            </a:r>
          </a:p>
          <a:p>
            <a:pPr lvl="1"/>
            <a:r>
              <a:rPr lang="en-US" sz="2600" dirty="0"/>
              <a:t>Right to </a:t>
            </a:r>
            <a:r>
              <a:rPr lang="en-US" sz="2600" b="1" dirty="0">
                <a:solidFill>
                  <a:schemeClr val="bg1"/>
                </a:solidFill>
              </a:rPr>
              <a:t>rectification</a:t>
            </a:r>
            <a:r>
              <a:rPr lang="en-US" sz="2600" dirty="0"/>
              <a:t> – allow clients to correct inaccurate personal data</a:t>
            </a:r>
          </a:p>
          <a:p>
            <a:pPr lvl="1"/>
            <a:r>
              <a:rPr lang="en-US" sz="2600" dirty="0"/>
              <a:t>Right to </a:t>
            </a:r>
            <a:r>
              <a:rPr lang="en-US" sz="2600" b="1" dirty="0">
                <a:solidFill>
                  <a:schemeClr val="bg1"/>
                </a:solidFill>
              </a:rPr>
              <a:t>erasure </a:t>
            </a:r>
            <a:r>
              <a:rPr lang="en-US" sz="2600" dirty="0"/>
              <a:t>– provide clients with the ability to erase their data</a:t>
            </a:r>
          </a:p>
          <a:p>
            <a:pPr lvl="1"/>
            <a:r>
              <a:rPr lang="en-US" sz="2600" dirty="0"/>
              <a:t>Right to </a:t>
            </a:r>
            <a:r>
              <a:rPr lang="en-US" sz="2600" b="1" dirty="0">
                <a:solidFill>
                  <a:schemeClr val="bg1"/>
                </a:solidFill>
              </a:rPr>
              <a:t>restrict processing</a:t>
            </a:r>
            <a:r>
              <a:rPr lang="en-US" sz="2600" dirty="0"/>
              <a:t> – allow clients to block processing of their data</a:t>
            </a:r>
          </a:p>
          <a:p>
            <a:pPr lvl="1"/>
            <a:r>
              <a:rPr lang="en-US" sz="2600" dirty="0"/>
              <a:t>Right to </a:t>
            </a:r>
            <a:r>
              <a:rPr lang="en-US" sz="2600" b="1" dirty="0">
                <a:solidFill>
                  <a:schemeClr val="bg1"/>
                </a:solidFill>
              </a:rPr>
              <a:t>portability </a:t>
            </a:r>
            <a:r>
              <a:rPr lang="en-US" sz="2600" dirty="0"/>
              <a:t>– allow clients to obtain and reuse their data</a:t>
            </a:r>
          </a:p>
          <a:p>
            <a:pPr lvl="1"/>
            <a:r>
              <a:rPr lang="en-US" sz="2600" dirty="0"/>
              <a:t>Right to </a:t>
            </a:r>
            <a:r>
              <a:rPr lang="en-US" sz="2600" b="1" dirty="0">
                <a:solidFill>
                  <a:schemeClr val="bg1"/>
                </a:solidFill>
              </a:rPr>
              <a:t>object</a:t>
            </a:r>
            <a:r>
              <a:rPr lang="en-US" sz="2600" dirty="0"/>
              <a:t> – allow clients to object to the use of their personal data</a:t>
            </a:r>
          </a:p>
          <a:p>
            <a:pPr lvl="1"/>
            <a:r>
              <a:rPr lang="en-US" sz="2600" dirty="0"/>
              <a:t>Rights related to </a:t>
            </a:r>
            <a:r>
              <a:rPr lang="en-US" sz="2600" b="1" dirty="0">
                <a:solidFill>
                  <a:schemeClr val="bg1"/>
                </a:solidFill>
              </a:rPr>
              <a:t>automatic decision making</a:t>
            </a:r>
            <a:r>
              <a:rPr lang="en-US" sz="2600" dirty="0"/>
              <a:t>, including </a:t>
            </a:r>
            <a:r>
              <a:rPr lang="en-US" sz="2600" b="1" dirty="0">
                <a:solidFill>
                  <a:schemeClr val="bg1"/>
                </a:solidFill>
              </a:rPr>
              <a:t>profiling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FC1454-9C7F-4243-9DEA-029A486CE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GDPR</a:t>
            </a:r>
          </a:p>
        </p:txBody>
      </p:sp>
    </p:spTree>
    <p:extLst>
      <p:ext uri="{BB962C8B-B14F-4D97-AF65-F5344CB8AC3E}">
        <p14:creationId xmlns:p14="http://schemas.microsoft.com/office/powerpoint/2010/main" val="122214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F0A93D-1565-44D9-A7F5-A411ABCD23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6"/>
            <a:ext cx="11818096" cy="5310874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apps configure and launch a host</a:t>
            </a:r>
          </a:p>
          <a:p>
            <a:pPr lvl="1"/>
            <a:r>
              <a:rPr lang="en-US" sz="3000" dirty="0"/>
              <a:t>The host is responsible for </a:t>
            </a:r>
            <a:r>
              <a:rPr lang="en-US" sz="3000" b="1" dirty="0"/>
              <a:t>app startup </a:t>
            </a:r>
            <a:r>
              <a:rPr lang="en-US" sz="3000" dirty="0"/>
              <a:t>and </a:t>
            </a:r>
            <a:r>
              <a:rPr lang="en-US" sz="3000" b="1" dirty="0"/>
              <a:t>lifetime management</a:t>
            </a:r>
          </a:p>
          <a:p>
            <a:pPr lvl="1"/>
            <a:r>
              <a:rPr lang="en-US" sz="3000" dirty="0"/>
              <a:t>At minimum, the host configures a </a:t>
            </a:r>
            <a:r>
              <a:rPr lang="en-US" sz="3000" b="1" dirty="0"/>
              <a:t>server</a:t>
            </a:r>
            <a:r>
              <a:rPr lang="en-US" sz="3000" dirty="0"/>
              <a:t> and </a:t>
            </a:r>
            <a:r>
              <a:rPr lang="en-US" sz="3000" b="1" dirty="0"/>
              <a:t>request pipeline</a:t>
            </a:r>
          </a:p>
          <a:p>
            <a:pPr lvl="2"/>
            <a:r>
              <a:rPr lang="en-US" sz="2800" dirty="0"/>
              <a:t>Can also set up logging, dependency injection and configuration</a:t>
            </a:r>
          </a:p>
          <a:p>
            <a:pPr marL="895350" lvl="2" indent="0">
              <a:buNone/>
            </a:pPr>
            <a:endParaRPr lang="en-US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2C4459-9224-49B5-BB1A-873585109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/>
              <a:t>WebHost</a:t>
            </a:r>
          </a:p>
        </p:txBody>
      </p:sp>
    </p:spTree>
    <p:extLst>
      <p:ext uri="{BB962C8B-B14F-4D97-AF65-F5344CB8AC3E}">
        <p14:creationId xmlns:p14="http://schemas.microsoft.com/office/powerpoint/2010/main" val="4155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7411" y="1293737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684886" y="1523310"/>
            <a:ext cx="7766664" cy="4773613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ts val="3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 b="1" noProof="1">
                <a:solidFill>
                  <a:schemeClr val="bg2"/>
                </a:solidFill>
              </a:rPr>
              <a:t>WebHost and WebApplication</a:t>
            </a:r>
          </a:p>
          <a:p>
            <a:pPr marL="457200" indent="-457200">
              <a:lnSpc>
                <a:spcPts val="3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 b="1" noProof="1">
                <a:solidFill>
                  <a:schemeClr val="bg2"/>
                </a:solidFill>
              </a:rPr>
              <a:t>Logging</a:t>
            </a:r>
          </a:p>
          <a:p>
            <a:pPr marL="457200" indent="-457200">
              <a:lnSpc>
                <a:spcPts val="3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 b="1" noProof="1">
                <a:solidFill>
                  <a:schemeClr val="bg2"/>
                </a:solidFill>
              </a:rPr>
              <a:t>Cache</a:t>
            </a:r>
          </a:p>
          <a:p>
            <a:pPr marL="457200" indent="-457200">
              <a:lnSpc>
                <a:spcPts val="3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 b="1" noProof="1">
                <a:solidFill>
                  <a:schemeClr val="bg2"/>
                </a:solidFill>
              </a:rPr>
              <a:t>Sessions</a:t>
            </a:r>
          </a:p>
          <a:p>
            <a:pPr marL="457200" indent="-457200">
              <a:lnSpc>
                <a:spcPts val="3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 b="1" noProof="1">
                <a:solidFill>
                  <a:schemeClr val="bg2"/>
                </a:solidFill>
              </a:rPr>
              <a:t>TempData</a:t>
            </a:r>
          </a:p>
          <a:p>
            <a:pPr marL="457200" indent="-457200">
              <a:lnSpc>
                <a:spcPts val="3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 b="1" noProof="1">
                <a:solidFill>
                  <a:schemeClr val="bg2"/>
                </a:solidFill>
              </a:rPr>
              <a:t>Areas</a:t>
            </a:r>
          </a:p>
          <a:p>
            <a:pPr marL="457200" indent="-457200">
              <a:lnSpc>
                <a:spcPts val="3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 b="1" noProof="1">
                <a:solidFill>
                  <a:schemeClr val="bg2"/>
                </a:solidFill>
              </a:rPr>
              <a:t>Performance</a:t>
            </a:r>
          </a:p>
          <a:p>
            <a:pPr marL="457200" indent="-457200">
              <a:lnSpc>
                <a:spcPts val="3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 b="1" noProof="1">
                <a:solidFill>
                  <a:schemeClr val="bg2"/>
                </a:solidFill>
              </a:rPr>
              <a:t>SEO</a:t>
            </a:r>
          </a:p>
          <a:p>
            <a:pPr marL="457200" indent="-457200">
              <a:lnSpc>
                <a:spcPts val="3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 b="1" noProof="1">
                <a:solidFill>
                  <a:schemeClr val="bg2"/>
                </a:solidFill>
              </a:rPr>
              <a:t>GDPR</a:t>
            </a:r>
          </a:p>
        </p:txBody>
      </p:sp>
    </p:spTree>
    <p:extLst>
      <p:ext uri="{BB962C8B-B14F-4D97-AF65-F5344CB8AC3E}">
        <p14:creationId xmlns:p14="http://schemas.microsoft.com/office/powerpoint/2010/main" val="1760161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14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80118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F0A93D-1565-44D9-A7F5-A411ABCD23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6"/>
            <a:ext cx="11818096" cy="5310874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dirty="0"/>
              <a:t>Before .NET 6, the webhost is set up first and then the app is built</a:t>
            </a:r>
          </a:p>
          <a:p>
            <a:pPr lvl="1">
              <a:buClr>
                <a:srgbClr val="234465"/>
              </a:buClr>
            </a:pPr>
            <a:r>
              <a:rPr lang="en-US" sz="3000" dirty="0"/>
              <a:t>In .NET 6 we do those actions </a:t>
            </a:r>
            <a:r>
              <a:rPr lang="en-US" sz="3000" b="1" dirty="0">
                <a:solidFill>
                  <a:schemeClr val="bg1"/>
                </a:solidFill>
              </a:rPr>
              <a:t>simultaneously </a:t>
            </a:r>
            <a:r>
              <a:rPr lang="en-US" sz="3000" dirty="0"/>
              <a:t>in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 err="1">
                <a:latin typeface="Consolas" panose="020B0609020204030204" pitchFamily="49" charset="0"/>
              </a:rPr>
              <a:t>Program.cs</a:t>
            </a:r>
            <a:endParaRPr lang="en-US" sz="3000" b="1" dirty="0">
              <a:latin typeface="Consolas" panose="020B0609020204030204" pitchFamily="49" charset="0"/>
            </a:endParaRPr>
          </a:p>
          <a:p>
            <a:pPr lvl="1">
              <a:buClr>
                <a:srgbClr val="234465"/>
              </a:buClr>
            </a:pPr>
            <a:r>
              <a:rPr lang="en-US" sz="3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WebApplication</a:t>
            </a:r>
            <a:r>
              <a:rPr lang="en-US" sz="3000" dirty="0">
                <a:latin typeface="+mj-lt"/>
              </a:rPr>
              <a:t> is an abstraction of </a:t>
            </a:r>
            <a:r>
              <a:rPr lang="en-US" sz="3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WebHost</a:t>
            </a:r>
            <a:endParaRPr lang="en-US" sz="30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2">
              <a:buClr>
                <a:srgbClr val="234465"/>
              </a:buClr>
            </a:pPr>
            <a:r>
              <a:rPr lang="en-US" sz="2800" dirty="0">
                <a:latin typeface="+mj-lt"/>
              </a:rPr>
              <a:t>Returned by the </a:t>
            </a:r>
            <a:r>
              <a:rPr lang="en-US" sz="2800" b="1" dirty="0">
                <a:latin typeface="Consolas" panose="020B0609020204030204" pitchFamily="49" charset="0"/>
              </a:rPr>
              <a:t>Build()</a:t>
            </a:r>
            <a:r>
              <a:rPr lang="en-US" sz="2800" dirty="0">
                <a:latin typeface="+mj-lt"/>
              </a:rPr>
              <a:t> method of the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WebApplicationBuilder</a:t>
            </a:r>
            <a:endParaRPr lang="en-US" sz="28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2">
              <a:buClr>
                <a:srgbClr val="234465"/>
              </a:buClr>
            </a:pPr>
            <a:r>
              <a:rPr lang="en-US" sz="2800" dirty="0">
                <a:latin typeface="+mj-lt"/>
              </a:rPr>
              <a:t>Defines the way the app communicates with its environment</a:t>
            </a:r>
          </a:p>
          <a:p>
            <a:pPr marL="895350" lvl="2" indent="0">
              <a:buNone/>
            </a:pPr>
            <a:endParaRPr lang="en-US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2C4459-9224-49B5-BB1A-873585109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/>
              <a:t>WebApplication</a:t>
            </a:r>
          </a:p>
        </p:txBody>
      </p:sp>
    </p:spTree>
    <p:extLst>
      <p:ext uri="{BB962C8B-B14F-4D97-AF65-F5344CB8AC3E}">
        <p14:creationId xmlns:p14="http://schemas.microsoft.com/office/powerpoint/2010/main" val="263021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91ACB4-EE27-45E8-B54A-E0D4D1EEE2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2907875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CreateBuilder()</a:t>
            </a:r>
            <a:r>
              <a:rPr lang="en-US" sz="3200" noProof="1">
                <a:latin typeface="+mj-lt"/>
              </a:rPr>
              <a:t> initializes a new instance of the </a:t>
            </a:r>
            <a:r>
              <a:rPr lang="en-US" sz="3200" b="1" noProof="1">
                <a:latin typeface="Consolas" panose="020B0609020204030204" pitchFamily="49" charset="0"/>
              </a:rPr>
              <a:t>WebApplicationBuilder</a:t>
            </a:r>
            <a:r>
              <a:rPr lang="en-US" sz="3200" noProof="1">
                <a:latin typeface="+mj-lt"/>
              </a:rPr>
              <a:t> class</a:t>
            </a:r>
          </a:p>
          <a:p>
            <a:pPr lvl="1">
              <a:buClr>
                <a:schemeClr val="tx1"/>
              </a:buClr>
            </a:pPr>
            <a:r>
              <a:rPr lang="en-US" sz="3000" noProof="1"/>
              <a:t>Performs several essential tasks</a:t>
            </a:r>
          </a:p>
          <a:p>
            <a:pPr lvl="2"/>
            <a:r>
              <a:rPr lang="en-US" sz="2600" noProof="1"/>
              <a:t>Configures Kestrel server, loads host and app configuration</a:t>
            </a:r>
          </a:p>
          <a:p>
            <a:pPr lvl="2"/>
            <a:r>
              <a:rPr lang="en-US" sz="2600" noProof="1"/>
              <a:t>Configures logging, IIS integration, sets the content root, etc.</a:t>
            </a:r>
          </a:p>
          <a:p>
            <a:r>
              <a:rPr lang="en-US" sz="3200" noProof="1"/>
              <a:t>This sets up </a:t>
            </a:r>
            <a:r>
              <a:rPr lang="en-US" sz="3200" b="1" noProof="1">
                <a:solidFill>
                  <a:schemeClr val="bg1"/>
                </a:solidFill>
              </a:rPr>
              <a:t>default</a:t>
            </a:r>
            <a:r>
              <a:rPr lang="en-US" sz="3200" noProof="1"/>
              <a:t> config which you can </a:t>
            </a:r>
            <a:r>
              <a:rPr lang="en-US" sz="3200" b="1" noProof="1">
                <a:solidFill>
                  <a:schemeClr val="bg1"/>
                </a:solidFill>
              </a:rPr>
              <a:t>modify</a:t>
            </a:r>
            <a:r>
              <a:rPr lang="en-US" sz="3200" noProof="1"/>
              <a:t>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F46564-C7FD-49FF-A067-CB3D27745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noProof="1"/>
              <a:t>CreateBuilder()</a:t>
            </a:r>
            <a:endParaRPr lang="en-US" noProof="1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435CA544-AACE-44C3-A964-74EA2B6F467B}"/>
              </a:ext>
            </a:extLst>
          </p:cNvPr>
          <p:cNvSpPr txBox="1">
            <a:spLocks/>
          </p:cNvSpPr>
          <p:nvPr/>
        </p:nvSpPr>
        <p:spPr>
          <a:xfrm>
            <a:off x="6222780" y="4835504"/>
            <a:ext cx="5897665" cy="197243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builder.Host.ConfigureServices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((context, services) =&gt;</a:t>
            </a:r>
          </a:p>
          <a:p>
            <a:r>
              <a:rPr lang="bg-BG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services.Configure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KestrelServerOptions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&gt;(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context.Configuration.GetSection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("Kestrel"));</a:t>
            </a:r>
          </a:p>
          <a:p>
            <a:r>
              <a:rPr lang="bg-BG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});</a:t>
            </a:r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A15F5D9-FCBA-4BB1-922C-F398FB2AF771}"/>
              </a:ext>
            </a:extLst>
          </p:cNvPr>
          <p:cNvSpPr txBox="1">
            <a:spLocks/>
          </p:cNvSpPr>
          <p:nvPr/>
        </p:nvSpPr>
        <p:spPr>
          <a:xfrm>
            <a:off x="198334" y="5601006"/>
            <a:ext cx="5897664" cy="12029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builder.Host.ConfigureLogging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(logging =&gt;</a:t>
            </a:r>
          </a:p>
          <a:p>
            <a:r>
              <a:rPr lang="bg-BG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logging.SetMinimumLevel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LogLevel.Warning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bg-BG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});</a:t>
            </a:r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0E1816E-FC51-46EE-9F5E-7DF3264C0F7A}"/>
              </a:ext>
            </a:extLst>
          </p:cNvPr>
          <p:cNvSpPr txBox="1">
            <a:spLocks/>
          </p:cNvSpPr>
          <p:nvPr/>
        </p:nvSpPr>
        <p:spPr>
          <a:xfrm>
            <a:off x="198334" y="4835237"/>
            <a:ext cx="5897665" cy="464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var builder = </a:t>
            </a:r>
            <a:r>
              <a:rPr lang="en-GB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WebApplication.CreateBuilder</a:t>
            </a:r>
            <a:r>
              <a:rPr lang="en-GB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(args);</a:t>
            </a:r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01396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noProof="1"/>
              <a:t>ILoggerFactory</a:t>
            </a:r>
            <a:r>
              <a:rPr lang="en-GB" dirty="0"/>
              <a:t> &amp; </a:t>
            </a:r>
            <a:r>
              <a:rPr lang="en-GB" noProof="1"/>
              <a:t>ILogger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Logging</a:t>
            </a:r>
            <a:endParaRPr lang="bg-BG" dirty="0"/>
          </a:p>
        </p:txBody>
      </p:sp>
      <p:pic>
        <p:nvPicPr>
          <p:cNvPr id="1026" name="Picture 2" descr="Image result for logging png"/>
          <p:cNvPicPr>
            <a:picLocks noChangeAspect="1" noChangeArrowheads="1"/>
          </p:cNvPicPr>
          <p:nvPr/>
        </p:nvPicPr>
        <p:blipFill>
          <a:blip r:embed="rId2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857" y="1460687"/>
            <a:ext cx="2021381" cy="2358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277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8F1B343-F1E9-406F-8D3F-43295298B3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97834" y="1121745"/>
            <a:ext cx="10126596" cy="5545145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en-US" sz="2999" b="1" dirty="0">
                <a:solidFill>
                  <a:schemeClr val="bg1"/>
                </a:solidFill>
              </a:rPr>
              <a:t>ASP.NET Core </a:t>
            </a:r>
            <a:r>
              <a:rPr lang="en-US" sz="2999" dirty="0"/>
              <a:t>supports a logging API </a:t>
            </a:r>
          </a:p>
          <a:p>
            <a:pPr lvl="1">
              <a:lnSpc>
                <a:spcPct val="100000"/>
              </a:lnSpc>
            </a:pPr>
            <a:r>
              <a:rPr lang="en-US" sz="2799" dirty="0"/>
              <a:t>It works with a variety of </a:t>
            </a:r>
            <a:r>
              <a:rPr lang="en-US" sz="2799" b="1" dirty="0">
                <a:solidFill>
                  <a:schemeClr val="bg1"/>
                </a:solidFill>
              </a:rPr>
              <a:t>logging providers</a:t>
            </a:r>
          </a:p>
          <a:p>
            <a:pPr>
              <a:lnSpc>
                <a:spcPct val="100000"/>
              </a:lnSpc>
            </a:pPr>
            <a:r>
              <a:rPr lang="en-US" sz="2999" dirty="0"/>
              <a:t>The </a:t>
            </a:r>
            <a:r>
              <a:rPr lang="en-US" sz="2999" b="1" dirty="0">
                <a:solidFill>
                  <a:schemeClr val="bg1"/>
                </a:solidFill>
              </a:rPr>
              <a:t>ASP.NET Core logging infrastructure</a:t>
            </a:r>
            <a:r>
              <a:rPr lang="en-US" sz="2999" dirty="0"/>
              <a:t> </a:t>
            </a:r>
            <a:br>
              <a:rPr lang="en-US" sz="2999" dirty="0"/>
            </a:br>
            <a:r>
              <a:rPr lang="en-US" sz="2999" dirty="0"/>
              <a:t>consists of 3 main components: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</a:rPr>
              <a:t>ILogger</a:t>
            </a:r>
            <a:r>
              <a:rPr lang="en-US" sz="2799" noProof="1"/>
              <a:t> – used by the </a:t>
            </a:r>
            <a:br>
              <a:rPr lang="en-US" sz="2799" noProof="1"/>
            </a:br>
            <a:r>
              <a:rPr lang="en-US" sz="2799" noProof="1"/>
              <a:t>app to create log messages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</a:rPr>
              <a:t>ILoggerFactory</a:t>
            </a:r>
            <a:r>
              <a:rPr lang="en-US" sz="2799" noProof="1"/>
              <a:t> – creates </a:t>
            </a:r>
            <a:br>
              <a:rPr lang="en-US" sz="2799" noProof="1"/>
            </a:br>
            <a:r>
              <a:rPr lang="en-US" sz="2799" noProof="1"/>
              <a:t>instances of 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</a:rPr>
              <a:t>ILogger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</a:rPr>
              <a:t>ILoggerProvider</a:t>
            </a:r>
            <a:r>
              <a:rPr lang="en-US" sz="2799" noProof="1"/>
              <a:t> – controls where </a:t>
            </a:r>
            <a:br>
              <a:rPr lang="en-US" sz="2799" noProof="1"/>
            </a:br>
            <a:r>
              <a:rPr lang="en-US" sz="2799" noProof="1"/>
              <a:t>log messages are output</a:t>
            </a:r>
          </a:p>
          <a:p>
            <a:pPr>
              <a:lnSpc>
                <a:spcPct val="100000"/>
              </a:lnSpc>
            </a:pPr>
            <a:r>
              <a:rPr lang="en-US" sz="2999" noProof="1"/>
              <a:t>An application may have multiple logging providers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918C1D-4760-46D1-B080-6DA76F847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54546DE-E97C-4699-B3C7-67DB9D3D36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DFF867-6432-4D46-A463-8F01B9BB0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0739" y="1121744"/>
            <a:ext cx="2620909" cy="453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02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00. CSharp-ASP-NET-Core-Course-Introduction.pptx" id="{B0609C18-A808-4267-A7C2-70967A9FAD53}" vid="{0D3C2449-0461-40D1-812E-F8434A0CE28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5376</TotalTime>
  <Words>3252</Words>
  <Application>Microsoft Office PowerPoint</Application>
  <PresentationFormat>Widescreen</PresentationFormat>
  <Paragraphs>580</Paragraphs>
  <Slides>55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55</vt:i4>
      </vt:variant>
    </vt:vector>
  </HeadingPairs>
  <TitlesOfParts>
    <vt:vector size="62" baseType="lpstr">
      <vt:lpstr>Arial</vt:lpstr>
      <vt:lpstr>Calibri</vt:lpstr>
      <vt:lpstr>Consolas</vt:lpstr>
      <vt:lpstr>Wingdings</vt:lpstr>
      <vt:lpstr>Wingdings 2</vt:lpstr>
      <vt:lpstr>SoftUni</vt:lpstr>
      <vt:lpstr>1_SoftUni</vt:lpstr>
      <vt:lpstr>Advanced Topics</vt:lpstr>
      <vt:lpstr>Table of Contents</vt:lpstr>
      <vt:lpstr>Have a Question?</vt:lpstr>
      <vt:lpstr>WebHost</vt:lpstr>
      <vt:lpstr>WebHost</vt:lpstr>
      <vt:lpstr>WebApplication</vt:lpstr>
      <vt:lpstr>CreateBuilder()</vt:lpstr>
      <vt:lpstr>Logging</vt:lpstr>
      <vt:lpstr>Logging</vt:lpstr>
      <vt:lpstr>ILogger, ILoggerFactory and ILoggerProvider</vt:lpstr>
      <vt:lpstr>Logging Configuration</vt:lpstr>
      <vt:lpstr>Logging Levels</vt:lpstr>
      <vt:lpstr>How to Log Messages from Your Code?</vt:lpstr>
      <vt:lpstr>Cache</vt:lpstr>
      <vt:lpstr>Cache</vt:lpstr>
      <vt:lpstr>Cache Types</vt:lpstr>
      <vt:lpstr>In-Memory Cache</vt:lpstr>
      <vt:lpstr>In-Memory Cache – Example</vt:lpstr>
      <vt:lpstr>In-Memory Cache – Example (2)</vt:lpstr>
      <vt:lpstr>Distributed Cache</vt:lpstr>
      <vt:lpstr>Cache Tag Helpers</vt:lpstr>
      <vt:lpstr>HTTP Response Cache (1)</vt:lpstr>
      <vt:lpstr>HTTP Response Cache (2)</vt:lpstr>
      <vt:lpstr>Sessions</vt:lpstr>
      <vt:lpstr>Sessions</vt:lpstr>
      <vt:lpstr>Configure Session</vt:lpstr>
      <vt:lpstr>Set and Use Session</vt:lpstr>
      <vt:lpstr>Extend Session</vt:lpstr>
      <vt:lpstr>Temp Data</vt:lpstr>
      <vt:lpstr>TempData</vt:lpstr>
      <vt:lpstr>TempData</vt:lpstr>
      <vt:lpstr>TempData with Cookies Workflow</vt:lpstr>
      <vt:lpstr>Enable and Access TempData</vt:lpstr>
      <vt:lpstr>Post-redirect-Get</vt:lpstr>
      <vt:lpstr>Post-redirect-Get</vt:lpstr>
      <vt:lpstr>Areas</vt:lpstr>
      <vt:lpstr>Areas</vt:lpstr>
      <vt:lpstr>Performance</vt:lpstr>
      <vt:lpstr>Performance</vt:lpstr>
      <vt:lpstr>Performance Tips (1)</vt:lpstr>
      <vt:lpstr>Performance Tips (2)</vt:lpstr>
      <vt:lpstr>Performance Tips (3)</vt:lpstr>
      <vt:lpstr>Performance Tips (4)</vt:lpstr>
      <vt:lpstr>Performance Tips (5)</vt:lpstr>
      <vt:lpstr>SEO</vt:lpstr>
      <vt:lpstr>Search Engine Optimization (SEO)</vt:lpstr>
      <vt:lpstr>GDPR</vt:lpstr>
      <vt:lpstr>GDPR</vt:lpstr>
      <vt:lpstr>GDPR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Rositsa Nenova</cp:lastModifiedBy>
  <cp:revision>102</cp:revision>
  <dcterms:created xsi:type="dcterms:W3CDTF">2018-05-23T13:08:44Z</dcterms:created>
  <dcterms:modified xsi:type="dcterms:W3CDTF">2023-01-09T12:24:29Z</dcterms:modified>
  <cp:category>computer programming;programming;software development;software engineering</cp:category>
</cp:coreProperties>
</file>