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1"/>
  </p:notesMasterIdLst>
  <p:handoutMasterIdLst>
    <p:handoutMasterId r:id="rId42"/>
  </p:handoutMasterIdLst>
  <p:sldIdLst>
    <p:sldId id="798" r:id="rId2"/>
    <p:sldId id="799" r:id="rId3"/>
    <p:sldId id="800" r:id="rId4"/>
    <p:sldId id="841" r:id="rId5"/>
    <p:sldId id="842" r:id="rId6"/>
    <p:sldId id="843" r:id="rId7"/>
    <p:sldId id="849" r:id="rId8"/>
    <p:sldId id="844" r:id="rId9"/>
    <p:sldId id="845" r:id="rId10"/>
    <p:sldId id="846" r:id="rId11"/>
    <p:sldId id="847" r:id="rId12"/>
    <p:sldId id="848" r:id="rId13"/>
    <p:sldId id="808" r:id="rId14"/>
    <p:sldId id="809" r:id="rId15"/>
    <p:sldId id="810" r:id="rId16"/>
    <p:sldId id="811" r:id="rId17"/>
    <p:sldId id="812" r:id="rId18"/>
    <p:sldId id="813" r:id="rId19"/>
    <p:sldId id="814" r:id="rId20"/>
    <p:sldId id="815" r:id="rId21"/>
    <p:sldId id="816" r:id="rId22"/>
    <p:sldId id="817" r:id="rId23"/>
    <p:sldId id="818" r:id="rId24"/>
    <p:sldId id="819" r:id="rId25"/>
    <p:sldId id="820" r:id="rId26"/>
    <p:sldId id="821" r:id="rId27"/>
    <p:sldId id="822" r:id="rId28"/>
    <p:sldId id="823" r:id="rId29"/>
    <p:sldId id="833" r:id="rId30"/>
    <p:sldId id="824" r:id="rId31"/>
    <p:sldId id="825" r:id="rId32"/>
    <p:sldId id="826" r:id="rId33"/>
    <p:sldId id="827" r:id="rId34"/>
    <p:sldId id="801" r:id="rId35"/>
    <p:sldId id="401" r:id="rId36"/>
    <p:sldId id="614" r:id="rId37"/>
    <p:sldId id="608" r:id="rId38"/>
    <p:sldId id="405" r:id="rId39"/>
    <p:sldId id="4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934C148-F259-467D-9836-6916DE274F91}">
          <p14:sldIdLst>
            <p14:sldId id="798"/>
            <p14:sldId id="799"/>
            <p14:sldId id="800"/>
          </p14:sldIdLst>
        </p14:section>
        <p14:section name="Indices" id="{62853CB0-3067-41EA-8614-26F8B10D40E0}">
          <p14:sldIdLst>
            <p14:sldId id="841"/>
            <p14:sldId id="842"/>
            <p14:sldId id="843"/>
            <p14:sldId id="849"/>
            <p14:sldId id="844"/>
            <p14:sldId id="845"/>
            <p14:sldId id="846"/>
            <p14:sldId id="847"/>
          </p14:sldIdLst>
        </p14:section>
        <p14:section name="Grouping" id="{E22AF63E-5A5B-4332-94F0-6A2B38B00584}">
          <p14:sldIdLst>
            <p14:sldId id="848"/>
            <p14:sldId id="808"/>
            <p14:sldId id="809"/>
            <p14:sldId id="810"/>
            <p14:sldId id="811"/>
          </p14:sldIdLst>
        </p14:section>
        <p14:section name="Aggregate Functions" id="{E3B4F457-947A-44C3-B5FD-70A903385D64}">
          <p14:sldIdLst>
            <p14:sldId id="812"/>
            <p14:sldId id="813"/>
            <p14:sldId id="814"/>
            <p14:sldId id="815"/>
            <p14:sldId id="816"/>
            <p14:sldId id="817"/>
            <p14:sldId id="818"/>
            <p14:sldId id="819"/>
            <p14:sldId id="820"/>
            <p14:sldId id="821"/>
            <p14:sldId id="822"/>
            <p14:sldId id="823"/>
            <p14:sldId id="833"/>
          </p14:sldIdLst>
        </p14:section>
        <p14:section name="Having" id="{3F705939-9B7F-4B54-A4D0-A7C9172378EE}">
          <p14:sldIdLst>
            <p14:sldId id="824"/>
            <p14:sldId id="825"/>
            <p14:sldId id="826"/>
            <p14:sldId id="827"/>
          </p14:sldIdLst>
        </p14:section>
        <p14:section name="Conclusion" id="{D27FFBCC-2DA0-48C9-BA6D-170B6C67C673}">
          <p14:sldIdLst>
            <p14:sldId id="801"/>
            <p14:sldId id="401"/>
            <p14:sldId id="614"/>
            <p14:sldId id="608"/>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5214" autoAdjust="0"/>
  </p:normalViewPr>
  <p:slideViewPr>
    <p:cSldViewPr showGuides="1">
      <p:cViewPr varScale="1">
        <p:scale>
          <a:sx n="82" d="100"/>
          <a:sy n="82" d="100"/>
        </p:scale>
        <p:origin x="763" y="58"/>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27.4.2022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4/27/2022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0B52D984-1D6C-4573-9A17-44BF13B05EB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4781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6" name="Footer Placeholder 7">
            <a:extLst>
              <a:ext uri="{FF2B5EF4-FFF2-40B4-BE49-F238E27FC236}">
                <a16:creationId xmlns:a16="http://schemas.microsoft.com/office/drawing/2014/main" id="{442FABA0-DFA9-494D-8005-33429131E60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94995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6611CE28-2CED-48DB-833A-208A170A112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18713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18</a:t>
            </a:fld>
            <a:endParaRPr lang="en-US" dirty="0"/>
          </a:p>
        </p:txBody>
      </p:sp>
      <p:sp>
        <p:nvSpPr>
          <p:cNvPr id="6" name="Footer Placeholder 7">
            <a:extLst>
              <a:ext uri="{FF2B5EF4-FFF2-40B4-BE49-F238E27FC236}">
                <a16:creationId xmlns:a16="http://schemas.microsoft.com/office/drawing/2014/main" id="{C97D7DAD-4476-4997-A96F-BDA918593AB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50303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6" name="Footer Placeholder 7">
            <a:extLst>
              <a:ext uri="{FF2B5EF4-FFF2-40B4-BE49-F238E27FC236}">
                <a16:creationId xmlns:a16="http://schemas.microsoft.com/office/drawing/2014/main" id="{A275B31C-46FC-492B-BAEB-30B059D0C0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69962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6" name="Footer Placeholder 7">
            <a:extLst>
              <a:ext uri="{FF2B5EF4-FFF2-40B4-BE49-F238E27FC236}">
                <a16:creationId xmlns:a16="http://schemas.microsoft.com/office/drawing/2014/main" id="{1F44B4E7-82BB-452A-9A97-96E40FCAF03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75479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6" name="Footer Placeholder 7">
            <a:extLst>
              <a:ext uri="{FF2B5EF4-FFF2-40B4-BE49-F238E27FC236}">
                <a16:creationId xmlns:a16="http://schemas.microsoft.com/office/drawing/2014/main" id="{9322CA38-C7E2-4F25-BDB3-AC948F416BE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47965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6" name="Footer Placeholder 7">
            <a:extLst>
              <a:ext uri="{FF2B5EF4-FFF2-40B4-BE49-F238E27FC236}">
                <a16:creationId xmlns:a16="http://schemas.microsoft.com/office/drawing/2014/main" id="{998D1CC9-80A3-4013-9622-19589D284B8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66789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6" name="Footer Placeholder 7">
            <a:extLst>
              <a:ext uri="{FF2B5EF4-FFF2-40B4-BE49-F238E27FC236}">
                <a16:creationId xmlns:a16="http://schemas.microsoft.com/office/drawing/2014/main" id="{9346B5C2-9481-4394-9E89-8656FBB3B1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48783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
        <p:nvSpPr>
          <p:cNvPr id="6" name="Footer Placeholder 7">
            <a:extLst>
              <a:ext uri="{FF2B5EF4-FFF2-40B4-BE49-F238E27FC236}">
                <a16:creationId xmlns:a16="http://schemas.microsoft.com/office/drawing/2014/main" id="{5F9AFDD7-66ED-478F-BCF5-8E7969A056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91024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
        <p:nvSpPr>
          <p:cNvPr id="6" name="Footer Placeholder 7">
            <a:extLst>
              <a:ext uri="{FF2B5EF4-FFF2-40B4-BE49-F238E27FC236}">
                <a16:creationId xmlns:a16="http://schemas.microsoft.com/office/drawing/2014/main" id="{76AB6F90-33F9-4D32-8C1D-872FE1C0D99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7076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81243E04-67BB-452F-BE50-5B31E6F32B2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2084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
        <p:nvSpPr>
          <p:cNvPr id="6" name="Footer Placeholder 7">
            <a:extLst>
              <a:ext uri="{FF2B5EF4-FFF2-40B4-BE49-F238E27FC236}">
                <a16:creationId xmlns:a16="http://schemas.microsoft.com/office/drawing/2014/main" id="{9469C6BB-5551-4D54-B75E-7E3E1B8A5B3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82784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
        <p:nvSpPr>
          <p:cNvPr id="6" name="Footer Placeholder 7">
            <a:extLst>
              <a:ext uri="{FF2B5EF4-FFF2-40B4-BE49-F238E27FC236}">
                <a16:creationId xmlns:a16="http://schemas.microsoft.com/office/drawing/2014/main" id="{79D4E9A8-DC06-4CF6-99B3-9A73481D6E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00679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
        <p:nvSpPr>
          <p:cNvPr id="6" name="Footer Placeholder 7">
            <a:extLst>
              <a:ext uri="{FF2B5EF4-FFF2-40B4-BE49-F238E27FC236}">
                <a16:creationId xmlns:a16="http://schemas.microsoft.com/office/drawing/2014/main" id="{8AEDE46F-F22B-4D50-8BCA-8F8C72EB8B1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4320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
        <p:nvSpPr>
          <p:cNvPr id="6" name="Footer Placeholder 7">
            <a:extLst>
              <a:ext uri="{FF2B5EF4-FFF2-40B4-BE49-F238E27FC236}">
                <a16:creationId xmlns:a16="http://schemas.microsoft.com/office/drawing/2014/main" id="{E57A5B1D-E9E3-441B-800A-EA008F7CC38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08381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1BDE0815-E483-4D09-9757-C50198F2C6A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42994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
        <p:nvSpPr>
          <p:cNvPr id="6" name="Footer Placeholder 7">
            <a:extLst>
              <a:ext uri="{FF2B5EF4-FFF2-40B4-BE49-F238E27FC236}">
                <a16:creationId xmlns:a16="http://schemas.microsoft.com/office/drawing/2014/main" id="{636FB8BE-2DF6-4DD0-9823-F47514FA26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14507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
        <p:nvSpPr>
          <p:cNvPr id="6" name="Footer Placeholder 7">
            <a:extLst>
              <a:ext uri="{FF2B5EF4-FFF2-40B4-BE49-F238E27FC236}">
                <a16:creationId xmlns:a16="http://schemas.microsoft.com/office/drawing/2014/main" id="{47E3CC55-DF2E-4210-B3ED-FA5E069EF7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76871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1DD92E64-EA1F-4A88-91F0-DD969AE0CF7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97527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74BEC2B7-2F20-4DB4-A8FF-82D0A475FCD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085798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46E2483A-E5D4-4CF1-B234-B7E752C0B58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3848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Every table can</a:t>
            </a:r>
            <a:r>
              <a:rPr lang="en-US" baseline="0" dirty="0"/>
              <a:t> have only one c</a:t>
            </a:r>
            <a:r>
              <a:rPr lang="en-US" dirty="0"/>
              <a:t>lustered indexes. They are stored on</a:t>
            </a:r>
            <a:r>
              <a:rPr lang="en-US" baseline="0" dirty="0"/>
              <a:t> the table.</a:t>
            </a:r>
            <a:r>
              <a:rPr lang="en-US" dirty="0"/>
              <a:t> Clustered</a:t>
            </a:r>
            <a:r>
              <a:rPr lang="en-US" baseline="0" dirty="0"/>
              <a:t> indexes sorts the data physically in the table so the reads are much faster. The most common index structure are the B-trees. However, when you have an index inserts and deletes it takes more time to accomplish because </a:t>
            </a:r>
            <a:r>
              <a:rPr lang="en-US" dirty="0"/>
              <a:t>indexes</a:t>
            </a:r>
            <a:r>
              <a:rPr lang="en-US" baseline="0" dirty="0"/>
              <a:t> has to be updated as well.</a:t>
            </a:r>
            <a:br>
              <a:rPr lang="en-US" dirty="0"/>
            </a:br>
            <a:br>
              <a:rPr lang="en-US" dirty="0"/>
            </a:br>
            <a:r>
              <a:rPr lang="en-US" dirty="0"/>
              <a:t>A non-clustered index has a duplicate of the data from the indexed columns kept ordered together with pointers to the actual data rows (pointers to the clustered index if there is one). This means that accessing data through a non-clustered index has to go through an extra layer of indirection. However, if you select only the data that's available in the indexed columns you can get the data back directly from the duplicated index data.</a:t>
            </a:r>
          </a:p>
          <a:p>
            <a:endParaRPr lang="bg-BG" dirty="0"/>
          </a:p>
        </p:txBody>
      </p:sp>
      <p:sp>
        <p:nvSpPr>
          <p:cNvPr id="6" name="Footer Placeholder 7">
            <a:extLst>
              <a:ext uri="{FF2B5EF4-FFF2-40B4-BE49-F238E27FC236}">
                <a16:creationId xmlns:a16="http://schemas.microsoft.com/office/drawing/2014/main" id="{D6062E2B-9DB7-4027-AA3F-B07911E54B1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7585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A9A7C335-AD03-4098-8DE5-9C890185A36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58890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39</a:t>
            </a:fld>
            <a:endParaRPr lang="en-US" dirty="0"/>
          </a:p>
        </p:txBody>
      </p:sp>
      <p:sp>
        <p:nvSpPr>
          <p:cNvPr id="7" name="Footer Placeholder 7">
            <a:extLst>
              <a:ext uri="{FF2B5EF4-FFF2-40B4-BE49-F238E27FC236}">
                <a16:creationId xmlns:a16="http://schemas.microsoft.com/office/drawing/2014/main" id="{B31FF646-1D2D-4FD7-A4DA-768920F02A9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8132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BF067CD-8E6B-4360-9AA8-C5DF2A48A6D1}" type="slidenum">
              <a:rPr lang="en-US" smtClean="0"/>
              <a:t>5</a:t>
            </a:fld>
            <a:endParaRPr lang="en-US" dirty="0"/>
          </a:p>
        </p:txBody>
      </p:sp>
      <p:sp>
        <p:nvSpPr>
          <p:cNvPr id="5" name="Footer Placeholder 7">
            <a:extLst>
              <a:ext uri="{FF2B5EF4-FFF2-40B4-BE49-F238E27FC236}">
                <a16:creationId xmlns:a16="http://schemas.microsoft.com/office/drawing/2014/main" id="{1356434D-CFD9-4577-903D-09A1E12EA9A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32929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9</a:t>
            </a:fld>
            <a:endParaRPr lang="en-US" dirty="0"/>
          </a:p>
        </p:txBody>
      </p:sp>
      <p:sp>
        <p:nvSpPr>
          <p:cNvPr id="6" name="Footer Placeholder 7">
            <a:extLst>
              <a:ext uri="{FF2B5EF4-FFF2-40B4-BE49-F238E27FC236}">
                <a16:creationId xmlns:a16="http://schemas.microsoft.com/office/drawing/2014/main" id="{CD213E49-EECC-4ED2-8AFB-779368481A8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73577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
        <p:nvSpPr>
          <p:cNvPr id="6" name="Footer Placeholder 7">
            <a:extLst>
              <a:ext uri="{FF2B5EF4-FFF2-40B4-BE49-F238E27FC236}">
                <a16:creationId xmlns:a16="http://schemas.microsoft.com/office/drawing/2014/main" id="{419C0AB8-09F8-48FF-9B55-80E51CAB9F8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90120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a16="http://schemas.microsoft.com/office/drawing/2014/main" id="{251A80AC-FE8D-4C84-850E-DA0EAECB274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28720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6" name="Footer Placeholder 7">
            <a:extLst>
              <a:ext uri="{FF2B5EF4-FFF2-40B4-BE49-F238E27FC236}">
                <a16:creationId xmlns:a16="http://schemas.microsoft.com/office/drawing/2014/main" id="{7D779037-2EAC-431A-8358-32C99F93A60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7359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65B01D13-882D-4C61-83BD-BB9961A58A4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942241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judge.softuni.org/Contests/Practice/Index/291#12"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judge.softuni.org/Contests/Practice/Index/291#12"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3.wd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8" Type="http://schemas.openxmlformats.org/officeDocument/2006/relationships/hyperlink" Target="https://pokerstarscareers.com/" TargetMode="External"/><Relationship Id="rId13" Type="http://schemas.openxmlformats.org/officeDocument/2006/relationships/image" Target="../media/image36.png"/><Relationship Id="rId18" Type="http://schemas.openxmlformats.org/officeDocument/2006/relationships/hyperlink" Target="https://smartit.bg/" TargetMode="External"/><Relationship Id="rId3" Type="http://schemas.openxmlformats.org/officeDocument/2006/relationships/image" Target="../media/image31.png"/><Relationship Id="rId21" Type="http://schemas.openxmlformats.org/officeDocument/2006/relationships/image" Target="../media/image40.png"/><Relationship Id="rId7" Type="http://schemas.openxmlformats.org/officeDocument/2006/relationships/image" Target="../media/image33.png"/><Relationship Id="rId12" Type="http://schemas.openxmlformats.org/officeDocument/2006/relationships/hyperlink" Target="https://indeavr.com/" TargetMode="External"/><Relationship Id="rId17" Type="http://schemas.openxmlformats.org/officeDocument/2006/relationships/image" Target="../media/image38.png"/><Relationship Id="rId25" Type="http://schemas.openxmlformats.org/officeDocument/2006/relationships/image" Target="../media/image42.png"/><Relationship Id="rId2" Type="http://schemas.openxmlformats.org/officeDocument/2006/relationships/hyperlink" Target="https://www.postbank.bg/" TargetMode="External"/><Relationship Id="rId16" Type="http://schemas.openxmlformats.org/officeDocument/2006/relationships/hyperlink" Target="https://www.superhosting.bg/" TargetMode="External"/><Relationship Id="rId20" Type="http://schemas.openxmlformats.org/officeDocument/2006/relationships/hyperlink" Target="https://www.softwaregroup.com/" TargetMode="External"/><Relationship Id="rId1" Type="http://schemas.openxmlformats.org/officeDocument/2006/relationships/slideLayout" Target="../slideLayouts/slideLayout3.xml"/><Relationship Id="rId6" Type="http://schemas.openxmlformats.org/officeDocument/2006/relationships/hyperlink" Target="https://bg.it.schwarz/schwarz-it-bulgaria" TargetMode="External"/><Relationship Id="rId11" Type="http://schemas.openxmlformats.org/officeDocument/2006/relationships/image" Target="../media/image35.png"/><Relationship Id="rId24" Type="http://schemas.openxmlformats.org/officeDocument/2006/relationships/hyperlink" Target="https://createx.bg/" TargetMode="External"/><Relationship Id="rId5" Type="http://schemas.openxmlformats.org/officeDocument/2006/relationships/image" Target="../media/image32.png"/><Relationship Id="rId15" Type="http://schemas.openxmlformats.org/officeDocument/2006/relationships/image" Target="../media/image37.jpeg"/><Relationship Id="rId23" Type="http://schemas.openxmlformats.org/officeDocument/2006/relationships/image" Target="../media/image41.png"/><Relationship Id="rId10" Type="http://schemas.openxmlformats.org/officeDocument/2006/relationships/hyperlink" Target="https://de.draftkings.com/" TargetMode="External"/><Relationship Id="rId19" Type="http://schemas.openxmlformats.org/officeDocument/2006/relationships/image" Target="../media/image39.jpeg"/><Relationship Id="rId4" Type="http://schemas.openxmlformats.org/officeDocument/2006/relationships/hyperlink" Target="https://www.coca-colahellenic.com/" TargetMode="External"/><Relationship Id="rId9" Type="http://schemas.openxmlformats.org/officeDocument/2006/relationships/image" Target="../media/image34.jpeg"/><Relationship Id="rId14" Type="http://schemas.openxmlformats.org/officeDocument/2006/relationships/hyperlink" Target="https://www.pharvision.ai/" TargetMode="External"/><Relationship Id="rId22" Type="http://schemas.openxmlformats.org/officeDocument/2006/relationships/hyperlink" Target="https://taulia.com/"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How to Get Data Insights?</a:t>
            </a:r>
          </a:p>
          <a:p>
            <a:endParaRPr lang="en-US" dirty="0"/>
          </a:p>
        </p:txBody>
      </p:sp>
      <p:sp>
        <p:nvSpPr>
          <p:cNvPr id="5" name="Title 4"/>
          <p:cNvSpPr>
            <a:spLocks noGrp="1"/>
          </p:cNvSpPr>
          <p:nvPr>
            <p:ph type="title"/>
          </p:nvPr>
        </p:nvSpPr>
        <p:spPr/>
        <p:txBody>
          <a:bodyPr>
            <a:normAutofit/>
          </a:bodyPr>
          <a:lstStyle/>
          <a:p>
            <a:r>
              <a:rPr lang="en-US" dirty="0"/>
              <a:t>Indices and Data Aggregation</a:t>
            </a:r>
          </a:p>
        </p:txBody>
      </p:sp>
      <p:sp>
        <p:nvSpPr>
          <p:cNvPr id="11" name="Text Placeholder 10"/>
          <p:cNvSpPr>
            <a:spLocks noGrp="1"/>
          </p:cNvSpPr>
          <p:nvPr>
            <p:ph type="body" sz="quarter" idx="17"/>
          </p:nvPr>
        </p:nvSpPr>
        <p:spPr/>
        <p:txBody>
          <a:bodyPr/>
          <a:lstStyle/>
          <a:p>
            <a:r>
              <a:rPr lang="en-US"/>
              <a:t>Software University</a:t>
            </a:r>
            <a:endParaRPr lang="en-US" dirty="0"/>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7" name="Text Placeholder 6"/>
          <p:cNvSpPr>
            <a:spLocks noGrp="1"/>
          </p:cNvSpPr>
          <p:nvPr>
            <p:ph type="body" sz="quarter" idx="19"/>
          </p:nvPr>
        </p:nvSpPr>
        <p:spPr/>
        <p:txBody>
          <a:bodyPr/>
          <a:lstStyle/>
          <a:p>
            <a:r>
              <a:rPr lang="en-US" noProof="1"/>
              <a:t>SoftUni</a:t>
            </a:r>
            <a:r>
              <a:rPr lang="en-US"/>
              <a:t> Team</a:t>
            </a:r>
            <a:endParaRPr lang="en-US" dirty="0"/>
          </a:p>
        </p:txBody>
      </p:sp>
      <p:sp>
        <p:nvSpPr>
          <p:cNvPr id="8" name="Text Placeholder 7"/>
          <p:cNvSpPr>
            <a:spLocks noGrp="1"/>
          </p:cNvSpPr>
          <p:nvPr>
            <p:ph type="body" sz="quarter" idx="20"/>
          </p:nvPr>
        </p:nvSpPr>
        <p:spPr/>
        <p:txBody>
          <a:bodyPr/>
          <a:lstStyle/>
          <a:p>
            <a:r>
              <a:rPr lang="en-US"/>
              <a:t>Technical Trainers</a:t>
            </a:r>
            <a:endParaRPr lang="en-US" dirty="0"/>
          </a:p>
        </p:txBody>
      </p:sp>
      <p:grpSp>
        <p:nvGrpSpPr>
          <p:cNvPr id="29" name="Group 28"/>
          <p:cNvGrpSpPr/>
          <p:nvPr/>
        </p:nvGrpSpPr>
        <p:grpSpPr>
          <a:xfrm>
            <a:off x="3841506" y="2032878"/>
            <a:ext cx="3767663" cy="3202350"/>
            <a:chOff x="4175334" y="2032878"/>
            <a:chExt cx="3767663" cy="3202350"/>
          </a:xfrm>
        </p:grpSpPr>
        <p:pic>
          <p:nvPicPr>
            <p:cNvPr id="14" name="Picture 2" descr="Image result for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854" y="2032878"/>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8" name="Картина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0751" y="3592197"/>
              <a:ext cx="1604719" cy="1604719"/>
            </a:xfrm>
            <a:prstGeom prst="rect">
              <a:avLst/>
            </a:prstGeom>
          </p:spPr>
        </p:pic>
        <p:pic>
          <p:nvPicPr>
            <p:cNvPr id="19" name="Картина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5334" y="4209992"/>
              <a:ext cx="920206" cy="920206"/>
            </a:xfrm>
            <a:prstGeom prst="rect">
              <a:avLst/>
            </a:prstGeom>
          </p:spPr>
        </p:pic>
        <p:pic>
          <p:nvPicPr>
            <p:cNvPr id="20" name="Картина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0020" y="4483017"/>
              <a:ext cx="752211" cy="752211"/>
            </a:xfrm>
            <a:prstGeom prst="rect">
              <a:avLst/>
            </a:prstGeom>
          </p:spPr>
        </p:pic>
      </p:grpSp>
    </p:spTree>
    <p:extLst>
      <p:ext uri="{BB962C8B-B14F-4D97-AF65-F5344CB8AC3E}">
        <p14:creationId xmlns:p14="http://schemas.microsoft.com/office/powerpoint/2010/main" val="14366045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524002" y="2667001"/>
            <a:ext cx="8839198" cy="166199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0" tIns="91440" rIns="0" bIns="91440" rtlCol="0">
            <a:spAutoFit/>
          </a:bodyPr>
          <a:lstStyle/>
          <a:p>
            <a:pPr lvl="1"/>
            <a:r>
              <a:rPr lang="en-US" sz="3200" b="1" noProof="1">
                <a:solidFill>
                  <a:schemeClr val="bg1"/>
                </a:solidFill>
                <a:latin typeface="Consolas" panose="020B0609020204030204" pitchFamily="49" charset="0"/>
              </a:rPr>
              <a:t>CREATE NONCLUSTERED INDEX IX_</a:t>
            </a:r>
            <a:r>
              <a:rPr lang="en-US" sz="3200" b="1" noProof="1">
                <a:solidFill>
                  <a:schemeClr val="tx2"/>
                </a:solidFill>
                <a:latin typeface="Consolas" panose="020B0609020204030204" pitchFamily="49" charset="0"/>
              </a:rPr>
              <a:t>Employees_FirstName_LastName</a:t>
            </a:r>
          </a:p>
          <a:p>
            <a:pPr lvl="1"/>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Employees</a:t>
            </a:r>
            <a:r>
              <a:rPr lang="en-US" sz="3200" b="1" noProof="1">
                <a:solidFill>
                  <a:schemeClr val="tx2"/>
                </a:solidFill>
                <a:latin typeface="Consolas" panose="020B0609020204030204" pitchFamily="49" charset="0"/>
              </a:rPr>
              <a:t>(</a:t>
            </a:r>
            <a:r>
              <a:rPr lang="en-US" sz="3200" b="1" noProof="1">
                <a:solidFill>
                  <a:schemeClr val="bg1"/>
                </a:solidFill>
                <a:latin typeface="Consolas" panose="020B0609020204030204" pitchFamily="49" charset="0"/>
              </a:rPr>
              <a:t>FirstName</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LastName</a:t>
            </a:r>
            <a:r>
              <a:rPr lang="en-US" sz="3200" b="1" noProof="1">
                <a:solidFill>
                  <a:schemeClr val="tx2"/>
                </a:solidFill>
                <a:latin typeface="Consolas" panose="020B0609020204030204" pitchFamily="49" charset="0"/>
              </a:rPr>
              <a:t>)</a:t>
            </a:r>
            <a:endParaRPr lang="en-US" sz="3200" noProof="1">
              <a:solidFill>
                <a:schemeClr val="tx2"/>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Indices Syntax</a:t>
            </a:r>
            <a:endParaRPr lang="bg-BG" dirty="0"/>
          </a:p>
        </p:txBody>
      </p:sp>
      <p:sp>
        <p:nvSpPr>
          <p:cNvPr id="8" name="AutoShape 7"/>
          <p:cNvSpPr>
            <a:spLocks noChangeArrowheads="1"/>
          </p:cNvSpPr>
          <p:nvPr/>
        </p:nvSpPr>
        <p:spPr bwMode="auto">
          <a:xfrm>
            <a:off x="2248677" y="4553563"/>
            <a:ext cx="2055629" cy="564085"/>
          </a:xfrm>
          <a:prstGeom prst="wedgeRoundRectCallout">
            <a:avLst>
              <a:gd name="adj1" fmla="val 48152"/>
              <a:gd name="adj2" fmla="val -9447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Name</a:t>
            </a:r>
          </a:p>
        </p:txBody>
      </p:sp>
      <p:sp>
        <p:nvSpPr>
          <p:cNvPr id="11" name="AutoShape 7"/>
          <p:cNvSpPr>
            <a:spLocks noChangeArrowheads="1"/>
          </p:cNvSpPr>
          <p:nvPr/>
        </p:nvSpPr>
        <p:spPr bwMode="auto">
          <a:xfrm>
            <a:off x="6894513" y="4532686"/>
            <a:ext cx="1774421" cy="564085"/>
          </a:xfrm>
          <a:prstGeom prst="wedgeRoundRectCallout">
            <a:avLst>
              <a:gd name="adj1" fmla="val -50336"/>
              <a:gd name="adj2" fmla="val -9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Columns</a:t>
            </a:r>
          </a:p>
        </p:txBody>
      </p:sp>
      <p:sp>
        <p:nvSpPr>
          <p:cNvPr id="13" name="AutoShape 7"/>
          <p:cNvSpPr>
            <a:spLocks noChangeArrowheads="1"/>
          </p:cNvSpPr>
          <p:nvPr/>
        </p:nvSpPr>
        <p:spPr bwMode="auto">
          <a:xfrm>
            <a:off x="5273979" y="1985586"/>
            <a:ext cx="2101244" cy="558485"/>
          </a:xfrm>
          <a:prstGeom prst="wedgeRoundRectCallout">
            <a:avLst>
              <a:gd name="adj1" fmla="val -45949"/>
              <a:gd name="adj2" fmla="val 856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Index Type</a:t>
            </a:r>
          </a:p>
        </p:txBody>
      </p:sp>
      <p:sp>
        <p:nvSpPr>
          <p:cNvPr id="9" name="Slide Number">
            <a:extLst>
              <a:ext uri="{FF2B5EF4-FFF2-40B4-BE49-F238E27FC236}">
                <a16:creationId xmlns:a16="http://schemas.microsoft.com/office/drawing/2014/main" id="{6FE3E495-2106-432D-BFE6-EAD28BB417A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14719829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3F06-B8D5-4B32-9A69-D3D07D56EB48}"/>
              </a:ext>
            </a:extLst>
          </p:cNvPr>
          <p:cNvSpPr>
            <a:spLocks noGrp="1"/>
          </p:cNvSpPr>
          <p:nvPr>
            <p:ph type="title" sz="quarter" idx="10"/>
          </p:nvPr>
        </p:nvSpPr>
        <p:spPr/>
        <p:txBody>
          <a:bodyPr/>
          <a:lstStyle/>
          <a:p>
            <a:r>
              <a:rPr lang="en-US"/>
              <a:t>Demo: Index Performance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7225" y="1106941"/>
            <a:ext cx="3257550" cy="3076575"/>
          </a:xfrm>
          <a:prstGeom prst="rect">
            <a:avLst/>
          </a:prstGeom>
        </p:spPr>
      </p:pic>
      <p:sp>
        <p:nvSpPr>
          <p:cNvPr id="4" name="Subtitle 3">
            <a:extLst>
              <a:ext uri="{FF2B5EF4-FFF2-40B4-BE49-F238E27FC236}">
                <a16:creationId xmlns:a16="http://schemas.microsoft.com/office/drawing/2014/main" id="{313656FD-9A73-425B-BE7E-716A79A3DEA5}"/>
              </a:ext>
            </a:extLst>
          </p:cNvPr>
          <p:cNvSpPr>
            <a:spLocks noGrp="1"/>
          </p:cNvSpPr>
          <p:nvPr>
            <p:ph type="subTitle" sz="quarter" idx="11"/>
          </p:nvPr>
        </p:nvSpPr>
        <p:spPr/>
        <p:txBody>
          <a:bodyPr/>
          <a:lstStyle/>
          <a:p>
            <a:r>
              <a:rPr lang="en-US" dirty="0"/>
              <a:t>Live Demo</a:t>
            </a:r>
          </a:p>
        </p:txBody>
      </p:sp>
    </p:spTree>
    <p:extLst>
      <p:ext uri="{BB962C8B-B14F-4D97-AF65-F5344CB8AC3E}">
        <p14:creationId xmlns:p14="http://schemas.microsoft.com/office/powerpoint/2010/main" val="39906070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46A5DA3C-4A21-497C-8380-CC4B81906A45}"/>
              </a:ext>
            </a:extLst>
          </p:cNvPr>
          <p:cNvSpPr>
            <a:spLocks noGrp="1"/>
          </p:cNvSpPr>
          <p:nvPr>
            <p:ph type="subTitle" sz="quarter" idx="11"/>
          </p:nvPr>
        </p:nvSpPr>
        <p:spPr/>
        <p:txBody>
          <a:bodyPr/>
          <a:lstStyle/>
          <a:p>
            <a:r>
              <a:rPr lang="en-US" dirty="0"/>
              <a:t>Consolidating Data Based On Criteria</a:t>
            </a:r>
          </a:p>
        </p:txBody>
      </p:sp>
      <p:sp>
        <p:nvSpPr>
          <p:cNvPr id="2" name="Title 1">
            <a:extLst>
              <a:ext uri="{FF2B5EF4-FFF2-40B4-BE49-F238E27FC236}">
                <a16:creationId xmlns:a16="http://schemas.microsoft.com/office/drawing/2014/main" id="{5EB6A8A2-1552-47FC-BAA6-2507D0EBD7BF}"/>
              </a:ext>
            </a:extLst>
          </p:cNvPr>
          <p:cNvSpPr>
            <a:spLocks noGrp="1"/>
          </p:cNvSpPr>
          <p:nvPr>
            <p:ph type="title" sz="quarter" idx="10"/>
          </p:nvPr>
        </p:nvSpPr>
        <p:spPr/>
        <p:txBody>
          <a:bodyPr/>
          <a:lstStyle/>
          <a:p>
            <a:r>
              <a:rPr lang="en-US" dirty="0"/>
              <a:t>Grouping</a:t>
            </a:r>
          </a:p>
        </p:txBody>
      </p:sp>
      <p:pic>
        <p:nvPicPr>
          <p:cNvPr id="9" name="Picture 8"/>
          <p:cNvPicPr>
            <a:picLocks noChangeAspect="1"/>
          </p:cNvPicPr>
          <p:nvPr/>
        </p:nvPicPr>
        <p:blipFill>
          <a:blip r:embed="rId3" cstate="hqprint">
            <a:extLst>
              <a:ext uri="{BEBA8EAE-BF5A-486C-A8C5-ECC9F3942E4B}">
                <a14:imgProps xmlns:a14="http://schemas.microsoft.com/office/drawing/2010/main">
                  <a14:imgLayer r:embed="rId4">
                    <a14:imgEffect>
                      <a14:brightnessContrast bright="100000" contrast="9000"/>
                    </a14:imgEffect>
                  </a14:imgLayer>
                </a14:imgProps>
              </a:ext>
              <a:ext uri="{28A0092B-C50C-407E-A947-70E740481C1C}">
                <a14:useLocalDpi xmlns:a14="http://schemas.microsoft.com/office/drawing/2010/main" val="0"/>
              </a:ext>
            </a:extLst>
          </a:blip>
          <a:stretch>
            <a:fillRect/>
          </a:stretch>
        </p:blipFill>
        <p:spPr>
          <a:xfrm>
            <a:off x="4682067" y="1049814"/>
            <a:ext cx="2887133" cy="2887133"/>
          </a:xfrm>
          <a:prstGeom prst="rect">
            <a:avLst/>
          </a:prstGeom>
        </p:spPr>
      </p:pic>
    </p:spTree>
    <p:extLst>
      <p:ext uri="{BB962C8B-B14F-4D97-AF65-F5344CB8AC3E}">
        <p14:creationId xmlns:p14="http://schemas.microsoft.com/office/powerpoint/2010/main" val="148866568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0"/>
          </p:nvPr>
        </p:nvSpPr>
        <p:spPr>
          <a:xfrm>
            <a:off x="1807503" y="1004560"/>
            <a:ext cx="10129234" cy="5546589"/>
          </a:xfrm>
        </p:spPr>
        <p:txBody>
          <a:bodyPr/>
          <a:lstStyle/>
          <a:p>
            <a:pPr>
              <a:buClr>
                <a:schemeClr val="tx1"/>
              </a:buClr>
            </a:pPr>
            <a:r>
              <a:rPr lang="en-US" b="1">
                <a:solidFill>
                  <a:schemeClr val="bg1"/>
                </a:solidFill>
              </a:rPr>
              <a:t>Grouping </a:t>
            </a:r>
            <a:r>
              <a:rPr lang="en-US"/>
              <a:t>allows receiving data into separate groups </a:t>
            </a:r>
            <a:br>
              <a:rPr lang="en-US"/>
            </a:br>
            <a:r>
              <a:rPr lang="en-US"/>
              <a:t>based on a common property</a:t>
            </a:r>
            <a:endParaRPr lang="en-US" dirty="0"/>
          </a:p>
        </p:txBody>
      </p:sp>
      <p:sp>
        <p:nvSpPr>
          <p:cNvPr id="465922" name="Rectangle 2"/>
          <p:cNvSpPr>
            <a:spLocks noGrp="1" noChangeArrowheads="1"/>
          </p:cNvSpPr>
          <p:nvPr>
            <p:ph type="title"/>
          </p:nvPr>
        </p:nvSpPr>
        <p:spPr/>
        <p:txBody>
          <a:bodyPr/>
          <a:lstStyle/>
          <a:p>
            <a:r>
              <a:rPr lang="en-US"/>
              <a:t>Grouping</a:t>
            </a:r>
            <a:r>
              <a:rPr lang="bg-BG"/>
              <a:t> (1)</a:t>
            </a:r>
            <a:endParaRPr lang="bg-BG" dirty="0"/>
          </a:p>
        </p:txBody>
      </p:sp>
      <p:sp>
        <p:nvSpPr>
          <p:cNvPr id="49" name="Rectangle 48"/>
          <p:cNvSpPr/>
          <p:nvPr/>
        </p:nvSpPr>
        <p:spPr>
          <a:xfrm>
            <a:off x="5458275" y="3004362"/>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0" name="Rectangle 49"/>
          <p:cNvSpPr/>
          <p:nvPr/>
        </p:nvSpPr>
        <p:spPr>
          <a:xfrm>
            <a:off x="5458275" y="4133075"/>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Rectangle 50"/>
          <p:cNvSpPr/>
          <p:nvPr/>
        </p:nvSpPr>
        <p:spPr>
          <a:xfrm>
            <a:off x="5458275" y="5814238"/>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52" name="Table 51"/>
          <p:cNvGraphicFramePr>
            <a:graphicFrameLocks noGrp="1"/>
          </p:cNvGraphicFramePr>
          <p:nvPr>
            <p:extLst>
              <p:ext uri="{D42A27DB-BD31-4B8C-83A1-F6EECF244321}">
                <p14:modId xmlns:p14="http://schemas.microsoft.com/office/powerpoint/2010/main" val="2356526475"/>
              </p:ext>
            </p:extLst>
          </p:nvPr>
        </p:nvGraphicFramePr>
        <p:xfrm>
          <a:off x="3675512" y="2408335"/>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solidFill>
                            <a:schemeClr val="tx1"/>
                          </a:solidFill>
                          <a:effectLst/>
                        </a:rPr>
                        <a:t>Employee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DepartmentName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Salary</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extLst>
                  <a:ext uri="{0D108BD9-81ED-4DB2-BD59-A6C34878D82A}">
                    <a16:rowId xmlns:a16="http://schemas.microsoft.com/office/drawing/2014/main" val="247495740"/>
                  </a:ext>
                </a:extLst>
              </a:tr>
            </a:tbl>
          </a:graphicData>
        </a:graphic>
      </p:graphicFrame>
      <p:sp>
        <p:nvSpPr>
          <p:cNvPr id="53" name="Rectangle 52"/>
          <p:cNvSpPr/>
          <p:nvPr/>
        </p:nvSpPr>
        <p:spPr>
          <a:xfrm>
            <a:off x="3675512" y="2997212"/>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Adam</a:t>
            </a:r>
          </a:p>
        </p:txBody>
      </p:sp>
      <p:sp>
        <p:nvSpPr>
          <p:cNvPr id="54" name="Rectangle 53"/>
          <p:cNvSpPr/>
          <p:nvPr/>
        </p:nvSpPr>
        <p:spPr>
          <a:xfrm>
            <a:off x="3675512" y="4125928"/>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Jane</a:t>
            </a:r>
          </a:p>
        </p:txBody>
      </p:sp>
      <p:sp>
        <p:nvSpPr>
          <p:cNvPr id="55" name="Rectangle 54"/>
          <p:cNvSpPr/>
          <p:nvPr/>
        </p:nvSpPr>
        <p:spPr>
          <a:xfrm>
            <a:off x="8780312" y="2997212"/>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sp>
        <p:nvSpPr>
          <p:cNvPr id="56" name="Rectangle 55"/>
          <p:cNvSpPr/>
          <p:nvPr/>
        </p:nvSpPr>
        <p:spPr>
          <a:xfrm>
            <a:off x="8780312" y="4125928"/>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10,000</a:t>
            </a:r>
          </a:p>
        </p:txBody>
      </p:sp>
      <p:sp>
        <p:nvSpPr>
          <p:cNvPr id="57" name="Rectangle 56"/>
          <p:cNvSpPr/>
          <p:nvPr/>
        </p:nvSpPr>
        <p:spPr>
          <a:xfrm>
            <a:off x="5461112" y="2997212"/>
            <a:ext cx="3319200" cy="565200"/>
          </a:xfrm>
          <a:prstGeom prst="rect">
            <a:avLst/>
          </a:prstGeom>
          <a:solidFill>
            <a:schemeClr val="bg2">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 Support</a:t>
            </a:r>
          </a:p>
        </p:txBody>
      </p:sp>
      <p:sp>
        <p:nvSpPr>
          <p:cNvPr id="58" name="Rectangle 57"/>
          <p:cNvSpPr/>
          <p:nvPr/>
        </p:nvSpPr>
        <p:spPr>
          <a:xfrm>
            <a:off x="5461112" y="3561570"/>
            <a:ext cx="3319200" cy="565200"/>
          </a:xfrm>
          <a:prstGeom prst="rect">
            <a:avLst/>
          </a:prstGeom>
          <a:solidFill>
            <a:schemeClr val="bg2">
              <a:lumMod val="95000"/>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a:t>
            </a:r>
            <a:r>
              <a:rPr lang="en-US" sz="2800" dirty="0"/>
              <a:t> </a:t>
            </a:r>
            <a:r>
              <a:rPr lang="en-US" sz="2800" b="1" dirty="0">
                <a:solidFill>
                  <a:schemeClr val="tx1"/>
                </a:solidFill>
              </a:rPr>
              <a:t>Support</a:t>
            </a:r>
          </a:p>
        </p:txBody>
      </p:sp>
      <p:sp>
        <p:nvSpPr>
          <p:cNvPr id="59" name="Rectangle 58"/>
          <p:cNvSpPr/>
          <p:nvPr/>
        </p:nvSpPr>
        <p:spPr>
          <a:xfrm>
            <a:off x="5461112" y="4125928"/>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0" name="Rectangle 59"/>
          <p:cNvSpPr/>
          <p:nvPr/>
        </p:nvSpPr>
        <p:spPr>
          <a:xfrm>
            <a:off x="5461112" y="4690286"/>
            <a:ext cx="3319200" cy="565200"/>
          </a:xfrm>
          <a:prstGeom prst="rect">
            <a:avLst/>
          </a:prstGeom>
          <a:solidFill>
            <a:schemeClr val="bg2">
              <a:alpha val="20000"/>
            </a:schemeClr>
          </a:solidFill>
          <a:ln>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1" name="Rectangle 60"/>
          <p:cNvSpPr/>
          <p:nvPr/>
        </p:nvSpPr>
        <p:spPr>
          <a:xfrm>
            <a:off x="5461112" y="5254644"/>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grpSp>
        <p:nvGrpSpPr>
          <p:cNvPr id="62" name="Group 61"/>
          <p:cNvGrpSpPr/>
          <p:nvPr/>
        </p:nvGrpSpPr>
        <p:grpSpPr>
          <a:xfrm>
            <a:off x="3675512" y="5819002"/>
            <a:ext cx="6476400" cy="565200"/>
            <a:chOff x="2894012" y="5847507"/>
            <a:chExt cx="6476400" cy="565200"/>
          </a:xfrm>
          <a:noFill/>
        </p:grpSpPr>
        <p:sp>
          <p:nvSpPr>
            <p:cNvPr id="63" name="Rectangle 62"/>
            <p:cNvSpPr/>
            <p:nvPr/>
          </p:nvSpPr>
          <p:spPr>
            <a:xfrm>
              <a:off x="2894012" y="5847507"/>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Fred</a:t>
              </a:r>
            </a:p>
          </p:txBody>
        </p:sp>
        <p:sp>
          <p:nvSpPr>
            <p:cNvPr id="64" name="Rectangle 63"/>
            <p:cNvSpPr/>
            <p:nvPr/>
          </p:nvSpPr>
          <p:spPr>
            <a:xfrm>
              <a:off x="7998812" y="5847507"/>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sp>
          <p:nvSpPr>
            <p:cNvPr id="65" name="Rectangle 64"/>
            <p:cNvSpPr/>
            <p:nvPr/>
          </p:nvSpPr>
          <p:spPr>
            <a:xfrm>
              <a:off x="4679612" y="5847507"/>
              <a:ext cx="3319200" cy="565200"/>
            </a:xfrm>
            <a:prstGeom prst="rect">
              <a:avLst/>
            </a:prstGeom>
            <a:grp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Software</a:t>
              </a:r>
              <a:r>
                <a:rPr lang="en-US" sz="2800" dirty="0"/>
                <a:t> </a:t>
              </a:r>
              <a:r>
                <a:rPr lang="en-US" sz="2800" b="1" dirty="0">
                  <a:solidFill>
                    <a:schemeClr val="tx1"/>
                  </a:solidFill>
                </a:rPr>
                <a:t>Support</a:t>
              </a:r>
            </a:p>
          </p:txBody>
        </p:sp>
      </p:grpSp>
      <p:grpSp>
        <p:nvGrpSpPr>
          <p:cNvPr id="66" name="Group 65"/>
          <p:cNvGrpSpPr/>
          <p:nvPr/>
        </p:nvGrpSpPr>
        <p:grpSpPr>
          <a:xfrm>
            <a:off x="3675512" y="3561570"/>
            <a:ext cx="6476400" cy="565200"/>
            <a:chOff x="2894012" y="3590075"/>
            <a:chExt cx="6476400" cy="565200"/>
          </a:xfrm>
        </p:grpSpPr>
        <p:sp>
          <p:nvSpPr>
            <p:cNvPr id="67" name="Rectangle 66"/>
            <p:cNvSpPr/>
            <p:nvPr/>
          </p:nvSpPr>
          <p:spPr>
            <a:xfrm>
              <a:off x="2894012" y="3590075"/>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John</a:t>
              </a:r>
            </a:p>
          </p:txBody>
        </p:sp>
        <p:sp>
          <p:nvSpPr>
            <p:cNvPr id="68" name="Rectangle 67"/>
            <p:cNvSpPr/>
            <p:nvPr/>
          </p:nvSpPr>
          <p:spPr>
            <a:xfrm>
              <a:off x="7998812" y="3590075"/>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69" name="Group 68"/>
          <p:cNvGrpSpPr/>
          <p:nvPr/>
        </p:nvGrpSpPr>
        <p:grpSpPr>
          <a:xfrm>
            <a:off x="3675512" y="4690286"/>
            <a:ext cx="6476400" cy="565200"/>
            <a:chOff x="2894012" y="4718791"/>
            <a:chExt cx="6476400" cy="565200"/>
          </a:xfrm>
          <a:noFill/>
        </p:grpSpPr>
        <p:sp>
          <p:nvSpPr>
            <p:cNvPr id="70" name="Rectangle 69"/>
            <p:cNvSpPr/>
            <p:nvPr/>
          </p:nvSpPr>
          <p:spPr>
            <a:xfrm>
              <a:off x="2894012" y="4718791"/>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George</a:t>
              </a:r>
            </a:p>
          </p:txBody>
        </p:sp>
        <p:sp>
          <p:nvSpPr>
            <p:cNvPr id="71" name="Rectangle 70"/>
            <p:cNvSpPr/>
            <p:nvPr/>
          </p:nvSpPr>
          <p:spPr>
            <a:xfrm>
              <a:off x="7998812" y="4718791"/>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72" name="Group 71"/>
          <p:cNvGrpSpPr/>
          <p:nvPr/>
        </p:nvGrpSpPr>
        <p:grpSpPr>
          <a:xfrm>
            <a:off x="3675512" y="5254644"/>
            <a:ext cx="6476400" cy="565200"/>
            <a:chOff x="2894012" y="5283149"/>
            <a:chExt cx="6476400" cy="565200"/>
          </a:xfrm>
          <a:noFill/>
        </p:grpSpPr>
        <p:sp>
          <p:nvSpPr>
            <p:cNvPr id="73" name="Rectangle 72"/>
            <p:cNvSpPr/>
            <p:nvPr/>
          </p:nvSpPr>
          <p:spPr>
            <a:xfrm>
              <a:off x="2894012" y="5283149"/>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Lila</a:t>
              </a:r>
            </a:p>
          </p:txBody>
        </p:sp>
        <p:sp>
          <p:nvSpPr>
            <p:cNvPr id="74" name="Rectangle 73"/>
            <p:cNvSpPr/>
            <p:nvPr/>
          </p:nvSpPr>
          <p:spPr>
            <a:xfrm>
              <a:off x="7998812" y="5283149"/>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grpSp>
      <p:sp>
        <p:nvSpPr>
          <p:cNvPr id="75" name="AutoShape 7"/>
          <p:cNvSpPr>
            <a:spLocks noChangeArrowheads="1"/>
          </p:cNvSpPr>
          <p:nvPr/>
        </p:nvSpPr>
        <p:spPr bwMode="auto">
          <a:xfrm>
            <a:off x="2040088" y="3573408"/>
            <a:ext cx="1600706" cy="552520"/>
          </a:xfrm>
          <a:prstGeom prst="wedgeRoundRectCallout">
            <a:avLst>
              <a:gd name="adj1" fmla="val 41203"/>
              <a:gd name="adj2" fmla="val 758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Single row</a:t>
            </a:r>
          </a:p>
        </p:txBody>
      </p:sp>
      <p:sp>
        <p:nvSpPr>
          <p:cNvPr id="76" name="AutoShape 7"/>
          <p:cNvSpPr>
            <a:spLocks noChangeArrowheads="1"/>
          </p:cNvSpPr>
          <p:nvPr/>
        </p:nvSpPr>
        <p:spPr bwMode="auto">
          <a:xfrm>
            <a:off x="8196195" y="1989000"/>
            <a:ext cx="2624805" cy="431048"/>
          </a:xfrm>
          <a:prstGeom prst="wedgeRoundRectCallout">
            <a:avLst>
              <a:gd name="adj1" fmla="val -36521"/>
              <a:gd name="adj2" fmla="val 8039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Grouping column</a:t>
            </a:r>
          </a:p>
        </p:txBody>
      </p:sp>
      <p:sp>
        <p:nvSpPr>
          <p:cNvPr id="77" name="AutoShape 7"/>
          <p:cNvSpPr>
            <a:spLocks noChangeArrowheads="1"/>
          </p:cNvSpPr>
          <p:nvPr/>
        </p:nvSpPr>
        <p:spPr bwMode="auto">
          <a:xfrm>
            <a:off x="10201194" y="3698999"/>
            <a:ext cx="1735544" cy="847883"/>
          </a:xfrm>
          <a:prstGeom prst="wedgeRoundRectCallout">
            <a:avLst>
              <a:gd name="adj1" fmla="val -51089"/>
              <a:gd name="adj2" fmla="val 728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Can be aggregated</a:t>
            </a:r>
          </a:p>
        </p:txBody>
      </p:sp>
      <p:sp>
        <p:nvSpPr>
          <p:cNvPr id="34" name="Slide Number">
            <a:extLst>
              <a:ext uri="{FF2B5EF4-FFF2-40B4-BE49-F238E27FC236}">
                <a16:creationId xmlns:a16="http://schemas.microsoft.com/office/drawing/2014/main" id="{6CC28B9B-58FE-44CB-98D7-BCAD5E36C139}"/>
              </a:ext>
            </a:extLst>
          </p:cNvPr>
          <p:cNvSpPr txBox="1">
            <a:spLocks/>
          </p:cNvSpPr>
          <p:nvPr/>
        </p:nvSpPr>
        <p:spPr>
          <a:xfrm>
            <a:off x="11811000" y="6464819"/>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13</a:t>
            </a:fld>
            <a:endParaRPr lang="en-US" dirty="0"/>
          </a:p>
        </p:txBody>
      </p:sp>
    </p:spTree>
    <p:extLst>
      <p:ext uri="{BB962C8B-B14F-4D97-AF65-F5344CB8AC3E}">
        <p14:creationId xmlns:p14="http://schemas.microsoft.com/office/powerpoint/2010/main" val="28090456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3" grpId="0" animBg="1"/>
      <p:bldP spid="54" grpId="0" animBg="1"/>
      <p:bldP spid="55" grpId="0" animBg="1"/>
      <p:bldP spid="56" grpId="0" animBg="1"/>
      <p:bldP spid="57" grpId="0" animBg="1"/>
      <p:bldP spid="58" grpId="0" animBg="1"/>
      <p:bldP spid="59" grpId="0" animBg="1"/>
      <p:bldP spid="60" grpId="0" animBg="1"/>
      <p:bldP spid="61" grpId="0" animBg="1"/>
      <p:bldP spid="75" grpId="0" animBg="1"/>
      <p:bldP spid="76" grpId="0" animBg="1"/>
      <p:bldP spid="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0"/>
          </p:nvPr>
        </p:nvSpPr>
        <p:spPr>
          <a:xfrm>
            <a:off x="80670" y="1196130"/>
            <a:ext cx="11818096" cy="5201066"/>
          </a:xfrm>
        </p:spPr>
        <p:txBody>
          <a:bodyPr/>
          <a:lstStyle/>
          <a:p>
            <a:pPr>
              <a:buClr>
                <a:schemeClr val="tx1"/>
              </a:buClr>
            </a:pPr>
            <a:r>
              <a:rPr lang="en-US" b="1" dirty="0">
                <a:solidFill>
                  <a:schemeClr val="bg1"/>
                </a:solidFill>
              </a:rPr>
              <a:t>GROUP BY</a:t>
            </a:r>
            <a:r>
              <a:rPr lang="en-US" dirty="0"/>
              <a:t> allows you to get each </a:t>
            </a:r>
            <a:r>
              <a:rPr lang="en-US" b="1" dirty="0">
                <a:solidFill>
                  <a:schemeClr val="bg1"/>
                </a:solidFill>
              </a:rPr>
              <a:t>separate group </a:t>
            </a:r>
            <a:r>
              <a:rPr lang="en-US" dirty="0"/>
              <a:t>and use </a:t>
            </a:r>
            <a:br>
              <a:rPr lang="en-US" dirty="0"/>
            </a:br>
            <a:r>
              <a:rPr lang="en-US" dirty="0"/>
              <a:t>an "</a:t>
            </a:r>
            <a:r>
              <a:rPr lang="en-US" b="1" dirty="0">
                <a:solidFill>
                  <a:schemeClr val="bg1"/>
                </a:solidFill>
              </a:rPr>
              <a:t>aggregate</a:t>
            </a:r>
            <a:r>
              <a:rPr lang="en-US" dirty="0"/>
              <a:t>" function over it (like </a:t>
            </a:r>
            <a:r>
              <a:rPr lang="en-US" b="1" dirty="0">
                <a:solidFill>
                  <a:schemeClr val="bg1"/>
                </a:solidFill>
              </a:rPr>
              <a:t>Average</a:t>
            </a:r>
            <a:r>
              <a:rPr lang="en-US" dirty="0"/>
              <a:t>, </a:t>
            </a:r>
            <a:r>
              <a:rPr lang="en-US" b="1" dirty="0">
                <a:solidFill>
                  <a:schemeClr val="bg1"/>
                </a:solidFill>
              </a:rPr>
              <a:t>Min</a:t>
            </a:r>
            <a:r>
              <a:rPr lang="en-US" dirty="0"/>
              <a:t> or </a:t>
            </a:r>
            <a:r>
              <a:rPr lang="en-US" b="1" dirty="0">
                <a:solidFill>
                  <a:schemeClr val="bg1"/>
                </a:solidFill>
              </a:rPr>
              <a:t>Max</a:t>
            </a:r>
            <a:r>
              <a:rPr lang="en-US" dirty="0"/>
              <a:t>):</a:t>
            </a:r>
          </a:p>
          <a:p>
            <a:endParaRPr lang="en-US" dirty="0"/>
          </a:p>
          <a:p>
            <a:endParaRPr lang="en-US" dirty="0"/>
          </a:p>
          <a:p>
            <a:endParaRPr lang="en-US" dirty="0"/>
          </a:p>
          <a:p>
            <a:pPr>
              <a:buClr>
                <a:schemeClr val="tx1"/>
              </a:buClr>
            </a:pPr>
            <a:r>
              <a:rPr lang="en-US" b="1" dirty="0">
                <a:solidFill>
                  <a:schemeClr val="bg1"/>
                </a:solidFill>
              </a:rPr>
              <a:t>DISTINCT</a:t>
            </a:r>
            <a:r>
              <a:rPr lang="en-US" dirty="0"/>
              <a:t> allows you to get </a:t>
            </a:r>
            <a:r>
              <a:rPr lang="en-US" b="1" dirty="0">
                <a:solidFill>
                  <a:schemeClr val="bg1"/>
                </a:solidFill>
              </a:rPr>
              <a:t>all unique </a:t>
            </a:r>
            <a:r>
              <a:rPr lang="en-US" dirty="0"/>
              <a:t>values:</a:t>
            </a:r>
          </a:p>
        </p:txBody>
      </p:sp>
      <p:sp>
        <p:nvSpPr>
          <p:cNvPr id="465922" name="Rectangle 2"/>
          <p:cNvSpPr>
            <a:spLocks noGrp="1" noChangeArrowheads="1"/>
          </p:cNvSpPr>
          <p:nvPr>
            <p:ph type="title"/>
          </p:nvPr>
        </p:nvSpPr>
        <p:spPr/>
        <p:txBody>
          <a:bodyPr/>
          <a:lstStyle/>
          <a:p>
            <a:r>
              <a:rPr lang="en-US"/>
              <a:t>Grouping (2)</a:t>
            </a:r>
            <a:endParaRPr lang="bg-BG" dirty="0"/>
          </a:p>
        </p:txBody>
      </p:sp>
      <p:sp>
        <p:nvSpPr>
          <p:cNvPr id="10" name="Rectangle 9"/>
          <p:cNvSpPr>
            <a:spLocks noChangeArrowheads="1"/>
          </p:cNvSpPr>
          <p:nvPr/>
        </p:nvSpPr>
        <p:spPr bwMode="auto">
          <a:xfrm>
            <a:off x="817593" y="2430722"/>
            <a:ext cx="6403478" cy="144962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  SELECT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p>
          <a:p>
            <a:pPr>
              <a:lnSpc>
                <a:spcPct val="105000"/>
              </a:lnSpc>
            </a:pP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a:p>
            <a:pPr>
              <a:lnSpc>
                <a:spcPct val="105000"/>
              </a:lnSpc>
            </a:pPr>
            <a:r>
              <a:rPr lang="en-GB" sz="2800" b="1" dirty="0">
                <a:solidFill>
                  <a:schemeClr val="bg1"/>
                </a:solidFill>
                <a:latin typeface="Consolas" pitchFamily="49" charset="0"/>
                <a:cs typeface="Consolas" pitchFamily="49" charset="0"/>
              </a:rPr>
              <a:t>GROUP BY </a:t>
            </a:r>
            <a:r>
              <a:rPr lang="en-GB" sz="2800" b="1" dirty="0">
                <a:latin typeface="Consolas" pitchFamily="49" charset="0"/>
                <a:cs typeface="Consolas" pitchFamily="49" charset="0"/>
              </a:rPr>
              <a:t>e.</a:t>
            </a:r>
            <a:r>
              <a:rPr lang="en-US" sz="2800" b="1" noProof="1">
                <a:latin typeface="Consolas" pitchFamily="49" charset="0"/>
                <a:cs typeface="Consolas" pitchFamily="49" charset="0"/>
              </a:rPr>
              <a:t>DepartmentID</a:t>
            </a:r>
          </a:p>
        </p:txBody>
      </p:sp>
      <p:sp>
        <p:nvSpPr>
          <p:cNvPr id="13" name="Rectangle 9"/>
          <p:cNvSpPr>
            <a:spLocks noChangeArrowheads="1"/>
          </p:cNvSpPr>
          <p:nvPr/>
        </p:nvSpPr>
        <p:spPr bwMode="auto">
          <a:xfrm>
            <a:off x="816004" y="5173948"/>
            <a:ext cx="6405067"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SELECT </a:t>
            </a:r>
            <a:r>
              <a:rPr lang="en-US" sz="2800" b="1" dirty="0">
                <a:solidFill>
                  <a:schemeClr val="bg1"/>
                </a:solidFill>
                <a:latin typeface="Consolas" pitchFamily="49" charset="0"/>
                <a:cs typeface="Consolas" pitchFamily="49" charset="0"/>
              </a:rPr>
              <a:t>DISTINCT</a:t>
            </a:r>
            <a:r>
              <a:rPr lang="en-US" sz="2800" b="1" dirty="0">
                <a:latin typeface="Consolas" pitchFamily="49" charset="0"/>
                <a:cs typeface="Consolas" pitchFamily="49" charset="0"/>
              </a:rPr>
              <a: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br>
              <a:rPr lang="en-US" sz="2800" b="1" dirty="0">
                <a:latin typeface="Consolas" pitchFamily="49" charset="0"/>
                <a:cs typeface="Consolas" pitchFamily="49" charset="0"/>
              </a:rPr>
            </a:b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p:txBody>
      </p:sp>
      <p:sp>
        <p:nvSpPr>
          <p:cNvPr id="14" name="AutoShape 7"/>
          <p:cNvSpPr>
            <a:spLocks noChangeArrowheads="1"/>
          </p:cNvSpPr>
          <p:nvPr/>
        </p:nvSpPr>
        <p:spPr bwMode="auto">
          <a:xfrm>
            <a:off x="7282462" y="5421037"/>
            <a:ext cx="1543257" cy="965779"/>
          </a:xfrm>
          <a:prstGeom prst="wedgeRoundRectCallout">
            <a:avLst>
              <a:gd name="adj1" fmla="val -74518"/>
              <a:gd name="adj2" fmla="val -315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Unique Values</a:t>
            </a:r>
          </a:p>
        </p:txBody>
      </p:sp>
      <p:sp>
        <p:nvSpPr>
          <p:cNvPr id="15" name="AutoShape 7"/>
          <p:cNvSpPr>
            <a:spLocks noChangeArrowheads="1"/>
          </p:cNvSpPr>
          <p:nvPr/>
        </p:nvSpPr>
        <p:spPr bwMode="auto">
          <a:xfrm>
            <a:off x="4424919" y="3986951"/>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9" name="Slide Number">
            <a:extLst>
              <a:ext uri="{FF2B5EF4-FFF2-40B4-BE49-F238E27FC236}">
                <a16:creationId xmlns:a16="http://schemas.microsoft.com/office/drawing/2014/main" id="{FB98E2A0-A813-4CE8-985B-0B96684A629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41258797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0"/>
          </p:nvPr>
        </p:nvSpPr>
        <p:spPr/>
        <p:txBody>
          <a:bodyPr/>
          <a:lstStyle/>
          <a:p>
            <a:r>
              <a:rPr lang="en-US" dirty="0"/>
              <a:t>Use "</a:t>
            </a:r>
            <a:r>
              <a:rPr lang="en-US" b="1" noProof="1">
                <a:solidFill>
                  <a:schemeClr val="bg1"/>
                </a:solidFill>
              </a:rPr>
              <a:t>SoftUni</a:t>
            </a:r>
            <a:r>
              <a:rPr lang="en-US" dirty="0"/>
              <a:t>" </a:t>
            </a:r>
            <a:r>
              <a:rPr lang="en-US" b="1" dirty="0">
                <a:solidFill>
                  <a:schemeClr val="bg1"/>
                </a:solidFill>
              </a:rPr>
              <a:t>database</a:t>
            </a:r>
            <a:r>
              <a:rPr lang="en-US" dirty="0"/>
              <a:t> to create a query which prints the total sum of salaries for each department. </a:t>
            </a:r>
          </a:p>
          <a:p>
            <a:pPr lvl="1"/>
            <a:r>
              <a:rPr lang="en-US" dirty="0"/>
              <a:t>Order them by </a:t>
            </a:r>
            <a:r>
              <a:rPr lang="en-US" noProof="1"/>
              <a:t>DepartmentID (ascending).</a:t>
            </a:r>
          </a:p>
        </p:txBody>
      </p:sp>
      <p:sp>
        <p:nvSpPr>
          <p:cNvPr id="4" name="Title 3"/>
          <p:cNvSpPr>
            <a:spLocks noGrp="1"/>
          </p:cNvSpPr>
          <p:nvPr>
            <p:ph type="title"/>
          </p:nvPr>
        </p:nvSpPr>
        <p:spPr/>
        <p:txBody>
          <a:bodyPr/>
          <a:lstStyle/>
          <a:p>
            <a:r>
              <a:rPr lang="en-US"/>
              <a:t>Problem: Departments Total Salaries</a:t>
            </a:r>
            <a:endParaRPr lang="en-US" dirty="0"/>
          </a:p>
        </p:txBody>
      </p:sp>
      <p:graphicFrame>
        <p:nvGraphicFramePr>
          <p:cNvPr id="11" name="Table 2"/>
          <p:cNvGraphicFramePr>
            <a:graphicFrameLocks noGrp="1"/>
          </p:cNvGraphicFramePr>
          <p:nvPr/>
        </p:nvGraphicFramePr>
        <p:xfrm>
          <a:off x="533401" y="2987298"/>
          <a:ext cx="5867399" cy="3200400"/>
        </p:xfrm>
        <a:graphic>
          <a:graphicData uri="http://schemas.openxmlformats.org/drawingml/2006/table">
            <a:tbl>
              <a:tblPr firstRow="1" bandRow="1">
                <a:tableStyleId>{912C8C85-51F0-491E-9774-3900AFEF0FD7}</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noProof="1">
                          <a:solidFill>
                            <a:schemeClr val="tx1"/>
                          </a:solidFill>
                          <a:effectLst/>
                        </a:rPr>
                        <a:t>DepartmentID</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3</a:t>
                      </a:r>
                      <a:endParaRPr lang="en-US" dirty="0">
                        <a:solidFill>
                          <a:schemeClr val="tx1"/>
                        </a:solidFill>
                        <a:effectLst/>
                      </a:endParaRPr>
                    </a:p>
                  </a:txBody>
                  <a:tcPr>
                    <a:solidFill>
                      <a:schemeClr val="accent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3523498303"/>
              </p:ext>
            </p:extLst>
          </p:nvPr>
        </p:nvGraphicFramePr>
        <p:xfrm>
          <a:off x="7427845" y="3988255"/>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solidFill>
                            <a:schemeClr val="tx1"/>
                          </a:solidFill>
                          <a:effectLst/>
                        </a:rPr>
                        <a:t>DepartmentID</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3</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588566" y="396948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5"/>
          <p:cNvSpPr txBox="1"/>
          <p:nvPr/>
        </p:nvSpPr>
        <p:spPr>
          <a:xfrm>
            <a:off x="800100" y="6387918"/>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hlinkClick r:id="rId3"/>
              </a:rPr>
              <a:t>https://judge.softuni.org/Contests/Practice/Index/291#12</a:t>
            </a:r>
            <a:endParaRPr lang="en-US" u="sng" dirty="0">
              <a:solidFill>
                <a:schemeClr val="bg1"/>
              </a:solidFill>
            </a:endParaRPr>
          </a:p>
        </p:txBody>
      </p:sp>
      <p:sp>
        <p:nvSpPr>
          <p:cNvPr id="18" name="Right Arrow 15"/>
          <p:cNvSpPr/>
          <p:nvPr/>
        </p:nvSpPr>
        <p:spPr>
          <a:xfrm>
            <a:off x="6588565" y="471599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539742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Slide Number">
            <a:extLst>
              <a:ext uri="{FF2B5EF4-FFF2-40B4-BE49-F238E27FC236}">
                <a16:creationId xmlns:a16="http://schemas.microsoft.com/office/drawing/2014/main" id="{99ECFE31-8E37-448A-A4C6-8BE47B4D656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16343851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r>
              <a:rPr lang="en-US" dirty="0"/>
              <a:t>After </a:t>
            </a:r>
            <a:r>
              <a:rPr lang="en-US" b="1" dirty="0">
                <a:solidFill>
                  <a:schemeClr val="bg1"/>
                </a:solidFill>
              </a:rPr>
              <a:t>grouping </a:t>
            </a:r>
            <a:r>
              <a:rPr lang="en-US" dirty="0"/>
              <a:t>every employee </a:t>
            </a:r>
            <a:r>
              <a:rPr lang="en-US" b="1" dirty="0">
                <a:solidFill>
                  <a:schemeClr val="bg1"/>
                </a:solidFill>
              </a:rPr>
              <a:t>by</a:t>
            </a:r>
            <a:r>
              <a:rPr lang="en-US" dirty="0"/>
              <a:t> it's </a:t>
            </a:r>
            <a:r>
              <a:rPr lang="en-US" b="1" dirty="0">
                <a:solidFill>
                  <a:schemeClr val="bg1"/>
                </a:solidFill>
              </a:rPr>
              <a:t>department</a:t>
            </a:r>
            <a:r>
              <a:rPr lang="en-US" dirty="0"/>
              <a:t> we can use </a:t>
            </a:r>
            <a:br>
              <a:rPr lang="en-US" dirty="0"/>
            </a:br>
            <a:r>
              <a:rPr lang="en-US" dirty="0"/>
              <a:t>an </a:t>
            </a:r>
            <a:r>
              <a:rPr lang="en-US" b="1" dirty="0">
                <a:solidFill>
                  <a:schemeClr val="bg1"/>
                </a:solidFill>
              </a:rPr>
              <a:t>aggregate</a:t>
            </a:r>
            <a:r>
              <a:rPr lang="en-US" dirty="0"/>
              <a:t> </a:t>
            </a:r>
            <a:r>
              <a:rPr lang="en-US" b="1" dirty="0">
                <a:solidFill>
                  <a:schemeClr val="bg1"/>
                </a:solidFill>
              </a:rPr>
              <a:t>function</a:t>
            </a:r>
            <a:r>
              <a:rPr lang="en-US" dirty="0"/>
              <a:t> to calculate the total amount of money </a:t>
            </a:r>
            <a:br>
              <a:rPr lang="en-US" dirty="0"/>
            </a:br>
            <a:r>
              <a:rPr lang="en-US" dirty="0"/>
              <a:t>per group.</a:t>
            </a:r>
          </a:p>
        </p:txBody>
      </p:sp>
      <p:sp>
        <p:nvSpPr>
          <p:cNvPr id="465922" name="Rectangle 2"/>
          <p:cNvSpPr>
            <a:spLocks noGrp="1" noChangeArrowheads="1"/>
          </p:cNvSpPr>
          <p:nvPr>
            <p:ph type="title"/>
          </p:nvPr>
        </p:nvSpPr>
        <p:spPr/>
        <p:txBody>
          <a:bodyPr/>
          <a:lstStyle/>
          <a:p>
            <a:r>
              <a:rPr lang="en-US"/>
              <a:t>Solution: Departments Total Salaries</a:t>
            </a:r>
            <a:endParaRPr lang="bg-BG" dirty="0"/>
          </a:p>
        </p:txBody>
      </p:sp>
      <p:sp>
        <p:nvSpPr>
          <p:cNvPr id="10" name="Rectangle 9"/>
          <p:cNvSpPr>
            <a:spLocks noChangeArrowheads="1"/>
          </p:cNvSpPr>
          <p:nvPr/>
        </p:nvSpPr>
        <p:spPr bwMode="auto">
          <a:xfrm>
            <a:off x="817593" y="3355734"/>
            <a:ext cx="10556816" cy="23544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SUM</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TotalSalary</a:t>
            </a:r>
          </a:p>
          <a:p>
            <a:pPr>
              <a:lnSpc>
                <a:spcPct val="105000"/>
              </a:lnSpc>
            </a:pPr>
            <a:r>
              <a:rPr lang="en-US" sz="2800" b="1" noProof="1">
                <a:latin typeface="Consolas" pitchFamily="49" charset="0"/>
                <a:cs typeface="Consolas" pitchFamily="49" charset="0"/>
              </a:rPr>
              <a:t>FROM Employees AS e</a:t>
            </a:r>
          </a:p>
          <a:p>
            <a:pPr>
              <a:lnSpc>
                <a:spcPct val="105000"/>
              </a:lnSpc>
            </a:pPr>
            <a:r>
              <a:rPr lang="en-US" sz="2800" b="1" noProof="1">
                <a:solidFill>
                  <a:schemeClr val="bg1"/>
                </a:solidFill>
                <a:latin typeface="Consolas" pitchFamily="49" charset="0"/>
                <a:cs typeface="Consolas" pitchFamily="49" charset="0"/>
              </a:rPr>
              <a:t>GROUP BY e.DepartmentID</a:t>
            </a:r>
          </a:p>
          <a:p>
            <a:pPr>
              <a:lnSpc>
                <a:spcPct val="105000"/>
              </a:lnSpc>
            </a:pPr>
            <a:r>
              <a:rPr lang="en-US" sz="2800" b="1" noProof="1">
                <a:latin typeface="Consolas" pitchFamily="49" charset="0"/>
                <a:cs typeface="Consolas" pitchFamily="49" charset="0"/>
              </a:rPr>
              <a:t>ORDER BY e.DepartmentID</a:t>
            </a:r>
          </a:p>
        </p:txBody>
      </p:sp>
      <p:sp>
        <p:nvSpPr>
          <p:cNvPr id="11" name="AutoShape 7"/>
          <p:cNvSpPr>
            <a:spLocks noChangeArrowheads="1"/>
          </p:cNvSpPr>
          <p:nvPr/>
        </p:nvSpPr>
        <p:spPr bwMode="auto">
          <a:xfrm>
            <a:off x="6096001" y="4346362"/>
            <a:ext cx="1944688" cy="520807"/>
          </a:xfrm>
          <a:prstGeom prst="wedgeRoundRectCallout">
            <a:avLst>
              <a:gd name="adj1" fmla="val -91846"/>
              <a:gd name="adj2" fmla="val -128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6037392" y="3011961"/>
            <a:ext cx="2209800" cy="558485"/>
          </a:xfrm>
          <a:prstGeom prst="wedgeRoundRectCallout">
            <a:avLst>
              <a:gd name="adj1" fmla="val -46502"/>
              <a:gd name="adj2" fmla="val 10176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TextBox 5"/>
          <p:cNvSpPr txBox="1"/>
          <p:nvPr/>
        </p:nvSpPr>
        <p:spPr>
          <a:xfrm>
            <a:off x="762000" y="63201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hlinkClick r:id="rId3"/>
              </a:rPr>
              <a:t>https://judge.softuni.org/Contests/Practice/Index/291#12</a:t>
            </a:r>
            <a:endParaRPr lang="en-US" u="sng" dirty="0">
              <a:solidFill>
                <a:schemeClr val="bg1"/>
              </a:solidFill>
            </a:endParaRPr>
          </a:p>
        </p:txBody>
      </p:sp>
      <p:sp>
        <p:nvSpPr>
          <p:cNvPr id="15" name="AutoShape 7"/>
          <p:cNvSpPr>
            <a:spLocks noChangeArrowheads="1"/>
          </p:cNvSpPr>
          <p:nvPr/>
        </p:nvSpPr>
        <p:spPr bwMode="auto">
          <a:xfrm>
            <a:off x="5419997" y="5640932"/>
            <a:ext cx="2796152" cy="571607"/>
          </a:xfrm>
          <a:prstGeom prst="wedgeRoundRectCallout">
            <a:avLst>
              <a:gd name="adj1" fmla="val -46092"/>
              <a:gd name="adj2" fmla="val -1151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2" name="Slide Number">
            <a:extLst>
              <a:ext uri="{FF2B5EF4-FFF2-40B4-BE49-F238E27FC236}">
                <a16:creationId xmlns:a16="http://schemas.microsoft.com/office/drawing/2014/main" id="{6FB2C0F4-242D-43AF-89F6-D3F7DD0146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14998418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D0F6-5B81-4B18-9A89-7DE69ACC805B}"/>
              </a:ext>
            </a:extLst>
          </p:cNvPr>
          <p:cNvSpPr>
            <a:spLocks noGrp="1"/>
          </p:cNvSpPr>
          <p:nvPr>
            <p:ph type="title" sz="quarter" idx="10"/>
          </p:nvPr>
        </p:nvSpPr>
        <p:spPr/>
        <p:txBody>
          <a:bodyPr/>
          <a:lstStyle/>
          <a:p>
            <a:r>
              <a:rPr lang="en-US" dirty="0"/>
              <a:t>Aggregate Functions</a:t>
            </a:r>
          </a:p>
        </p:txBody>
      </p:sp>
      <p:pic>
        <p:nvPicPr>
          <p:cNvPr id="13" name="Picture 12"/>
          <p:cNvPicPr>
            <a:picLocks noChangeAspect="1"/>
          </p:cNvPicPr>
          <p:nvPr/>
        </p:nvPicPr>
        <p:blipFill>
          <a:blip r:embed="rId2" cstate="hqprint">
            <a:extLst>
              <a:ext uri="{BEBA8EAE-BF5A-486C-A8C5-ECC9F3942E4B}">
                <a14:imgProps xmlns:a14="http://schemas.microsoft.com/office/drawing/2010/main">
                  <a14:imgLayer r:embed="rId3">
                    <a14:imgEffect>
                      <a14:brightnessContrast bright="100000" contrast="-39000"/>
                    </a14:imgEffect>
                  </a14:imgLayer>
                </a14:imgProps>
              </a:ext>
              <a:ext uri="{28A0092B-C50C-407E-A947-70E740481C1C}">
                <a14:useLocalDpi xmlns:a14="http://schemas.microsoft.com/office/drawing/2010/main" val="0"/>
              </a:ext>
            </a:extLst>
          </a:blip>
          <a:stretch>
            <a:fillRect/>
          </a:stretch>
        </p:blipFill>
        <p:spPr>
          <a:xfrm>
            <a:off x="4742957" y="1224186"/>
            <a:ext cx="2706086" cy="2708845"/>
          </a:xfrm>
          <a:prstGeom prst="rect">
            <a:avLst/>
          </a:prstGeom>
        </p:spPr>
      </p:pic>
      <p:sp>
        <p:nvSpPr>
          <p:cNvPr id="4" name="Subtitle 3">
            <a:extLst>
              <a:ext uri="{FF2B5EF4-FFF2-40B4-BE49-F238E27FC236}">
                <a16:creationId xmlns:a16="http://schemas.microsoft.com/office/drawing/2014/main" id="{6EAF8AB2-7F8D-481A-A476-2157D44AAD1C}"/>
              </a:ext>
            </a:extLst>
          </p:cNvPr>
          <p:cNvSpPr>
            <a:spLocks noGrp="1"/>
          </p:cNvSpPr>
          <p:nvPr>
            <p:ph type="subTitle" sz="quarter" idx="11"/>
          </p:nvPr>
        </p:nvSpPr>
        <p:spPr>
          <a:xfrm>
            <a:off x="615108" y="5860661"/>
            <a:ext cx="10961783" cy="768084"/>
          </a:xfrm>
        </p:spPr>
        <p:txBody>
          <a:bodyPr/>
          <a:lstStyle/>
          <a:p>
            <a:r>
              <a:rPr lang="en-US" dirty="0"/>
              <a:t>COUNT, SUM, MAX, MIN, AVG…</a:t>
            </a:r>
          </a:p>
          <a:p>
            <a:endParaRPr lang="en-US" dirty="0"/>
          </a:p>
        </p:txBody>
      </p:sp>
    </p:spTree>
    <p:extLst>
      <p:ext uri="{BB962C8B-B14F-4D97-AF65-F5344CB8AC3E}">
        <p14:creationId xmlns:p14="http://schemas.microsoft.com/office/powerpoint/2010/main" val="20532249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0"/>
          </p:nvPr>
        </p:nvSpPr>
        <p:spPr/>
        <p:txBody>
          <a:bodyPr>
            <a:normAutofit/>
          </a:bodyPr>
          <a:lstStyle/>
          <a:p>
            <a:r>
              <a:rPr lang="en-US" dirty="0"/>
              <a:t>Operate over (</a:t>
            </a:r>
            <a:r>
              <a:rPr lang="en-US" b="1" dirty="0">
                <a:solidFill>
                  <a:schemeClr val="bg1"/>
                </a:solidFill>
              </a:rPr>
              <a:t>non-empty</a:t>
            </a:r>
            <a:r>
              <a:rPr lang="en-US" dirty="0"/>
              <a:t>) </a:t>
            </a:r>
            <a:r>
              <a:rPr lang="en-US" b="1" dirty="0">
                <a:solidFill>
                  <a:schemeClr val="bg1"/>
                </a:solidFill>
              </a:rPr>
              <a:t>groups</a:t>
            </a:r>
          </a:p>
          <a:p>
            <a:r>
              <a:rPr lang="en-US" dirty="0"/>
              <a:t>Perform </a:t>
            </a:r>
            <a:r>
              <a:rPr lang="en-US" b="1" dirty="0">
                <a:solidFill>
                  <a:schemeClr val="bg1"/>
                </a:solidFill>
              </a:rPr>
              <a:t>data analysis </a:t>
            </a:r>
            <a:r>
              <a:rPr lang="en-US" dirty="0"/>
              <a:t>on each one</a:t>
            </a:r>
          </a:p>
          <a:p>
            <a:pPr lvl="1">
              <a:buClr>
                <a:schemeClr val="tx1"/>
              </a:buClr>
            </a:pPr>
            <a:r>
              <a:rPr lang="en-US" b="1" dirty="0">
                <a:solidFill>
                  <a:schemeClr val="bg1"/>
                </a:solidFill>
              </a:rPr>
              <a:t>MIN</a:t>
            </a:r>
            <a:r>
              <a:rPr lang="en-US" dirty="0"/>
              <a:t>, </a:t>
            </a:r>
            <a:r>
              <a:rPr lang="en-US" b="1" dirty="0">
                <a:solidFill>
                  <a:schemeClr val="bg1"/>
                </a:solidFill>
              </a:rPr>
              <a:t>MAX</a:t>
            </a:r>
            <a:r>
              <a:rPr lang="en-US" dirty="0"/>
              <a:t>, </a:t>
            </a:r>
            <a:r>
              <a:rPr lang="en-US" b="1" dirty="0">
                <a:solidFill>
                  <a:schemeClr val="bg1"/>
                </a:solidFill>
              </a:rPr>
              <a:t>AVG</a:t>
            </a:r>
            <a:r>
              <a:rPr lang="en-US" dirty="0"/>
              <a:t>, </a:t>
            </a:r>
            <a:r>
              <a:rPr lang="en-US" b="1" dirty="0">
                <a:solidFill>
                  <a:schemeClr val="bg1"/>
                </a:solidFill>
              </a:rPr>
              <a:t>COUNT</a:t>
            </a:r>
            <a:r>
              <a:rPr lang="en-US" dirty="0"/>
              <a:t>, etc.</a:t>
            </a:r>
            <a:br>
              <a:rPr lang="en-US" dirty="0"/>
            </a:br>
            <a:br>
              <a:rPr lang="en-US" dirty="0"/>
            </a:br>
            <a:br>
              <a:rPr lang="en-US" dirty="0"/>
            </a:br>
            <a:br>
              <a:rPr lang="en-US" dirty="0"/>
            </a:br>
            <a:br>
              <a:rPr lang="en-US" dirty="0"/>
            </a:br>
            <a:endParaRPr lang="en-US" dirty="0"/>
          </a:p>
          <a:p>
            <a:r>
              <a:rPr lang="en-US" dirty="0"/>
              <a:t>Aggregate functions usually </a:t>
            </a:r>
            <a:r>
              <a:rPr lang="en-US" b="1" dirty="0">
                <a:solidFill>
                  <a:schemeClr val="bg1"/>
                </a:solidFill>
              </a:rPr>
              <a:t>ignore NULL </a:t>
            </a:r>
            <a:r>
              <a:rPr lang="en-US" dirty="0"/>
              <a:t>values</a:t>
            </a:r>
          </a:p>
        </p:txBody>
      </p:sp>
      <p:sp>
        <p:nvSpPr>
          <p:cNvPr id="4" name="Заглавие 3"/>
          <p:cNvSpPr>
            <a:spLocks noGrp="1"/>
          </p:cNvSpPr>
          <p:nvPr>
            <p:ph type="title"/>
          </p:nvPr>
        </p:nvSpPr>
        <p:spPr/>
        <p:txBody>
          <a:bodyPr/>
          <a:lstStyle/>
          <a:p>
            <a:r>
              <a:rPr lang="en-US"/>
              <a:t>Aggregate Functions</a:t>
            </a:r>
            <a:endParaRPr lang="en-US" dirty="0"/>
          </a:p>
        </p:txBody>
      </p:sp>
      <p:sp>
        <p:nvSpPr>
          <p:cNvPr id="6" name="Rectangle 9"/>
          <p:cNvSpPr>
            <a:spLocks noChangeArrowheads="1"/>
          </p:cNvSpPr>
          <p:nvPr/>
        </p:nvSpPr>
        <p:spPr bwMode="auto">
          <a:xfrm>
            <a:off x="606000" y="3429000"/>
            <a:ext cx="5721626" cy="190205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MIN</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MinSalary</a:t>
            </a:r>
          </a:p>
          <a:p>
            <a:pPr>
              <a:lnSpc>
                <a:spcPct val="105000"/>
              </a:lnSpc>
            </a:pPr>
            <a:r>
              <a:rPr lang="en-GB" sz="2800" b="1" dirty="0">
                <a:latin typeface="Consolas" pitchFamily="49" charset="0"/>
                <a:cs typeface="Consolas" pitchFamily="49" charset="0"/>
              </a:rPr>
              <a:t>FROM Employees AS e</a:t>
            </a:r>
          </a:p>
          <a:p>
            <a:pPr>
              <a:lnSpc>
                <a:spcPct val="105000"/>
              </a:lnSpc>
            </a:pPr>
            <a:r>
              <a:rPr lang="en-GB" sz="2800" b="1" dirty="0">
                <a:latin typeface="Consolas" pitchFamily="49" charset="0"/>
                <a:cs typeface="Consolas" pitchFamily="49" charset="0"/>
              </a:rPr>
              <a:t>GROUP BY </a:t>
            </a:r>
            <a:r>
              <a:rPr lang="en-US" sz="2800" b="1" noProof="1">
                <a:latin typeface="Consolas" pitchFamily="49" charset="0"/>
                <a:cs typeface="Consolas" pitchFamily="49" charset="0"/>
              </a:rPr>
              <a:t>e.DepartmentID</a:t>
            </a:r>
          </a:p>
        </p:txBody>
      </p:sp>
      <p:sp>
        <p:nvSpPr>
          <p:cNvPr id="15" name="Стрелка надясно 14"/>
          <p:cNvSpPr/>
          <p:nvPr/>
        </p:nvSpPr>
        <p:spPr>
          <a:xfrm>
            <a:off x="6549820" y="4280358"/>
            <a:ext cx="533400" cy="457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6" name="Картина 15"/>
          <p:cNvPicPr>
            <a:picLocks noChangeAspect="1"/>
          </p:cNvPicPr>
          <p:nvPr/>
        </p:nvPicPr>
        <p:blipFill>
          <a:blip r:embed="rId3"/>
          <a:stretch>
            <a:fillRect/>
          </a:stretch>
        </p:blipFill>
        <p:spPr>
          <a:xfrm>
            <a:off x="7193511" y="3146325"/>
            <a:ext cx="3003637" cy="2317091"/>
          </a:xfrm>
          <a:prstGeom prst="rect">
            <a:avLst/>
          </a:prstGeom>
        </p:spPr>
      </p:pic>
      <p:sp>
        <p:nvSpPr>
          <p:cNvPr id="7" name="Slide Number">
            <a:extLst>
              <a:ext uri="{FF2B5EF4-FFF2-40B4-BE49-F238E27FC236}">
                <a16:creationId xmlns:a16="http://schemas.microsoft.com/office/drawing/2014/main" id="{C3DF828E-309B-47CD-8E53-B8E066F04E8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506375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pPr>
              <a:buClr>
                <a:schemeClr val="tx1"/>
              </a:buClr>
            </a:pPr>
            <a:r>
              <a:rPr lang="en-US" b="1" dirty="0">
                <a:solidFill>
                  <a:schemeClr val="bg1"/>
                </a:solidFill>
              </a:rPr>
              <a:t>COUNT</a:t>
            </a:r>
            <a:r>
              <a:rPr lang="en-US" dirty="0"/>
              <a:t> - </a:t>
            </a:r>
            <a:r>
              <a:rPr lang="en-US" b="1" dirty="0">
                <a:solidFill>
                  <a:schemeClr val="bg1"/>
                </a:solidFill>
              </a:rPr>
              <a:t>counts the values </a:t>
            </a:r>
            <a:r>
              <a:rPr lang="en-US" dirty="0"/>
              <a:t>in one or more </a:t>
            </a:r>
            <a:r>
              <a:rPr lang="en-US" b="1" dirty="0">
                <a:solidFill>
                  <a:schemeClr val="bg1"/>
                </a:solidFill>
              </a:rPr>
              <a:t>grouped columns</a:t>
            </a:r>
          </a:p>
          <a:p>
            <a:pPr lvl="1">
              <a:buClr>
                <a:schemeClr val="tx1"/>
              </a:buClr>
            </a:pPr>
            <a:r>
              <a:rPr lang="en-US" b="1" dirty="0">
                <a:solidFill>
                  <a:schemeClr val="bg1"/>
                </a:solidFill>
              </a:rPr>
              <a:t>Ignores</a:t>
            </a:r>
            <a:r>
              <a:rPr lang="en-US" dirty="0"/>
              <a:t> </a:t>
            </a:r>
            <a:r>
              <a:rPr lang="en-US" sz="3398" b="1" dirty="0">
                <a:solidFill>
                  <a:schemeClr val="bg1"/>
                </a:solidFill>
              </a:rPr>
              <a:t>NULL</a:t>
            </a:r>
            <a:r>
              <a:rPr lang="en-US" dirty="0"/>
              <a:t> values</a:t>
            </a:r>
          </a:p>
        </p:txBody>
      </p:sp>
      <p:sp>
        <p:nvSpPr>
          <p:cNvPr id="465922" name="Rectangle 2"/>
          <p:cNvSpPr>
            <a:spLocks noGrp="1" noChangeArrowheads="1"/>
          </p:cNvSpPr>
          <p:nvPr>
            <p:ph type="title"/>
          </p:nvPr>
        </p:nvSpPr>
        <p:spPr/>
        <p:txBody>
          <a:bodyPr/>
          <a:lstStyle/>
          <a:p>
            <a:r>
              <a:rPr lang="en-US"/>
              <a:t>Aggregate Functions: COUNT</a:t>
            </a:r>
            <a:endParaRPr lang="bg-BG" dirty="0"/>
          </a:p>
        </p:txBody>
      </p:sp>
      <p:graphicFrame>
        <p:nvGraphicFramePr>
          <p:cNvPr id="10" name="Table 9"/>
          <p:cNvGraphicFramePr>
            <a:graphicFrameLocks noGrp="1"/>
          </p:cNvGraphicFramePr>
          <p:nvPr/>
        </p:nvGraphicFramePr>
        <p:xfrm>
          <a:off x="381001" y="2590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endParaRPr lang="en-US" b="0" dirty="0">
                        <a:solidFill>
                          <a:schemeClr val="tx1"/>
                        </a:solidFill>
                        <a:effectLst/>
                      </a:endParaRPr>
                    </a:p>
                  </a:txBody>
                  <a:tcPr/>
                </a:tc>
                <a:tc>
                  <a:txBody>
                    <a:bodyPr/>
                    <a:lstStyle/>
                    <a:p>
                      <a:r>
                        <a:rPr lang="en-US" dirty="0">
                          <a:solidFill>
                            <a:schemeClr val="tx1"/>
                          </a:solidFill>
                          <a:effectLst/>
                        </a:rPr>
                        <a:t>DepartmentName</a:t>
                      </a:r>
                      <a:endParaRPr lang="en-US" b="0" dirty="0">
                        <a:solidFill>
                          <a:schemeClr val="tx1"/>
                        </a:solidFill>
                        <a:effectLst/>
                      </a:endParaRPr>
                    </a:p>
                  </a:txBody>
                  <a:tcPr/>
                </a:tc>
                <a:tc>
                  <a:txBody>
                    <a:bodyPr/>
                    <a:lstStyle/>
                    <a:p>
                      <a:r>
                        <a:rPr lang="en-US" dirty="0">
                          <a:solidFill>
                            <a:schemeClr val="tx1"/>
                          </a:solidFill>
                          <a:effectLst/>
                        </a:rPr>
                        <a:t>Salary</a:t>
                      </a:r>
                      <a:endParaRPr lang="en-US" b="0" dirty="0">
                        <a:solidFill>
                          <a:schemeClr val="tx1"/>
                        </a:solidFill>
                        <a:effectLst/>
                      </a:endParaRP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b="0" dirty="0">
                        <a:solidFill>
                          <a:schemeClr val="tx1"/>
                        </a:solidFill>
                        <a:effectLst/>
                      </a:endParaRPr>
                    </a:p>
                  </a:txBody>
                  <a:tcPr/>
                </a:tc>
                <a:tc>
                  <a:txBody>
                    <a:bodyPr/>
                    <a:lstStyle/>
                    <a:p>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b="0" dirty="0">
                        <a:solidFill>
                          <a:schemeClr val="tx1"/>
                        </a:solidFill>
                        <a:effectLst/>
                      </a:endParaRPr>
                    </a:p>
                  </a:txBody>
                  <a:tcPr/>
                </a:tc>
                <a:tc>
                  <a:txBody>
                    <a:bodyPr/>
                    <a:lstStyle/>
                    <a:p>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b="0"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85687585"/>
              </p:ext>
            </p:extLst>
          </p:nvPr>
        </p:nvGraphicFramePr>
        <p:xfrm>
          <a:off x="7426569" y="3554305"/>
          <a:ext cx="4600590" cy="1828800"/>
        </p:xfrm>
        <a:graphic>
          <a:graphicData uri="http://schemas.openxmlformats.org/drawingml/2006/table">
            <a:tbl>
              <a:tblPr firstRow="1" bandRow="1">
                <a:tableStyleId>{912C8C85-51F0-491E-9774-3900AFEF0FD7}</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2</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3</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635060" y="353553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635059" y="428204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ight Arrow 15"/>
          <p:cNvSpPr/>
          <p:nvPr/>
        </p:nvSpPr>
        <p:spPr>
          <a:xfrm rot="19680784">
            <a:off x="6616980" y="496347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Slide Number">
            <a:extLst>
              <a:ext uri="{FF2B5EF4-FFF2-40B4-BE49-F238E27FC236}">
                <a16:creationId xmlns:a16="http://schemas.microsoft.com/office/drawing/2014/main" id="{2B964CFC-BB05-43A7-99E3-7360709A2E4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3840869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lstStyle/>
          <a:p>
            <a:r>
              <a:rPr lang="en-US" dirty="0"/>
              <a:t>Indices</a:t>
            </a:r>
          </a:p>
          <a:p>
            <a:r>
              <a:rPr lang="en-US" dirty="0"/>
              <a:t>Grouping</a:t>
            </a:r>
          </a:p>
          <a:p>
            <a:r>
              <a:rPr lang="en-US" dirty="0"/>
              <a:t>Aggregate Functions</a:t>
            </a:r>
          </a:p>
          <a:p>
            <a:r>
              <a:rPr lang="en-US" dirty="0"/>
              <a:t>Having Clause</a:t>
            </a:r>
          </a:p>
        </p:txBody>
      </p:sp>
      <p:sp>
        <p:nvSpPr>
          <p:cNvPr id="444418" name="Rectangle 2"/>
          <p:cNvSpPr>
            <a:spLocks noGrp="1" noChangeArrowheads="1"/>
          </p:cNvSpPr>
          <p:nvPr>
            <p:ph type="title"/>
          </p:nvPr>
        </p:nvSpPr>
        <p:spPr/>
        <p:txBody>
          <a:bodyPr/>
          <a:lstStyle/>
          <a:p>
            <a:r>
              <a:rPr lang="en-US"/>
              <a:t>Table of Contents</a:t>
            </a:r>
            <a:endParaRPr lang="bg-BG" dirty="0"/>
          </a:p>
        </p:txBody>
      </p:sp>
      <p:sp>
        <p:nvSpPr>
          <p:cNvPr id="5" name="Slide Number">
            <a:extLst>
              <a:ext uri="{FF2B5EF4-FFF2-40B4-BE49-F238E27FC236}">
                <a16:creationId xmlns:a16="http://schemas.microsoft.com/office/drawing/2014/main" id="{695E04A7-0979-4484-8211-8C2A0EDB4A5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42647891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normAutofit fontScale="92500" lnSpcReduction="10000"/>
          </a:bodyPr>
          <a:lstStyle/>
          <a:p>
            <a:pPr>
              <a:buClr>
                <a:schemeClr val="tx1"/>
              </a:buClr>
            </a:pPr>
            <a:r>
              <a:rPr lang="en-US" b="1" noProof="1">
                <a:solidFill>
                  <a:schemeClr val="bg1"/>
                </a:solidFill>
              </a:rPr>
              <a:t>COUNT</a:t>
            </a:r>
            <a:r>
              <a:rPr lang="en-US" noProof="1"/>
              <a:t>(</a:t>
            </a:r>
            <a:r>
              <a:rPr lang="en-US" b="1" noProof="1">
                <a:solidFill>
                  <a:schemeClr val="bg1"/>
                </a:solidFill>
              </a:rPr>
              <a:t>ColumnName</a:t>
            </a:r>
            <a:r>
              <a:rPr lang="en-US" noProof="1"/>
              <a:t>)</a:t>
            </a:r>
          </a:p>
          <a:p>
            <a:endParaRPr lang="en-US" dirty="0"/>
          </a:p>
          <a:p>
            <a:endParaRPr lang="en-US" dirty="0"/>
          </a:p>
          <a:p>
            <a:endParaRPr lang="en-US" dirty="0"/>
          </a:p>
          <a:p>
            <a:endParaRPr lang="en-US" dirty="0"/>
          </a:p>
          <a:p>
            <a:endParaRPr lang="en-US" dirty="0"/>
          </a:p>
          <a:p>
            <a:endParaRPr lang="en-US" dirty="0"/>
          </a:p>
          <a:p>
            <a:endParaRPr lang="en-US" dirty="0"/>
          </a:p>
          <a:p>
            <a:r>
              <a:rPr lang="en-US" dirty="0"/>
              <a:t>Note: </a:t>
            </a:r>
            <a:r>
              <a:rPr lang="en-US" b="1" dirty="0">
                <a:solidFill>
                  <a:schemeClr val="bg1"/>
                </a:solidFill>
              </a:rPr>
              <a:t>COUNT</a:t>
            </a:r>
            <a:r>
              <a:rPr lang="en-US" dirty="0"/>
              <a:t> </a:t>
            </a:r>
            <a:r>
              <a:rPr lang="en-US" b="1" dirty="0">
                <a:solidFill>
                  <a:schemeClr val="bg1"/>
                </a:solidFill>
              </a:rPr>
              <a:t>ignores</a:t>
            </a:r>
            <a:r>
              <a:rPr lang="en-US" dirty="0"/>
              <a:t> any employee with </a:t>
            </a:r>
            <a:r>
              <a:rPr lang="en-US" b="1" dirty="0">
                <a:solidFill>
                  <a:schemeClr val="bg1"/>
                </a:solidFill>
              </a:rPr>
              <a:t>NULL</a:t>
            </a:r>
            <a:r>
              <a:rPr lang="en-US" dirty="0"/>
              <a:t> salary.</a:t>
            </a:r>
          </a:p>
        </p:txBody>
      </p:sp>
      <p:sp>
        <p:nvSpPr>
          <p:cNvPr id="465922" name="Rectangle 2"/>
          <p:cNvSpPr>
            <a:spLocks noGrp="1" noChangeArrowheads="1"/>
          </p:cNvSpPr>
          <p:nvPr>
            <p:ph type="title"/>
          </p:nvPr>
        </p:nvSpPr>
        <p:spPr/>
        <p:txBody>
          <a:bodyPr/>
          <a:lstStyle/>
          <a:p>
            <a:r>
              <a:rPr lang="en-US"/>
              <a:t>COUNT Syntax</a:t>
            </a:r>
            <a:endParaRPr lang="bg-BG" dirty="0"/>
          </a:p>
        </p:txBody>
      </p:sp>
      <p:sp>
        <p:nvSpPr>
          <p:cNvPr id="10" name="Rectangle 9"/>
          <p:cNvSpPr>
            <a:spLocks noChangeArrowheads="1"/>
          </p:cNvSpPr>
          <p:nvPr/>
        </p:nvSpPr>
        <p:spPr bwMode="auto">
          <a:xfrm>
            <a:off x="816005" y="2374603"/>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 </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COUNT</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SalaryCount</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13" name="AutoShape 7"/>
          <p:cNvSpPr>
            <a:spLocks noChangeArrowheads="1"/>
          </p:cNvSpPr>
          <p:nvPr/>
        </p:nvSpPr>
        <p:spPr bwMode="auto">
          <a:xfrm>
            <a:off x="7888637" y="1999281"/>
            <a:ext cx="3148196" cy="622914"/>
          </a:xfrm>
          <a:prstGeom prst="wedgeRoundRectCallout">
            <a:avLst>
              <a:gd name="adj1" fmla="val -41489"/>
              <a:gd name="adj2" fmla="val 1022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672748"/>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8" name="Slide Number">
            <a:extLst>
              <a:ext uri="{FF2B5EF4-FFF2-40B4-BE49-F238E27FC236}">
                <a16:creationId xmlns:a16="http://schemas.microsoft.com/office/drawing/2014/main" id="{0AB2F447-8729-45AE-A747-6FFB36938B7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7610902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SUM</a:t>
            </a:r>
            <a:r>
              <a:rPr lang="en-US" dirty="0"/>
              <a:t> </a:t>
            </a:r>
            <a:r>
              <a:rPr lang="bg-BG" dirty="0"/>
              <a:t>-</a:t>
            </a:r>
            <a:r>
              <a:rPr lang="en-US" dirty="0"/>
              <a:t> </a:t>
            </a:r>
            <a:r>
              <a:rPr lang="en-US" b="1" dirty="0">
                <a:solidFill>
                  <a:schemeClr val="bg1"/>
                </a:solidFill>
              </a:rPr>
              <a:t>sums the values </a:t>
            </a:r>
            <a:r>
              <a:rPr lang="en-US" dirty="0"/>
              <a:t>in a column. </a:t>
            </a:r>
          </a:p>
        </p:txBody>
      </p:sp>
      <p:sp>
        <p:nvSpPr>
          <p:cNvPr id="465922" name="Rectangle 2"/>
          <p:cNvSpPr>
            <a:spLocks noGrp="1" noChangeArrowheads="1"/>
          </p:cNvSpPr>
          <p:nvPr>
            <p:ph type="title"/>
          </p:nvPr>
        </p:nvSpPr>
        <p:spPr/>
        <p:txBody>
          <a:bodyPr/>
          <a:lstStyle/>
          <a:p>
            <a:r>
              <a:rPr lang="en-US"/>
              <a:t>Aggregate Functions: SUM</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nvGraphicFramePr>
        <p:xfrm>
          <a:off x="7515211" y="2895600"/>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80"/>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7908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Slide Number">
            <a:extLst>
              <a:ext uri="{FF2B5EF4-FFF2-40B4-BE49-F238E27FC236}">
                <a16:creationId xmlns:a16="http://schemas.microsoft.com/office/drawing/2014/main" id="{0E760564-23C4-467A-977F-ACAEE4F3A81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4608310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0"/>
          </p:nvPr>
        </p:nvSpPr>
        <p:spPr/>
        <p:txBody>
          <a:bodyPr/>
          <a:lstStyle/>
          <a:p>
            <a:r>
              <a:rPr lang="en-US" noProof="1"/>
              <a:t>If any department </a:t>
            </a:r>
            <a:r>
              <a:rPr lang="en-US" b="1" noProof="1">
                <a:solidFill>
                  <a:schemeClr val="bg1"/>
                </a:solidFill>
              </a:rPr>
              <a:t>has no salaries</a:t>
            </a:r>
            <a:r>
              <a:rPr lang="en-US" noProof="1"/>
              <a:t>, it </a:t>
            </a:r>
            <a:r>
              <a:rPr lang="en-US" b="1" noProof="1">
                <a:solidFill>
                  <a:schemeClr val="bg1"/>
                </a:solidFill>
              </a:rPr>
              <a:t>returns NULL</a:t>
            </a:r>
            <a:r>
              <a:rPr lang="en-US" noProof="1"/>
              <a:t>.</a:t>
            </a:r>
          </a:p>
        </p:txBody>
      </p:sp>
      <p:sp>
        <p:nvSpPr>
          <p:cNvPr id="465922" name="Rectangle 2"/>
          <p:cNvSpPr>
            <a:spLocks noGrp="1" noChangeArrowheads="1"/>
          </p:cNvSpPr>
          <p:nvPr>
            <p:ph type="title"/>
          </p:nvPr>
        </p:nvSpPr>
        <p:spPr/>
        <p:txBody>
          <a:bodyPr/>
          <a:lstStyle/>
          <a:p>
            <a:r>
              <a:rPr lang="en-US"/>
              <a:t>SUM Syntax</a:t>
            </a:r>
            <a:endParaRPr lang="bg-BG" dirty="0"/>
          </a:p>
        </p:txBody>
      </p:sp>
      <p:sp>
        <p:nvSpPr>
          <p:cNvPr id="10" name="Rectangle 9"/>
          <p:cNvSpPr>
            <a:spLocks noChangeArrowheads="1"/>
          </p:cNvSpPr>
          <p:nvPr/>
        </p:nvSpPr>
        <p:spPr bwMode="auto">
          <a:xfrm>
            <a:off x="805950" y="3091160"/>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SUM</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a:t>
            </a:r>
            <a:r>
              <a:rPr lang="en-US" sz="3200" b="1" dirty="0">
                <a:latin typeface="Consolas" pitchFamily="49" charset="0"/>
                <a:cs typeface="Consolas" pitchFamily="49" charset="0"/>
              </a:rPr>
              <a:t>e.</a:t>
            </a:r>
            <a:r>
              <a:rPr lang="en-US" sz="3200" b="1" noProof="1">
                <a:latin typeface="Consolas" pitchFamily="49" charset="0"/>
                <a:cs typeface="Consolas" pitchFamily="49" charset="0"/>
              </a:rPr>
              <a:t>DepartmentID</a:t>
            </a:r>
          </a:p>
        </p:txBody>
      </p:sp>
      <p:sp>
        <p:nvSpPr>
          <p:cNvPr id="8" name="AutoShape 7"/>
          <p:cNvSpPr>
            <a:spLocks noChangeArrowheads="1"/>
          </p:cNvSpPr>
          <p:nvPr/>
        </p:nvSpPr>
        <p:spPr bwMode="auto">
          <a:xfrm>
            <a:off x="3934619" y="1933798"/>
            <a:ext cx="1698178" cy="953805"/>
          </a:xfrm>
          <a:prstGeom prst="wedgeRoundRectCallout">
            <a:avLst>
              <a:gd name="adj1" fmla="val -48333"/>
              <a:gd name="adj2" fmla="val 8612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848600" y="3051466"/>
            <a:ext cx="2971800" cy="558485"/>
          </a:xfrm>
          <a:prstGeom prst="wedgeRoundRectCallout">
            <a:avLst>
              <a:gd name="adj1" fmla="val -59226"/>
              <a:gd name="adj2" fmla="val 4488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9" name="Slide Number">
            <a:extLst>
              <a:ext uri="{FF2B5EF4-FFF2-40B4-BE49-F238E27FC236}">
                <a16:creationId xmlns:a16="http://schemas.microsoft.com/office/drawing/2014/main" id="{6CD62195-CC65-424E-99EF-F568FE1927D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15182897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MAX</a:t>
            </a:r>
            <a:r>
              <a:rPr lang="en-US" dirty="0"/>
              <a:t> - takes </a:t>
            </a:r>
            <a:r>
              <a:rPr lang="en-US" b="1" dirty="0">
                <a:solidFill>
                  <a:schemeClr val="bg1"/>
                </a:solidFill>
              </a:rPr>
              <a:t>the largest value </a:t>
            </a:r>
            <a:r>
              <a:rPr lang="en-US" dirty="0"/>
              <a:t>in a column.</a:t>
            </a:r>
          </a:p>
        </p:txBody>
      </p:sp>
      <p:sp>
        <p:nvSpPr>
          <p:cNvPr id="465922" name="Rectangle 2"/>
          <p:cNvSpPr>
            <a:spLocks noGrp="1" noChangeArrowheads="1"/>
          </p:cNvSpPr>
          <p:nvPr>
            <p:ph type="title"/>
          </p:nvPr>
        </p:nvSpPr>
        <p:spPr/>
        <p:txBody>
          <a:bodyPr/>
          <a:lstStyle/>
          <a:p>
            <a:r>
              <a:rPr lang="en-US"/>
              <a:t>Aggregate Functions: MAX</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29741751"/>
              </p:ext>
            </p:extLst>
          </p:nvPr>
        </p:nvGraphicFramePr>
        <p:xfrm>
          <a:off x="7463956" y="3166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63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94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6"/>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Slide Number">
            <a:extLst>
              <a:ext uri="{FF2B5EF4-FFF2-40B4-BE49-F238E27FC236}">
                <a16:creationId xmlns:a16="http://schemas.microsoft.com/office/drawing/2014/main" id="{F190A417-B9B5-493E-8DDC-84F5D0B1407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3673956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5950" y="2590801"/>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MAX</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MaxSalary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8" name="AutoShape 7"/>
          <p:cNvSpPr>
            <a:spLocks noChangeArrowheads="1"/>
          </p:cNvSpPr>
          <p:nvPr/>
        </p:nvSpPr>
        <p:spPr bwMode="auto">
          <a:xfrm>
            <a:off x="4495801" y="1467939"/>
            <a:ext cx="1866900" cy="953805"/>
          </a:xfrm>
          <a:prstGeom prst="wedgeRoundRectCallout">
            <a:avLst>
              <a:gd name="adj1" fmla="val -47124"/>
              <a:gd name="adj2" fmla="val 774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034939" y="2371695"/>
            <a:ext cx="2971800" cy="558485"/>
          </a:xfrm>
          <a:prstGeom prst="wedgeRoundRectCallout">
            <a:avLst>
              <a:gd name="adj1" fmla="val -44579"/>
              <a:gd name="adj2" fmla="val 903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9" name="Slide Number">
            <a:extLst>
              <a:ext uri="{FF2B5EF4-FFF2-40B4-BE49-F238E27FC236}">
                <a16:creationId xmlns:a16="http://schemas.microsoft.com/office/drawing/2014/main" id="{7406089E-7371-4558-BEDD-AF1B6E4CF32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1554970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MIN</a:t>
            </a:r>
            <a:r>
              <a:rPr lang="en-US" dirty="0"/>
              <a:t> - takes </a:t>
            </a:r>
            <a:r>
              <a:rPr lang="en-US" b="1" dirty="0">
                <a:solidFill>
                  <a:schemeClr val="bg1"/>
                </a:solidFill>
              </a:rPr>
              <a:t>the smallest value </a:t>
            </a:r>
            <a:r>
              <a:rPr lang="en-US" dirty="0"/>
              <a:t>in a column. </a:t>
            </a:r>
          </a:p>
        </p:txBody>
      </p:sp>
      <p:sp>
        <p:nvSpPr>
          <p:cNvPr id="465922" name="Rectangle 2"/>
          <p:cNvSpPr>
            <a:spLocks noGrp="1" noChangeArrowheads="1"/>
          </p:cNvSpPr>
          <p:nvPr>
            <p:ph type="title"/>
          </p:nvPr>
        </p:nvSpPr>
        <p:spPr/>
        <p:txBody>
          <a:bodyPr/>
          <a:lstStyle/>
          <a:p>
            <a:r>
              <a:rPr lang="en-US"/>
              <a:t>Aggregate Functions: MIN</a:t>
            </a:r>
            <a:endParaRPr lang="bg-BG" dirty="0"/>
          </a:p>
        </p:txBody>
      </p:sp>
      <p:graphicFrame>
        <p:nvGraphicFramePr>
          <p:cNvPr id="6" name="Table 5"/>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33015300"/>
              </p:ext>
            </p:extLst>
          </p:nvPr>
        </p:nvGraphicFramePr>
        <p:xfrm>
          <a:off x="7499357" y="3151342"/>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588566" y="3132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588565" y="3879077"/>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4560512"/>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Slide Number">
            <a:extLst>
              <a:ext uri="{FF2B5EF4-FFF2-40B4-BE49-F238E27FC236}">
                <a16:creationId xmlns:a16="http://schemas.microsoft.com/office/drawing/2014/main" id="{AD627EAC-9F4D-48F1-85EB-45121B13205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752486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618444"/>
            <a:ext cx="10556817"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MIN</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MinSalary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a:t>MIN Syntax</a:t>
            </a:r>
            <a:endParaRPr lang="bg-BG" dirty="0"/>
          </a:p>
        </p:txBody>
      </p:sp>
      <p:sp>
        <p:nvSpPr>
          <p:cNvPr id="8"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853768" y="2575215"/>
            <a:ext cx="2971800" cy="558485"/>
          </a:xfrm>
          <a:prstGeom prst="wedgeRoundRectCallout">
            <a:avLst>
              <a:gd name="adj1" fmla="val -58656"/>
              <a:gd name="adj2" fmla="val 5095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t>
            </a:r>
            <a:r>
              <a:rPr lang="en-US" sz="2800" b="1" noProof="1">
                <a:solidFill>
                  <a:schemeClr val="bg2"/>
                </a:solidFill>
                <a:effectLst>
                  <a:outerShdw blurRad="38100" dist="38100" dir="2700000" algn="tl">
                    <a:srgbClr val="000000">
                      <a:alpha val="43137"/>
                    </a:srgbClr>
                  </a:outerShdw>
                </a:effectLst>
              </a:rPr>
              <a:t>Alias</a:t>
            </a:r>
          </a:p>
        </p:txBody>
      </p:sp>
      <p:sp>
        <p:nvSpPr>
          <p:cNvPr id="7" name="Slide Number">
            <a:extLst>
              <a:ext uri="{FF2B5EF4-FFF2-40B4-BE49-F238E27FC236}">
                <a16:creationId xmlns:a16="http://schemas.microsoft.com/office/drawing/2014/main" id="{82EFEA86-CD83-49C3-8167-A7DDB6AB982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35837446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AVG</a:t>
            </a:r>
            <a:r>
              <a:rPr lang="en-US" dirty="0"/>
              <a:t> - calculates the </a:t>
            </a:r>
            <a:r>
              <a:rPr lang="en-US" b="1" dirty="0">
                <a:solidFill>
                  <a:schemeClr val="bg1"/>
                </a:solidFill>
              </a:rPr>
              <a:t>average value </a:t>
            </a:r>
            <a:r>
              <a:rPr lang="en-US" dirty="0"/>
              <a:t>in a column. </a:t>
            </a:r>
          </a:p>
        </p:txBody>
      </p:sp>
      <p:sp>
        <p:nvSpPr>
          <p:cNvPr id="465922" name="Rectangle 2"/>
          <p:cNvSpPr>
            <a:spLocks noGrp="1" noChangeArrowheads="1"/>
          </p:cNvSpPr>
          <p:nvPr>
            <p:ph type="title"/>
          </p:nvPr>
        </p:nvSpPr>
        <p:spPr/>
        <p:txBody>
          <a:bodyPr/>
          <a:lstStyle/>
          <a:p>
            <a:r>
              <a:rPr lang="en-US"/>
              <a:t>Aggregate Functions: AVG</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11718890"/>
              </p:ext>
            </p:extLst>
          </p:nvPr>
        </p:nvGraphicFramePr>
        <p:xfrm>
          <a:off x="7463956" y="3135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78"/>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63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54501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Slide Number">
            <a:extLst>
              <a:ext uri="{FF2B5EF4-FFF2-40B4-BE49-F238E27FC236}">
                <a16:creationId xmlns:a16="http://schemas.microsoft.com/office/drawing/2014/main" id="{6FF143D1-1C9D-4BBC-9D47-60EDEBB94ED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3601798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0" y="2514601"/>
            <a:ext cx="10556818" cy="21605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 </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AVG</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AvgSalary</a:t>
            </a:r>
            <a:endParaRPr lang="en-US" sz="3200" b="1" dirty="0">
              <a:solidFill>
                <a:schemeClr val="bg1"/>
              </a:solidFill>
              <a:latin typeface="Consolas" pitchFamily="49" charset="0"/>
              <a:cs typeface="Consolas" pitchFamily="49" charset="0"/>
            </a:endParaRP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e.</a:t>
            </a:r>
            <a:r>
              <a:rPr lang="en-US" sz="3200" b="1" noProof="1">
                <a:latin typeface="Consolas" pitchFamily="49" charset="0"/>
                <a:cs typeface="Consolas" pitchFamily="49" charset="0"/>
              </a:rPr>
              <a:t>DepartmentID</a:t>
            </a:r>
          </a:p>
        </p:txBody>
      </p:sp>
      <p:sp>
        <p:nvSpPr>
          <p:cNvPr id="465922" name="Rectangle 2"/>
          <p:cNvSpPr>
            <a:spLocks noGrp="1" noChangeArrowheads="1"/>
          </p:cNvSpPr>
          <p:nvPr>
            <p:ph type="title"/>
          </p:nvPr>
        </p:nvSpPr>
        <p:spPr/>
        <p:txBody>
          <a:bodyPr/>
          <a:lstStyle/>
          <a:p>
            <a:r>
              <a:rPr lang="en-US" dirty="0"/>
              <a:t>AVG Syntax</a:t>
            </a:r>
            <a:endParaRPr lang="bg-BG" dirty="0"/>
          </a:p>
        </p:txBody>
      </p:sp>
      <p:sp>
        <p:nvSpPr>
          <p:cNvPr id="12" name="AutoShape 7"/>
          <p:cNvSpPr>
            <a:spLocks noChangeArrowheads="1"/>
          </p:cNvSpPr>
          <p:nvPr/>
        </p:nvSpPr>
        <p:spPr bwMode="auto">
          <a:xfrm>
            <a:off x="4814047" y="4795090"/>
            <a:ext cx="2824833" cy="516499"/>
          </a:xfrm>
          <a:prstGeom prst="wedgeRoundRectCallout">
            <a:avLst>
              <a:gd name="adj1" fmla="val -37789"/>
              <a:gd name="adj2" fmla="val -7590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903451" y="2250856"/>
            <a:ext cx="2971800" cy="558485"/>
          </a:xfrm>
          <a:prstGeom prst="wedgeRoundRectCallout">
            <a:avLst>
              <a:gd name="adj1" fmla="val -39283"/>
              <a:gd name="adj2" fmla="val 1115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7" name="Slide Number">
            <a:extLst>
              <a:ext uri="{FF2B5EF4-FFF2-40B4-BE49-F238E27FC236}">
                <a16:creationId xmlns:a16="http://schemas.microsoft.com/office/drawing/2014/main" id="{C8349621-CDF6-4A47-94C6-375BFBB744E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32127763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STRING_AGG</a:t>
            </a:r>
            <a:r>
              <a:rPr lang="en-US" dirty="0"/>
              <a:t> - Concatenates the values of string expressions </a:t>
            </a:r>
            <a:br>
              <a:rPr lang="en-US" dirty="0"/>
            </a:br>
            <a:r>
              <a:rPr lang="en-US" dirty="0"/>
              <a:t>and places separator values between them. The separator is </a:t>
            </a:r>
            <a:br>
              <a:rPr lang="en-US" dirty="0"/>
            </a:br>
            <a:r>
              <a:rPr lang="en-US" dirty="0"/>
              <a:t>not added at the end of string</a:t>
            </a:r>
          </a:p>
        </p:txBody>
      </p:sp>
      <p:sp>
        <p:nvSpPr>
          <p:cNvPr id="465922" name="Rectangle 2"/>
          <p:cNvSpPr>
            <a:spLocks noGrp="1" noChangeArrowheads="1"/>
          </p:cNvSpPr>
          <p:nvPr>
            <p:ph type="title"/>
          </p:nvPr>
        </p:nvSpPr>
        <p:spPr/>
        <p:txBody>
          <a:bodyPr/>
          <a:lstStyle/>
          <a:p>
            <a:r>
              <a:rPr lang="en-US" dirty="0"/>
              <a:t>Aggregate Functions: STRING_AGG</a:t>
            </a:r>
            <a:endParaRPr lang="bg-BG" dirty="0"/>
          </a:p>
        </p:txBody>
      </p:sp>
      <p:sp>
        <p:nvSpPr>
          <p:cNvPr id="10" name="Rectangle 9"/>
          <p:cNvSpPr>
            <a:spLocks noChangeArrowheads="1"/>
          </p:cNvSpPr>
          <p:nvPr/>
        </p:nvSpPr>
        <p:spPr bwMode="auto">
          <a:xfrm>
            <a:off x="642164" y="4869384"/>
            <a:ext cx="10924248"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solidFill>
                  <a:schemeClr val="bg1"/>
                </a:solidFill>
                <a:latin typeface="Consolas" pitchFamily="49" charset="0"/>
                <a:cs typeface="Consolas" pitchFamily="49" charset="0"/>
              </a:rPr>
              <a:t>STRING_AGG</a:t>
            </a:r>
            <a:r>
              <a:rPr lang="en-US" sz="2800" b="1" dirty="0">
                <a:latin typeface="Consolas" pitchFamily="49" charset="0"/>
                <a:cs typeface="Consolas" pitchFamily="49" charset="0"/>
              </a:rPr>
              <a:t> ( expression, separator ) </a:t>
            </a:r>
          </a:p>
          <a:p>
            <a:pPr>
              <a:lnSpc>
                <a:spcPct val="105000"/>
              </a:lnSpc>
            </a:pPr>
            <a:r>
              <a:rPr lang="en-US" sz="2800" b="1" dirty="0">
                <a:latin typeface="Consolas" pitchFamily="49" charset="0"/>
                <a:cs typeface="Consolas" pitchFamily="49" charset="0"/>
              </a:rPr>
              <a:t>  [WITHIN GROUP ( ORDER BY expression [ ASC | DESC ] )]</a:t>
            </a:r>
          </a:p>
        </p:txBody>
      </p:sp>
      <p:sp>
        <p:nvSpPr>
          <p:cNvPr id="12" name="AutoShape 7"/>
          <p:cNvSpPr>
            <a:spLocks noChangeArrowheads="1"/>
          </p:cNvSpPr>
          <p:nvPr/>
        </p:nvSpPr>
        <p:spPr bwMode="auto">
          <a:xfrm>
            <a:off x="2905041" y="3325827"/>
            <a:ext cx="8543244" cy="1330836"/>
          </a:xfrm>
          <a:prstGeom prst="wedgeRoundRectCallout">
            <a:avLst>
              <a:gd name="adj1" fmla="val -36536"/>
              <a:gd name="adj2" fmla="val 7571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Expressions are converted to </a:t>
            </a:r>
            <a:r>
              <a:rPr lang="en-US" sz="2800" b="1" noProof="1">
                <a:solidFill>
                  <a:schemeClr val="bg1">
                    <a:lumMod val="60000"/>
                    <a:lumOff val="40000"/>
                  </a:schemeClr>
                </a:solidFill>
                <a:effectLst>
                  <a:outerShdw blurRad="38100" dist="38100" dir="2700000" algn="tl">
                    <a:srgbClr val="000000">
                      <a:alpha val="43137"/>
                    </a:srgbClr>
                  </a:outerShdw>
                </a:effectLst>
              </a:rPr>
              <a:t>NVARCHAR</a:t>
            </a:r>
            <a:r>
              <a:rPr lang="en-US" sz="2800" b="1" noProof="1">
                <a:solidFill>
                  <a:srgbClr val="FFFFFF"/>
                </a:solidFill>
                <a:effectLst>
                  <a:outerShdw blurRad="38100" dist="38100" dir="2700000" algn="tl">
                    <a:srgbClr val="000000">
                      <a:alpha val="43137"/>
                    </a:srgbClr>
                  </a:outerShdw>
                </a:effectLst>
              </a:rPr>
              <a:t> or </a:t>
            </a:r>
            <a:r>
              <a:rPr lang="en-US" sz="2800" b="1" noProof="1">
                <a:solidFill>
                  <a:schemeClr val="bg1">
                    <a:lumMod val="60000"/>
                    <a:lumOff val="40000"/>
                  </a:schemeClr>
                </a:solidFill>
                <a:effectLst>
                  <a:outerShdw blurRad="38100" dist="38100" dir="2700000" algn="tl">
                    <a:srgbClr val="000000">
                      <a:alpha val="43137"/>
                    </a:srgbClr>
                  </a:outerShdw>
                </a:effectLst>
              </a:rPr>
              <a:t>VARCHAR</a:t>
            </a:r>
            <a:r>
              <a:rPr lang="en-US" sz="2800" b="1" noProof="1">
                <a:solidFill>
                  <a:srgbClr val="FFFFFF"/>
                </a:solidFill>
                <a:effectLst>
                  <a:outerShdw blurRad="38100" dist="38100" dir="2700000" algn="tl">
                    <a:srgbClr val="000000">
                      <a:alpha val="43137"/>
                    </a:srgbClr>
                  </a:outerShdw>
                </a:effectLst>
              </a:rPr>
              <a:t> types during concatenation. Non-string types are converted to </a:t>
            </a:r>
            <a:r>
              <a:rPr lang="en-US" sz="2800" b="1" noProof="1">
                <a:solidFill>
                  <a:schemeClr val="bg1">
                    <a:lumMod val="60000"/>
                    <a:lumOff val="40000"/>
                  </a:schemeClr>
                </a:solidFill>
                <a:effectLst>
                  <a:outerShdw blurRad="38100" dist="38100" dir="2700000" algn="tl">
                    <a:srgbClr val="000000">
                      <a:alpha val="43137"/>
                    </a:srgbClr>
                  </a:outerShdw>
                </a:effectLst>
              </a:rPr>
              <a:t>NVARCHAR</a:t>
            </a:r>
            <a:r>
              <a:rPr lang="en-US" sz="2800" b="1" noProof="1">
                <a:solidFill>
                  <a:srgbClr val="FFFFFF"/>
                </a:solidFill>
                <a:effectLst>
                  <a:outerShdw blurRad="38100" dist="38100" dir="2700000" algn="tl">
                    <a:srgbClr val="000000">
                      <a:alpha val="43137"/>
                    </a:srgbClr>
                  </a:outerShdw>
                </a:effectLst>
              </a:rPr>
              <a:t> type</a:t>
            </a:r>
          </a:p>
        </p:txBody>
      </p:sp>
      <p:sp>
        <p:nvSpPr>
          <p:cNvPr id="7" name="Slide Number">
            <a:extLst>
              <a:ext uri="{FF2B5EF4-FFF2-40B4-BE49-F238E27FC236}">
                <a16:creationId xmlns:a16="http://schemas.microsoft.com/office/drawing/2014/main" id="{BBCF5221-BC62-4DE6-9E47-B640523E9C8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428356332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150938"/>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br>
              <a:rPr lang="en-US" sz="6000" b="1" dirty="0"/>
            </a:br>
            <a:r>
              <a:rPr lang="en-US" sz="11500" b="1" noProof="1"/>
              <a:t>#csharp-db</a:t>
            </a:r>
            <a:endParaRPr lang="en-US" sz="6000" b="1" noProof="1"/>
          </a:p>
          <a:p>
            <a:endParaRPr lang="en-US" dirty="0"/>
          </a:p>
        </p:txBody>
      </p:sp>
      <p:sp>
        <p:nvSpPr>
          <p:cNvPr id="4" name="Title 3"/>
          <p:cNvSpPr>
            <a:spLocks noGrp="1"/>
          </p:cNvSpPr>
          <p:nvPr>
            <p:ph type="title"/>
          </p:nvPr>
        </p:nvSpPr>
        <p:spPr/>
        <p:txBody>
          <a:bodyPr/>
          <a:lstStyle/>
          <a:p>
            <a:r>
              <a:rPr lang="en-US" dirty="0"/>
              <a:t>Questions</a:t>
            </a:r>
          </a:p>
        </p:txBody>
      </p:sp>
      <p:sp>
        <p:nvSpPr>
          <p:cNvPr id="6" name="Slide Number">
            <a:extLst>
              <a:ext uri="{FF2B5EF4-FFF2-40B4-BE49-F238E27FC236}">
                <a16:creationId xmlns:a16="http://schemas.microsoft.com/office/drawing/2014/main" id="{C55E752F-4A1B-46C0-A008-EB9F7E2B221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18639268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C17BF4-DB19-49F0-88B2-FE1A6C4B904D}"/>
              </a:ext>
            </a:extLst>
          </p:cNvPr>
          <p:cNvSpPr>
            <a:spLocks noGrp="1"/>
          </p:cNvSpPr>
          <p:nvPr>
            <p:ph type="title" sz="quarter" idx="10"/>
          </p:nvPr>
        </p:nvSpPr>
        <p:spPr/>
        <p:txBody>
          <a:bodyPr/>
          <a:lstStyle/>
          <a:p>
            <a:r>
              <a:rPr lang="en-US"/>
              <a:t>Having</a:t>
            </a: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35000"/>
                    </a14:imgEffect>
                  </a14:imgLayer>
                </a14:imgProps>
              </a:ext>
              <a:ext uri="{28A0092B-C50C-407E-A947-70E740481C1C}">
                <a14:useLocalDpi xmlns:a14="http://schemas.microsoft.com/office/drawing/2010/main" val="0"/>
              </a:ext>
            </a:extLst>
          </a:blip>
          <a:stretch>
            <a:fillRect/>
          </a:stretch>
        </p:blipFill>
        <p:spPr>
          <a:xfrm>
            <a:off x="4633364" y="1257849"/>
            <a:ext cx="2914760" cy="2914760"/>
          </a:xfrm>
          <a:prstGeom prst="rect">
            <a:avLst/>
          </a:prstGeom>
        </p:spPr>
      </p:pic>
      <p:sp>
        <p:nvSpPr>
          <p:cNvPr id="7" name="Subtitle 6">
            <a:extLst>
              <a:ext uri="{FF2B5EF4-FFF2-40B4-BE49-F238E27FC236}">
                <a16:creationId xmlns:a16="http://schemas.microsoft.com/office/drawing/2014/main" id="{657DB623-9555-4246-BBB4-507B8FC5688D}"/>
              </a:ext>
            </a:extLst>
          </p:cNvPr>
          <p:cNvSpPr>
            <a:spLocks noGrp="1"/>
          </p:cNvSpPr>
          <p:nvPr>
            <p:ph type="subTitle" sz="quarter" idx="11"/>
          </p:nvPr>
        </p:nvSpPr>
        <p:spPr/>
        <p:txBody>
          <a:bodyPr/>
          <a:lstStyle/>
          <a:p>
            <a:r>
              <a:rPr lang="en-US"/>
              <a:t>Using Predicates While Grouping</a:t>
            </a:r>
          </a:p>
        </p:txBody>
      </p:sp>
    </p:spTree>
    <p:extLst>
      <p:ext uri="{BB962C8B-B14F-4D97-AF65-F5344CB8AC3E}">
        <p14:creationId xmlns:p14="http://schemas.microsoft.com/office/powerpoint/2010/main" val="1275439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a:xfrm>
            <a:off x="1991210" y="1108911"/>
            <a:ext cx="10129234" cy="5546589"/>
          </a:xfrm>
        </p:spPr>
        <p:txBody>
          <a:bodyPr/>
          <a:lstStyle/>
          <a:p>
            <a:r>
              <a:rPr lang="en-US" dirty="0"/>
              <a:t>The </a:t>
            </a:r>
            <a:r>
              <a:rPr lang="en-US" b="1" dirty="0">
                <a:solidFill>
                  <a:schemeClr val="bg1"/>
                </a:solidFill>
              </a:rPr>
              <a:t>HAVING clause</a:t>
            </a:r>
            <a:r>
              <a:rPr lang="en-US" dirty="0"/>
              <a:t> is used to </a:t>
            </a:r>
            <a:r>
              <a:rPr lang="en-US" b="1" dirty="0">
                <a:solidFill>
                  <a:schemeClr val="bg1"/>
                </a:solidFill>
              </a:rPr>
              <a:t>filter data</a:t>
            </a:r>
            <a:r>
              <a:rPr lang="en-US" dirty="0"/>
              <a:t> based on </a:t>
            </a:r>
            <a:br>
              <a:rPr lang="en-US" dirty="0"/>
            </a:br>
            <a:r>
              <a:rPr lang="en-US" b="1" dirty="0">
                <a:solidFill>
                  <a:schemeClr val="bg1"/>
                </a:solidFill>
              </a:rPr>
              <a:t>aggregate values </a:t>
            </a:r>
          </a:p>
          <a:p>
            <a:pPr lvl="1"/>
            <a:r>
              <a:rPr lang="en-US" dirty="0"/>
              <a:t>We </a:t>
            </a:r>
            <a:r>
              <a:rPr lang="en-US" b="1" dirty="0">
                <a:solidFill>
                  <a:schemeClr val="bg1"/>
                </a:solidFill>
              </a:rPr>
              <a:t>cannot</a:t>
            </a:r>
            <a:r>
              <a:rPr lang="en-US" dirty="0"/>
              <a:t> use it </a:t>
            </a:r>
            <a:r>
              <a:rPr lang="en-US" b="1" dirty="0">
                <a:solidFill>
                  <a:schemeClr val="bg1"/>
                </a:solidFill>
              </a:rPr>
              <a:t>without</a:t>
            </a:r>
            <a:r>
              <a:rPr lang="en-US" dirty="0"/>
              <a:t> </a:t>
            </a:r>
            <a:r>
              <a:rPr lang="en-US" b="1" dirty="0">
                <a:solidFill>
                  <a:schemeClr val="bg1"/>
                </a:solidFill>
              </a:rPr>
              <a:t>grouping</a:t>
            </a:r>
            <a:r>
              <a:rPr lang="en-US" dirty="0"/>
              <a:t> first</a:t>
            </a:r>
          </a:p>
          <a:p>
            <a:pPr>
              <a:buClr>
                <a:schemeClr val="tx1"/>
              </a:buClr>
            </a:pPr>
            <a:r>
              <a:rPr lang="en-US" b="1" dirty="0">
                <a:solidFill>
                  <a:schemeClr val="bg1"/>
                </a:solidFill>
              </a:rPr>
              <a:t>Aggregate functions </a:t>
            </a:r>
            <a:r>
              <a:rPr lang="en-US" dirty="0"/>
              <a:t>(MIN, MAX, SUM etc.) are </a:t>
            </a:r>
            <a:br>
              <a:rPr lang="en-US" dirty="0"/>
            </a:br>
            <a:r>
              <a:rPr lang="en-US" b="1" dirty="0">
                <a:solidFill>
                  <a:schemeClr val="bg1"/>
                </a:solidFill>
              </a:rPr>
              <a:t>executed only once</a:t>
            </a:r>
          </a:p>
          <a:p>
            <a:pPr lvl="1"/>
            <a:r>
              <a:rPr lang="en-US" dirty="0"/>
              <a:t>Unlike HAVING, </a:t>
            </a:r>
            <a:r>
              <a:rPr lang="en-US" b="1" dirty="0">
                <a:solidFill>
                  <a:schemeClr val="bg1"/>
                </a:solidFill>
              </a:rPr>
              <a:t>WHERE</a:t>
            </a:r>
            <a:r>
              <a:rPr lang="en-US" dirty="0"/>
              <a:t> </a:t>
            </a:r>
            <a:r>
              <a:rPr lang="en-US" b="1" dirty="0">
                <a:solidFill>
                  <a:schemeClr val="bg1"/>
                </a:solidFill>
              </a:rPr>
              <a:t>filters</a:t>
            </a:r>
            <a:r>
              <a:rPr lang="en-US" dirty="0"/>
              <a:t> rows </a:t>
            </a:r>
            <a:r>
              <a:rPr lang="en-US" b="1" dirty="0">
                <a:solidFill>
                  <a:schemeClr val="bg1"/>
                </a:solidFill>
              </a:rPr>
              <a:t>before </a:t>
            </a:r>
            <a:br>
              <a:rPr lang="en-US" b="1" dirty="0">
                <a:solidFill>
                  <a:schemeClr val="bg1"/>
                </a:solidFill>
              </a:rPr>
            </a:br>
            <a:r>
              <a:rPr lang="en-US" b="1" dirty="0">
                <a:solidFill>
                  <a:schemeClr val="bg1"/>
                </a:solidFill>
              </a:rPr>
              <a:t>aggregation</a:t>
            </a:r>
          </a:p>
        </p:txBody>
      </p:sp>
      <p:sp>
        <p:nvSpPr>
          <p:cNvPr id="465922" name="Rectangle 2"/>
          <p:cNvSpPr>
            <a:spLocks noGrp="1" noChangeArrowheads="1"/>
          </p:cNvSpPr>
          <p:nvPr>
            <p:ph type="title"/>
          </p:nvPr>
        </p:nvSpPr>
        <p:spPr/>
        <p:txBody>
          <a:bodyPr/>
          <a:lstStyle/>
          <a:p>
            <a:r>
              <a:rPr lang="en-US"/>
              <a:t>Having Clause</a:t>
            </a:r>
            <a:endParaRPr lang="bg-BG" dirty="0"/>
          </a:p>
        </p:txBody>
      </p:sp>
      <p:sp>
        <p:nvSpPr>
          <p:cNvPr id="6" name="Slide Number">
            <a:extLst>
              <a:ext uri="{FF2B5EF4-FFF2-40B4-BE49-F238E27FC236}">
                <a16:creationId xmlns:a16="http://schemas.microsoft.com/office/drawing/2014/main" id="{B55CAFCA-E6B8-46FC-94AD-5B1DA30885D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31</a:t>
            </a:fld>
            <a:endParaRPr lang="en-US" dirty="0"/>
          </a:p>
        </p:txBody>
      </p:sp>
    </p:spTree>
    <p:extLst>
      <p:ext uri="{BB962C8B-B14F-4D97-AF65-F5344CB8AC3E}">
        <p14:creationId xmlns:p14="http://schemas.microsoft.com/office/powerpoint/2010/main" val="7660277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r>
              <a:rPr lang="en-US" dirty="0"/>
              <a:t>Filter departments having</a:t>
            </a:r>
            <a:r>
              <a:rPr lang="en-US" b="1" dirty="0">
                <a:solidFill>
                  <a:schemeClr val="bg1"/>
                </a:solidFill>
              </a:rPr>
              <a:t> </a:t>
            </a:r>
            <a:r>
              <a:rPr lang="en-US" dirty="0"/>
              <a:t>total salary more than or equal to </a:t>
            </a:r>
            <a:br>
              <a:rPr lang="en-US" dirty="0"/>
            </a:br>
            <a:r>
              <a:rPr lang="en-US" dirty="0"/>
              <a:t>15,000</a:t>
            </a:r>
          </a:p>
        </p:txBody>
      </p:sp>
      <p:sp>
        <p:nvSpPr>
          <p:cNvPr id="465922" name="Rectangle 2"/>
          <p:cNvSpPr>
            <a:spLocks noGrp="1" noChangeArrowheads="1"/>
          </p:cNvSpPr>
          <p:nvPr>
            <p:ph type="title"/>
          </p:nvPr>
        </p:nvSpPr>
        <p:spPr/>
        <p:txBody>
          <a:bodyPr/>
          <a:lstStyle/>
          <a:p>
            <a:r>
              <a:rPr lang="en-US"/>
              <a:t>HAVING Clause: Example</a:t>
            </a:r>
            <a:endParaRPr lang="bg-BG" dirty="0"/>
          </a:p>
        </p:txBody>
      </p:sp>
      <p:graphicFrame>
        <p:nvGraphicFramePr>
          <p:cNvPr id="6" name="Table 5"/>
          <p:cNvGraphicFramePr>
            <a:graphicFrameLocks noGrp="1"/>
          </p:cNvGraphicFramePr>
          <p:nvPr>
            <p:extLst>
              <p:ext uri="{D42A27DB-BD31-4B8C-83A1-F6EECF244321}">
                <p14:modId xmlns:p14="http://schemas.microsoft.com/office/powerpoint/2010/main" val="4109228921"/>
              </p:ext>
            </p:extLst>
          </p:nvPr>
        </p:nvGraphicFramePr>
        <p:xfrm>
          <a:off x="7719555" y="3774443"/>
          <a:ext cx="4147186" cy="1371600"/>
        </p:xfrm>
        <a:graphic>
          <a:graphicData uri="http://schemas.openxmlformats.org/drawingml/2006/table">
            <a:tbl>
              <a:tblPr firstRow="1" bandRow="1">
                <a:tableStyleId>{912C8C85-51F0-491E-9774-3900AFEF0FD7}</a:tableStyleId>
              </a:tblPr>
              <a:tblGrid>
                <a:gridCol w="2546985">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graphicFrame>
        <p:nvGraphicFramePr>
          <p:cNvPr id="4" name="Table 3"/>
          <p:cNvGraphicFramePr>
            <a:graphicFrameLocks noGrp="1"/>
          </p:cNvGraphicFramePr>
          <p:nvPr/>
        </p:nvGraphicFramePr>
        <p:xfrm>
          <a:off x="380999" y="2743200"/>
          <a:ext cx="5300536" cy="3200400"/>
        </p:xfrm>
        <a:graphic>
          <a:graphicData uri="http://schemas.openxmlformats.org/drawingml/2006/table">
            <a:tbl>
              <a:tblPr firstRow="1" bandRow="1">
                <a:tableStyleId>{912C8C85-51F0-491E-9774-3900AFEF0FD7}</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nvGraphicFramePr>
        <p:xfrm>
          <a:off x="5681535" y="2743200"/>
          <a:ext cx="1616138" cy="3200400"/>
        </p:xfrm>
        <a:graphic>
          <a:graphicData uri="http://schemas.openxmlformats.org/drawingml/2006/table">
            <a:tbl>
              <a:tblPr firstRow="1" bandRow="1">
                <a:tableStyleId>{912C8C85-51F0-491E-9774-3900AFEF0FD7}</a:tableStyleId>
              </a:tblPr>
              <a:tblGrid>
                <a:gridCol w="1616138">
                  <a:extLst>
                    <a:ext uri="{9D8B030D-6E8A-4147-A177-3AD203B41FA5}">
                      <a16:colId xmlns:a16="http://schemas.microsoft.com/office/drawing/2014/main" val="2274113953"/>
                    </a:ext>
                  </a:extLst>
                </a:gridCol>
              </a:tblGrid>
              <a:tr h="457200">
                <a:tc>
                  <a:txBody>
                    <a:bodyPr/>
                    <a:lstStyle/>
                    <a:p>
                      <a:r>
                        <a:rPr lang="en-US" strike="noStrike" noProof="1">
                          <a:solidFill>
                            <a:schemeClr val="tx1"/>
                          </a:solidFill>
                          <a:effectLst/>
                        </a:rPr>
                        <a:t>TotalSalary</a:t>
                      </a:r>
                    </a:p>
                  </a:txBody>
                  <a:tcPr/>
                </a:tc>
                <a:extLst>
                  <a:ext uri="{0D108BD9-81ED-4DB2-BD59-A6C34878D82A}">
                    <a16:rowId xmlns:a16="http://schemas.microsoft.com/office/drawing/2014/main" val="247495740"/>
                  </a:ext>
                </a:extLst>
              </a:tr>
              <a:tr h="914400">
                <a:tc>
                  <a:txBody>
                    <a:bodyPr/>
                    <a:lstStyle/>
                    <a:p>
                      <a:r>
                        <a:rPr lang="en-US" strike="noStrike" dirty="0">
                          <a:effectLst/>
                        </a:rPr>
                        <a:t>20,000</a:t>
                      </a:r>
                      <a:endParaRPr lang="en-US" strike="noStrike" dirty="0">
                        <a:solidFill>
                          <a:schemeClr val="tx1"/>
                        </a:solidFill>
                        <a:effectLst/>
                      </a:endParaRPr>
                    </a:p>
                  </a:txBody>
                  <a:tcPr anchor="ctr"/>
                </a:tc>
                <a:extLst>
                  <a:ext uri="{0D108BD9-81ED-4DB2-BD59-A6C34878D82A}">
                    <a16:rowId xmlns:a16="http://schemas.microsoft.com/office/drawing/2014/main" val="3609066432"/>
                  </a:ext>
                </a:extLst>
              </a:tr>
              <a:tr h="1371600">
                <a:tc>
                  <a:txBody>
                    <a:bodyPr/>
                    <a:lstStyle/>
                    <a:p>
                      <a:r>
                        <a:rPr lang="en-US" strike="noStrike" dirty="0">
                          <a:effectLst/>
                        </a:rPr>
                        <a:t>11,000</a:t>
                      </a:r>
                      <a:endParaRPr lang="en-US" strike="noStrike" dirty="0">
                        <a:solidFill>
                          <a:schemeClr val="tx1"/>
                        </a:solidFill>
                        <a:effectLst/>
                      </a:endParaRPr>
                    </a:p>
                  </a:txBody>
                  <a:tcPr anchor="ctr"/>
                </a:tc>
                <a:extLst>
                  <a:ext uri="{0D108BD9-81ED-4DB2-BD59-A6C34878D82A}">
                    <a16:rowId xmlns:a16="http://schemas.microsoft.com/office/drawing/2014/main" val="1053813033"/>
                  </a:ext>
                </a:extLst>
              </a:tr>
              <a:tr h="457200">
                <a:tc>
                  <a:txBody>
                    <a:bodyPr/>
                    <a:lstStyle/>
                    <a:p>
                      <a:r>
                        <a:rPr lang="en-US" strike="noStrike" dirty="0">
                          <a:effectLst/>
                        </a:rPr>
                        <a:t>15,000</a:t>
                      </a:r>
                      <a:endParaRPr lang="en-US" strike="noStrike" dirty="0">
                        <a:solidFill>
                          <a:schemeClr val="tx1"/>
                        </a:solidFill>
                        <a:effectLst/>
                      </a:endParaRPr>
                    </a:p>
                  </a:txBody>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947646" y="1936377"/>
            <a:ext cx="2882153" cy="564771"/>
          </a:xfrm>
          <a:prstGeom prst="wedgeRoundRectCallout">
            <a:avLst>
              <a:gd name="adj1" fmla="val -43610"/>
              <a:gd name="adj2" fmla="val 1018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Aggregated value</a:t>
            </a:r>
          </a:p>
        </p:txBody>
      </p:sp>
      <p:sp>
        <p:nvSpPr>
          <p:cNvPr id="17" name="Right Arrow 15"/>
          <p:cNvSpPr/>
          <p:nvPr/>
        </p:nvSpPr>
        <p:spPr>
          <a:xfrm rot="1884745">
            <a:off x="7323245" y="3639130"/>
            <a:ext cx="269606"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680784">
            <a:off x="7374055" y="5047830"/>
            <a:ext cx="266878"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Slide Number">
            <a:extLst>
              <a:ext uri="{FF2B5EF4-FFF2-40B4-BE49-F238E27FC236}">
                <a16:creationId xmlns:a16="http://schemas.microsoft.com/office/drawing/2014/main" id="{22DDD9AE-28C7-48DD-9280-64448844B4C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Tree>
    <p:extLst>
      <p:ext uri="{BB962C8B-B14F-4D97-AF65-F5344CB8AC3E}">
        <p14:creationId xmlns:p14="http://schemas.microsoft.com/office/powerpoint/2010/main" val="17593600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579224"/>
            <a:ext cx="10556817" cy="265393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HAVING 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&gt;= 15000</a:t>
            </a:r>
          </a:p>
        </p:txBody>
      </p:sp>
      <p:sp>
        <p:nvSpPr>
          <p:cNvPr id="465922" name="Rectangle 2"/>
          <p:cNvSpPr>
            <a:spLocks noGrp="1" noChangeArrowheads="1"/>
          </p:cNvSpPr>
          <p:nvPr>
            <p:ph type="title"/>
          </p:nvPr>
        </p:nvSpPr>
        <p:spPr/>
        <p:txBody>
          <a:bodyPr/>
          <a:lstStyle/>
          <a:p>
            <a:r>
              <a:rPr lang="en-US"/>
              <a:t>HAVING Syntax</a:t>
            </a:r>
            <a:endParaRPr lang="bg-BG" dirty="0"/>
          </a:p>
        </p:txBody>
      </p:sp>
      <p:sp>
        <p:nvSpPr>
          <p:cNvPr id="9" name="AutoShape 7"/>
          <p:cNvSpPr>
            <a:spLocks noChangeArrowheads="1"/>
          </p:cNvSpPr>
          <p:nvPr/>
        </p:nvSpPr>
        <p:spPr bwMode="auto">
          <a:xfrm>
            <a:off x="6803958" y="1856728"/>
            <a:ext cx="1905000" cy="953805"/>
          </a:xfrm>
          <a:prstGeom prst="wedgeRoundRectCallout">
            <a:avLst>
              <a:gd name="adj1" fmla="val -57022"/>
              <a:gd name="adj2" fmla="val 7501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Function</a:t>
            </a:r>
          </a:p>
        </p:txBody>
      </p:sp>
      <p:sp>
        <p:nvSpPr>
          <p:cNvPr id="12" name="AutoShape 7"/>
          <p:cNvSpPr>
            <a:spLocks noChangeArrowheads="1"/>
          </p:cNvSpPr>
          <p:nvPr/>
        </p:nvSpPr>
        <p:spPr bwMode="auto">
          <a:xfrm>
            <a:off x="6755672" y="4061012"/>
            <a:ext cx="3248940" cy="510251"/>
          </a:xfrm>
          <a:prstGeom prst="wedgeRoundRectCallout">
            <a:avLst>
              <a:gd name="adj1" fmla="val -64831"/>
              <a:gd name="adj2" fmla="val 3881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9121589" y="2098774"/>
            <a:ext cx="2444823" cy="711759"/>
          </a:xfrm>
          <a:prstGeom prst="wedgeRoundRectCallout">
            <a:avLst>
              <a:gd name="adj1" fmla="val -56624"/>
              <a:gd name="adj2" fmla="val 923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AutoShape 7"/>
          <p:cNvSpPr>
            <a:spLocks noChangeArrowheads="1"/>
          </p:cNvSpPr>
          <p:nvPr/>
        </p:nvSpPr>
        <p:spPr bwMode="auto">
          <a:xfrm>
            <a:off x="4572002" y="5543664"/>
            <a:ext cx="3146610" cy="509388"/>
          </a:xfrm>
          <a:prstGeom prst="wedgeRoundRectCallout">
            <a:avLst>
              <a:gd name="adj1" fmla="val -43882"/>
              <a:gd name="adj2" fmla="val -1113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Having Predicate</a:t>
            </a:r>
          </a:p>
        </p:txBody>
      </p:sp>
      <p:sp>
        <p:nvSpPr>
          <p:cNvPr id="11" name="Slide Number">
            <a:extLst>
              <a:ext uri="{FF2B5EF4-FFF2-40B4-BE49-F238E27FC236}">
                <a16:creationId xmlns:a16="http://schemas.microsoft.com/office/drawing/2014/main" id="{70CF5A51-E5F4-4876-A1EE-A3526C927FC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45274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13800"/>
              </a:spcBef>
              <a:spcAft>
                <a:spcPts val="60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358775" marR="0" lvl="0" indent="-358775" algn="l" defTabSz="1218438" rtl="0" eaLnBrk="1" fontAlgn="auto" latinLnBrk="1" hangingPunct="1">
              <a:lnSpc>
                <a:spcPct val="95000"/>
              </a:lnSpc>
              <a:spcBef>
                <a:spcPts val="600"/>
              </a:spcBef>
              <a:spcAft>
                <a:spcPts val="600"/>
              </a:spcAft>
              <a:buClrTx/>
              <a:buSzTx/>
              <a:buFont typeface="Wingdings" panose="05000000000000000000" pitchFamily="2" charset="2"/>
              <a:buChar char="§"/>
              <a:tabLst/>
              <a:defRPr/>
            </a:pPr>
            <a:endParaRPr kumimoji="0" lang="en-US" sz="3200" b="1" i="0" u="none" strike="noStrike" kern="1200" cap="none" spc="0" normalizeH="0" baseline="0" noProof="1">
              <a:ln>
                <a:noFill/>
              </a:ln>
              <a:solidFill>
                <a:srgbClr val="FFFFFF"/>
              </a:solidFill>
              <a:effectLst/>
              <a:uLnTx/>
              <a:uFillTx/>
              <a:latin typeface="Calibri" panose="020F0502020204030204"/>
              <a:ea typeface="+mn-ea"/>
              <a:cs typeface="+mn-cs"/>
            </a:endParaRPr>
          </a:p>
        </p:txBody>
      </p:sp>
      <p:sp>
        <p:nvSpPr>
          <p:cNvPr id="3" name="Rectangle 2"/>
          <p:cNvSpPr/>
          <p:nvPr/>
        </p:nvSpPr>
        <p:spPr>
          <a:xfrm>
            <a:off x="640534" y="1761595"/>
            <a:ext cx="6096000" cy="4031873"/>
          </a:xfrm>
          <a:prstGeom prst="rect">
            <a:avLst/>
          </a:prstGeom>
        </p:spPr>
        <p:txBody>
          <a:bodyPr>
            <a:spAutoFit/>
          </a:bodyPr>
          <a:lstStyle/>
          <a:p>
            <a:pPr marL="444500" indent="-444500">
              <a:lnSpc>
                <a:spcPct val="100000"/>
              </a:lnSpc>
              <a:buFontTx/>
              <a:buAutoNum type="arabicPeriod"/>
            </a:pPr>
            <a:r>
              <a:rPr lang="en-US" sz="3200" dirty="0">
                <a:solidFill>
                  <a:schemeClr val="bg2"/>
                </a:solidFill>
              </a:rPr>
              <a:t>Grouping by Shared Properties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Aggregate Functions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Having Clause</a:t>
            </a: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a:lnSpc>
                <a:spcPct val="100000"/>
              </a:lnSpc>
            </a:pPr>
            <a:endParaRPr lang="en-US" sz="3200" dirty="0">
              <a:solidFill>
                <a:schemeClr val="bg2"/>
              </a:solidFill>
            </a:endParaRPr>
          </a:p>
        </p:txBody>
      </p:sp>
      <p:sp>
        <p:nvSpPr>
          <p:cNvPr id="16" name="Rectangle 9"/>
          <p:cNvSpPr>
            <a:spLocks noChangeArrowheads="1"/>
          </p:cNvSpPr>
          <p:nvPr/>
        </p:nvSpPr>
        <p:spPr bwMode="auto">
          <a:xfrm>
            <a:off x="1205830" y="3467439"/>
            <a:ext cx="6724121" cy="201356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400" b="1" dirty="0">
                <a:solidFill>
                  <a:schemeClr val="bg2"/>
                </a:solidFill>
                <a:latin typeface="Consolas" pitchFamily="49" charset="0"/>
                <a:cs typeface="Consolas" pitchFamily="49" charset="0"/>
              </a:rPr>
              <a:t>SELECT </a:t>
            </a:r>
            <a:endParaRPr lang="bg-BG" sz="2400" b="1" noProof="1">
              <a:solidFill>
                <a:schemeClr val="bg2"/>
              </a:solidFill>
              <a:latin typeface="Consolas" pitchFamily="49" charset="0"/>
              <a:cs typeface="Consolas" pitchFamily="49" charset="0"/>
            </a:endParaRPr>
          </a:p>
          <a:p>
            <a:pPr>
              <a:lnSpc>
                <a:spcPct val="105000"/>
              </a:lnSpc>
            </a:pPr>
            <a:r>
              <a:rPr lang="bg-BG" sz="2400" b="1" noProof="1">
                <a:solidFill>
                  <a:schemeClr val="bg2"/>
                </a:solidFill>
                <a:latin typeface="Consolas" pitchFamily="49" charset="0"/>
                <a:cs typeface="Consolas" pitchFamily="49" charset="0"/>
              </a:rPr>
              <a:t>  </a:t>
            </a:r>
            <a:r>
              <a:rPr lang="en-US" sz="2400" b="1" dirty="0">
                <a:solidFill>
                  <a:schemeClr val="bg1">
                    <a:lumMod val="60000"/>
                    <a:lumOff val="40000"/>
                  </a:schemeClr>
                </a:solidFill>
                <a:latin typeface="Consolas" pitchFamily="49" charset="0"/>
                <a:cs typeface="Consolas" pitchFamily="49" charset="0"/>
              </a:rPr>
              <a:t>SUM</a:t>
            </a:r>
            <a:r>
              <a:rPr lang="en-US" sz="2400" b="1" dirty="0">
                <a:solidFill>
                  <a:schemeClr val="bg2"/>
                </a:solidFill>
                <a:latin typeface="Consolas" pitchFamily="49" charset="0"/>
                <a:cs typeface="Consolas" pitchFamily="49" charset="0"/>
              </a:rPr>
              <a:t>(</a:t>
            </a:r>
            <a:r>
              <a:rPr lang="en-US" sz="2400" b="1" dirty="0">
                <a:solidFill>
                  <a:schemeClr val="bg1">
                    <a:lumMod val="60000"/>
                    <a:lumOff val="40000"/>
                  </a:schemeClr>
                </a:solidFill>
                <a:latin typeface="Consolas" pitchFamily="49" charset="0"/>
                <a:cs typeface="Consolas" pitchFamily="49" charset="0"/>
              </a:rPr>
              <a:t>e.Salary</a:t>
            </a:r>
            <a:r>
              <a:rPr lang="en-US" sz="2400" b="1" dirty="0">
                <a:solidFill>
                  <a:schemeClr val="bg2"/>
                </a:solidFill>
                <a:latin typeface="Consolas" pitchFamily="49" charset="0"/>
                <a:cs typeface="Consolas" pitchFamily="49" charset="0"/>
              </a:rPr>
              <a:t>) AS </a:t>
            </a:r>
            <a:r>
              <a:rPr lang="en-US" sz="2400" b="1" dirty="0">
                <a:solidFill>
                  <a:schemeClr val="bg1">
                    <a:lumMod val="60000"/>
                    <a:lumOff val="40000"/>
                  </a:schemeClr>
                </a:solidFill>
                <a:latin typeface="Consolas" pitchFamily="49" charset="0"/>
                <a:cs typeface="Consolas" pitchFamily="49" charset="0"/>
              </a:rPr>
              <a:t>'TotalSalary</a:t>
            </a:r>
            <a:r>
              <a:rPr lang="en-US" sz="2400" b="1" dirty="0">
                <a:solidFill>
                  <a:schemeClr val="bg2"/>
                </a:solidFill>
                <a:latin typeface="Consolas" pitchFamily="49" charset="0"/>
                <a:cs typeface="Consolas" pitchFamily="49" charset="0"/>
              </a:rPr>
              <a:t>'</a:t>
            </a:r>
          </a:p>
          <a:p>
            <a:pPr>
              <a:lnSpc>
                <a:spcPct val="105000"/>
              </a:lnSpc>
            </a:pPr>
            <a:r>
              <a:rPr lang="en-GB" sz="2400" b="1" dirty="0">
                <a:solidFill>
                  <a:schemeClr val="bg2"/>
                </a:solidFill>
                <a:latin typeface="Consolas" pitchFamily="49" charset="0"/>
                <a:cs typeface="Consolas" pitchFamily="49" charset="0"/>
              </a:rPr>
              <a:t>FROM Employees AS e</a:t>
            </a:r>
          </a:p>
          <a:p>
            <a:pPr>
              <a:lnSpc>
                <a:spcPct val="105000"/>
              </a:lnSpc>
            </a:pPr>
            <a:r>
              <a:rPr lang="en-GB" sz="2400" b="1" dirty="0">
                <a:solidFill>
                  <a:schemeClr val="bg1">
                    <a:lumMod val="60000"/>
                    <a:lumOff val="40000"/>
                  </a:schemeClr>
                </a:solidFill>
                <a:latin typeface="Consolas" pitchFamily="49" charset="0"/>
                <a:cs typeface="Consolas" pitchFamily="49" charset="0"/>
              </a:rPr>
              <a:t>GROUP BY </a:t>
            </a:r>
            <a:r>
              <a:rPr lang="en-US" sz="2400" b="1" noProof="1">
                <a:solidFill>
                  <a:schemeClr val="bg2"/>
                </a:solidFill>
                <a:latin typeface="Consolas" pitchFamily="49" charset="0"/>
                <a:cs typeface="Consolas" pitchFamily="49" charset="0"/>
              </a:rPr>
              <a:t>e.DepartmentID</a:t>
            </a:r>
          </a:p>
          <a:p>
            <a:pPr>
              <a:lnSpc>
                <a:spcPct val="105000"/>
              </a:lnSpc>
            </a:pPr>
            <a:r>
              <a:rPr lang="en-GB" sz="2400" b="1" dirty="0">
                <a:solidFill>
                  <a:schemeClr val="bg1">
                    <a:lumMod val="60000"/>
                    <a:lumOff val="40000"/>
                  </a:schemeClr>
                </a:solidFill>
                <a:latin typeface="Consolas" pitchFamily="49" charset="0"/>
                <a:cs typeface="Consolas" pitchFamily="49" charset="0"/>
              </a:rPr>
              <a:t>HAVING SUM</a:t>
            </a:r>
            <a:r>
              <a:rPr lang="en-GB" sz="2400" b="1" dirty="0">
                <a:solidFill>
                  <a:schemeClr val="bg2"/>
                </a:solidFill>
                <a:latin typeface="Consolas" pitchFamily="49" charset="0"/>
                <a:cs typeface="Consolas" pitchFamily="49" charset="0"/>
              </a:rPr>
              <a:t>(</a:t>
            </a:r>
            <a:r>
              <a:rPr lang="en-GB" sz="2400" b="1" dirty="0">
                <a:solidFill>
                  <a:schemeClr val="bg1">
                    <a:lumMod val="60000"/>
                    <a:lumOff val="40000"/>
                  </a:schemeClr>
                </a:solidFill>
                <a:latin typeface="Consolas" pitchFamily="49" charset="0"/>
                <a:cs typeface="Consolas" pitchFamily="49" charset="0"/>
              </a:rPr>
              <a:t>e.Salary</a:t>
            </a:r>
            <a:r>
              <a:rPr lang="en-GB" sz="2400" b="1" dirty="0">
                <a:solidFill>
                  <a:schemeClr val="bg2"/>
                </a:solidFill>
                <a:latin typeface="Consolas" pitchFamily="49" charset="0"/>
                <a:cs typeface="Consolas" pitchFamily="49" charset="0"/>
              </a:rPr>
              <a:t>) &gt;= 15_000</a:t>
            </a:r>
          </a:p>
        </p:txBody>
      </p:sp>
      <p:sp>
        <p:nvSpPr>
          <p:cNvPr id="17" name="Slide Number">
            <a:extLst>
              <a:ext uri="{FF2B5EF4-FFF2-40B4-BE49-F238E27FC236}">
                <a16:creationId xmlns:a16="http://schemas.microsoft.com/office/drawing/2014/main" id="{0750CBAB-D7EF-4939-94DC-034FB45F357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39642157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3666355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7" name="Picture 16" descr="Graphical user interface, text, application&#10;&#10;Description automatically generated">
            <a:hlinkClick r:id="rId2"/>
            <a:extLst>
              <a:ext uri="{FF2B5EF4-FFF2-40B4-BE49-F238E27FC236}">
                <a16:creationId xmlns:a16="http://schemas.microsoft.com/office/drawing/2014/main" id="{817217D7-0BF6-4D9E-8E3B-E4C13EC5C3A5}"/>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2384" r="19064" b="23051"/>
          <a:stretch/>
        </p:blipFill>
        <p:spPr>
          <a:xfrm>
            <a:off x="585251" y="2823602"/>
            <a:ext cx="2217855" cy="1092173"/>
          </a:xfrm>
          <a:prstGeom prst="rect">
            <a:avLst/>
          </a:prstGeom>
        </p:spPr>
      </p:pic>
      <p:pic>
        <p:nvPicPr>
          <p:cNvPr id="20" name="Picture 19" descr="Text&#10;&#10;Description automatically generated with low confidence">
            <a:hlinkClick r:id="rId4"/>
            <a:extLst>
              <a:ext uri="{FF2B5EF4-FFF2-40B4-BE49-F238E27FC236}">
                <a16:creationId xmlns:a16="http://schemas.microsoft.com/office/drawing/2014/main" id="{04A6A894-8A9A-4E5B-88D1-24F9A2F84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0658" y="1068463"/>
            <a:ext cx="2089504" cy="1639964"/>
          </a:xfrm>
          <a:prstGeom prst="rect">
            <a:avLst/>
          </a:prstGeom>
        </p:spPr>
      </p:pic>
      <p:pic>
        <p:nvPicPr>
          <p:cNvPr id="25" name="Picture 24" descr="Graphical user interface&#10;&#10;Description automatically generated with low confidence">
            <a:hlinkClick r:id="rId6"/>
            <a:extLst>
              <a:ext uri="{FF2B5EF4-FFF2-40B4-BE49-F238E27FC236}">
                <a16:creationId xmlns:a16="http://schemas.microsoft.com/office/drawing/2014/main" id="{83257898-7623-4DC1-92DC-C5AD2AC7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08517" y="1367878"/>
            <a:ext cx="2045805" cy="2515334"/>
          </a:xfrm>
          <a:prstGeom prst="rect">
            <a:avLst/>
          </a:prstGeom>
        </p:spPr>
      </p:pic>
      <p:pic>
        <p:nvPicPr>
          <p:cNvPr id="27" name="Picture 26" descr="Logo&#10;&#10;Description automatically generated with low confidence">
            <a:hlinkClick r:id="rId8"/>
            <a:extLst>
              <a:ext uri="{FF2B5EF4-FFF2-40B4-BE49-F238E27FC236}">
                <a16:creationId xmlns:a16="http://schemas.microsoft.com/office/drawing/2014/main" id="{C179D76D-17E7-4F4E-9808-BBF903658DA6}"/>
              </a:ext>
            </a:extLst>
          </p:cNvPr>
          <p:cNvPicPr>
            <a:picLocks noChangeAspect="1"/>
          </p:cNvPicPr>
          <p:nvPr/>
        </p:nvPicPr>
        <p:blipFill rotWithShape="1">
          <a:blip r:embed="rId9">
            <a:extLst>
              <a:ext uri="{28A0092B-C50C-407E-A947-70E740481C1C}">
                <a14:useLocalDpi xmlns:a14="http://schemas.microsoft.com/office/drawing/2010/main" val="0"/>
              </a:ext>
            </a:extLst>
          </a:blip>
          <a:srcRect l="3778" t="16985" r="2532" b="21422"/>
          <a:stretch/>
        </p:blipFill>
        <p:spPr>
          <a:xfrm>
            <a:off x="3593620" y="3099687"/>
            <a:ext cx="4455001" cy="540001"/>
          </a:xfrm>
          <a:prstGeom prst="rect">
            <a:avLst/>
          </a:prstGeom>
        </p:spPr>
      </p:pic>
      <p:pic>
        <p:nvPicPr>
          <p:cNvPr id="30" name="Picture 29" descr="Logo&#10;&#10;Description automatically generated">
            <a:hlinkClick r:id="rId10"/>
            <a:extLst>
              <a:ext uri="{FF2B5EF4-FFF2-40B4-BE49-F238E27FC236}">
                <a16:creationId xmlns:a16="http://schemas.microsoft.com/office/drawing/2014/main" id="{93F033DD-94F4-4599-9D64-B6A8BF4646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0991" y="1249982"/>
            <a:ext cx="1824182" cy="1276927"/>
          </a:xfrm>
          <a:prstGeom prst="rect">
            <a:avLst/>
          </a:prstGeom>
        </p:spPr>
      </p:pic>
      <p:pic>
        <p:nvPicPr>
          <p:cNvPr id="22" name="Picture 21" descr="Text&#10;&#10;Description automatically generated with low confidence">
            <a:hlinkClick r:id="rId12"/>
            <a:extLst>
              <a:ext uri="{FF2B5EF4-FFF2-40B4-BE49-F238E27FC236}">
                <a16:creationId xmlns:a16="http://schemas.microsoft.com/office/drawing/2014/main" id="{2D9A9160-CFB1-4198-B631-320EFBF99E2C}"/>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3566029" y="1793140"/>
            <a:ext cx="2376275" cy="535946"/>
          </a:xfrm>
          <a:prstGeom prst="rect">
            <a:avLst/>
          </a:prstGeom>
        </p:spPr>
      </p:pic>
      <p:pic>
        <p:nvPicPr>
          <p:cNvPr id="21" name="Picture 20" descr="Logo, company name&#10;&#10;Description automatically generated">
            <a:hlinkClick r:id="rId14"/>
            <a:extLst>
              <a:ext uri="{FF2B5EF4-FFF2-40B4-BE49-F238E27FC236}">
                <a16:creationId xmlns:a16="http://schemas.microsoft.com/office/drawing/2014/main" id="{B2C7AFA4-B03B-4F90-BCF5-42B64D45FD93}"/>
              </a:ext>
            </a:extLst>
          </p:cNvPr>
          <p:cNvPicPr>
            <a:picLocks noChangeAspect="1"/>
          </p:cNvPicPr>
          <p:nvPr/>
        </p:nvPicPr>
        <p:blipFill rotWithShape="1">
          <a:blip r:embed="rId15">
            <a:extLst>
              <a:ext uri="{28A0092B-C50C-407E-A947-70E740481C1C}">
                <a14:useLocalDpi xmlns:a14="http://schemas.microsoft.com/office/drawing/2010/main" val="0"/>
              </a:ext>
            </a:extLst>
          </a:blip>
          <a:srcRect l="15754" t="27513" r="15212" b="31480"/>
          <a:stretch/>
        </p:blipFill>
        <p:spPr>
          <a:xfrm>
            <a:off x="877702" y="5756803"/>
            <a:ext cx="1704391" cy="759297"/>
          </a:xfrm>
          <a:prstGeom prst="rect">
            <a:avLst/>
          </a:prstGeom>
        </p:spPr>
      </p:pic>
      <p:pic>
        <p:nvPicPr>
          <p:cNvPr id="28" name="Picture 27" descr="A picture containing logo&#10;&#10;Description automatically generated">
            <a:hlinkClick r:id="rId16"/>
            <a:extLst>
              <a:ext uri="{FF2B5EF4-FFF2-40B4-BE49-F238E27FC236}">
                <a16:creationId xmlns:a16="http://schemas.microsoft.com/office/drawing/2014/main" id="{8D7EE580-66D1-490E-AB52-9AAD1973AD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7702" y="4261665"/>
            <a:ext cx="1827471" cy="1092173"/>
          </a:xfrm>
          <a:prstGeom prst="rect">
            <a:avLst/>
          </a:prstGeom>
        </p:spPr>
      </p:pic>
      <p:pic>
        <p:nvPicPr>
          <p:cNvPr id="29" name="Picture 28" descr="Logo, company name&#10;&#10;Description automatically generated">
            <a:hlinkClick r:id="rId18"/>
            <a:extLst>
              <a:ext uri="{FF2B5EF4-FFF2-40B4-BE49-F238E27FC236}">
                <a16:creationId xmlns:a16="http://schemas.microsoft.com/office/drawing/2014/main" id="{D90A1DB9-C677-4980-898B-02F96A34874B}"/>
              </a:ext>
            </a:extLst>
          </p:cNvPr>
          <p:cNvPicPr>
            <a:picLocks noChangeAspect="1"/>
          </p:cNvPicPr>
          <p:nvPr/>
        </p:nvPicPr>
        <p:blipFill rotWithShape="1">
          <a:blip r:embed="rId19">
            <a:extLst>
              <a:ext uri="{28A0092B-C50C-407E-A947-70E740481C1C}">
                <a14:useLocalDpi xmlns:a14="http://schemas.microsoft.com/office/drawing/2010/main" val="0"/>
              </a:ext>
            </a:extLst>
          </a:blip>
          <a:srcRect l="9355" t="30252" r="7839" b="28040"/>
          <a:stretch/>
        </p:blipFill>
        <p:spPr>
          <a:xfrm>
            <a:off x="8454322" y="4248225"/>
            <a:ext cx="2700000" cy="765000"/>
          </a:xfrm>
          <a:prstGeom prst="rect">
            <a:avLst/>
          </a:prstGeom>
        </p:spPr>
      </p:pic>
      <p:pic>
        <p:nvPicPr>
          <p:cNvPr id="31" name="Picture 30" descr="Logo&#10;&#10;Description automatically generated">
            <a:hlinkClick r:id="rId20"/>
            <a:extLst>
              <a:ext uri="{FF2B5EF4-FFF2-40B4-BE49-F238E27FC236}">
                <a16:creationId xmlns:a16="http://schemas.microsoft.com/office/drawing/2014/main" id="{51539337-EA92-4DEC-B27C-1C96A708D31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55611" y="4109323"/>
            <a:ext cx="3711886" cy="1327171"/>
          </a:xfrm>
          <a:prstGeom prst="rect">
            <a:avLst/>
          </a:prstGeom>
        </p:spPr>
      </p:pic>
      <p:pic>
        <p:nvPicPr>
          <p:cNvPr id="32" name="Picture 31" descr="Logo&#10;&#10;Description automatically generated">
            <a:hlinkClick r:id="rId22"/>
            <a:extLst>
              <a:ext uri="{FF2B5EF4-FFF2-40B4-BE49-F238E27FC236}">
                <a16:creationId xmlns:a16="http://schemas.microsoft.com/office/drawing/2014/main" id="{F70938FD-B0F5-423E-8C2C-99B884B6B04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454322" y="5499000"/>
            <a:ext cx="2657856" cy="916485"/>
          </a:xfrm>
          <a:prstGeom prst="rect">
            <a:avLst/>
          </a:prstGeom>
        </p:spPr>
      </p:pic>
      <p:pic>
        <p:nvPicPr>
          <p:cNvPr id="33" name="Picture 32" descr="A picture containing logo&#10;&#10;Description automatically generated">
            <a:hlinkClick r:id="rId24"/>
            <a:extLst>
              <a:ext uri="{FF2B5EF4-FFF2-40B4-BE49-F238E27FC236}">
                <a16:creationId xmlns:a16="http://schemas.microsoft.com/office/drawing/2014/main" id="{FFB981A5-A282-4429-A0A1-AD728C389669}"/>
              </a:ext>
            </a:extLst>
          </p:cNvPr>
          <p:cNvPicPr>
            <a:picLocks noChangeAspect="1"/>
          </p:cNvPicPr>
          <p:nvPr/>
        </p:nvPicPr>
        <p:blipFill>
          <a:blip r:embed="rId25" cstate="hqprint">
            <a:extLst>
              <a:ext uri="{28A0092B-C50C-407E-A947-70E740481C1C}">
                <a14:useLocalDpi xmlns:a14="http://schemas.microsoft.com/office/drawing/2010/main" val="0"/>
              </a:ext>
            </a:extLst>
          </a:blip>
          <a:stretch>
            <a:fillRect/>
          </a:stretch>
        </p:blipFill>
        <p:spPr>
          <a:xfrm>
            <a:off x="4322500" y="5436494"/>
            <a:ext cx="2391414" cy="1145517"/>
          </a:xfrm>
          <a:prstGeom prst="rect">
            <a:avLst/>
          </a:prstGeom>
        </p:spPr>
      </p:pic>
    </p:spTree>
    <p:extLst>
      <p:ext uri="{BB962C8B-B14F-4D97-AF65-F5344CB8AC3E}">
        <p14:creationId xmlns:p14="http://schemas.microsoft.com/office/powerpoint/2010/main" val="9939037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13" name="Picture 12">
            <a:extLst>
              <a:ext uri="{FF2B5EF4-FFF2-40B4-BE49-F238E27FC236}">
                <a16:creationId xmlns:a16="http://schemas.microsoft.com/office/drawing/2014/main" id="{44F98D6B-A014-49DE-BFE5-4440AB634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3588" y="1804627"/>
            <a:ext cx="4042163" cy="3991238"/>
          </a:xfrm>
          <a:prstGeom prst="rect">
            <a:avLst/>
          </a:prstGeom>
          <a:noFill/>
        </p:spPr>
      </p:pic>
      <p:pic>
        <p:nvPicPr>
          <p:cNvPr id="8" name="Picture 7">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1882001" y="2264942"/>
            <a:ext cx="3284393" cy="3070608"/>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746086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6699BB3-E900-46B9-BE12-973F1F3BFF0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5567150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8C4894F6-1A94-4B20-B39B-40818E58FF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31258215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FE079E-2807-44E5-8A24-8DE7E8B87DC4}"/>
              </a:ext>
            </a:extLst>
          </p:cNvPr>
          <p:cNvSpPr>
            <a:spLocks noGrp="1"/>
          </p:cNvSpPr>
          <p:nvPr>
            <p:ph type="title" sz="quarter" idx="10"/>
          </p:nvPr>
        </p:nvSpPr>
        <p:spPr/>
        <p:txBody>
          <a:bodyPr/>
          <a:lstStyle/>
          <a:p>
            <a:r>
              <a:rPr lang="en-US"/>
              <a:t>Indices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038" y="1082930"/>
            <a:ext cx="2661008" cy="259333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9038" y="1528146"/>
            <a:ext cx="2438400" cy="2438400"/>
          </a:xfrm>
          <a:prstGeom prst="rect">
            <a:avLst/>
          </a:prstGeom>
        </p:spPr>
      </p:pic>
      <p:sp>
        <p:nvSpPr>
          <p:cNvPr id="6" name="Subtitle 5">
            <a:extLst>
              <a:ext uri="{FF2B5EF4-FFF2-40B4-BE49-F238E27FC236}">
                <a16:creationId xmlns:a16="http://schemas.microsoft.com/office/drawing/2014/main" id="{DB3108E2-F79C-4BEF-B7A8-35DF9515113E}"/>
              </a:ext>
            </a:extLst>
          </p:cNvPr>
          <p:cNvSpPr>
            <a:spLocks noGrp="1"/>
          </p:cNvSpPr>
          <p:nvPr>
            <p:ph type="subTitle" sz="quarter" idx="11"/>
          </p:nvPr>
        </p:nvSpPr>
        <p:spPr/>
        <p:txBody>
          <a:bodyPr/>
          <a:lstStyle/>
          <a:p>
            <a:r>
              <a:rPr lang="en-US"/>
              <a:t>Clustered and Non-Clustered Indexes</a:t>
            </a:r>
          </a:p>
        </p:txBody>
      </p:sp>
    </p:spTree>
    <p:extLst>
      <p:ext uri="{BB962C8B-B14F-4D97-AF65-F5344CB8AC3E}">
        <p14:creationId xmlns:p14="http://schemas.microsoft.com/office/powerpoint/2010/main" val="25730905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0"/>
          </p:nvPr>
        </p:nvSpPr>
        <p:spPr/>
        <p:txBody>
          <a:bodyPr/>
          <a:lstStyle/>
          <a:p>
            <a:pPr>
              <a:buClr>
                <a:schemeClr val="tx1"/>
              </a:buClr>
            </a:pPr>
            <a:r>
              <a:rPr lang="en-US" b="1" dirty="0">
                <a:solidFill>
                  <a:schemeClr val="bg1"/>
                </a:solidFill>
              </a:rPr>
              <a:t>Indices</a:t>
            </a:r>
            <a:r>
              <a:rPr lang="en-US" dirty="0"/>
              <a:t> </a:t>
            </a:r>
            <a:r>
              <a:rPr lang="en-US" b="1" dirty="0">
                <a:solidFill>
                  <a:schemeClr val="bg1"/>
                </a:solidFill>
              </a:rPr>
              <a:t>speed up the searching of values </a:t>
            </a:r>
            <a:r>
              <a:rPr lang="en-US" dirty="0"/>
              <a:t>in a certain column </a:t>
            </a:r>
            <a:br>
              <a:rPr lang="en-US" dirty="0"/>
            </a:br>
            <a:r>
              <a:rPr lang="en-US" dirty="0"/>
              <a:t>or group of columns</a:t>
            </a:r>
          </a:p>
          <a:p>
            <a:pPr lvl="1"/>
            <a:r>
              <a:rPr lang="en-US" dirty="0"/>
              <a:t>Usually implemented as </a:t>
            </a:r>
            <a:r>
              <a:rPr lang="en-US" b="1" dirty="0">
                <a:solidFill>
                  <a:schemeClr val="bg1"/>
                </a:solidFill>
              </a:rPr>
              <a:t>B-trees</a:t>
            </a:r>
            <a:endParaRPr lang="bg-BG" dirty="0">
              <a:solidFill>
                <a:schemeClr val="bg1"/>
              </a:solidFill>
            </a:endParaRPr>
          </a:p>
          <a:p>
            <a:r>
              <a:rPr lang="en-US" dirty="0"/>
              <a:t>Indices can be </a:t>
            </a:r>
            <a:r>
              <a:rPr lang="en-US" b="1" dirty="0">
                <a:solidFill>
                  <a:schemeClr val="bg1"/>
                </a:solidFill>
              </a:rPr>
              <a:t>built-in the table </a:t>
            </a:r>
            <a:r>
              <a:rPr lang="en-US" dirty="0"/>
              <a:t>(</a:t>
            </a:r>
            <a:r>
              <a:rPr lang="en-US" b="1" dirty="0">
                <a:solidFill>
                  <a:schemeClr val="bg1"/>
                </a:solidFill>
              </a:rPr>
              <a:t>clustered</a:t>
            </a:r>
            <a:r>
              <a:rPr lang="en-US" dirty="0"/>
              <a:t>) or </a:t>
            </a:r>
            <a:r>
              <a:rPr lang="en-US" b="1" dirty="0">
                <a:solidFill>
                  <a:schemeClr val="bg1"/>
                </a:solidFill>
              </a:rPr>
              <a:t>stored externally </a:t>
            </a:r>
            <a:r>
              <a:rPr lang="en-US" dirty="0"/>
              <a:t>(</a:t>
            </a:r>
            <a:r>
              <a:rPr lang="en-US" b="1" dirty="0">
                <a:solidFill>
                  <a:schemeClr val="bg1"/>
                </a:solidFill>
              </a:rPr>
              <a:t>non-clustered</a:t>
            </a:r>
            <a:r>
              <a:rPr lang="en-US" dirty="0"/>
              <a:t>)</a:t>
            </a:r>
            <a:endParaRPr lang="bg-BG" dirty="0"/>
          </a:p>
          <a:p>
            <a:pPr>
              <a:buClr>
                <a:schemeClr val="tx1"/>
              </a:buClr>
            </a:pPr>
            <a:r>
              <a:rPr lang="en-US" b="1" dirty="0">
                <a:solidFill>
                  <a:schemeClr val="bg1"/>
                </a:solidFill>
              </a:rPr>
              <a:t>Adding</a:t>
            </a:r>
            <a:r>
              <a:rPr lang="en-US" dirty="0"/>
              <a:t> and </a:t>
            </a:r>
            <a:r>
              <a:rPr lang="en-US" b="1" dirty="0">
                <a:solidFill>
                  <a:schemeClr val="bg1"/>
                </a:solidFill>
              </a:rPr>
              <a:t>deleting</a:t>
            </a:r>
            <a:r>
              <a:rPr lang="en-US" dirty="0"/>
              <a:t> records in indexed tables is </a:t>
            </a:r>
            <a:r>
              <a:rPr lang="en-US" b="1" dirty="0">
                <a:solidFill>
                  <a:schemeClr val="bg1"/>
                </a:solidFill>
              </a:rPr>
              <a:t>slower</a:t>
            </a:r>
            <a:r>
              <a:rPr lang="en-US" dirty="0"/>
              <a:t>!</a:t>
            </a:r>
          </a:p>
          <a:p>
            <a:pPr lvl="1"/>
            <a:r>
              <a:rPr lang="en-US" dirty="0"/>
              <a:t>Indices should be used </a:t>
            </a:r>
            <a:r>
              <a:rPr lang="en-US" b="1" dirty="0">
                <a:solidFill>
                  <a:schemeClr val="bg1"/>
                </a:solidFill>
              </a:rPr>
              <a:t>for big tables only </a:t>
            </a:r>
            <a:r>
              <a:rPr lang="en-US" dirty="0"/>
              <a:t>(e.g. </a:t>
            </a:r>
            <a:r>
              <a:rPr lang="en-US"/>
              <a:t>500 </a:t>
            </a:r>
            <a:r>
              <a:rPr lang="en-US" dirty="0"/>
              <a:t>000 rows).</a:t>
            </a:r>
            <a:endParaRPr lang="bg-BG" dirty="0"/>
          </a:p>
        </p:txBody>
      </p:sp>
      <p:sp>
        <p:nvSpPr>
          <p:cNvPr id="500738" name="Rectangle 2"/>
          <p:cNvSpPr>
            <a:spLocks noGrp="1" noChangeArrowheads="1"/>
          </p:cNvSpPr>
          <p:nvPr>
            <p:ph type="title"/>
          </p:nvPr>
        </p:nvSpPr>
        <p:spPr/>
        <p:txBody>
          <a:bodyPr/>
          <a:lstStyle/>
          <a:p>
            <a:r>
              <a:rPr lang="en-US" dirty="0"/>
              <a:t>Indices</a:t>
            </a:r>
            <a:endParaRPr lang="bg-BG" dirty="0"/>
          </a:p>
        </p:txBody>
      </p:sp>
      <p:sp>
        <p:nvSpPr>
          <p:cNvPr id="5" name="Slide Number">
            <a:extLst>
              <a:ext uri="{FF2B5EF4-FFF2-40B4-BE49-F238E27FC236}">
                <a16:creationId xmlns:a16="http://schemas.microsoft.com/office/drawing/2014/main" id="{384AFDF1-C94A-4756-A4A7-5EC13AD17A1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42656038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07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0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p:txBody>
          <a:bodyPr/>
          <a:lstStyle/>
          <a:p>
            <a:pPr>
              <a:buClr>
                <a:schemeClr val="tx1"/>
              </a:buClr>
            </a:pPr>
            <a:r>
              <a:rPr lang="en-US" b="1" dirty="0">
                <a:solidFill>
                  <a:schemeClr val="bg1"/>
                </a:solidFill>
              </a:rPr>
              <a:t>Clustered index </a:t>
            </a:r>
            <a:r>
              <a:rPr lang="en-US" dirty="0"/>
              <a:t>is actually </a:t>
            </a:r>
            <a:r>
              <a:rPr lang="en-US" b="1" dirty="0">
                <a:solidFill>
                  <a:schemeClr val="bg1"/>
                </a:solidFill>
              </a:rPr>
              <a:t>the data itself</a:t>
            </a:r>
            <a:endParaRPr lang="en-US" dirty="0">
              <a:solidFill>
                <a:schemeClr val="bg1"/>
              </a:solidFill>
            </a:endParaRPr>
          </a:p>
          <a:p>
            <a:pPr lvl="1"/>
            <a:r>
              <a:rPr lang="en-US" dirty="0"/>
              <a:t>Very useful for </a:t>
            </a:r>
            <a:r>
              <a:rPr lang="en-US" b="1" dirty="0">
                <a:solidFill>
                  <a:schemeClr val="bg1"/>
                </a:solidFill>
              </a:rPr>
              <a:t>fast execution </a:t>
            </a:r>
            <a:r>
              <a:rPr lang="en-US" dirty="0"/>
              <a:t>of </a:t>
            </a:r>
            <a:r>
              <a:rPr lang="en-US" b="1" dirty="0">
                <a:solidFill>
                  <a:schemeClr val="bg1"/>
                </a:solidFill>
              </a:rPr>
              <a:t>WHERE</a:t>
            </a:r>
            <a:r>
              <a:rPr lang="en-US" dirty="0"/>
              <a:t>, </a:t>
            </a:r>
            <a:r>
              <a:rPr lang="en-US" b="1" dirty="0">
                <a:solidFill>
                  <a:schemeClr val="bg1"/>
                </a:solidFill>
              </a:rPr>
              <a:t>ORDER BY</a:t>
            </a:r>
            <a:r>
              <a:rPr lang="en-US" dirty="0"/>
              <a:t> and </a:t>
            </a:r>
            <a:br>
              <a:rPr lang="en-US" dirty="0"/>
            </a:br>
            <a:r>
              <a:rPr lang="en-US" b="1" dirty="0">
                <a:solidFill>
                  <a:schemeClr val="bg1"/>
                </a:solidFill>
              </a:rPr>
              <a:t>GROUP</a:t>
            </a:r>
            <a:r>
              <a:rPr lang="en-US" dirty="0"/>
              <a:t> </a:t>
            </a:r>
            <a:r>
              <a:rPr lang="en-US" b="1" dirty="0">
                <a:solidFill>
                  <a:schemeClr val="bg1"/>
                </a:solidFill>
              </a:rPr>
              <a:t>BY</a:t>
            </a:r>
            <a:r>
              <a:rPr lang="en-US" dirty="0"/>
              <a:t> clauses.</a:t>
            </a:r>
          </a:p>
          <a:p>
            <a:r>
              <a:rPr lang="en-US" dirty="0"/>
              <a:t>Maximum </a:t>
            </a:r>
            <a:r>
              <a:rPr lang="en-US" b="1" dirty="0">
                <a:solidFill>
                  <a:schemeClr val="bg1"/>
                </a:solidFill>
              </a:rPr>
              <a:t>1</a:t>
            </a:r>
            <a:r>
              <a:rPr lang="en-US" dirty="0"/>
              <a:t> clustered index </a:t>
            </a:r>
            <a:r>
              <a:rPr lang="en-US" b="1" dirty="0">
                <a:solidFill>
                  <a:schemeClr val="bg1"/>
                </a:solidFill>
              </a:rPr>
              <a:t>per table</a:t>
            </a:r>
          </a:p>
          <a:p>
            <a:pPr lvl="1"/>
            <a:r>
              <a:rPr lang="en-US" dirty="0"/>
              <a:t>If a table </a:t>
            </a:r>
            <a:r>
              <a:rPr lang="en-US" b="1" dirty="0">
                <a:solidFill>
                  <a:schemeClr val="bg1"/>
                </a:solidFill>
              </a:rPr>
              <a:t>has no clustered index</a:t>
            </a:r>
            <a:r>
              <a:rPr lang="en-US" dirty="0"/>
              <a:t>, </a:t>
            </a:r>
            <a:br>
              <a:rPr lang="en-US" dirty="0"/>
            </a:br>
            <a:r>
              <a:rPr lang="en-US" dirty="0"/>
              <a:t>its </a:t>
            </a:r>
            <a:r>
              <a:rPr lang="en-US" b="1" dirty="0">
                <a:solidFill>
                  <a:schemeClr val="bg1"/>
                </a:solidFill>
              </a:rPr>
              <a:t>data</a:t>
            </a:r>
            <a:r>
              <a:rPr lang="en-US" dirty="0"/>
              <a:t> </a:t>
            </a:r>
            <a:r>
              <a:rPr lang="en-US" b="1" dirty="0">
                <a:solidFill>
                  <a:schemeClr val="bg1"/>
                </a:solidFill>
              </a:rPr>
              <a:t>rows</a:t>
            </a:r>
            <a:r>
              <a:rPr lang="en-US" dirty="0"/>
              <a:t> </a:t>
            </a:r>
            <a:r>
              <a:rPr lang="en-US" b="1" dirty="0">
                <a:solidFill>
                  <a:schemeClr val="bg1"/>
                </a:solidFill>
              </a:rPr>
              <a:t>are stored in </a:t>
            </a:r>
            <a:r>
              <a:rPr lang="en-US" dirty="0"/>
              <a:t>an </a:t>
            </a:r>
            <a:br>
              <a:rPr lang="en-US" dirty="0"/>
            </a:br>
            <a:r>
              <a:rPr lang="en-US" dirty="0"/>
              <a:t>unordered structure (</a:t>
            </a:r>
            <a:r>
              <a:rPr lang="en-US" b="1" dirty="0">
                <a:solidFill>
                  <a:schemeClr val="bg1"/>
                </a:solidFill>
              </a:rPr>
              <a:t>heap</a:t>
            </a:r>
            <a:r>
              <a:rPr lang="en-US" dirty="0"/>
              <a:t>).</a:t>
            </a:r>
          </a:p>
        </p:txBody>
      </p:sp>
      <p:sp>
        <p:nvSpPr>
          <p:cNvPr id="4" name="Title 3"/>
          <p:cNvSpPr>
            <a:spLocks noGrp="1"/>
          </p:cNvSpPr>
          <p:nvPr>
            <p:ph type="title"/>
          </p:nvPr>
        </p:nvSpPr>
        <p:spPr/>
        <p:txBody>
          <a:bodyPr/>
          <a:lstStyle/>
          <a:p>
            <a:r>
              <a:rPr lang="en-US" dirty="0"/>
              <a:t>Clustered Indexes</a:t>
            </a:r>
          </a:p>
        </p:txBody>
      </p:sp>
      <p:sp>
        <p:nvSpPr>
          <p:cNvPr id="6" name="Rectangle 9"/>
          <p:cNvSpPr/>
          <p:nvPr/>
        </p:nvSpPr>
        <p:spPr>
          <a:xfrm>
            <a:off x="8831943" y="3432630"/>
            <a:ext cx="1066800"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7" name="Group 39"/>
          <p:cNvGrpSpPr/>
          <p:nvPr/>
        </p:nvGrpSpPr>
        <p:grpSpPr>
          <a:xfrm>
            <a:off x="6347821" y="5361257"/>
            <a:ext cx="5194074" cy="836369"/>
            <a:chOff x="5561012" y="5334000"/>
            <a:chExt cx="5194074" cy="836369"/>
          </a:xfrm>
        </p:grpSpPr>
        <p:sp>
          <p:nvSpPr>
            <p:cNvPr id="8" name="Rectangle: Rounded Corners 13"/>
            <p:cNvSpPr/>
            <p:nvPr/>
          </p:nvSpPr>
          <p:spPr>
            <a:xfrm>
              <a:off x="5561012" y="5334000"/>
              <a:ext cx="5194074" cy="836369"/>
            </a:xfrm>
            <a:prstGeom prst="roundRect">
              <a:avLst>
                <a:gd name="adj" fmla="val 5319"/>
              </a:avLst>
            </a:prstGeom>
            <a:solidFill>
              <a:schemeClr val="bg2">
                <a:alpha val="25098"/>
              </a:schemeClr>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grpSp>
          <p:nvGrpSpPr>
            <p:cNvPr id="9" name="Group 14"/>
            <p:cNvGrpSpPr/>
            <p:nvPr/>
          </p:nvGrpSpPr>
          <p:grpSpPr>
            <a:xfrm>
              <a:off x="6551136" y="5499904"/>
              <a:ext cx="609600" cy="533400"/>
              <a:chOff x="3998912" y="2209800"/>
              <a:chExt cx="609600" cy="533400"/>
            </a:xfrm>
          </p:grpSpPr>
          <p:sp>
            <p:nvSpPr>
              <p:cNvPr id="28"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9" name="TextBox 16"/>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17"/>
            <p:cNvGrpSpPr/>
            <p:nvPr/>
          </p:nvGrpSpPr>
          <p:grpSpPr>
            <a:xfrm>
              <a:off x="7141097" y="5499904"/>
              <a:ext cx="609600" cy="533400"/>
              <a:chOff x="3998912" y="2209800"/>
              <a:chExt cx="609600" cy="533400"/>
            </a:xfrm>
          </p:grpSpPr>
          <p:sp>
            <p:nvSpPr>
              <p:cNvPr id="26"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19"/>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0"/>
            <p:cNvGrpSpPr/>
            <p:nvPr/>
          </p:nvGrpSpPr>
          <p:grpSpPr>
            <a:xfrm>
              <a:off x="7731058" y="5499904"/>
              <a:ext cx="609600" cy="533400"/>
              <a:chOff x="3998912" y="2209800"/>
              <a:chExt cx="609600" cy="533400"/>
            </a:xfrm>
          </p:grpSpPr>
          <p:sp>
            <p:nvSpPr>
              <p:cNvPr id="24"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TextBox 22"/>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3"/>
            <p:cNvGrpSpPr/>
            <p:nvPr/>
          </p:nvGrpSpPr>
          <p:grpSpPr>
            <a:xfrm>
              <a:off x="8321019" y="5499904"/>
              <a:ext cx="609600" cy="533400"/>
              <a:chOff x="3998912" y="2209800"/>
              <a:chExt cx="609600" cy="533400"/>
            </a:xfrm>
          </p:grpSpPr>
          <p:sp>
            <p:nvSpPr>
              <p:cNvPr id="22"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TextBox 2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26"/>
            <p:cNvGrpSpPr/>
            <p:nvPr/>
          </p:nvGrpSpPr>
          <p:grpSpPr>
            <a:xfrm>
              <a:off x="8910980" y="5499904"/>
              <a:ext cx="609600" cy="533400"/>
              <a:chOff x="3998912" y="2209800"/>
              <a:chExt cx="609600" cy="533400"/>
            </a:xfrm>
          </p:grpSpPr>
          <p:sp>
            <p:nvSpPr>
              <p:cNvPr id="20"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TextBox 2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3"/>
            <p:cNvGrpSpPr/>
            <p:nvPr/>
          </p:nvGrpSpPr>
          <p:grpSpPr>
            <a:xfrm>
              <a:off x="9500941" y="5499904"/>
              <a:ext cx="609600" cy="533400"/>
              <a:chOff x="3998912" y="2209800"/>
              <a:chExt cx="609600" cy="533400"/>
            </a:xfrm>
          </p:grpSpPr>
          <p:sp>
            <p:nvSpPr>
              <p:cNvPr id="18"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TextBox 3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5" name="Group 36"/>
            <p:cNvGrpSpPr/>
            <p:nvPr/>
          </p:nvGrpSpPr>
          <p:grpSpPr>
            <a:xfrm>
              <a:off x="10090901" y="5499904"/>
              <a:ext cx="609600" cy="533400"/>
              <a:chOff x="3998912" y="2209800"/>
              <a:chExt cx="609600" cy="533400"/>
            </a:xfrm>
          </p:grpSpPr>
          <p:sp>
            <p:nvSpPr>
              <p:cNvPr id="16"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3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sp>
        <p:nvSpPr>
          <p:cNvPr id="30" name="Rectangle 40"/>
          <p:cNvSpPr/>
          <p:nvPr/>
        </p:nvSpPr>
        <p:spPr>
          <a:xfrm>
            <a:off x="8728097" y="4324070"/>
            <a:ext cx="1274492"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1" name="Rectangle 41"/>
          <p:cNvSpPr/>
          <p:nvPr/>
        </p:nvSpPr>
        <p:spPr>
          <a:xfrm>
            <a:off x="7250266" y="4324070"/>
            <a:ext cx="139525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2" name="Rectangle 42"/>
          <p:cNvSpPr/>
          <p:nvPr/>
        </p:nvSpPr>
        <p:spPr>
          <a:xfrm>
            <a:off x="10085164" y="4324070"/>
            <a:ext cx="140214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3" name="Connector: Elbow 44"/>
          <p:cNvCxnSpPr>
            <a:cxnSpLocks/>
            <a:stCxn id="6" idx="1"/>
            <a:endCxn id="31" idx="0"/>
          </p:cNvCxnSpPr>
          <p:nvPr/>
        </p:nvCxnSpPr>
        <p:spPr>
          <a:xfrm rot="10800000" flipV="1">
            <a:off x="7947896" y="3699330"/>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46"/>
          <p:cNvCxnSpPr>
            <a:cxnSpLocks/>
            <a:stCxn id="6" idx="3"/>
            <a:endCxn id="32" idx="0"/>
          </p:cNvCxnSpPr>
          <p:nvPr/>
        </p:nvCxnSpPr>
        <p:spPr>
          <a:xfrm>
            <a:off x="9898743" y="3699330"/>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cxnSpLocks/>
            <a:stCxn id="6" idx="2"/>
            <a:endCxn id="30" idx="0"/>
          </p:cNvCxnSpPr>
          <p:nvPr/>
        </p:nvCxnSpPr>
        <p:spPr>
          <a:xfrm>
            <a:off x="9365343" y="3966030"/>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cxnSpLocks/>
            <a:stCxn id="31" idx="2"/>
          </p:cNvCxnSpPr>
          <p:nvPr/>
        </p:nvCxnSpPr>
        <p:spPr>
          <a:xfrm flipH="1">
            <a:off x="7642746" y="4857470"/>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cxnSpLocks/>
            <a:stCxn id="31" idx="2"/>
            <a:endCxn id="26" idx="2"/>
          </p:cNvCxnSpPr>
          <p:nvPr/>
        </p:nvCxnSpPr>
        <p:spPr>
          <a:xfrm>
            <a:off x="7947894" y="4857470"/>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cxnSpLocks/>
            <a:stCxn id="30" idx="2"/>
            <a:endCxn id="24" idx="2"/>
          </p:cNvCxnSpPr>
          <p:nvPr/>
        </p:nvCxnSpPr>
        <p:spPr>
          <a:xfrm flipH="1">
            <a:off x="8822667" y="4857470"/>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6"/>
          <p:cNvCxnSpPr>
            <a:cxnSpLocks/>
            <a:stCxn id="30" idx="2"/>
            <a:endCxn id="22" idx="2"/>
          </p:cNvCxnSpPr>
          <p:nvPr/>
        </p:nvCxnSpPr>
        <p:spPr>
          <a:xfrm>
            <a:off x="9365344" y="4857470"/>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58"/>
          <p:cNvCxnSpPr>
            <a:cxnSpLocks/>
            <a:stCxn id="30" idx="2"/>
            <a:endCxn id="20" idx="2"/>
          </p:cNvCxnSpPr>
          <p:nvPr/>
        </p:nvCxnSpPr>
        <p:spPr>
          <a:xfrm>
            <a:off x="9365343" y="4857470"/>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0"/>
          <p:cNvCxnSpPr>
            <a:cxnSpLocks/>
            <a:stCxn id="32" idx="2"/>
            <a:endCxn id="18" idx="2"/>
          </p:cNvCxnSpPr>
          <p:nvPr/>
        </p:nvCxnSpPr>
        <p:spPr>
          <a:xfrm flipH="1">
            <a:off x="10592551" y="4857470"/>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64"/>
          <p:cNvCxnSpPr>
            <a:cxnSpLocks/>
            <a:stCxn id="32" idx="2"/>
            <a:endCxn id="16" idx="2"/>
          </p:cNvCxnSpPr>
          <p:nvPr/>
        </p:nvCxnSpPr>
        <p:spPr>
          <a:xfrm>
            <a:off x="10786238" y="4857470"/>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Slide Number">
            <a:extLst>
              <a:ext uri="{FF2B5EF4-FFF2-40B4-BE49-F238E27FC236}">
                <a16:creationId xmlns:a16="http://schemas.microsoft.com/office/drawing/2014/main" id="{45CD40CC-F76C-4F06-B482-D4184983F9F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607981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30" grpId="0" animBg="1"/>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2A68EB-35C6-4824-AE29-9F844C84FAE3}"/>
              </a:ext>
            </a:extLst>
          </p:cNvPr>
          <p:cNvSpPr>
            <a:spLocks noGrp="1"/>
          </p:cNvSpPr>
          <p:nvPr>
            <p:ph type="sldNum" sz="quarter" idx="5"/>
          </p:nvPr>
        </p:nvSpPr>
        <p:spPr/>
        <p:txBody>
          <a:bodyPr/>
          <a:lstStyle/>
          <a:p>
            <a:fld id="{2BF067CD-8E6B-4360-9AA8-C5DF2A48A6D1}" type="slidenum">
              <a:rPr lang="en-US" noProof="0" smtClean="0"/>
              <a:pPr/>
              <a:t>7</a:t>
            </a:fld>
            <a:endParaRPr lang="en-US" noProof="0" dirty="0"/>
          </a:p>
        </p:txBody>
      </p:sp>
      <p:sp>
        <p:nvSpPr>
          <p:cNvPr id="4" name="Title 3">
            <a:extLst>
              <a:ext uri="{FF2B5EF4-FFF2-40B4-BE49-F238E27FC236}">
                <a16:creationId xmlns:a16="http://schemas.microsoft.com/office/drawing/2014/main" id="{F5BFE639-4548-4EC8-A200-37274734E00D}"/>
              </a:ext>
            </a:extLst>
          </p:cNvPr>
          <p:cNvSpPr>
            <a:spLocks noGrp="1"/>
          </p:cNvSpPr>
          <p:nvPr>
            <p:ph type="title"/>
          </p:nvPr>
        </p:nvSpPr>
        <p:spPr/>
        <p:txBody>
          <a:bodyPr/>
          <a:lstStyle/>
          <a:p>
            <a:r>
              <a:rPr lang="en-US" dirty="0"/>
              <a:t>Clustered Indexes (2)</a:t>
            </a:r>
          </a:p>
        </p:txBody>
      </p:sp>
      <p:pic>
        <p:nvPicPr>
          <p:cNvPr id="1026" name="Picture 2" descr="How to get an Index's Root Page, Intermediate Pages and Leaf Pages ...">
            <a:extLst>
              <a:ext uri="{FF2B5EF4-FFF2-40B4-BE49-F238E27FC236}">
                <a16:creationId xmlns:a16="http://schemas.microsoft.com/office/drawing/2014/main" id="{7B33D91E-35AD-4B75-AC79-FE14AC6AE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174110"/>
            <a:ext cx="9410700" cy="559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0850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p:txBody>
          <a:bodyPr/>
          <a:lstStyle/>
          <a:p>
            <a:r>
              <a:rPr lang="en-US" dirty="0"/>
              <a:t>Useful for </a:t>
            </a:r>
            <a:r>
              <a:rPr lang="en-US" b="1" dirty="0">
                <a:solidFill>
                  <a:schemeClr val="bg1"/>
                </a:solidFill>
              </a:rPr>
              <a:t>fast retrieving of </a:t>
            </a:r>
            <a:r>
              <a:rPr lang="en-US" dirty="0"/>
              <a:t>a range of records</a:t>
            </a:r>
          </a:p>
          <a:p>
            <a:r>
              <a:rPr lang="en-US" dirty="0"/>
              <a:t>Maintained in a </a:t>
            </a:r>
            <a:r>
              <a:rPr lang="en-US" b="1" dirty="0">
                <a:solidFill>
                  <a:schemeClr val="bg1"/>
                </a:solidFill>
              </a:rPr>
              <a:t>separate structure </a:t>
            </a:r>
            <a:r>
              <a:rPr lang="en-US" dirty="0"/>
              <a:t>in the DB</a:t>
            </a:r>
          </a:p>
          <a:p>
            <a:r>
              <a:rPr lang="en-US" dirty="0"/>
              <a:t>Tend to be </a:t>
            </a:r>
            <a:r>
              <a:rPr lang="en-US" b="1" dirty="0">
                <a:solidFill>
                  <a:schemeClr val="bg1"/>
                </a:solidFill>
              </a:rPr>
              <a:t>much narrower </a:t>
            </a:r>
            <a:r>
              <a:rPr lang="en-US" dirty="0"/>
              <a:t>than the base table</a:t>
            </a:r>
          </a:p>
          <a:p>
            <a:pPr lvl="1"/>
            <a:r>
              <a:rPr lang="en-US" dirty="0"/>
              <a:t>Can </a:t>
            </a:r>
            <a:r>
              <a:rPr lang="en-US" b="1" dirty="0">
                <a:solidFill>
                  <a:schemeClr val="bg1"/>
                </a:solidFill>
              </a:rPr>
              <a:t>locate the exact record(s) </a:t>
            </a:r>
            <a:r>
              <a:rPr lang="en-US" dirty="0"/>
              <a:t>with </a:t>
            </a:r>
            <a:r>
              <a:rPr lang="en-US" b="1" dirty="0">
                <a:solidFill>
                  <a:schemeClr val="bg1"/>
                </a:solidFill>
              </a:rPr>
              <a:t>less I/O</a:t>
            </a:r>
          </a:p>
          <a:p>
            <a:r>
              <a:rPr lang="en-US" dirty="0"/>
              <a:t>Has </a:t>
            </a:r>
            <a:r>
              <a:rPr lang="en-US" b="1" dirty="0">
                <a:solidFill>
                  <a:schemeClr val="bg1"/>
                </a:solidFill>
              </a:rPr>
              <a:t>at least one more intermediate level </a:t>
            </a:r>
            <a:r>
              <a:rPr lang="en-US" dirty="0"/>
              <a:t>than the clustered </a:t>
            </a:r>
            <a:br>
              <a:rPr lang="en-US" dirty="0"/>
            </a:br>
            <a:r>
              <a:rPr lang="en-US" dirty="0"/>
              <a:t>index</a:t>
            </a:r>
          </a:p>
          <a:p>
            <a:pPr lvl="1"/>
            <a:r>
              <a:rPr lang="en-US" dirty="0"/>
              <a:t>Much </a:t>
            </a:r>
            <a:r>
              <a:rPr lang="en-US" b="1" dirty="0">
                <a:solidFill>
                  <a:schemeClr val="bg1"/>
                </a:solidFill>
              </a:rPr>
              <a:t>less valuable </a:t>
            </a:r>
            <a:r>
              <a:rPr lang="en-US" dirty="0"/>
              <a:t>if a table</a:t>
            </a:r>
            <a:r>
              <a:rPr lang="en-US" b="1" dirty="0">
                <a:solidFill>
                  <a:schemeClr val="bg1"/>
                </a:solidFill>
              </a:rPr>
              <a:t> doesn’t have a clustered index</a:t>
            </a:r>
          </a:p>
        </p:txBody>
      </p:sp>
      <p:sp>
        <p:nvSpPr>
          <p:cNvPr id="2" name="Title 1"/>
          <p:cNvSpPr>
            <a:spLocks noGrp="1"/>
          </p:cNvSpPr>
          <p:nvPr>
            <p:ph type="title"/>
          </p:nvPr>
        </p:nvSpPr>
        <p:spPr/>
        <p:txBody>
          <a:bodyPr/>
          <a:lstStyle/>
          <a:p>
            <a:r>
              <a:rPr lang="en-US" dirty="0"/>
              <a:t>Non</a:t>
            </a:r>
            <a:r>
              <a:rPr lang="bg-BG" dirty="0"/>
              <a:t>-</a:t>
            </a:r>
            <a:r>
              <a:rPr lang="en-US" dirty="0"/>
              <a:t>Clustered Indexes</a:t>
            </a:r>
          </a:p>
        </p:txBody>
      </p:sp>
      <p:sp>
        <p:nvSpPr>
          <p:cNvPr id="5" name="Slide Number">
            <a:extLst>
              <a:ext uri="{FF2B5EF4-FFF2-40B4-BE49-F238E27FC236}">
                <a16:creationId xmlns:a16="http://schemas.microsoft.com/office/drawing/2014/main" id="{3B271D4D-C8DB-4D27-BAE1-6EC08145650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15885281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0"/>
          </p:nvPr>
        </p:nvSpPr>
        <p:spPr/>
        <p:txBody>
          <a:bodyPr/>
          <a:lstStyle/>
          <a:p>
            <a:r>
              <a:rPr lang="en-US" dirty="0"/>
              <a:t>A non-clustered index </a:t>
            </a:r>
            <a:r>
              <a:rPr lang="en-US" b="1" dirty="0">
                <a:solidFill>
                  <a:schemeClr val="bg1"/>
                </a:solidFill>
              </a:rPr>
              <a:t>has pointers </a:t>
            </a:r>
            <a:r>
              <a:rPr lang="en-US" dirty="0"/>
              <a:t>to the </a:t>
            </a:r>
            <a:r>
              <a:rPr lang="en-US" b="1" dirty="0">
                <a:solidFill>
                  <a:schemeClr val="bg1"/>
                </a:solidFill>
              </a:rPr>
              <a:t>actual data rows </a:t>
            </a:r>
            <a:br>
              <a:rPr lang="en-US" b="1" dirty="0">
                <a:solidFill>
                  <a:schemeClr val="bg1"/>
                </a:solidFill>
              </a:rPr>
            </a:br>
            <a:r>
              <a:rPr lang="en-US" dirty="0"/>
              <a:t>(pointers to the clustered index if there is one).</a:t>
            </a:r>
          </a:p>
        </p:txBody>
      </p:sp>
      <p:sp>
        <p:nvSpPr>
          <p:cNvPr id="4" name="Заглавие 3"/>
          <p:cNvSpPr>
            <a:spLocks noGrp="1"/>
          </p:cNvSpPr>
          <p:nvPr>
            <p:ph type="title"/>
          </p:nvPr>
        </p:nvSpPr>
        <p:spPr/>
        <p:txBody>
          <a:bodyPr/>
          <a:lstStyle/>
          <a:p>
            <a:r>
              <a:rPr lang="en-US"/>
              <a:t>Non-Clustered Indexes (2)</a:t>
            </a:r>
            <a:endParaRPr lang="en-US" dirty="0"/>
          </a:p>
        </p:txBody>
      </p:sp>
      <p:grpSp>
        <p:nvGrpSpPr>
          <p:cNvPr id="2" name="Group 1"/>
          <p:cNvGrpSpPr/>
          <p:nvPr/>
        </p:nvGrpSpPr>
        <p:grpSpPr>
          <a:xfrm>
            <a:off x="335278" y="2803521"/>
            <a:ext cx="11049000" cy="2764996"/>
            <a:chOff x="335278" y="2803521"/>
            <a:chExt cx="11049000" cy="2764996"/>
          </a:xfrm>
        </p:grpSpPr>
        <p:sp>
          <p:nvSpPr>
            <p:cNvPr id="5" name="Rectangle 9"/>
            <p:cNvSpPr/>
            <p:nvPr/>
          </p:nvSpPr>
          <p:spPr>
            <a:xfrm>
              <a:off x="2819400"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6" name="Group 39"/>
            <p:cNvGrpSpPr/>
            <p:nvPr/>
          </p:nvGrpSpPr>
          <p:grpSpPr>
            <a:xfrm>
              <a:off x="335278" y="4732148"/>
              <a:ext cx="5194074" cy="836369"/>
              <a:chOff x="5561012" y="5334000"/>
              <a:chExt cx="5194074" cy="836369"/>
            </a:xfrm>
            <a:solidFill>
              <a:schemeClr val="bg2"/>
            </a:solidFill>
          </p:grpSpPr>
          <p:sp>
            <p:nvSpPr>
              <p:cNvPr id="7" name="Rectangle: Rounded Corners 13"/>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sp>
            <p:nvSpPr>
              <p:cNvPr id="27" name="Rectangle: Folded Corner 15"/>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Rectangle: Folded Corner 18"/>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Folded Corner 21"/>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Folded Corner 24"/>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Folded Corner 27"/>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Folded Corner 3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Folded Corner 37"/>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29" name="Rectangle 40"/>
            <p:cNvSpPr/>
            <p:nvPr/>
          </p:nvSpPr>
          <p:spPr>
            <a:xfrm>
              <a:off x="2715554" y="3694961"/>
              <a:ext cx="1274492"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0" name="Rectangle 41"/>
            <p:cNvSpPr/>
            <p:nvPr/>
          </p:nvSpPr>
          <p:spPr>
            <a:xfrm>
              <a:off x="1237723" y="3694961"/>
              <a:ext cx="139525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1" name="Rectangle 42"/>
            <p:cNvSpPr/>
            <p:nvPr/>
          </p:nvSpPr>
          <p:spPr>
            <a:xfrm>
              <a:off x="4072621" y="3694961"/>
              <a:ext cx="140214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2" name="Connector: Elbow 44"/>
            <p:cNvCxnSpPr>
              <a:cxnSpLocks/>
              <a:stCxn id="5" idx="1"/>
              <a:endCxn id="30" idx="0"/>
            </p:cNvCxnSpPr>
            <p:nvPr/>
          </p:nvCxnSpPr>
          <p:spPr>
            <a:xfrm rot="10800000" flipV="1">
              <a:off x="1935353" y="3070221"/>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46"/>
            <p:cNvCxnSpPr>
              <a:cxnSpLocks/>
              <a:stCxn id="5" idx="3"/>
              <a:endCxn id="31" idx="0"/>
            </p:cNvCxnSpPr>
            <p:nvPr/>
          </p:nvCxnSpPr>
          <p:spPr>
            <a:xfrm>
              <a:off x="3886200" y="3070221"/>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8"/>
            <p:cNvCxnSpPr>
              <a:cxnSpLocks/>
              <a:stCxn id="5" idx="2"/>
              <a:endCxn id="29" idx="0"/>
            </p:cNvCxnSpPr>
            <p:nvPr/>
          </p:nvCxnSpPr>
          <p:spPr>
            <a:xfrm>
              <a:off x="3352800" y="3336921"/>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50"/>
            <p:cNvCxnSpPr>
              <a:cxnSpLocks/>
              <a:stCxn id="30" idx="2"/>
            </p:cNvCxnSpPr>
            <p:nvPr/>
          </p:nvCxnSpPr>
          <p:spPr>
            <a:xfrm flipH="1">
              <a:off x="1630203" y="4228361"/>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2"/>
            <p:cNvCxnSpPr>
              <a:cxnSpLocks/>
              <a:stCxn id="30" idx="2"/>
              <a:endCxn id="25" idx="2"/>
            </p:cNvCxnSpPr>
            <p:nvPr/>
          </p:nvCxnSpPr>
          <p:spPr>
            <a:xfrm>
              <a:off x="1935351" y="4228361"/>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4"/>
            <p:cNvCxnSpPr>
              <a:cxnSpLocks/>
              <a:stCxn id="29" idx="2"/>
              <a:endCxn id="23" idx="2"/>
            </p:cNvCxnSpPr>
            <p:nvPr/>
          </p:nvCxnSpPr>
          <p:spPr>
            <a:xfrm flipH="1">
              <a:off x="2810124" y="4228361"/>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6"/>
            <p:cNvCxnSpPr>
              <a:cxnSpLocks/>
              <a:stCxn id="29" idx="2"/>
              <a:endCxn id="21" idx="2"/>
            </p:cNvCxnSpPr>
            <p:nvPr/>
          </p:nvCxnSpPr>
          <p:spPr>
            <a:xfrm>
              <a:off x="3352801" y="4228361"/>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8"/>
            <p:cNvCxnSpPr>
              <a:cxnSpLocks/>
              <a:stCxn id="29" idx="2"/>
              <a:endCxn id="19" idx="2"/>
            </p:cNvCxnSpPr>
            <p:nvPr/>
          </p:nvCxnSpPr>
          <p:spPr>
            <a:xfrm>
              <a:off x="3352800" y="4228361"/>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60"/>
            <p:cNvCxnSpPr>
              <a:cxnSpLocks/>
              <a:stCxn id="31" idx="2"/>
              <a:endCxn id="17" idx="2"/>
            </p:cNvCxnSpPr>
            <p:nvPr/>
          </p:nvCxnSpPr>
          <p:spPr>
            <a:xfrm flipH="1">
              <a:off x="4580008" y="4228361"/>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4"/>
            <p:cNvCxnSpPr>
              <a:cxnSpLocks/>
              <a:stCxn id="31" idx="2"/>
              <a:endCxn id="15" idx="2"/>
            </p:cNvCxnSpPr>
            <p:nvPr/>
          </p:nvCxnSpPr>
          <p:spPr>
            <a:xfrm>
              <a:off x="4773695" y="4228361"/>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82"/>
            <p:cNvSpPr/>
            <p:nvPr/>
          </p:nvSpPr>
          <p:spPr>
            <a:xfrm>
              <a:off x="8674326"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Index</a:t>
              </a:r>
            </a:p>
          </p:txBody>
        </p:sp>
        <p:grpSp>
          <p:nvGrpSpPr>
            <p:cNvPr id="43" name="Group 83"/>
            <p:cNvGrpSpPr/>
            <p:nvPr/>
          </p:nvGrpSpPr>
          <p:grpSpPr>
            <a:xfrm>
              <a:off x="6190204" y="4732148"/>
              <a:ext cx="5194074" cy="836369"/>
              <a:chOff x="5561012" y="5334000"/>
              <a:chExt cx="5194074" cy="836369"/>
            </a:xfrm>
            <a:solidFill>
              <a:schemeClr val="bg2"/>
            </a:solidFill>
          </p:grpSpPr>
          <p:sp>
            <p:nvSpPr>
              <p:cNvPr id="44" name="Rectangle: Rounded Corners 84"/>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Links</a:t>
                </a:r>
              </a:p>
            </p:txBody>
          </p:sp>
          <p:sp>
            <p:nvSpPr>
              <p:cNvPr id="64" name="Rectangle: Folded Corner 104"/>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2" name="Rectangle: Folded Corner 102"/>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0" name="Rectangle: Folded Corner 100"/>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Rectangle: Folded Corner 98"/>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6" name="Rectangle: Folded Corner 96"/>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4" name="Rectangle: Folded Corner 9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Rectangle: Folded Corner 92"/>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grpSp>
          <p:nvGrpSpPr>
            <p:cNvPr id="66" name="Group 121"/>
            <p:cNvGrpSpPr/>
            <p:nvPr/>
          </p:nvGrpSpPr>
          <p:grpSpPr>
            <a:xfrm>
              <a:off x="7092649" y="3694961"/>
              <a:ext cx="4237044" cy="533400"/>
              <a:chOff x="7289183" y="4701440"/>
              <a:chExt cx="4237044" cy="533400"/>
            </a:xfrm>
            <a:solidFill>
              <a:schemeClr val="bg2"/>
            </a:solidFill>
          </p:grpSpPr>
          <p:sp>
            <p:nvSpPr>
              <p:cNvPr id="67" name="Rectangle 106"/>
              <p:cNvSpPr/>
              <p:nvPr/>
            </p:nvSpPr>
            <p:spPr>
              <a:xfrm>
                <a:off x="8767014" y="4701440"/>
                <a:ext cx="1274492"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2</a:t>
                </a:r>
                <a:endParaRPr lang="en-US" sz="2000" dirty="0">
                  <a:solidFill>
                    <a:schemeClr val="tx1"/>
                  </a:solidFill>
                </a:endParaRPr>
              </a:p>
            </p:txBody>
          </p:sp>
          <p:sp>
            <p:nvSpPr>
              <p:cNvPr id="68" name="Rectangle 107"/>
              <p:cNvSpPr/>
              <p:nvPr/>
            </p:nvSpPr>
            <p:spPr>
              <a:xfrm>
                <a:off x="7289183" y="4701440"/>
                <a:ext cx="139525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a:t>
                </a:r>
                <a:r>
                  <a:rPr lang="en-US" dirty="0"/>
                  <a:t> </a:t>
                </a:r>
                <a:r>
                  <a:rPr lang="en-US" dirty="0">
                    <a:solidFill>
                      <a:schemeClr val="tx1"/>
                    </a:solidFill>
                  </a:rPr>
                  <a:t>1</a:t>
                </a:r>
              </a:p>
            </p:txBody>
          </p:sp>
          <p:sp>
            <p:nvSpPr>
              <p:cNvPr id="69" name="Rectangle 108"/>
              <p:cNvSpPr/>
              <p:nvPr/>
            </p:nvSpPr>
            <p:spPr>
              <a:xfrm>
                <a:off x="10124081" y="4701440"/>
                <a:ext cx="140214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3</a:t>
                </a:r>
                <a:endParaRPr lang="en-US" sz="2800" dirty="0">
                  <a:solidFill>
                    <a:schemeClr val="tx1"/>
                  </a:solidFill>
                </a:endParaRPr>
              </a:p>
            </p:txBody>
          </p:sp>
        </p:grpSp>
        <p:grpSp>
          <p:nvGrpSpPr>
            <p:cNvPr id="70" name="Group 120"/>
            <p:cNvGrpSpPr/>
            <p:nvPr/>
          </p:nvGrpSpPr>
          <p:grpSpPr>
            <a:xfrm>
              <a:off x="7790278" y="3070221"/>
              <a:ext cx="2838342" cy="624740"/>
              <a:chOff x="7788690" y="3070221"/>
              <a:chExt cx="2838342" cy="624740"/>
            </a:xfrm>
            <a:solidFill>
              <a:schemeClr val="bg2"/>
            </a:solidFill>
          </p:grpSpPr>
          <p:cxnSp>
            <p:nvCxnSpPr>
              <p:cNvPr id="71" name="Connector: Elbow 109"/>
              <p:cNvCxnSpPr>
                <a:cxnSpLocks/>
                <a:stCxn id="42" idx="1"/>
                <a:endCxn id="68" idx="0"/>
              </p:cNvCxnSpPr>
              <p:nvPr/>
            </p:nvCxnSpPr>
            <p:spPr>
              <a:xfrm rot="10800000" flipV="1">
                <a:off x="7788690" y="3070221"/>
                <a:ext cx="884049"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110"/>
              <p:cNvCxnSpPr>
                <a:cxnSpLocks/>
                <a:stCxn id="42" idx="3"/>
                <a:endCxn id="69" idx="0"/>
              </p:cNvCxnSpPr>
              <p:nvPr/>
            </p:nvCxnSpPr>
            <p:spPr>
              <a:xfrm>
                <a:off x="9739538" y="3070221"/>
                <a:ext cx="887494"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111"/>
              <p:cNvCxnSpPr>
                <a:cxnSpLocks/>
                <a:stCxn id="42" idx="2"/>
                <a:endCxn id="67" idx="0"/>
              </p:cNvCxnSpPr>
              <p:nvPr/>
            </p:nvCxnSpPr>
            <p:spPr>
              <a:xfrm>
                <a:off x="9206138" y="3336921"/>
                <a:ext cx="0" cy="35804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122"/>
            <p:cNvGrpSpPr/>
            <p:nvPr/>
          </p:nvGrpSpPr>
          <p:grpSpPr>
            <a:xfrm>
              <a:off x="7485129" y="4228361"/>
              <a:ext cx="3539764" cy="669690"/>
              <a:chOff x="7483541" y="4228361"/>
              <a:chExt cx="3539764" cy="669690"/>
            </a:xfrm>
            <a:solidFill>
              <a:schemeClr val="bg2"/>
            </a:solidFill>
          </p:grpSpPr>
          <p:cxnSp>
            <p:nvCxnSpPr>
              <p:cNvPr id="75" name="Straight Arrow Connector 112"/>
              <p:cNvCxnSpPr>
                <a:cxnSpLocks/>
                <a:stCxn id="68" idx="2"/>
              </p:cNvCxnSpPr>
              <p:nvPr/>
            </p:nvCxnSpPr>
            <p:spPr>
              <a:xfrm flipH="1">
                <a:off x="7483541" y="4228361"/>
                <a:ext cx="305148"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13"/>
              <p:cNvCxnSpPr>
                <a:cxnSpLocks/>
                <a:stCxn id="68" idx="2"/>
                <a:endCxn id="62" idx="2"/>
              </p:cNvCxnSpPr>
              <p:nvPr/>
            </p:nvCxnSpPr>
            <p:spPr>
              <a:xfrm>
                <a:off x="7788689" y="4228361"/>
                <a:ext cx="284812"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14"/>
              <p:cNvCxnSpPr>
                <a:cxnSpLocks/>
                <a:stCxn id="67" idx="2"/>
                <a:endCxn id="60" idx="2"/>
              </p:cNvCxnSpPr>
              <p:nvPr/>
            </p:nvCxnSpPr>
            <p:spPr>
              <a:xfrm flipH="1">
                <a:off x="8663462" y="4228361"/>
                <a:ext cx="54267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15"/>
              <p:cNvCxnSpPr>
                <a:cxnSpLocks/>
                <a:stCxn id="67" idx="2"/>
                <a:endCxn id="58" idx="2"/>
              </p:cNvCxnSpPr>
              <p:nvPr/>
            </p:nvCxnSpPr>
            <p:spPr>
              <a:xfrm>
                <a:off x="9206138" y="4228361"/>
                <a:ext cx="47285"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16"/>
              <p:cNvCxnSpPr>
                <a:cxnSpLocks/>
                <a:stCxn id="67" idx="2"/>
                <a:endCxn id="56" idx="2"/>
              </p:cNvCxnSpPr>
              <p:nvPr/>
            </p:nvCxnSpPr>
            <p:spPr>
              <a:xfrm>
                <a:off x="9206138" y="4228361"/>
                <a:ext cx="63724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17"/>
              <p:cNvCxnSpPr>
                <a:cxnSpLocks/>
                <a:stCxn id="69" idx="2"/>
                <a:endCxn id="54" idx="2"/>
              </p:cNvCxnSpPr>
              <p:nvPr/>
            </p:nvCxnSpPr>
            <p:spPr>
              <a:xfrm flipH="1">
                <a:off x="10433345" y="4228361"/>
                <a:ext cx="193687"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118"/>
              <p:cNvCxnSpPr>
                <a:cxnSpLocks/>
                <a:stCxn id="69" idx="2"/>
                <a:endCxn id="52" idx="2"/>
              </p:cNvCxnSpPr>
              <p:nvPr/>
            </p:nvCxnSpPr>
            <p:spPr>
              <a:xfrm>
                <a:off x="10627032" y="4228361"/>
                <a:ext cx="396273"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2" name="Arrow: Right 119"/>
            <p:cNvSpPr/>
            <p:nvPr/>
          </p:nvSpPr>
          <p:spPr>
            <a:xfrm rot="10800000">
              <a:off x="5583394" y="4992915"/>
              <a:ext cx="533400" cy="383608"/>
            </a:xfrm>
            <a:prstGeom prst="rightArrow">
              <a:avLst>
                <a:gd name="adj1" fmla="val 50000"/>
                <a:gd name="adj2" fmla="val 5284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55" name="Slide Number">
            <a:extLst>
              <a:ext uri="{FF2B5EF4-FFF2-40B4-BE49-F238E27FC236}">
                <a16:creationId xmlns:a16="http://schemas.microsoft.com/office/drawing/2014/main" id="{BBF3B4B0-6F7C-47F6-942B-1CDDF72E85B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7596117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4060</TotalTime>
  <Words>2649</Words>
  <Application>Microsoft Office PowerPoint</Application>
  <PresentationFormat>Widescreen</PresentationFormat>
  <Paragraphs>551</Paragraphs>
  <Slides>39</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Wingdings</vt:lpstr>
      <vt:lpstr>Wingdings 2</vt:lpstr>
      <vt:lpstr>SoftUni</vt:lpstr>
      <vt:lpstr>Indices and Data Aggregation</vt:lpstr>
      <vt:lpstr>Table of Contents</vt:lpstr>
      <vt:lpstr>Questions</vt:lpstr>
      <vt:lpstr>Indices</vt:lpstr>
      <vt:lpstr>Indices</vt:lpstr>
      <vt:lpstr>Clustered Indexes</vt:lpstr>
      <vt:lpstr>Clustered Indexes (2)</vt:lpstr>
      <vt:lpstr>Non-Clustered Indexes</vt:lpstr>
      <vt:lpstr>Non-Clustered Indexes (2)</vt:lpstr>
      <vt:lpstr>Indices Syntax</vt:lpstr>
      <vt:lpstr>Demo: Index Performance</vt:lpstr>
      <vt:lpstr>Grouping</vt:lpstr>
      <vt:lpstr>Grouping (1)</vt:lpstr>
      <vt:lpstr>Grouping (2)</vt:lpstr>
      <vt:lpstr>Problem: Departments Total Salaries</vt:lpstr>
      <vt:lpstr>Solution: Departments Total Salaries</vt:lpstr>
      <vt:lpstr>Aggregate Functions</vt:lpstr>
      <vt:lpstr>Aggregate Functions</vt:lpstr>
      <vt:lpstr>Aggregate Functions: COUNT</vt:lpstr>
      <vt:lpstr>COUNT Syntax</vt:lpstr>
      <vt:lpstr>Aggregate Functions: SUM</vt:lpstr>
      <vt:lpstr>SUM Syntax</vt:lpstr>
      <vt:lpstr>Aggregate Functions: MAX</vt:lpstr>
      <vt:lpstr>MAX Syntax</vt:lpstr>
      <vt:lpstr>Aggregate Functions: MIN</vt:lpstr>
      <vt:lpstr>MIN Syntax</vt:lpstr>
      <vt:lpstr>Aggregate Functions: AVG</vt:lpstr>
      <vt:lpstr>AVG Syntax</vt:lpstr>
      <vt:lpstr>Aggregate Functions: STRING_AGG</vt:lpstr>
      <vt:lpstr>Having</vt:lpstr>
      <vt:lpstr>Having Clause</vt:lpstr>
      <vt:lpstr>HAVING Clause: Example</vt:lpstr>
      <vt:lpstr>HAVING Syntax</vt:lpstr>
      <vt:lpstr>Summary</vt:lpstr>
      <vt:lpstr>Questions?</vt:lpstr>
      <vt:lpstr>SoftUni Diamond Partners</vt:lpstr>
      <vt:lpstr>Educational Partners</vt:lpstr>
      <vt:lpstr>Trainings @ Software University (SoftUni)</vt:lpstr>
      <vt:lpstr>License</vt:lpstr>
    </vt:vector>
  </TitlesOfParts>
  <Company>SoftUni – https://about.softuni.bg/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Data-Aggregation</dc:title>
  <dc:subject>Databases Basics - MS SQL Server -  Practical Trainer @ SoftUni</dc:subject>
  <dc:creator>Software University</dc:creator>
  <cp:keywords>Databases; SQL; programming; SoftUni; Software University; programming; software development; software engineering; course; database systems</cp:keywords>
  <dc:description>© SoftUni – https://softuni.org_x000d_
© Software University – https://softuni.bg_x000d_
_x000d_
Copyrighted document. Unauthorized copy, reproduction or use is not permitted.</dc:description>
  <cp:lastModifiedBy>Anna Kalinova</cp:lastModifiedBy>
  <cp:revision>23</cp:revision>
  <dcterms:created xsi:type="dcterms:W3CDTF">2018-05-23T13:08:44Z</dcterms:created>
  <dcterms:modified xsi:type="dcterms:W3CDTF">2022-04-27T20:06:42Z</dcterms:modified>
  <cp:category>db;databases;sql;programming;computer programming;software development</cp:category>
</cp:coreProperties>
</file>