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59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638C-0197-4C8C-9E1D-63925361F5A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2D8C-3ADA-4403-9347-351A89D3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638C-0197-4C8C-9E1D-63925361F5A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2D8C-3ADA-4403-9347-351A89D3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638C-0197-4C8C-9E1D-63925361F5A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2D8C-3ADA-4403-9347-351A89D3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0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638C-0197-4C8C-9E1D-63925361F5A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2D8C-3ADA-4403-9347-351A89D3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1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638C-0197-4C8C-9E1D-63925361F5A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2D8C-3ADA-4403-9347-351A89D3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638C-0197-4C8C-9E1D-63925361F5A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2D8C-3ADA-4403-9347-351A89D3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638C-0197-4C8C-9E1D-63925361F5A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2D8C-3ADA-4403-9347-351A89D3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638C-0197-4C8C-9E1D-63925361F5A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2D8C-3ADA-4403-9347-351A89D3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638C-0197-4C8C-9E1D-63925361F5A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2D8C-3ADA-4403-9347-351A89D3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638C-0197-4C8C-9E1D-63925361F5A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2D8C-3ADA-4403-9347-351A89D3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638C-0197-4C8C-9E1D-63925361F5A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2D8C-3ADA-4403-9347-351A89D3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2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6638C-0197-4C8C-9E1D-63925361F5AD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D2D8C-3ADA-4403-9347-351A89D3F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0" y="1121"/>
            <a:ext cx="12192000" cy="6065949"/>
            <a:chOff x="0" y="-38634"/>
            <a:chExt cx="12192000" cy="6065949"/>
          </a:xfrm>
        </p:grpSpPr>
        <p:sp>
          <p:nvSpPr>
            <p:cNvPr id="29" name="Rectangle 28"/>
            <p:cNvSpPr/>
            <p:nvPr/>
          </p:nvSpPr>
          <p:spPr>
            <a:xfrm>
              <a:off x="0" y="-38634"/>
              <a:ext cx="12192000" cy="60659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1668" y="1674254"/>
              <a:ext cx="12050332" cy="2665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atin typeface="Comic Sans MS" panose="030F0702030302020204" pitchFamily="66" charset="0"/>
                </a:rPr>
                <a:t>Computational Linguistics - Dependency parsing and its uses</a:t>
              </a:r>
              <a:endParaRPr lang="en-US" sz="54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43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756"/>
            <a:ext cx="12192000" cy="1751526"/>
            <a:chOff x="0" y="-115512"/>
            <a:chExt cx="12192000" cy="1751526"/>
          </a:xfrm>
        </p:grpSpPr>
        <p:sp>
          <p:nvSpPr>
            <p:cNvPr id="29" name="Rectangle 28"/>
            <p:cNvSpPr/>
            <p:nvPr/>
          </p:nvSpPr>
          <p:spPr>
            <a:xfrm>
              <a:off x="0" y="-115512"/>
              <a:ext cx="12192000" cy="1751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5374" y="103031"/>
              <a:ext cx="11372230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dirty="0" smtClean="0">
                  <a:latin typeface="Comic Sans MS" panose="030F0702030302020204" pitchFamily="66" charset="0"/>
                </a:rPr>
                <a:t>What is </a:t>
              </a:r>
              <a:r>
                <a:rPr lang="en-US" sz="5400" dirty="0" smtClean="0">
                  <a:latin typeface="Comic Sans MS" panose="030F0702030302020204" pitchFamily="66" charset="0"/>
                </a:rPr>
                <a:t>Linguistics</a:t>
              </a:r>
              <a:endParaRPr lang="en-US" sz="5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2562" y="1861920"/>
            <a:ext cx="11597890" cy="3968156"/>
            <a:chOff x="302562" y="2402286"/>
            <a:chExt cx="11597890" cy="3968156"/>
          </a:xfrm>
        </p:grpSpPr>
        <p:sp>
          <p:nvSpPr>
            <p:cNvPr id="4" name="Rectangle 3"/>
            <p:cNvSpPr/>
            <p:nvPr/>
          </p:nvSpPr>
          <p:spPr>
            <a:xfrm>
              <a:off x="2027581" y="2402286"/>
              <a:ext cx="9872871" cy="36804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i="1" dirty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scientific study of language and its structure, including the study of grammar, syntax, and phonetics. </a:t>
              </a:r>
              <a:endParaRPr lang="en-US" sz="4000" i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050" name="Picture 2" descr="Image result for quot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62" y="2402286"/>
              <a:ext cx="1828800" cy="1502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mage result for quot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964016" y="4867778"/>
              <a:ext cx="1828800" cy="1502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9764613" y="6531063"/>
            <a:ext cx="2403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Source: Oxford dictionary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756"/>
            <a:ext cx="12192000" cy="1751526"/>
            <a:chOff x="0" y="-115512"/>
            <a:chExt cx="12192000" cy="1751526"/>
          </a:xfrm>
        </p:grpSpPr>
        <p:sp>
          <p:nvSpPr>
            <p:cNvPr id="29" name="Rectangle 28"/>
            <p:cNvSpPr/>
            <p:nvPr/>
          </p:nvSpPr>
          <p:spPr>
            <a:xfrm>
              <a:off x="0" y="-115512"/>
              <a:ext cx="12192000" cy="1751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5374" y="103031"/>
              <a:ext cx="11372230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dirty="0" smtClean="0">
                  <a:latin typeface="Comic Sans MS" panose="030F0702030302020204" pitchFamily="66" charset="0"/>
                </a:rPr>
                <a:t>What </a:t>
              </a:r>
              <a:r>
                <a:rPr lang="en-US" sz="5400" dirty="0" smtClean="0">
                  <a:latin typeface="Comic Sans MS" panose="030F0702030302020204" pitchFamily="66" charset="0"/>
                </a:rPr>
                <a:t>is Computational Linguistics</a:t>
              </a:r>
              <a:endParaRPr lang="en-US" sz="5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2562" y="1870445"/>
            <a:ext cx="11597890" cy="4474795"/>
            <a:chOff x="302562" y="2114592"/>
            <a:chExt cx="11597890" cy="4474795"/>
          </a:xfrm>
        </p:grpSpPr>
        <p:sp>
          <p:nvSpPr>
            <p:cNvPr id="4" name="Rectangle 3"/>
            <p:cNvSpPr/>
            <p:nvPr/>
          </p:nvSpPr>
          <p:spPr>
            <a:xfrm>
              <a:off x="2027581" y="2402286"/>
              <a:ext cx="9872871" cy="36804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i="1" dirty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the branch of linguistics in which the techniques of computer science are applied to the analysis and synthesis of language and speech.</a:t>
              </a:r>
              <a:endParaRPr lang="en-US" sz="4000" i="1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050" name="Picture 2" descr="Image result for quot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62" y="2114592"/>
              <a:ext cx="1828800" cy="1502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mage result for quot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952042" y="5086723"/>
              <a:ext cx="1828800" cy="1502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9764613" y="6531063"/>
            <a:ext cx="2403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Source: Oxford dictionary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756"/>
            <a:ext cx="12192000" cy="1751526"/>
            <a:chOff x="0" y="-115512"/>
            <a:chExt cx="12192000" cy="1751526"/>
          </a:xfrm>
        </p:grpSpPr>
        <p:sp>
          <p:nvSpPr>
            <p:cNvPr id="29" name="Rectangle 28"/>
            <p:cNvSpPr/>
            <p:nvPr/>
          </p:nvSpPr>
          <p:spPr>
            <a:xfrm>
              <a:off x="0" y="-115512"/>
              <a:ext cx="12192000" cy="1751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5374" y="103031"/>
              <a:ext cx="11372230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dirty="0" smtClean="0">
                  <a:latin typeface="Comic Sans MS" panose="030F0702030302020204" pitchFamily="66" charset="0"/>
                </a:rPr>
                <a:t>What </a:t>
              </a:r>
              <a:r>
                <a:rPr lang="en-US" sz="5400" dirty="0" smtClean="0">
                  <a:latin typeface="Comic Sans MS" panose="030F0702030302020204" pitchFamily="66" charset="0"/>
                </a:rPr>
                <a:t>is Dependency Parsing</a:t>
              </a:r>
              <a:endParaRPr lang="en-US" sz="5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027581" y="2158139"/>
            <a:ext cx="9872871" cy="3680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Syntactic structures in the text in a more machine readable format</a:t>
            </a:r>
            <a:endParaRPr lang="en-US" sz="4000" i="1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756"/>
            <a:ext cx="12192000" cy="1751526"/>
            <a:chOff x="0" y="-115512"/>
            <a:chExt cx="12192000" cy="1751526"/>
          </a:xfrm>
        </p:grpSpPr>
        <p:sp>
          <p:nvSpPr>
            <p:cNvPr id="29" name="Rectangle 28"/>
            <p:cNvSpPr/>
            <p:nvPr/>
          </p:nvSpPr>
          <p:spPr>
            <a:xfrm>
              <a:off x="0" y="-115512"/>
              <a:ext cx="12192000" cy="1751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5374" y="103031"/>
              <a:ext cx="11372230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dirty="0" smtClean="0">
                  <a:latin typeface="Comic Sans MS" panose="030F0702030302020204" pitchFamily="66" charset="0"/>
                </a:rPr>
                <a:t>Example</a:t>
              </a:r>
              <a:endParaRPr lang="en-US" sz="5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782866" y="6319029"/>
            <a:ext cx="5381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Source: https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://web.stanford.edu/~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jurafsky/slp3/13.pdf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More: http://robotics.usc.edu/~gkoch/DependencyManual.pdf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98" y="2162174"/>
            <a:ext cx="6081227" cy="35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756"/>
            <a:ext cx="12192000" cy="1751526"/>
            <a:chOff x="0" y="-115512"/>
            <a:chExt cx="12192000" cy="1751526"/>
          </a:xfrm>
        </p:grpSpPr>
        <p:sp>
          <p:nvSpPr>
            <p:cNvPr id="29" name="Rectangle 28"/>
            <p:cNvSpPr/>
            <p:nvPr/>
          </p:nvSpPr>
          <p:spPr>
            <a:xfrm>
              <a:off x="0" y="-115512"/>
              <a:ext cx="12192000" cy="1751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5374" y="103031"/>
              <a:ext cx="11372230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dirty="0" smtClean="0">
                  <a:latin typeface="Comic Sans MS" panose="030F0702030302020204" pitchFamily="66" charset="0"/>
                </a:rPr>
                <a:t>Example</a:t>
              </a:r>
              <a:endParaRPr lang="en-US" sz="5400" dirty="0">
                <a:latin typeface="Comic Sans MS" panose="030F0702030302020204" pitchFamily="66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84" y="3827009"/>
            <a:ext cx="6392636" cy="264368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sp>
        <p:nvSpPr>
          <p:cNvPr id="4" name="Rectangle 3"/>
          <p:cNvSpPr/>
          <p:nvPr/>
        </p:nvSpPr>
        <p:spPr>
          <a:xfrm>
            <a:off x="2026069" y="2515466"/>
            <a:ext cx="5941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Economic news have little effect on financial markets</a:t>
            </a:r>
          </a:p>
        </p:txBody>
      </p:sp>
    </p:spTree>
    <p:extLst>
      <p:ext uri="{BB962C8B-B14F-4D97-AF65-F5344CB8AC3E}">
        <p14:creationId xmlns:p14="http://schemas.microsoft.com/office/powerpoint/2010/main" val="177513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565"/>
            <a:ext cx="12192000" cy="1751526"/>
            <a:chOff x="0" y="-168711"/>
            <a:chExt cx="12192000" cy="1751526"/>
          </a:xfrm>
        </p:grpSpPr>
        <p:sp>
          <p:nvSpPr>
            <p:cNvPr id="29" name="Rectangle 28"/>
            <p:cNvSpPr/>
            <p:nvPr/>
          </p:nvSpPr>
          <p:spPr>
            <a:xfrm>
              <a:off x="0" y="-168711"/>
              <a:ext cx="12192000" cy="1751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5374" y="103031"/>
              <a:ext cx="11372230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dirty="0" smtClean="0">
                  <a:latin typeface="Comic Sans MS" panose="030F0702030302020204" pitchFamily="66" charset="0"/>
                </a:rPr>
                <a:t>Areas of Application</a:t>
              </a:r>
              <a:endParaRPr lang="en-US" sz="5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03149" y="1855163"/>
            <a:ext cx="9249465" cy="810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Text 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Classification</a:t>
            </a:r>
            <a:endParaRPr lang="en-US" sz="3600" baseline="300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149" y="2666883"/>
            <a:ext cx="9249465" cy="810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Information 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Extraction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149" y="4290323"/>
            <a:ext cx="9249465" cy="810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Machine 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Translation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3149" y="5102043"/>
            <a:ext cx="9249465" cy="810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Question Answering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3149" y="3478603"/>
            <a:ext cx="9249465" cy="810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Information 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Retrieval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4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565"/>
            <a:ext cx="12192000" cy="1751526"/>
            <a:chOff x="0" y="-168711"/>
            <a:chExt cx="12192000" cy="1751526"/>
          </a:xfrm>
        </p:grpSpPr>
        <p:sp>
          <p:nvSpPr>
            <p:cNvPr id="29" name="Rectangle 28"/>
            <p:cNvSpPr/>
            <p:nvPr/>
          </p:nvSpPr>
          <p:spPr>
            <a:xfrm>
              <a:off x="0" y="-168711"/>
              <a:ext cx="12192000" cy="17515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5374" y="103031"/>
              <a:ext cx="11372230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dirty="0" smtClean="0">
                  <a:latin typeface="Comic Sans MS" panose="030F0702030302020204" pitchFamily="66" charset="0"/>
                </a:rPr>
                <a:t>Relevant Papers</a:t>
              </a:r>
              <a:endParaRPr lang="en-US" sz="5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03149" y="1855163"/>
            <a:ext cx="9249465" cy="810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Syntactic N-grams as Machine Learning Features for Natural Language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Processing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http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://www.cic.ipn.mx/~sidorov/Synt_n_grams_ESWA_FINAL.pdf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149" y="2666883"/>
            <a:ext cx="9249465" cy="810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Dependency-Based Open Information Extraction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http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://www.anthology.aclweb.org/W/W12/W12-0702.pdf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148" y="4290323"/>
            <a:ext cx="11310177" cy="810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Dependency Structure Trees in Syntax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Based Machine Translation 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http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://www.cs.cmu.edu/~vamshi/publications/DependencyMT_report.pdf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3149" y="5102043"/>
            <a:ext cx="9249465" cy="810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Question Answering Passage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Retrieval Using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Dependency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Relations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https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://www.comp.nus.edu.sg/~kanmy/papers/f66-cui.pdf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3149" y="3478603"/>
            <a:ext cx="9249465" cy="810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Query Understanding Enhanced By Hierarchical Parsing Structures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https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://groups.csail.mit.edu/sls/publications/2013/Liu_ASRU_2013.pdf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4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10881</TotalTime>
  <Words>177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173</cp:revision>
  <dcterms:created xsi:type="dcterms:W3CDTF">2018-08-31T06:21:50Z</dcterms:created>
  <dcterms:modified xsi:type="dcterms:W3CDTF">2019-01-19T05:00:12Z</dcterms:modified>
</cp:coreProperties>
</file>