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5" r:id="rId6"/>
    <p:sldId id="264" r:id="rId7"/>
    <p:sldId id="266" r:id="rId8"/>
    <p:sldId id="260" r:id="rId9"/>
    <p:sldId id="261" r:id="rId10"/>
    <p:sldId id="263" r:id="rId11"/>
    <p:sldId id="267" r:id="rId12"/>
    <p:sldId id="268" r:id="rId13"/>
  </p:sldIdLst>
  <p:sldSz cx="9144000" cy="6858000" type="screen4x3"/>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8A101C64-3D53-4D77-8A37-38A2B39A703F}" type="datetimeFigureOut">
              <a:rPr lang="el-GR" smtClean="0"/>
              <a:t>27/11/2019</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082D1E73-6F6A-4434-93D4-5DBFC18A61F5}" type="slidenum">
              <a:rPr lang="el-GR" smtClean="0"/>
              <a:t>‹#›</a:t>
            </a:fld>
            <a:endParaRPr lang="el-GR"/>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A101C64-3D53-4D77-8A37-38A2B39A703F}" type="datetimeFigureOut">
              <a:rPr lang="el-GR" smtClean="0"/>
              <a:t>27/11/2019</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082D1E73-6F6A-4434-93D4-5DBFC18A61F5}" type="slidenum">
              <a:rPr lang="el-GR" smtClean="0"/>
              <a:t>‹#›</a:t>
            </a:fld>
            <a:endParaRPr lang="el-G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A101C64-3D53-4D77-8A37-38A2B39A703F}" type="datetimeFigureOut">
              <a:rPr lang="el-GR" smtClean="0"/>
              <a:t>27/11/2019</a:t>
            </a:fld>
            <a:endParaRPr lang="el-GR"/>
          </a:p>
        </p:txBody>
      </p:sp>
      <p:sp>
        <p:nvSpPr>
          <p:cNvPr id="5" name="Footer Placeholder 4"/>
          <p:cNvSpPr>
            <a:spLocks noGrp="1"/>
          </p:cNvSpPr>
          <p:nvPr>
            <p:ph type="ftr" sz="quarter" idx="11"/>
          </p:nvPr>
        </p:nvSpPr>
        <p:spPr>
          <a:xfrm>
            <a:off x="2640597" y="6377459"/>
            <a:ext cx="3836404" cy="365125"/>
          </a:xfrm>
        </p:spPr>
        <p:txBody>
          <a:bodyPr/>
          <a:lstStyle/>
          <a:p>
            <a:endParaRPr lang="el-GR"/>
          </a:p>
        </p:txBody>
      </p:sp>
      <p:sp>
        <p:nvSpPr>
          <p:cNvPr id="6" name="Slide Number Placeholder 5"/>
          <p:cNvSpPr>
            <a:spLocks noGrp="1"/>
          </p:cNvSpPr>
          <p:nvPr>
            <p:ph type="sldNum" sz="quarter" idx="12"/>
          </p:nvPr>
        </p:nvSpPr>
        <p:spPr/>
        <p:txBody>
          <a:bodyPr/>
          <a:lstStyle/>
          <a:p>
            <a:fld id="{082D1E73-6F6A-4434-93D4-5DBFC18A61F5}" type="slidenum">
              <a:rPr lang="el-GR" smtClean="0"/>
              <a:t>‹#›</a:t>
            </a:fld>
            <a:endParaRPr lang="el-G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A101C64-3D53-4D77-8A37-38A2B39A703F}" type="datetimeFigureOut">
              <a:rPr lang="el-GR" smtClean="0"/>
              <a:t>27/11/2019</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082D1E73-6F6A-4434-93D4-5DBFC18A61F5}" type="slidenum">
              <a:rPr lang="el-GR" smtClean="0"/>
              <a:t>‹#›</a:t>
            </a:fld>
            <a:endParaRPr lang="el-G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A101C64-3D53-4D77-8A37-38A2B39A703F}" type="datetimeFigureOut">
              <a:rPr lang="el-GR" smtClean="0"/>
              <a:t>27/11/2019</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082D1E73-6F6A-4434-93D4-5DBFC18A61F5}" type="slidenum">
              <a:rPr lang="el-GR" smtClean="0"/>
              <a:t>‹#›</a:t>
            </a:fld>
            <a:endParaRPr lang="el-G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A101C64-3D53-4D77-8A37-38A2B39A703F}" type="datetimeFigureOut">
              <a:rPr lang="el-GR" smtClean="0"/>
              <a:t>27/11/2019</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082D1E73-6F6A-4434-93D4-5DBFC18A61F5}" type="slidenum">
              <a:rPr lang="el-GR" smtClean="0"/>
              <a:t>‹#›</a:t>
            </a:fld>
            <a:endParaRPr lang="el-G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A101C64-3D53-4D77-8A37-38A2B39A703F}" type="datetimeFigureOut">
              <a:rPr lang="el-GR" smtClean="0"/>
              <a:t>27/11/2019</a:t>
            </a:fld>
            <a:endParaRPr lang="el-GR"/>
          </a:p>
        </p:txBody>
      </p:sp>
      <p:sp>
        <p:nvSpPr>
          <p:cNvPr id="8" name="Footer Placeholder 7"/>
          <p:cNvSpPr>
            <a:spLocks noGrp="1"/>
          </p:cNvSpPr>
          <p:nvPr>
            <p:ph type="ftr" sz="quarter" idx="11"/>
          </p:nvPr>
        </p:nvSpPr>
        <p:spPr/>
        <p:txBody>
          <a:bodyPr/>
          <a:lstStyle/>
          <a:p>
            <a:endParaRPr lang="el-GR"/>
          </a:p>
        </p:txBody>
      </p:sp>
      <p:sp>
        <p:nvSpPr>
          <p:cNvPr id="9" name="Slide Number Placeholder 8"/>
          <p:cNvSpPr>
            <a:spLocks noGrp="1"/>
          </p:cNvSpPr>
          <p:nvPr>
            <p:ph type="sldNum" sz="quarter" idx="12"/>
          </p:nvPr>
        </p:nvSpPr>
        <p:spPr/>
        <p:txBody>
          <a:bodyPr/>
          <a:lstStyle/>
          <a:p>
            <a:fld id="{082D1E73-6F6A-4434-93D4-5DBFC18A61F5}" type="slidenum">
              <a:rPr lang="el-GR" smtClean="0"/>
              <a:t>‹#›</a:t>
            </a:fld>
            <a:endParaRPr lang="el-G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A101C64-3D53-4D77-8A37-38A2B39A703F}" type="datetimeFigureOut">
              <a:rPr lang="el-GR" smtClean="0"/>
              <a:t>27/11/2019</a:t>
            </a:fld>
            <a:endParaRPr lang="el-GR"/>
          </a:p>
        </p:txBody>
      </p:sp>
      <p:sp>
        <p:nvSpPr>
          <p:cNvPr id="4" name="Footer Placeholder 3"/>
          <p:cNvSpPr>
            <a:spLocks noGrp="1"/>
          </p:cNvSpPr>
          <p:nvPr>
            <p:ph type="ftr" sz="quarter" idx="11"/>
          </p:nvPr>
        </p:nvSpPr>
        <p:spPr/>
        <p:txBody>
          <a:bodyPr/>
          <a:lstStyle/>
          <a:p>
            <a:endParaRPr lang="el-GR"/>
          </a:p>
        </p:txBody>
      </p:sp>
      <p:sp>
        <p:nvSpPr>
          <p:cNvPr id="5" name="Slide Number Placeholder 4"/>
          <p:cNvSpPr>
            <a:spLocks noGrp="1"/>
          </p:cNvSpPr>
          <p:nvPr>
            <p:ph type="sldNum" sz="quarter" idx="12"/>
          </p:nvPr>
        </p:nvSpPr>
        <p:spPr/>
        <p:txBody>
          <a:bodyPr/>
          <a:lstStyle/>
          <a:p>
            <a:fld id="{082D1E73-6F6A-4434-93D4-5DBFC18A61F5}" type="slidenum">
              <a:rPr lang="el-GR" smtClean="0"/>
              <a:t>‹#›</a:t>
            </a:fld>
            <a:endParaRPr lang="el-G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101C64-3D53-4D77-8A37-38A2B39A703F}" type="datetimeFigureOut">
              <a:rPr lang="el-GR" smtClean="0"/>
              <a:t>27/11/2019</a:t>
            </a:fld>
            <a:endParaRPr lang="el-GR"/>
          </a:p>
        </p:txBody>
      </p:sp>
      <p:sp>
        <p:nvSpPr>
          <p:cNvPr id="3" name="Footer Placeholder 2"/>
          <p:cNvSpPr>
            <a:spLocks noGrp="1"/>
          </p:cNvSpPr>
          <p:nvPr>
            <p:ph type="ftr" sz="quarter" idx="11"/>
          </p:nvPr>
        </p:nvSpPr>
        <p:spPr/>
        <p:txBody>
          <a:bodyPr/>
          <a:lstStyle/>
          <a:p>
            <a:endParaRPr lang="el-GR"/>
          </a:p>
        </p:txBody>
      </p:sp>
      <p:sp>
        <p:nvSpPr>
          <p:cNvPr id="4" name="Slide Number Placeholder 3"/>
          <p:cNvSpPr>
            <a:spLocks noGrp="1"/>
          </p:cNvSpPr>
          <p:nvPr>
            <p:ph type="sldNum" sz="quarter" idx="12"/>
          </p:nvPr>
        </p:nvSpPr>
        <p:spPr/>
        <p:txBody>
          <a:bodyPr/>
          <a:lstStyle/>
          <a:p>
            <a:fld id="{082D1E73-6F6A-4434-93D4-5DBFC18A61F5}" type="slidenum">
              <a:rPr lang="el-GR" smtClean="0"/>
              <a:t>‹#›</a:t>
            </a:fld>
            <a:endParaRPr lang="el-G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A101C64-3D53-4D77-8A37-38A2B39A703F}" type="datetimeFigureOut">
              <a:rPr lang="el-GR" smtClean="0"/>
              <a:t>27/11/2019</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082D1E73-6F6A-4434-93D4-5DBFC18A61F5}" type="slidenum">
              <a:rPr lang="el-GR" smtClean="0"/>
              <a:t>‹#›</a:t>
            </a:fld>
            <a:endParaRPr lang="el-GR"/>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8A101C64-3D53-4D77-8A37-38A2B39A703F}" type="datetimeFigureOut">
              <a:rPr lang="el-GR" smtClean="0"/>
              <a:t>27/11/2019</a:t>
            </a:fld>
            <a:endParaRPr lang="el-GR"/>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l-GR"/>
          </a:p>
        </p:txBody>
      </p:sp>
      <p:sp>
        <p:nvSpPr>
          <p:cNvPr id="7" name="Slide Number Placeholder 6"/>
          <p:cNvSpPr>
            <a:spLocks noGrp="1"/>
          </p:cNvSpPr>
          <p:nvPr>
            <p:ph type="sldNum" sz="quarter" idx="12"/>
          </p:nvPr>
        </p:nvSpPr>
        <p:spPr>
          <a:xfrm>
            <a:off x="8339328" y="1170432"/>
            <a:ext cx="733864" cy="201168"/>
          </a:xfrm>
        </p:spPr>
        <p:txBody>
          <a:bodyPr/>
          <a:lstStyle/>
          <a:p>
            <a:fld id="{082D1E73-6F6A-4434-93D4-5DBFC18A61F5}" type="slidenum">
              <a:rPr lang="el-GR" smtClean="0"/>
              <a:t>‹#›</a:t>
            </a:fld>
            <a:endParaRPr lang="el-GR"/>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8A101C64-3D53-4D77-8A37-38A2B39A703F}" type="datetimeFigureOut">
              <a:rPr lang="el-GR" smtClean="0"/>
              <a:t>27/11/2019</a:t>
            </a:fld>
            <a:endParaRPr lang="el-GR"/>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l-GR"/>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082D1E73-6F6A-4434-93D4-5DBFC18A61F5}" type="slidenum">
              <a:rPr lang="el-GR" smtClean="0"/>
              <a:t>‹#›</a:t>
            </a:fld>
            <a:endParaRPr lang="el-G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marioswow20@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whatis.techtarget.com/definition/Dublin-Core" TargetMode="External"/><Relationship Id="rId3" Type="http://schemas.openxmlformats.org/officeDocument/2006/relationships/hyperlink" Target="https://el.wikipedia.org/wiki/Dublin_Core" TargetMode="External"/><Relationship Id="rId7" Type="http://schemas.openxmlformats.org/officeDocument/2006/relationships/hyperlink" Target="https://guides.library.ucsc.edu/c.php?g=618773&amp;p=4306386" TargetMode="External"/><Relationship Id="rId2" Type="http://schemas.openxmlformats.org/officeDocument/2006/relationships/hyperlink" Target="https://www.dublincore.org/" TargetMode="External"/><Relationship Id="rId1" Type="http://schemas.openxmlformats.org/officeDocument/2006/relationships/slideLayout" Target="../slideLayouts/slideLayout2.xml"/><Relationship Id="rId6" Type="http://schemas.openxmlformats.org/officeDocument/2006/relationships/hyperlink" Target="http://dlib.ionio.gr/ctheses/0304tab522a_pdf/Avastagou_DublinCore.pdf" TargetMode="External"/><Relationship Id="rId5" Type="http://schemas.openxmlformats.org/officeDocument/2006/relationships/hyperlink" Target="https://repository.kallipos.gr/bitstream/11419/1683/1/02_chapter_4.pdf" TargetMode="External"/><Relationship Id="rId4" Type="http://schemas.openxmlformats.org/officeDocument/2006/relationships/hyperlink" Target="https://en.wikipedia.org/wiki/Dublin_Core" TargetMode="External"/><Relationship Id="rId9" Type="http://schemas.openxmlformats.org/officeDocument/2006/relationships/hyperlink" Target="https://omeka.org/classic/docs/Content/Working_with_Dublin_Core/"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1772816"/>
            <a:ext cx="8077200" cy="1673352"/>
          </a:xfrm>
        </p:spPr>
        <p:txBody>
          <a:bodyPr>
            <a:normAutofit fontScale="90000"/>
          </a:bodyPr>
          <a:lstStyle/>
          <a:p>
            <a:pPr algn="ctr"/>
            <a:r>
              <a:rPr lang="el-GR" sz="1200" dirty="0" smtClean="0"/>
              <a:t>Στάθης Χατζηστεφάνου </a:t>
            </a:r>
            <a:br>
              <a:rPr lang="el-GR" sz="1200" dirty="0" smtClean="0"/>
            </a:br>
            <a:r>
              <a:rPr lang="en-US" sz="1200" dirty="0" smtClean="0"/>
              <a:t>                           </a:t>
            </a:r>
            <a:r>
              <a:rPr lang="el-GR" sz="1200" dirty="0" smtClean="0"/>
              <a:t/>
            </a:r>
            <a:br>
              <a:rPr lang="el-GR" sz="1200" dirty="0" smtClean="0"/>
            </a:br>
            <a:r>
              <a:rPr lang="el-GR" sz="1200" dirty="0" smtClean="0"/>
              <a:t>ΔΙΠΑΕ-Τμήμα Μηχανικών Πληροφορικής και Ηλεκτρονικών Συστημάτων </a:t>
            </a:r>
            <a:br>
              <a:rPr lang="el-GR" sz="1200" dirty="0" smtClean="0"/>
            </a:br>
            <a:r>
              <a:rPr lang="el-GR" sz="1200" dirty="0" smtClean="0"/>
              <a:t> </a:t>
            </a:r>
            <a:br>
              <a:rPr lang="el-GR" sz="1200" dirty="0" smtClean="0"/>
            </a:br>
            <a:r>
              <a:rPr lang="el-GR" sz="1200" dirty="0" smtClean="0"/>
              <a:t>Θεσσαλονίκη, Ελλάδα     </a:t>
            </a:r>
            <a:r>
              <a:rPr lang="en-US" sz="1200" dirty="0" smtClean="0"/>
              <a:t/>
            </a:r>
            <a:br>
              <a:rPr lang="en-US" sz="1200" dirty="0" smtClean="0"/>
            </a:br>
            <a:r>
              <a:rPr lang="el-GR" sz="1200" dirty="0" smtClean="0"/>
              <a:t>    </a:t>
            </a:r>
            <a:r>
              <a:rPr lang="el-GR" sz="1200" dirty="0" smtClean="0"/>
              <a:t>stathischatzistefanou@gmail.com </a:t>
            </a:r>
            <a:br>
              <a:rPr lang="el-GR" sz="1200" dirty="0" smtClean="0"/>
            </a:br>
            <a:r>
              <a:rPr lang="el-GR" sz="1200" dirty="0" smtClean="0"/>
              <a:t> </a:t>
            </a:r>
            <a:br>
              <a:rPr lang="el-GR" sz="1200" dirty="0" smtClean="0"/>
            </a:br>
            <a:r>
              <a:rPr lang="el-GR" sz="1200" dirty="0" smtClean="0"/>
              <a:t> </a:t>
            </a:r>
            <a:br>
              <a:rPr lang="el-GR" sz="1200" dirty="0" smtClean="0"/>
            </a:br>
            <a:r>
              <a:rPr lang="el-GR" sz="1200" dirty="0" smtClean="0"/>
              <a:t>Καμπούρης Μάριος          </a:t>
            </a:r>
            <a:br>
              <a:rPr lang="el-GR" sz="1200" dirty="0" smtClean="0"/>
            </a:br>
            <a:r>
              <a:rPr lang="el-GR" sz="1200" dirty="0" smtClean="0"/>
              <a:t> </a:t>
            </a:r>
            <a:br>
              <a:rPr lang="el-GR" sz="1200" dirty="0" smtClean="0"/>
            </a:br>
            <a:r>
              <a:rPr lang="el-GR" sz="1200" dirty="0" smtClean="0"/>
              <a:t>ΔΙΠΑΕ-Τμήμα Μηχανικών Πληροφορικής και Ηλεκτρονικών Συστημάτων                                                                                                        </a:t>
            </a:r>
            <a:br>
              <a:rPr lang="el-GR" sz="1200" dirty="0" smtClean="0"/>
            </a:br>
            <a:r>
              <a:rPr lang="el-GR" sz="1200" dirty="0" smtClean="0"/>
              <a:t> </a:t>
            </a:r>
            <a:br>
              <a:rPr lang="el-GR" sz="1200" dirty="0" smtClean="0"/>
            </a:br>
            <a:r>
              <a:rPr lang="el-GR" sz="1200" dirty="0" smtClean="0"/>
              <a:t>Θεσσαλονίκη, Ελλάδα                        </a:t>
            </a:r>
            <a:br>
              <a:rPr lang="el-GR" sz="1200" dirty="0" smtClean="0"/>
            </a:br>
            <a:r>
              <a:rPr lang="el-GR" sz="1200" u="sng" dirty="0" smtClean="0">
                <a:hlinkClick r:id="rId2"/>
              </a:rPr>
              <a:t>marioswow20@gmail.com</a:t>
            </a:r>
            <a:r>
              <a:rPr lang="el-GR" sz="1200" dirty="0" smtClean="0"/>
              <a:t/>
            </a:r>
            <a:br>
              <a:rPr lang="el-GR" sz="1200" dirty="0" smtClean="0"/>
            </a:br>
            <a:r>
              <a:rPr lang="el-GR" sz="1200" dirty="0" smtClean="0"/>
              <a:t> </a:t>
            </a:r>
            <a:br>
              <a:rPr lang="el-GR" sz="1200" dirty="0" smtClean="0"/>
            </a:br>
            <a:r>
              <a:rPr lang="el-GR" sz="1200" dirty="0" smtClean="0"/>
              <a:t>Γιάννης Ευσταθίου</a:t>
            </a:r>
            <a:br>
              <a:rPr lang="el-GR" sz="1200" dirty="0" smtClean="0"/>
            </a:br>
            <a:r>
              <a:rPr lang="el-GR" sz="1200" dirty="0" smtClean="0"/>
              <a:t>ΔΙΠΑΕ-Τμήμα Μηχανικών Πληροφορικής και Ηλεκτρονικών Συστημάτων  </a:t>
            </a:r>
            <a:br>
              <a:rPr lang="el-GR" sz="1200" dirty="0" smtClean="0"/>
            </a:br>
            <a:r>
              <a:rPr lang="el-GR" sz="1200" dirty="0" smtClean="0"/>
              <a:t>Θεσσαλονίκη, Ελλάδα</a:t>
            </a:r>
            <a:br>
              <a:rPr lang="el-GR" sz="1200" dirty="0" smtClean="0"/>
            </a:br>
            <a:r>
              <a:rPr lang="el-GR" sz="1200" dirty="0" smtClean="0"/>
              <a:t>              renosefstathiou98@gmail.com</a:t>
            </a:r>
            <a:r>
              <a:rPr lang="el-GR" dirty="0" smtClean="0"/>
              <a:t/>
            </a:r>
            <a:br>
              <a:rPr lang="el-GR" dirty="0" smtClean="0"/>
            </a:br>
            <a:r>
              <a:rPr lang="el-GR" dirty="0" smtClean="0"/>
              <a:t/>
            </a:r>
            <a:br>
              <a:rPr lang="el-GR" dirty="0" smtClean="0"/>
            </a:br>
            <a:r>
              <a:rPr lang="el-GR" dirty="0" smtClean="0"/>
              <a:t> </a:t>
            </a:r>
            <a:br>
              <a:rPr lang="el-GR" dirty="0" smtClean="0"/>
            </a:br>
            <a:endParaRPr lang="el-GR" dirty="0"/>
          </a:p>
        </p:txBody>
      </p:sp>
      <p:sp>
        <p:nvSpPr>
          <p:cNvPr id="3" name="Subtitle 2"/>
          <p:cNvSpPr>
            <a:spLocks noGrp="1"/>
          </p:cNvSpPr>
          <p:nvPr>
            <p:ph type="subTitle" idx="1"/>
          </p:nvPr>
        </p:nvSpPr>
        <p:spPr>
          <a:xfrm>
            <a:off x="611560" y="188640"/>
            <a:ext cx="8077200" cy="1499616"/>
          </a:xfrm>
        </p:spPr>
        <p:txBody>
          <a:bodyPr/>
          <a:lstStyle/>
          <a:p>
            <a:pPr algn="ctr"/>
            <a:r>
              <a:rPr lang="en-US" b="1" dirty="0" smtClean="0"/>
              <a:t>DUBLIN CORE SPECIFICATIONS (DCMI)</a:t>
            </a:r>
            <a:endParaRPr lang="el-GR" dirty="0" smtClean="0"/>
          </a:p>
          <a:p>
            <a:pPr algn="ctr"/>
            <a:endParaRPr lang="el-G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Πολιτική</a:t>
            </a:r>
            <a:r>
              <a:rPr lang="en-US" dirty="0" smtClean="0"/>
              <a:t> DCMI Namespace</a:t>
            </a:r>
            <a:endParaRPr lang="el-GR" dirty="0"/>
          </a:p>
        </p:txBody>
      </p:sp>
      <p:sp>
        <p:nvSpPr>
          <p:cNvPr id="3" name="Content Placeholder 2"/>
          <p:cNvSpPr>
            <a:spLocks noGrp="1"/>
          </p:cNvSpPr>
          <p:nvPr>
            <p:ph idx="1"/>
          </p:nvPr>
        </p:nvSpPr>
        <p:spPr/>
        <p:txBody>
          <a:bodyPr>
            <a:normAutofit fontScale="92500"/>
          </a:bodyPr>
          <a:lstStyle/>
          <a:p>
            <a:pPr>
              <a:buNone/>
            </a:pPr>
            <a:endParaRPr lang="el-GR" dirty="0" smtClean="0"/>
          </a:p>
          <a:p>
            <a:r>
              <a:rPr lang="el-GR" dirty="0" smtClean="0"/>
              <a:t> </a:t>
            </a:r>
            <a:r>
              <a:rPr lang="el-GR" sz="2600" dirty="0" smtClean="0"/>
              <a:t>Αυτή η πολιτική καθιερώνει τις αρχές για τα URIs  που προσδιορίζουν τρία DCMI  namespaces  και τους όρους που καθορίζονται σε αυτά τα namespaces [DCMI-NAMESPACE]: </a:t>
            </a:r>
            <a:endParaRPr lang="el-GR" sz="2600" dirty="0" smtClean="0"/>
          </a:p>
          <a:p>
            <a:pPr>
              <a:buNone/>
            </a:pPr>
            <a:endParaRPr lang="el-GR" sz="2600" dirty="0" smtClean="0"/>
          </a:p>
          <a:p>
            <a:pPr lvl="0"/>
            <a:r>
              <a:rPr lang="el-GR" sz="2600" dirty="0" smtClean="0"/>
              <a:t>Το βασικό σύνολο στοιχείων DC version 1.1 </a:t>
            </a:r>
            <a:endParaRPr lang="el-GR" sz="2600" dirty="0" smtClean="0"/>
          </a:p>
          <a:p>
            <a:pPr lvl="0">
              <a:buNone/>
            </a:pPr>
            <a:endParaRPr lang="el-GR" sz="2600" dirty="0" smtClean="0"/>
          </a:p>
          <a:p>
            <a:pPr lvl="0"/>
            <a:r>
              <a:rPr lang="el-GR" sz="2600" dirty="0" smtClean="0"/>
              <a:t>Πρόσθετα στοιχεία και </a:t>
            </a:r>
            <a:r>
              <a:rPr lang="el-GR" sz="2600" dirty="0" smtClean="0"/>
              <a:t>προσδιοριστές</a:t>
            </a:r>
          </a:p>
          <a:p>
            <a:pPr lvl="0">
              <a:buNone/>
            </a:pPr>
            <a:endParaRPr lang="el-GR" sz="2600" dirty="0" smtClean="0"/>
          </a:p>
          <a:p>
            <a:pPr lvl="0"/>
            <a:r>
              <a:rPr lang="el-GR" sz="2600" dirty="0" smtClean="0"/>
              <a:t>Ελεγχόμενα λεξιλόγια που χρησιμοποιούνται με τα βασικά στοιχεία και τους προσδιοριστές, όπως τύποι DCMI. </a:t>
            </a:r>
          </a:p>
          <a:p>
            <a:endParaRPr lang="el-G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Εικόνα 3"/>
          <p:cNvPicPr>
            <a:picLocks noGrp="1"/>
          </p:cNvPicPr>
          <p:nvPr>
            <p:ph idx="1"/>
          </p:nvPr>
        </p:nvPicPr>
        <p:blipFill>
          <a:blip r:embed="rId2" cstate="print"/>
          <a:stretch>
            <a:fillRect/>
          </a:stretch>
        </p:blipFill>
        <p:spPr bwMode="auto">
          <a:xfrm>
            <a:off x="2123728" y="2420888"/>
            <a:ext cx="4104456" cy="251464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l-GR" dirty="0" smtClean="0"/>
              <a:t>Αναφορές</a:t>
            </a:r>
            <a:br>
              <a:rPr lang="el-GR" dirty="0" smtClean="0"/>
            </a:br>
            <a:endParaRPr lang="el-GR" dirty="0"/>
          </a:p>
        </p:txBody>
      </p:sp>
      <p:sp>
        <p:nvSpPr>
          <p:cNvPr id="3" name="Content Placeholder 2"/>
          <p:cNvSpPr>
            <a:spLocks noGrp="1"/>
          </p:cNvSpPr>
          <p:nvPr>
            <p:ph idx="1"/>
          </p:nvPr>
        </p:nvSpPr>
        <p:spPr/>
        <p:txBody>
          <a:bodyPr>
            <a:normAutofit fontScale="70000" lnSpcReduction="20000"/>
          </a:bodyPr>
          <a:lstStyle/>
          <a:p>
            <a:r>
              <a:rPr lang="el-GR" dirty="0" smtClean="0"/>
              <a:t>[</a:t>
            </a:r>
            <a:r>
              <a:rPr lang="el-GR" dirty="0" smtClean="0"/>
              <a:t>1] </a:t>
            </a:r>
            <a:r>
              <a:rPr lang="el-GR" u="sng" dirty="0" smtClean="0">
                <a:hlinkClick r:id="rId2"/>
              </a:rPr>
              <a:t>https://www.dublincore.org/</a:t>
            </a:r>
            <a:endParaRPr lang="el-GR" dirty="0" smtClean="0"/>
          </a:p>
          <a:p>
            <a:r>
              <a:rPr lang="el-GR" dirty="0" smtClean="0"/>
              <a:t>[2] </a:t>
            </a:r>
            <a:r>
              <a:rPr lang="el-GR" u="sng" dirty="0" smtClean="0">
                <a:hlinkClick r:id="rId3"/>
              </a:rPr>
              <a:t>https://el.wikipedia.org/wiki/Dublin_Core</a:t>
            </a:r>
            <a:endParaRPr lang="el-GR" dirty="0" smtClean="0"/>
          </a:p>
          <a:p>
            <a:r>
              <a:rPr lang="el-GR" dirty="0" smtClean="0"/>
              <a:t>[3] </a:t>
            </a:r>
            <a:r>
              <a:rPr lang="el-GR" u="sng" dirty="0" smtClean="0">
                <a:hlinkClick r:id="rId4"/>
              </a:rPr>
              <a:t>https://en.wikipedia.org/wiki/Dublin_Core</a:t>
            </a:r>
            <a:endParaRPr lang="el-GR" dirty="0" smtClean="0"/>
          </a:p>
          <a:p>
            <a:r>
              <a:rPr lang="el-GR" dirty="0" smtClean="0"/>
              <a:t>[4] </a:t>
            </a:r>
            <a:r>
              <a:rPr lang="el-GR" u="sng" dirty="0" smtClean="0">
                <a:hlinkClick r:id="rId5"/>
              </a:rPr>
              <a:t>https://repository.kallipos.gr/bitstream/11419/1683/1/02_chapter_4.pdf</a:t>
            </a:r>
            <a:endParaRPr lang="el-GR" dirty="0" smtClean="0"/>
          </a:p>
          <a:p>
            <a:r>
              <a:rPr lang="el-GR" dirty="0" smtClean="0"/>
              <a:t>[5] </a:t>
            </a:r>
            <a:r>
              <a:rPr lang="el-GR" u="sng" dirty="0" smtClean="0">
                <a:hlinkClick r:id="rId6"/>
              </a:rPr>
              <a:t>http://dlib.ionio.gr/ctheses/0304tab522a_pdf/Avastagou_DublinCore.pdf</a:t>
            </a:r>
            <a:endParaRPr lang="el-GR" dirty="0" smtClean="0"/>
          </a:p>
          <a:p>
            <a:r>
              <a:rPr lang="el-GR" dirty="0" smtClean="0"/>
              <a:t>[6] </a:t>
            </a:r>
            <a:r>
              <a:rPr lang="el-GR" u="sng" dirty="0" smtClean="0">
                <a:hlinkClick r:id="rId7"/>
              </a:rPr>
              <a:t>https://guides.library.ucsc.edu/c.php?g=618773&amp;p=4306386</a:t>
            </a:r>
            <a:endParaRPr lang="el-GR" dirty="0" smtClean="0"/>
          </a:p>
          <a:p>
            <a:r>
              <a:rPr lang="el-GR" dirty="0" smtClean="0"/>
              <a:t>[7] </a:t>
            </a:r>
            <a:r>
              <a:rPr lang="el-GR" u="sng" dirty="0" smtClean="0">
                <a:hlinkClick r:id="rId8"/>
              </a:rPr>
              <a:t>https://whatis.techtarget.com/definition/Dublin-Core</a:t>
            </a:r>
            <a:endParaRPr lang="el-GR" dirty="0" smtClean="0"/>
          </a:p>
          <a:p>
            <a:r>
              <a:rPr lang="el-GR" dirty="0" smtClean="0"/>
              <a:t>[8] </a:t>
            </a:r>
            <a:r>
              <a:rPr lang="el-GR" u="sng" dirty="0" smtClean="0">
                <a:hlinkClick r:id="rId9"/>
              </a:rPr>
              <a:t>https://omeka.org/classic/docs/Content/Working_with_Dublin_Core/</a:t>
            </a:r>
            <a:endParaRPr lang="el-GR" dirty="0" smtClean="0"/>
          </a:p>
          <a:p>
            <a:endParaRPr lang="el-G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Εικόνα 1"/>
          <p:cNvPicPr>
            <a:picLocks noGrp="1"/>
          </p:cNvPicPr>
          <p:nvPr>
            <p:ph idx="1"/>
          </p:nvPr>
        </p:nvPicPr>
        <p:blipFill>
          <a:blip r:embed="rId2" cstate="print"/>
          <a:stretch>
            <a:fillRect/>
          </a:stretch>
        </p:blipFill>
        <p:spPr bwMode="auto">
          <a:xfrm>
            <a:off x="2339752" y="0"/>
            <a:ext cx="4086225" cy="1343025"/>
          </a:xfrm>
          <a:prstGeom prst="rect">
            <a:avLst/>
          </a:prstGeom>
        </p:spPr>
      </p:pic>
      <p:sp>
        <p:nvSpPr>
          <p:cNvPr id="5" name="TextBox 4"/>
          <p:cNvSpPr txBox="1"/>
          <p:nvPr/>
        </p:nvSpPr>
        <p:spPr>
          <a:xfrm>
            <a:off x="395536" y="1772816"/>
            <a:ext cx="8280920" cy="1200329"/>
          </a:xfrm>
          <a:prstGeom prst="rect">
            <a:avLst/>
          </a:prstGeom>
          <a:noFill/>
        </p:spPr>
        <p:txBody>
          <a:bodyPr wrap="square" rtlCol="0">
            <a:spAutoFit/>
          </a:bodyPr>
          <a:lstStyle/>
          <a:p>
            <a:r>
              <a:rPr lang="el-GR" b="1" dirty="0"/>
              <a:t>ΛΕΞΕΙΣ</a:t>
            </a:r>
            <a:r>
              <a:rPr lang="en-US" b="1" dirty="0"/>
              <a:t> - </a:t>
            </a:r>
            <a:r>
              <a:rPr lang="el-GR" b="1" dirty="0"/>
              <a:t>ΚΛΕΙΔΙΑ</a:t>
            </a:r>
            <a:endParaRPr lang="el-GR" dirty="0"/>
          </a:p>
          <a:p>
            <a:r>
              <a:rPr lang="el-GR" dirty="0"/>
              <a:t>Σημασιολογικός Ιστός, W3C, </a:t>
            </a:r>
            <a:r>
              <a:rPr lang="en-US" dirty="0"/>
              <a:t>DCMI namespace</a:t>
            </a:r>
            <a:r>
              <a:rPr lang="el-GR" dirty="0"/>
              <a:t>,  σημασιολογία, εφαρμογές, RDF, δεδομένα, Dublin Core, DCMI, HTML</a:t>
            </a:r>
          </a:p>
          <a:p>
            <a:endParaRPr lang="el-G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l-GR" dirty="0" smtClean="0"/>
              <a:t>ΕΙΣΑΓΩΓΗ</a:t>
            </a:r>
            <a:br>
              <a:rPr lang="el-GR" dirty="0" smtClean="0"/>
            </a:br>
            <a:endParaRPr lang="el-GR" dirty="0"/>
          </a:p>
        </p:txBody>
      </p:sp>
      <p:sp>
        <p:nvSpPr>
          <p:cNvPr id="3" name="Content Placeholder 2"/>
          <p:cNvSpPr>
            <a:spLocks noGrp="1"/>
          </p:cNvSpPr>
          <p:nvPr>
            <p:ph idx="1"/>
          </p:nvPr>
        </p:nvSpPr>
        <p:spPr/>
        <p:txBody>
          <a:bodyPr>
            <a:normAutofit fontScale="85000" lnSpcReduction="20000"/>
          </a:bodyPr>
          <a:lstStyle/>
          <a:p>
            <a:r>
              <a:rPr lang="el-GR" dirty="0" smtClean="0"/>
              <a:t>Το </a:t>
            </a:r>
            <a:r>
              <a:rPr lang="el-GR" dirty="0" smtClean="0"/>
              <a:t>σύνολο στοιχείων μεταδεδομένων Dublin Core είναι ένα σχήμα περιγραφής πόρων που σχεδιάστηκε για να διευκολύνει   την ανακάλυψη ψηφιακών πόρων του Διαδικτύου. Το 1998,  μια ομάδα εργασίας (ένα Εργαστήριο) προτύπων δημιουργήθηκε για να συντονίσει την επίσημη τυποποίηση του βασικού στοιχείου του Dublin Core που τέθηκε σε διάφορες οργανώσεις προτύπων. Το πρώτο αποτέλεσμα, νωρίς το 2000, ήταν ηυιοθέτηση της έκδοσης 1.1 του βασικού στοιχείου του Dublin Core που τέθηκε (τα βασικά 15 στοιχεία) ως Workshop Agreement 13874 στην Ευρώπη [ CEN- </a:t>
            </a:r>
            <a:r>
              <a:rPr lang="el-GR" dirty="0" smtClean="0"/>
              <a:t>CWA</a:t>
            </a:r>
            <a:r>
              <a:rPr lang="en-US" dirty="0" smtClean="0"/>
              <a:t>]</a:t>
            </a:r>
            <a:endParaRPr lang="el-G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l-GR" dirty="0" smtClean="0"/>
              <a:t>ΣΤΟΧΟΙ </a:t>
            </a:r>
            <a:r>
              <a:rPr lang="en-US" dirty="0" smtClean="0"/>
              <a:t>DCMI</a:t>
            </a:r>
            <a:r>
              <a:rPr lang="el-GR" dirty="0" smtClean="0"/>
              <a:t/>
            </a:r>
            <a:br>
              <a:rPr lang="el-GR" dirty="0" smtClean="0"/>
            </a:br>
            <a:endParaRPr lang="el-GR" dirty="0"/>
          </a:p>
        </p:txBody>
      </p:sp>
      <p:sp>
        <p:nvSpPr>
          <p:cNvPr id="3" name="Content Placeholder 2"/>
          <p:cNvSpPr>
            <a:spLocks noGrp="1"/>
          </p:cNvSpPr>
          <p:nvPr>
            <p:ph idx="1"/>
          </p:nvPr>
        </p:nvSpPr>
        <p:spPr/>
        <p:txBody>
          <a:bodyPr>
            <a:normAutofit fontScale="92500" lnSpcReduction="10000"/>
          </a:bodyPr>
          <a:lstStyle/>
          <a:p>
            <a:pPr>
              <a:buNone/>
            </a:pPr>
            <a:r>
              <a:rPr lang="en-US" sz="2600" dirty="0" err="1" smtClean="0"/>
              <a:t>Μετά</a:t>
            </a:r>
            <a:r>
              <a:rPr lang="en-US" sz="2600" dirty="0" smtClean="0"/>
              <a:t> </a:t>
            </a:r>
            <a:r>
              <a:rPr lang="en-US" sz="2600" dirty="0" err="1" smtClean="0"/>
              <a:t>το</a:t>
            </a:r>
            <a:r>
              <a:rPr lang="en-US" sz="2600" dirty="0" smtClean="0"/>
              <a:t> </a:t>
            </a:r>
            <a:r>
              <a:rPr lang="el-GR" sz="2600" dirty="0" smtClean="0"/>
              <a:t>ε</a:t>
            </a:r>
            <a:r>
              <a:rPr lang="en-US" sz="2600" dirty="0" err="1" smtClean="0"/>
              <a:t>ργαστήριο</a:t>
            </a:r>
            <a:r>
              <a:rPr lang="en-US" sz="2600" dirty="0" smtClean="0"/>
              <a:t> </a:t>
            </a:r>
            <a:r>
              <a:rPr lang="en-US" sz="2600" dirty="0" err="1" smtClean="0"/>
              <a:t>του</a:t>
            </a:r>
            <a:r>
              <a:rPr lang="en-US" sz="2600" dirty="0" smtClean="0"/>
              <a:t> DC </a:t>
            </a:r>
            <a:r>
              <a:rPr lang="en-US" sz="2600" dirty="0" err="1" smtClean="0"/>
              <a:t>το</a:t>
            </a:r>
            <a:r>
              <a:rPr lang="en-US" sz="2600" dirty="0" smtClean="0"/>
              <a:t> 2000 , </a:t>
            </a:r>
            <a:r>
              <a:rPr lang="el-GR" sz="2600" dirty="0" smtClean="0"/>
              <a:t>το </a:t>
            </a:r>
            <a:r>
              <a:rPr lang="en-US" sz="2600" dirty="0" smtClean="0"/>
              <a:t>DCMI </a:t>
            </a:r>
            <a:r>
              <a:rPr lang="el-GR" sz="2600" dirty="0" smtClean="0"/>
              <a:t>είχε ως στόχο να διευκολύνει τον  εντοπισμό πόρων που χρησιμοποιεί το διαδίκτυο, μέσω των ακόλουθων δραστηριοτήτων</a:t>
            </a:r>
            <a:r>
              <a:rPr lang="el-GR" sz="2600" dirty="0" smtClean="0"/>
              <a:t>:</a:t>
            </a:r>
          </a:p>
          <a:p>
            <a:pPr>
              <a:buNone/>
            </a:pPr>
            <a:endParaRPr lang="el-GR" sz="2600" dirty="0" smtClean="0"/>
          </a:p>
          <a:p>
            <a:pPr lvl="0"/>
            <a:r>
              <a:rPr lang="el-GR" sz="2600" dirty="0" smtClean="0"/>
              <a:t>Ανάπτυξη των προτύπων μεταδεδομένων για την ανακάλυψη στους τομείς</a:t>
            </a:r>
            <a:r>
              <a:rPr lang="el-GR" sz="2600" dirty="0" smtClean="0"/>
              <a:t>.</a:t>
            </a:r>
          </a:p>
          <a:p>
            <a:pPr lvl="0">
              <a:buNone/>
            </a:pPr>
            <a:r>
              <a:rPr lang="el-GR" sz="2600" dirty="0" smtClean="0"/>
              <a:t> </a:t>
            </a:r>
            <a:endParaRPr lang="el-GR" sz="2600" dirty="0" smtClean="0"/>
          </a:p>
          <a:p>
            <a:pPr lvl="0"/>
            <a:r>
              <a:rPr lang="el-GR" sz="2600" dirty="0" smtClean="0"/>
              <a:t>Καθορισμός των πλαισίων για τη λειτουργικότητα των συνόλων </a:t>
            </a:r>
            <a:r>
              <a:rPr lang="el-GR" sz="2600" dirty="0" smtClean="0"/>
              <a:t>μεταδεδομένων</a:t>
            </a:r>
          </a:p>
          <a:p>
            <a:pPr lvl="0">
              <a:buNone/>
            </a:pPr>
            <a:endParaRPr lang="el-GR" sz="2600" dirty="0" smtClean="0"/>
          </a:p>
          <a:p>
            <a:pPr lvl="0"/>
            <a:r>
              <a:rPr lang="el-GR" sz="2600" dirty="0" smtClean="0"/>
              <a:t>Διευκόλυνση της ανάπτυξης της κοινότητας ή της επιστήμης με συγκεκριμένα σύνολα μεταδεδομένων που είναι σύμφωνα με τα στοιχεία 1 και 2. </a:t>
            </a:r>
          </a:p>
          <a:p>
            <a:endParaRPr lang="el-G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l-GR" dirty="0" smtClean="0"/>
              <a:t>W3C σημασιολογική δραστηριότητα Ιστού </a:t>
            </a:r>
            <a:br>
              <a:rPr lang="el-GR" dirty="0" smtClean="0"/>
            </a:br>
            <a:endParaRPr lang="el-GR" dirty="0"/>
          </a:p>
        </p:txBody>
      </p:sp>
      <p:sp>
        <p:nvSpPr>
          <p:cNvPr id="3" name="Content Placeholder 2"/>
          <p:cNvSpPr>
            <a:spLocks noGrp="1"/>
          </p:cNvSpPr>
          <p:nvPr>
            <p:ph idx="1"/>
          </p:nvPr>
        </p:nvSpPr>
        <p:spPr/>
        <p:txBody>
          <a:bodyPr>
            <a:normAutofit/>
          </a:bodyPr>
          <a:lstStyle/>
          <a:p>
            <a:r>
              <a:rPr lang="en-US" sz="2400" dirty="0" smtClean="0"/>
              <a:t>Η </a:t>
            </a:r>
            <a:r>
              <a:rPr lang="en-US" sz="2400" dirty="0" err="1" smtClean="0"/>
              <a:t>έναρξη</a:t>
            </a:r>
            <a:r>
              <a:rPr lang="en-US" sz="2400" dirty="0" smtClean="0"/>
              <a:t> </a:t>
            </a:r>
            <a:r>
              <a:rPr lang="en-US" sz="2400" dirty="0" err="1" smtClean="0"/>
              <a:t>της</a:t>
            </a:r>
            <a:r>
              <a:rPr lang="en-US" sz="2400" dirty="0" smtClean="0"/>
              <a:t> </a:t>
            </a:r>
            <a:r>
              <a:rPr lang="en-US" sz="2400" dirty="0" err="1" smtClean="0"/>
              <a:t>σημασιολογικής</a:t>
            </a:r>
            <a:r>
              <a:rPr lang="en-US" sz="2400" dirty="0" smtClean="0"/>
              <a:t> </a:t>
            </a:r>
            <a:r>
              <a:rPr lang="en-US" sz="2400" dirty="0" err="1" smtClean="0"/>
              <a:t>δραστηριότητας</a:t>
            </a:r>
            <a:r>
              <a:rPr lang="en-US" sz="2400" dirty="0" smtClean="0"/>
              <a:t> </a:t>
            </a:r>
            <a:r>
              <a:rPr lang="en-US" sz="2400" dirty="0" err="1" smtClean="0"/>
              <a:t>Ιστού</a:t>
            </a:r>
            <a:r>
              <a:rPr lang="en-US" sz="2400" dirty="0" smtClean="0"/>
              <a:t> </a:t>
            </a:r>
            <a:r>
              <a:rPr lang="en-US" sz="2400" dirty="0" err="1" smtClean="0"/>
              <a:t>από</a:t>
            </a:r>
            <a:r>
              <a:rPr lang="en-US" sz="2400" dirty="0" smtClean="0"/>
              <a:t> </a:t>
            </a:r>
            <a:r>
              <a:rPr lang="en-US" sz="2400" dirty="0" err="1" smtClean="0"/>
              <a:t>το</a:t>
            </a:r>
            <a:r>
              <a:rPr lang="en-US" sz="2400" dirty="0" smtClean="0"/>
              <a:t> W3C  </a:t>
            </a:r>
            <a:r>
              <a:rPr lang="en-US" sz="2400" dirty="0" err="1" smtClean="0"/>
              <a:t>αναγνωρίζει</a:t>
            </a:r>
            <a:r>
              <a:rPr lang="en-US" sz="2400" dirty="0" smtClean="0"/>
              <a:t> </a:t>
            </a:r>
            <a:r>
              <a:rPr lang="en-US" sz="2400" dirty="0" err="1" smtClean="0"/>
              <a:t>την</a:t>
            </a:r>
            <a:r>
              <a:rPr lang="en-US" sz="2400" dirty="0" smtClean="0"/>
              <a:t> </a:t>
            </a:r>
            <a:r>
              <a:rPr lang="en-US" sz="2400" dirty="0" err="1" smtClean="0"/>
              <a:t>αυξανόμενη</a:t>
            </a:r>
            <a:r>
              <a:rPr lang="en-US" sz="2400" dirty="0" smtClean="0"/>
              <a:t> </a:t>
            </a:r>
            <a:r>
              <a:rPr lang="en-US" sz="2400" dirty="0" err="1" smtClean="0"/>
              <a:t>σημασία</a:t>
            </a:r>
            <a:r>
              <a:rPr lang="en-US" sz="2400" dirty="0" smtClean="0"/>
              <a:t> </a:t>
            </a:r>
            <a:r>
              <a:rPr lang="en-US" sz="2400" dirty="0" err="1" smtClean="0"/>
              <a:t>για</a:t>
            </a:r>
            <a:r>
              <a:rPr lang="en-US" sz="2400" dirty="0" smtClean="0"/>
              <a:t> </a:t>
            </a:r>
            <a:r>
              <a:rPr lang="en-US" sz="2400" dirty="0" err="1" smtClean="0"/>
              <a:t>τον</a:t>
            </a:r>
            <a:r>
              <a:rPr lang="en-US" sz="2400" dirty="0" smtClean="0"/>
              <a:t> </a:t>
            </a:r>
            <a:r>
              <a:rPr lang="en-US" sz="2400" dirty="0" err="1" smtClean="0"/>
              <a:t>καθορισμό</a:t>
            </a:r>
            <a:r>
              <a:rPr lang="en-US" sz="2400" dirty="0" smtClean="0"/>
              <a:t> </a:t>
            </a:r>
            <a:r>
              <a:rPr lang="en-US" sz="2400" dirty="0" err="1" smtClean="0"/>
              <a:t>δομημένων</a:t>
            </a:r>
            <a:r>
              <a:rPr lang="en-US" sz="2400" dirty="0" smtClean="0"/>
              <a:t> </a:t>
            </a:r>
            <a:r>
              <a:rPr lang="en-US" sz="2400" dirty="0" err="1" smtClean="0"/>
              <a:t>λεξιλογίων</a:t>
            </a:r>
            <a:r>
              <a:rPr lang="en-US" sz="2400" dirty="0" smtClean="0"/>
              <a:t> </a:t>
            </a:r>
            <a:r>
              <a:rPr lang="en-US" sz="2400" dirty="0" err="1" smtClean="0"/>
              <a:t>και</a:t>
            </a:r>
            <a:r>
              <a:rPr lang="en-US" sz="2400" dirty="0" smtClean="0"/>
              <a:t> </a:t>
            </a:r>
            <a:r>
              <a:rPr lang="en-US" sz="2400" dirty="0" err="1" smtClean="0"/>
              <a:t>οντολογιών</a:t>
            </a:r>
            <a:r>
              <a:rPr lang="en-US" sz="2400" dirty="0" smtClean="0"/>
              <a:t> </a:t>
            </a:r>
            <a:r>
              <a:rPr lang="en-US" sz="2400" dirty="0" err="1" smtClean="0"/>
              <a:t>στον</a:t>
            </a:r>
            <a:r>
              <a:rPr lang="en-US" sz="2400" dirty="0" smtClean="0"/>
              <a:t> </a:t>
            </a:r>
            <a:r>
              <a:rPr lang="en-US" sz="2400" dirty="0" err="1" smtClean="0"/>
              <a:t>Ιστό</a:t>
            </a:r>
            <a:r>
              <a:rPr lang="en-US" sz="2400" dirty="0" smtClean="0"/>
              <a:t> [SWA].  </a:t>
            </a:r>
            <a:r>
              <a:rPr lang="en-US" sz="2400" dirty="0" err="1" smtClean="0"/>
              <a:t>Το</a:t>
            </a:r>
            <a:r>
              <a:rPr lang="en-US" sz="2400" dirty="0" smtClean="0"/>
              <a:t> DC </a:t>
            </a:r>
            <a:r>
              <a:rPr lang="en-US" sz="2400" dirty="0" err="1" smtClean="0"/>
              <a:t>είναι</a:t>
            </a:r>
            <a:r>
              <a:rPr lang="en-US" sz="2400" dirty="0" smtClean="0"/>
              <a:t> </a:t>
            </a:r>
            <a:r>
              <a:rPr lang="en-US" sz="2400" dirty="0" err="1" smtClean="0"/>
              <a:t>ένα</a:t>
            </a:r>
            <a:r>
              <a:rPr lang="en-US" sz="2400" dirty="0" smtClean="0"/>
              <a:t> </a:t>
            </a:r>
            <a:r>
              <a:rPr lang="en-US" sz="2400" dirty="0" err="1" smtClean="0"/>
              <a:t>σημαντικό</a:t>
            </a:r>
            <a:r>
              <a:rPr lang="en-US" sz="2400" dirty="0" smtClean="0"/>
              <a:t> </a:t>
            </a:r>
            <a:r>
              <a:rPr lang="en-US" sz="2400" dirty="0" err="1" smtClean="0"/>
              <a:t>μέρος</a:t>
            </a:r>
            <a:r>
              <a:rPr lang="en-US" sz="2400" dirty="0" smtClean="0"/>
              <a:t> </a:t>
            </a:r>
            <a:r>
              <a:rPr lang="en-US" sz="2400" dirty="0" err="1" smtClean="0"/>
              <a:t>αυτής</a:t>
            </a:r>
            <a:r>
              <a:rPr lang="en-US" sz="2400" dirty="0" smtClean="0"/>
              <a:t> </a:t>
            </a:r>
            <a:r>
              <a:rPr lang="en-US" sz="2400" dirty="0" err="1" smtClean="0"/>
              <a:t>της</a:t>
            </a:r>
            <a:r>
              <a:rPr lang="en-US" sz="2400" dirty="0" smtClean="0"/>
              <a:t> </a:t>
            </a:r>
            <a:r>
              <a:rPr lang="en-US" sz="2400" dirty="0" err="1" smtClean="0"/>
              <a:t>υποδομής</a:t>
            </a:r>
            <a:r>
              <a:rPr lang="en-US" sz="2400" dirty="0" smtClean="0"/>
              <a:t>,  </a:t>
            </a:r>
            <a:r>
              <a:rPr lang="en-US" sz="2400" dirty="0" err="1" smtClean="0"/>
              <a:t>και</a:t>
            </a:r>
            <a:r>
              <a:rPr lang="en-US" sz="2400" dirty="0" smtClean="0"/>
              <a:t> η </a:t>
            </a:r>
            <a:r>
              <a:rPr lang="en-US" sz="2400" dirty="0" err="1" smtClean="0"/>
              <a:t>κοινότητα</a:t>
            </a:r>
            <a:r>
              <a:rPr lang="en-US" sz="2400" dirty="0" smtClean="0"/>
              <a:t> DCMI </a:t>
            </a:r>
            <a:r>
              <a:rPr lang="en-US" sz="2400" dirty="0" err="1" smtClean="0"/>
              <a:t>έχει</a:t>
            </a:r>
            <a:r>
              <a:rPr lang="en-US" sz="2400" dirty="0" smtClean="0"/>
              <a:t> </a:t>
            </a:r>
            <a:r>
              <a:rPr lang="en-US" sz="2400" dirty="0" err="1" smtClean="0"/>
              <a:t>διαδραματίσει</a:t>
            </a:r>
            <a:r>
              <a:rPr lang="en-US" sz="2400" dirty="0" smtClean="0"/>
              <a:t> </a:t>
            </a:r>
            <a:r>
              <a:rPr lang="en-US" sz="2400" dirty="0" err="1" smtClean="0"/>
              <a:t>ένα</a:t>
            </a:r>
            <a:r>
              <a:rPr lang="en-US" sz="2400" dirty="0" smtClean="0"/>
              <a:t> </a:t>
            </a:r>
            <a:r>
              <a:rPr lang="en-US" sz="2400" dirty="0" err="1" smtClean="0"/>
              <a:t>σημαντικό</a:t>
            </a:r>
            <a:r>
              <a:rPr lang="en-US" sz="2400" dirty="0" smtClean="0"/>
              <a:t> </a:t>
            </a:r>
            <a:r>
              <a:rPr lang="en-US" sz="2400" dirty="0" err="1" smtClean="0"/>
              <a:t>ρόλο</a:t>
            </a:r>
            <a:r>
              <a:rPr lang="en-US" sz="2400" dirty="0" smtClean="0"/>
              <a:t> </a:t>
            </a:r>
            <a:r>
              <a:rPr lang="en-US" sz="2400" dirty="0" err="1" smtClean="0"/>
              <a:t>στην</a:t>
            </a:r>
            <a:r>
              <a:rPr lang="en-US" sz="2400" dirty="0" smtClean="0"/>
              <a:t> </a:t>
            </a:r>
            <a:r>
              <a:rPr lang="en-US" sz="2400" dirty="0" err="1" smtClean="0"/>
              <a:t>τοποθέτηση</a:t>
            </a:r>
            <a:r>
              <a:rPr lang="en-US" sz="2400" dirty="0" smtClean="0"/>
              <a:t> </a:t>
            </a:r>
            <a:r>
              <a:rPr lang="en-US" sz="2400" dirty="0" err="1" smtClean="0"/>
              <a:t>των</a:t>
            </a:r>
            <a:r>
              <a:rPr lang="en-US" sz="2400" dirty="0" smtClean="0"/>
              <a:t> </a:t>
            </a:r>
            <a:r>
              <a:rPr lang="en-US" sz="2400" dirty="0" err="1" smtClean="0"/>
              <a:t>θεμελίων</a:t>
            </a:r>
            <a:r>
              <a:rPr lang="en-US" sz="2400" dirty="0" smtClean="0"/>
              <a:t> </a:t>
            </a:r>
            <a:r>
              <a:rPr lang="en-US" sz="2400" dirty="0" err="1" smtClean="0"/>
              <a:t>γι</a:t>
            </a:r>
            <a:r>
              <a:rPr lang="en-US" sz="2400" dirty="0" smtClean="0"/>
              <a:t>' </a:t>
            </a:r>
            <a:r>
              <a:rPr lang="en-US" sz="2400" dirty="0" err="1" smtClean="0"/>
              <a:t>αυτήν</a:t>
            </a:r>
            <a:r>
              <a:rPr lang="en-US" sz="2400" dirty="0" smtClean="0"/>
              <a:t> </a:t>
            </a:r>
            <a:r>
              <a:rPr lang="en-US" sz="2400" dirty="0" err="1" smtClean="0"/>
              <a:t>την</a:t>
            </a:r>
            <a:r>
              <a:rPr lang="en-US" sz="2400" dirty="0" smtClean="0"/>
              <a:t> </a:t>
            </a:r>
            <a:r>
              <a:rPr lang="en-US" sz="2400" dirty="0" err="1" smtClean="0"/>
              <a:t>εργασία</a:t>
            </a:r>
            <a:r>
              <a:rPr lang="en-US" sz="2400" dirty="0" smtClean="0"/>
              <a:t>.</a:t>
            </a:r>
            <a:endParaRPr lang="el-GR"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Το</a:t>
            </a:r>
            <a:r>
              <a:rPr lang="en-US" dirty="0" smtClean="0"/>
              <a:t> DC </a:t>
            </a:r>
            <a:r>
              <a:rPr lang="en-US" dirty="0" err="1" smtClean="0"/>
              <a:t>και</a:t>
            </a:r>
            <a:r>
              <a:rPr lang="en-US" dirty="0" smtClean="0"/>
              <a:t> </a:t>
            </a:r>
            <a:r>
              <a:rPr lang="en-US" dirty="0" err="1" smtClean="0"/>
              <a:t>οι</a:t>
            </a:r>
            <a:r>
              <a:rPr lang="en-US" dirty="0" smtClean="0"/>
              <a:t> </a:t>
            </a:r>
            <a:r>
              <a:rPr lang="en-US" dirty="0" err="1" smtClean="0"/>
              <a:t>στόχοι</a:t>
            </a:r>
            <a:r>
              <a:rPr lang="en-US" dirty="0" smtClean="0"/>
              <a:t> </a:t>
            </a:r>
            <a:r>
              <a:rPr lang="en-US" dirty="0" err="1" smtClean="0"/>
              <a:t>του</a:t>
            </a:r>
            <a:r>
              <a:rPr lang="en-US" dirty="0" smtClean="0"/>
              <a:t> </a:t>
            </a:r>
            <a:r>
              <a:rPr lang="el-GR" dirty="0" smtClean="0"/>
              <a:t/>
            </a:r>
            <a:br>
              <a:rPr lang="el-GR" dirty="0" smtClean="0"/>
            </a:br>
            <a:endParaRPr lang="el-GR" dirty="0"/>
          </a:p>
        </p:txBody>
      </p:sp>
      <p:sp>
        <p:nvSpPr>
          <p:cNvPr id="3" name="Content Placeholder 2"/>
          <p:cNvSpPr>
            <a:spLocks noGrp="1"/>
          </p:cNvSpPr>
          <p:nvPr>
            <p:ph idx="1"/>
          </p:nvPr>
        </p:nvSpPr>
        <p:spPr/>
        <p:txBody>
          <a:bodyPr/>
          <a:lstStyle/>
          <a:p>
            <a:pPr lvl="0"/>
            <a:r>
              <a:rPr lang="en-US" sz="2400" dirty="0" err="1" smtClean="0"/>
              <a:t>Απλότητα</a:t>
            </a:r>
            <a:r>
              <a:rPr lang="en-US" sz="2400" dirty="0" smtClean="0"/>
              <a:t> </a:t>
            </a:r>
            <a:r>
              <a:rPr lang="en-US" sz="2400" dirty="0" err="1" smtClean="0"/>
              <a:t>στη</a:t>
            </a:r>
            <a:r>
              <a:rPr lang="en-US" sz="2400" dirty="0" smtClean="0"/>
              <a:t> </a:t>
            </a:r>
            <a:r>
              <a:rPr lang="en-US" sz="2400" dirty="0" err="1" smtClean="0"/>
              <a:t>δημιουργία</a:t>
            </a:r>
            <a:r>
              <a:rPr lang="en-US" sz="2400" dirty="0" smtClean="0"/>
              <a:t> </a:t>
            </a:r>
            <a:r>
              <a:rPr lang="en-US" sz="2400" dirty="0" err="1" smtClean="0"/>
              <a:t>και</a:t>
            </a:r>
            <a:r>
              <a:rPr lang="en-US" sz="2400" dirty="0" smtClean="0"/>
              <a:t> </a:t>
            </a:r>
            <a:r>
              <a:rPr lang="en-US" sz="2400" dirty="0" err="1" smtClean="0"/>
              <a:t>στη</a:t>
            </a:r>
            <a:r>
              <a:rPr lang="en-US" sz="2400" dirty="0" smtClean="0"/>
              <a:t> </a:t>
            </a:r>
            <a:r>
              <a:rPr lang="en-US" sz="2400" dirty="0" err="1" smtClean="0"/>
              <a:t>συντήρηση</a:t>
            </a:r>
            <a:r>
              <a:rPr lang="en-US" sz="2400" dirty="0" smtClean="0"/>
              <a:t> </a:t>
            </a:r>
            <a:endParaRPr lang="el-GR" sz="2400" dirty="0" smtClean="0"/>
          </a:p>
          <a:p>
            <a:pPr lvl="0"/>
            <a:r>
              <a:rPr lang="en-US" sz="2400" dirty="0" err="1" smtClean="0"/>
              <a:t>Κοινή</a:t>
            </a:r>
            <a:r>
              <a:rPr lang="en-US" sz="2400" dirty="0" smtClean="0"/>
              <a:t> </a:t>
            </a:r>
            <a:r>
              <a:rPr lang="en-US" sz="2400" dirty="0" err="1" smtClean="0"/>
              <a:t>κατανοητή</a:t>
            </a:r>
            <a:r>
              <a:rPr lang="en-US" sz="2400" dirty="0" smtClean="0"/>
              <a:t> </a:t>
            </a:r>
            <a:r>
              <a:rPr lang="en-US" sz="2400" dirty="0" err="1" smtClean="0"/>
              <a:t>σημασιολογία</a:t>
            </a:r>
            <a:r>
              <a:rPr lang="en-US" sz="2400" dirty="0" smtClean="0"/>
              <a:t> </a:t>
            </a:r>
            <a:endParaRPr lang="el-GR" sz="2400" dirty="0" smtClean="0"/>
          </a:p>
          <a:p>
            <a:pPr lvl="0"/>
            <a:r>
              <a:rPr lang="en-US" sz="2400" dirty="0" err="1" smtClean="0"/>
              <a:t>Διεθνές</a:t>
            </a:r>
            <a:r>
              <a:rPr lang="en-US" sz="2400" dirty="0" smtClean="0"/>
              <a:t> </a:t>
            </a:r>
            <a:r>
              <a:rPr lang="en-US" sz="2400" dirty="0" err="1" smtClean="0"/>
              <a:t>πεδίο</a:t>
            </a:r>
            <a:r>
              <a:rPr lang="en-US" sz="2400" dirty="0" smtClean="0"/>
              <a:t> </a:t>
            </a:r>
            <a:endParaRPr lang="el-GR" sz="2400" dirty="0" smtClean="0"/>
          </a:p>
          <a:p>
            <a:pPr lvl="0"/>
            <a:r>
              <a:rPr lang="en-US" sz="2400" dirty="0" err="1" smtClean="0"/>
              <a:t>Επεκτασιμότητα</a:t>
            </a:r>
            <a:r>
              <a:rPr lang="en-US" sz="2400" dirty="0" smtClean="0"/>
              <a:t> </a:t>
            </a:r>
            <a:endParaRPr lang="el-GR" sz="2400" dirty="0" smtClean="0"/>
          </a:p>
          <a:p>
            <a:endParaRPr lang="el-G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l-GR" dirty="0" smtClean="0"/>
              <a:t>Π</a:t>
            </a:r>
            <a:r>
              <a:rPr lang="en-US" dirty="0" err="1" smtClean="0"/>
              <a:t>ροσδιορισμός</a:t>
            </a:r>
            <a:r>
              <a:rPr lang="en-US" dirty="0" smtClean="0"/>
              <a:t> </a:t>
            </a:r>
            <a:r>
              <a:rPr lang="en-US" dirty="0" err="1" smtClean="0"/>
              <a:t>των</a:t>
            </a:r>
            <a:r>
              <a:rPr lang="el-GR" dirty="0" smtClean="0"/>
              <a:t> 15</a:t>
            </a:r>
            <a:r>
              <a:rPr lang="en-US" dirty="0" smtClean="0"/>
              <a:t> </a:t>
            </a:r>
            <a:r>
              <a:rPr lang="en-US" dirty="0" err="1" smtClean="0"/>
              <a:t>στοιχείων</a:t>
            </a:r>
            <a:r>
              <a:rPr lang="en-US" dirty="0" smtClean="0"/>
              <a:t> : </a:t>
            </a:r>
            <a:r>
              <a:rPr lang="el-GR" dirty="0" smtClean="0"/>
              <a:t/>
            </a:r>
            <a:br>
              <a:rPr lang="el-GR" dirty="0" smtClean="0"/>
            </a:br>
            <a:endParaRPr lang="el-GR" dirty="0"/>
          </a:p>
        </p:txBody>
      </p:sp>
      <p:pic>
        <p:nvPicPr>
          <p:cNvPr id="4" name="Εικόνα 2"/>
          <p:cNvPicPr>
            <a:picLocks noGrp="1"/>
          </p:cNvPicPr>
          <p:nvPr>
            <p:ph idx="1"/>
          </p:nvPr>
        </p:nvPicPr>
        <p:blipFill>
          <a:blip r:embed="rId2" cstate="print"/>
          <a:stretch>
            <a:fillRect/>
          </a:stretch>
        </p:blipFill>
        <p:spPr bwMode="auto">
          <a:xfrm>
            <a:off x="755576" y="1844824"/>
            <a:ext cx="7715200" cy="375241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l-GR" dirty="0" smtClean="0"/>
              <a:t>Π</a:t>
            </a:r>
            <a:r>
              <a:rPr lang="en-US" dirty="0" err="1" smtClean="0"/>
              <a:t>ροσδιορισμός</a:t>
            </a:r>
            <a:r>
              <a:rPr lang="en-US" dirty="0" smtClean="0"/>
              <a:t> </a:t>
            </a:r>
            <a:r>
              <a:rPr lang="en-US" dirty="0" err="1" smtClean="0"/>
              <a:t>των</a:t>
            </a:r>
            <a:r>
              <a:rPr lang="el-GR" dirty="0" smtClean="0"/>
              <a:t> 15</a:t>
            </a:r>
            <a:r>
              <a:rPr lang="en-US" dirty="0" smtClean="0"/>
              <a:t> </a:t>
            </a:r>
            <a:r>
              <a:rPr lang="en-US" dirty="0" err="1" smtClean="0"/>
              <a:t>στοιχείων</a:t>
            </a:r>
            <a:r>
              <a:rPr lang="en-US" dirty="0" smtClean="0"/>
              <a:t> : </a:t>
            </a:r>
            <a:r>
              <a:rPr lang="el-GR" dirty="0" smtClean="0"/>
              <a:t/>
            </a:r>
            <a:br>
              <a:rPr lang="el-GR" dirty="0" smtClean="0"/>
            </a:br>
            <a:endParaRPr lang="el-GR" dirty="0"/>
          </a:p>
        </p:txBody>
      </p:sp>
      <p:sp>
        <p:nvSpPr>
          <p:cNvPr id="3" name="Content Placeholder 2"/>
          <p:cNvSpPr>
            <a:spLocks noGrp="1"/>
          </p:cNvSpPr>
          <p:nvPr>
            <p:ph idx="1"/>
          </p:nvPr>
        </p:nvSpPr>
        <p:spPr/>
        <p:txBody>
          <a:bodyPr>
            <a:normAutofit fontScale="55000" lnSpcReduction="20000"/>
          </a:bodyPr>
          <a:lstStyle/>
          <a:p>
            <a:pPr lvl="0"/>
            <a:r>
              <a:rPr lang="en-US" dirty="0" err="1" smtClean="0"/>
              <a:t>Ετικέτα</a:t>
            </a:r>
            <a:r>
              <a:rPr lang="en-US" dirty="0" smtClean="0"/>
              <a:t>: "Title" </a:t>
            </a:r>
            <a:r>
              <a:rPr lang="en-US" dirty="0" err="1" smtClean="0"/>
              <a:t>Το</a:t>
            </a:r>
            <a:r>
              <a:rPr lang="en-US" dirty="0" smtClean="0"/>
              <a:t> </a:t>
            </a:r>
            <a:r>
              <a:rPr lang="en-US" dirty="0" err="1" smtClean="0"/>
              <a:t>όνομα</a:t>
            </a:r>
            <a:r>
              <a:rPr lang="en-US" dirty="0" smtClean="0"/>
              <a:t> </a:t>
            </a:r>
            <a:r>
              <a:rPr lang="en-US" dirty="0" err="1" smtClean="0"/>
              <a:t>που</a:t>
            </a:r>
            <a:r>
              <a:rPr lang="en-US" dirty="0" smtClean="0"/>
              <a:t> </a:t>
            </a:r>
            <a:r>
              <a:rPr lang="en-US" dirty="0" err="1" smtClean="0"/>
              <a:t>δίνεται</a:t>
            </a:r>
            <a:r>
              <a:rPr lang="en-US" dirty="0" smtClean="0"/>
              <a:t> </a:t>
            </a:r>
            <a:r>
              <a:rPr lang="en-US" dirty="0" err="1" smtClean="0"/>
              <a:t>στον</a:t>
            </a:r>
            <a:r>
              <a:rPr lang="en-US" dirty="0" smtClean="0"/>
              <a:t> </a:t>
            </a:r>
            <a:r>
              <a:rPr lang="en-US" dirty="0" err="1" smtClean="0"/>
              <a:t>πόρο</a:t>
            </a:r>
            <a:r>
              <a:rPr lang="en-US" dirty="0" smtClean="0"/>
              <a:t>,  </a:t>
            </a:r>
            <a:r>
              <a:rPr lang="en-US" dirty="0" err="1" smtClean="0"/>
              <a:t>συνήθως</a:t>
            </a:r>
            <a:r>
              <a:rPr lang="en-US" dirty="0" smtClean="0"/>
              <a:t> </a:t>
            </a:r>
            <a:r>
              <a:rPr lang="en-US" dirty="0" err="1" smtClean="0"/>
              <a:t>από</a:t>
            </a:r>
            <a:r>
              <a:rPr lang="en-US" dirty="0" smtClean="0"/>
              <a:t> </a:t>
            </a:r>
            <a:r>
              <a:rPr lang="en-US" dirty="0" err="1" smtClean="0"/>
              <a:t>το</a:t>
            </a:r>
            <a:r>
              <a:rPr lang="en-US" dirty="0" smtClean="0"/>
              <a:t> </a:t>
            </a:r>
            <a:r>
              <a:rPr lang="en-US" dirty="0" err="1" smtClean="0"/>
              <a:t>Δημιουργό</a:t>
            </a:r>
            <a:r>
              <a:rPr lang="en-US" dirty="0" smtClean="0"/>
              <a:t> ή </a:t>
            </a:r>
            <a:r>
              <a:rPr lang="en-US" dirty="0" err="1" smtClean="0"/>
              <a:t>τονΕκδότη</a:t>
            </a:r>
            <a:r>
              <a:rPr lang="en-US" dirty="0" smtClean="0"/>
              <a:t>. </a:t>
            </a:r>
            <a:endParaRPr lang="el-GR" dirty="0" smtClean="0"/>
          </a:p>
          <a:p>
            <a:pPr lvl="0">
              <a:buNone/>
            </a:pPr>
            <a:endParaRPr lang="el-GR" dirty="0" smtClean="0"/>
          </a:p>
          <a:p>
            <a:pPr lvl="0"/>
            <a:r>
              <a:rPr lang="en-US" dirty="0" err="1" smtClean="0"/>
              <a:t>Ετικέτα</a:t>
            </a:r>
            <a:r>
              <a:rPr lang="en-US" dirty="0" smtClean="0"/>
              <a:t>: "Creator" </a:t>
            </a:r>
            <a:r>
              <a:rPr lang="el-GR" dirty="0" smtClean="0"/>
              <a:t>Το άτομο ή ο οργανισμός που είναι υπεύθυνος για τη δημιουργία του πνευματικού περιεχομένου του </a:t>
            </a:r>
            <a:r>
              <a:rPr lang="el-GR" dirty="0" smtClean="0"/>
              <a:t>πόρου</a:t>
            </a:r>
          </a:p>
          <a:p>
            <a:pPr lvl="0">
              <a:buNone/>
            </a:pPr>
            <a:r>
              <a:rPr lang="el-GR" dirty="0" smtClean="0"/>
              <a:t> </a:t>
            </a:r>
            <a:endParaRPr lang="el-GR" dirty="0" smtClean="0"/>
          </a:p>
          <a:p>
            <a:pPr lvl="0"/>
            <a:r>
              <a:rPr lang="el-GR" dirty="0" smtClean="0"/>
              <a:t>Ετικέτα: "Subject" Το θέμα αυτού του πόρου. </a:t>
            </a:r>
            <a:endParaRPr lang="el-GR" dirty="0" smtClean="0"/>
          </a:p>
          <a:p>
            <a:pPr lvl="0">
              <a:buNone/>
            </a:pPr>
            <a:endParaRPr lang="el-GR" dirty="0" smtClean="0"/>
          </a:p>
          <a:p>
            <a:pPr lvl="0"/>
            <a:r>
              <a:rPr lang="el-GR" dirty="0" smtClean="0"/>
              <a:t>Ετικέτα: "Description" Μία αυτούσια περιγραφή του περιεχομένου του πόρου ,  που περιέχει περιλήψεις σε περίπτωση γραπτών κειμένων ως αντικειμένων ή περιγραφές περιεχομένων στην περίπτωση οπτικών πόρων. </a:t>
            </a:r>
            <a:endParaRPr lang="el-GR" dirty="0" smtClean="0"/>
          </a:p>
          <a:p>
            <a:pPr lvl="0">
              <a:buNone/>
            </a:pPr>
            <a:endParaRPr lang="el-GR" dirty="0" smtClean="0"/>
          </a:p>
          <a:p>
            <a:pPr lvl="0"/>
            <a:r>
              <a:rPr lang="el-GR" dirty="0" smtClean="0"/>
              <a:t>Ετικέτα: "Publisher" Η υπεύθυνη οντότητα που έκανε διαθέσιμο τον πόρο στην παρούσα μορφή, όπως ένας εκδοτικός οίκος, ένα τμήμα πανεπιστημίου ή μία συνεταιρική οντότητα</a:t>
            </a:r>
            <a:r>
              <a:rPr lang="el-GR" dirty="0" smtClean="0"/>
              <a:t>.</a:t>
            </a:r>
          </a:p>
          <a:p>
            <a:pPr lvl="0">
              <a:buNone/>
            </a:pPr>
            <a:r>
              <a:rPr lang="el-GR" dirty="0" smtClean="0"/>
              <a:t> </a:t>
            </a:r>
            <a:endParaRPr lang="el-GR" dirty="0" smtClean="0"/>
          </a:p>
          <a:p>
            <a:pPr lvl="0"/>
            <a:r>
              <a:rPr lang="el-GR" dirty="0" smtClean="0"/>
              <a:t>Ετικέτα: "Date" Μία ημερομηνία σχετική με τη δημιουργία και τη διαθεσιμότητα του πόρου. </a:t>
            </a:r>
          </a:p>
          <a:p>
            <a:endParaRPr lang="el-G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l-GR" dirty="0" smtClean="0"/>
              <a:t>Π</a:t>
            </a:r>
            <a:r>
              <a:rPr lang="en-US" dirty="0" err="1" smtClean="0"/>
              <a:t>ροσδιορισμός</a:t>
            </a:r>
            <a:r>
              <a:rPr lang="en-US" dirty="0" smtClean="0"/>
              <a:t> </a:t>
            </a:r>
            <a:r>
              <a:rPr lang="en-US" dirty="0" err="1" smtClean="0"/>
              <a:t>των</a:t>
            </a:r>
            <a:r>
              <a:rPr lang="en-US" dirty="0" smtClean="0"/>
              <a:t> </a:t>
            </a:r>
            <a:r>
              <a:rPr lang="en-US" dirty="0" err="1" smtClean="0"/>
              <a:t>στοιχείων</a:t>
            </a:r>
            <a:r>
              <a:rPr lang="el-GR" dirty="0" smtClean="0"/>
              <a:t> (2)</a:t>
            </a:r>
            <a:r>
              <a:rPr lang="en-US" dirty="0" smtClean="0"/>
              <a:t> </a:t>
            </a:r>
            <a:r>
              <a:rPr lang="en-US" dirty="0" smtClean="0"/>
              <a:t>: </a:t>
            </a:r>
            <a:r>
              <a:rPr lang="el-GR" dirty="0" smtClean="0"/>
              <a:t/>
            </a:r>
            <a:br>
              <a:rPr lang="el-GR" dirty="0" smtClean="0"/>
            </a:br>
            <a:endParaRPr lang="el-GR" dirty="0"/>
          </a:p>
        </p:txBody>
      </p:sp>
      <p:sp>
        <p:nvSpPr>
          <p:cNvPr id="3" name="Content Placeholder 2"/>
          <p:cNvSpPr>
            <a:spLocks noGrp="1"/>
          </p:cNvSpPr>
          <p:nvPr>
            <p:ph idx="1"/>
          </p:nvPr>
        </p:nvSpPr>
        <p:spPr/>
        <p:txBody>
          <a:bodyPr>
            <a:normAutofit fontScale="47500" lnSpcReduction="20000"/>
          </a:bodyPr>
          <a:lstStyle/>
          <a:p>
            <a:pPr lvl="0"/>
            <a:r>
              <a:rPr lang="el-GR" dirty="0" smtClean="0"/>
              <a:t>Ετικέτα:  "Type" Η κατηγορία του πόρου, όπως home page, ποίημα,  έκθεση, λεξικό. </a:t>
            </a:r>
            <a:endParaRPr lang="el-GR" dirty="0" smtClean="0"/>
          </a:p>
          <a:p>
            <a:pPr lvl="0">
              <a:buNone/>
            </a:pPr>
            <a:endParaRPr lang="el-GR" dirty="0" smtClean="0"/>
          </a:p>
          <a:p>
            <a:pPr lvl="0"/>
            <a:r>
              <a:rPr lang="el-GR" dirty="0" smtClean="0"/>
              <a:t>Ετικέτα: "Format" Η μορφή των δεδομένων του πόρου που χρησιμοποιείται για να πιστοποιήσει το software και πιθανόν το hardware, που μπορεί να χρειαστεί για την τη λειτουργία της πηγής. </a:t>
            </a:r>
            <a:endParaRPr lang="el-GR" dirty="0" smtClean="0"/>
          </a:p>
          <a:p>
            <a:pPr lvl="0">
              <a:buNone/>
            </a:pPr>
            <a:endParaRPr lang="el-GR" dirty="0" smtClean="0"/>
          </a:p>
          <a:p>
            <a:pPr lvl="0"/>
            <a:r>
              <a:rPr lang="el-GR" dirty="0" smtClean="0"/>
              <a:t>Ετικέτα: "Identifier" Μία φράση ή αριθμός που χρησιμοποιείται για να προσδιορίσει μοναδικά τον πόρο. </a:t>
            </a:r>
            <a:endParaRPr lang="el-GR" dirty="0" smtClean="0"/>
          </a:p>
          <a:p>
            <a:pPr lvl="0">
              <a:buNone/>
            </a:pPr>
            <a:endParaRPr lang="el-GR" dirty="0" smtClean="0"/>
          </a:p>
          <a:p>
            <a:pPr lvl="0"/>
            <a:r>
              <a:rPr lang="el-GR" dirty="0" smtClean="0"/>
              <a:t>Ετικέτα: "Source" Πληροφορίες για έναν δεύτερο πόρο από τον οποίο ο παρών πόρος απορρέει</a:t>
            </a:r>
            <a:r>
              <a:rPr lang="el-GR" dirty="0" smtClean="0"/>
              <a:t>.</a:t>
            </a:r>
          </a:p>
          <a:p>
            <a:pPr lvl="0">
              <a:buNone/>
            </a:pPr>
            <a:r>
              <a:rPr lang="el-GR" dirty="0" smtClean="0"/>
              <a:t> </a:t>
            </a:r>
            <a:endParaRPr lang="el-GR" dirty="0" smtClean="0"/>
          </a:p>
          <a:p>
            <a:pPr lvl="0"/>
            <a:r>
              <a:rPr lang="el-GR" dirty="0" smtClean="0"/>
              <a:t>Ετικέτα: "Language"  Η γλώσσα του πνευματικού περιεχομένου του πόρου. </a:t>
            </a:r>
            <a:endParaRPr lang="el-GR" dirty="0" smtClean="0"/>
          </a:p>
          <a:p>
            <a:pPr lvl="0">
              <a:buNone/>
            </a:pPr>
            <a:endParaRPr lang="el-GR" dirty="0" smtClean="0"/>
          </a:p>
          <a:p>
            <a:pPr lvl="0"/>
            <a:r>
              <a:rPr lang="el-GR" dirty="0" smtClean="0"/>
              <a:t>Ετικέτα: "Relation" Ένα αναγνωριστικό ενός δεύτερου πόρου και η σχέση του στον παρόντα πόρο. </a:t>
            </a:r>
            <a:endParaRPr lang="el-GR" dirty="0" smtClean="0"/>
          </a:p>
          <a:p>
            <a:pPr lvl="0">
              <a:buNone/>
            </a:pPr>
            <a:endParaRPr lang="el-GR" dirty="0" smtClean="0"/>
          </a:p>
          <a:p>
            <a:pPr lvl="0"/>
            <a:r>
              <a:rPr lang="el-GR" dirty="0" smtClean="0"/>
              <a:t>Ετικέτα: "Coverage" Τα χαρακτηριστικά χώρου ή χρόνου του πνευματικού περιεχομένου του πόρου. </a:t>
            </a:r>
            <a:endParaRPr lang="el-GR" dirty="0" smtClean="0"/>
          </a:p>
          <a:p>
            <a:pPr lvl="0">
              <a:buNone/>
            </a:pPr>
            <a:endParaRPr lang="el-GR" dirty="0" smtClean="0"/>
          </a:p>
          <a:p>
            <a:pPr lvl="0"/>
            <a:r>
              <a:rPr lang="el-GR" dirty="0" smtClean="0"/>
              <a:t>Ετικέτα: "Rights" Μία δήλωση δικαιωμάτων χρήσης,  έναν κωδικό που οδηγεί σε μία δήλωση δικαιωμάτων χρήσης ή έναν κωδικό που οδηγεί σε μία υπηρεσία παροχής πληροφοριών σχετικά με τα δικαιώματα χρήσης του πόρου. </a:t>
            </a:r>
          </a:p>
          <a:p>
            <a:endParaRPr lang="el-GR"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22</TotalTime>
  <Words>707</Words>
  <Application>Microsoft Office PowerPoint</Application>
  <PresentationFormat>On-screen Show (4:3)</PresentationFormat>
  <Paragraphs>68</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Module</vt:lpstr>
      <vt:lpstr>Στάθης Χατζηστεφάνου                              ΔΙΠΑΕ-Τμήμα Μηχανικών Πληροφορικής και Ηλεκτρονικών Συστημάτων    Θεσσαλονίκη, Ελλάδα          stathischatzistefanou@gmail.com      Καμπούρης Μάριος             ΔΙΠΑΕ-Τμήμα Μηχανικών Πληροφορικής και Ηλεκτρονικών Συστημάτων                                                                                                           Θεσσαλονίκη, Ελλάδα                         marioswow20@gmail.com   Γιάννης Ευσταθίου ΔΙΠΑΕ-Τμήμα Μηχανικών Πληροφορικής και Ηλεκτρονικών Συστημάτων   Θεσσαλονίκη, Ελλάδα               renosefstathiou98@gmail.com    </vt:lpstr>
      <vt:lpstr>Slide 2</vt:lpstr>
      <vt:lpstr>ΕΙΣΑΓΩΓΗ </vt:lpstr>
      <vt:lpstr>ΣΤΟΧΟΙ DCMI </vt:lpstr>
      <vt:lpstr>W3C σημασιολογική δραστηριότητα Ιστού  </vt:lpstr>
      <vt:lpstr>Το DC και οι στόχοι του  </vt:lpstr>
      <vt:lpstr>Προσδιορισμός των 15 στοιχείων :  </vt:lpstr>
      <vt:lpstr>Προσδιορισμός των 15 στοιχείων :  </vt:lpstr>
      <vt:lpstr>Προσδιορισμός των στοιχείων (2) :  </vt:lpstr>
      <vt:lpstr>Πολιτική DCMI Namespace</vt:lpstr>
      <vt:lpstr>Slide 11</vt:lpstr>
      <vt:lpstr>Αναφορές </vt:lpstr>
    </vt:vector>
  </TitlesOfParts>
  <Company>ATEI Thessaloniki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Στάθης Χατζηστεφάνου                              ΔΙΠΑΕ-Τμήμα Μηχανικών Πληροφορικής και Ηλεκτρονικών Συστημάτων    Θεσσαλονίκη, Ελλάδα          stathischatzistefanou@gmail.com      Καμπούρης Μάριος             ΔΙΠΑΕ-Τμήμα Μηχανικών Πληροφορικής και Ηλεκτρονικών Συστημάτων                                                                                                           Θεσσαλονίκη, Ελλάδα                         marioswow20@gmail.com   Γιάννης Ευσταθίου ΔΙΠΑΕ-Τμήμα Μηχανικών Πληροφορικής και Ηλεκτρονικών Συστημάτων   Θεσσαλονίκη, Ελλάδα               renosefstathiou98@gmail.com</dc:title>
  <dc:creator>studin</dc:creator>
  <cp:lastModifiedBy>studin</cp:lastModifiedBy>
  <cp:revision>3</cp:revision>
  <dcterms:created xsi:type="dcterms:W3CDTF">2019-11-27T10:34:59Z</dcterms:created>
  <dcterms:modified xsi:type="dcterms:W3CDTF">2019-11-27T10:57:25Z</dcterms:modified>
</cp:coreProperties>
</file>