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58" r:id="rId4"/>
    <p:sldId id="261" r:id="rId5"/>
    <p:sldId id="271" r:id="rId6"/>
    <p:sldId id="262" r:id="rId7"/>
    <p:sldId id="260" r:id="rId8"/>
    <p:sldId id="265" r:id="rId9"/>
    <p:sldId id="270" r:id="rId10"/>
    <p:sldId id="280" r:id="rId11"/>
    <p:sldId id="277" r:id="rId12"/>
    <p:sldId id="264" r:id="rId13"/>
    <p:sldId id="266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96E3-1DE7-49DB-880B-99D5A8556827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666-7EED-40FB-AC0D-95DCAC998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96E3-1DE7-49DB-880B-99D5A8556827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666-7EED-40FB-AC0D-95DCAC998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96E3-1DE7-49DB-880B-99D5A8556827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666-7EED-40FB-AC0D-95DCAC998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96E3-1DE7-49DB-880B-99D5A8556827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666-7EED-40FB-AC0D-95DCAC998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96E3-1DE7-49DB-880B-99D5A8556827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666-7EED-40FB-AC0D-95DCAC998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96E3-1DE7-49DB-880B-99D5A8556827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666-7EED-40FB-AC0D-95DCAC998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96E3-1DE7-49DB-880B-99D5A8556827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666-7EED-40FB-AC0D-95DCAC998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96E3-1DE7-49DB-880B-99D5A8556827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666-7EED-40FB-AC0D-95DCAC998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96E3-1DE7-49DB-880B-99D5A8556827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666-7EED-40FB-AC0D-95DCAC998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96E3-1DE7-49DB-880B-99D5A8556827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666-7EED-40FB-AC0D-95DCAC998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96E3-1DE7-49DB-880B-99D5A8556827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666-7EED-40FB-AC0D-95DCAC998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B96E3-1DE7-49DB-880B-99D5A8556827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D5666-7EED-40FB-AC0D-95DCAC998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causal_interaction_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>
              <a:latin typeface="Calibri" pitchFamily="34" charset="0"/>
            </a:endParaRPr>
          </a:p>
        </p:txBody>
      </p:sp>
      <p:sp>
        <p:nvSpPr>
          <p:cNvPr id="2051" name="AutoShape 4" descr="causal_interaction_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>
              <a:latin typeface="Calibri" pitchFamily="34" charset="0"/>
            </a:endParaRPr>
          </a:p>
        </p:txBody>
      </p:sp>
      <p:pic>
        <p:nvPicPr>
          <p:cNvPr id="2053" name="Picture 7" descr="C:\Documents and Settings\ren-guest\Desktop\untitled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5988" y="5638800"/>
            <a:ext cx="267801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Object 2"/>
          <p:cNvPicPr>
            <a:picLocks noChangeArrowheads="1"/>
          </p:cNvPicPr>
          <p:nvPr/>
        </p:nvPicPr>
        <p:blipFill>
          <a:blip r:embed="rId3" cstate="print"/>
          <a:srcRect t="-220" b="-220"/>
          <a:stretch>
            <a:fillRect/>
          </a:stretch>
        </p:blipFill>
        <p:spPr bwMode="auto">
          <a:xfrm>
            <a:off x="1249362" y="1762125"/>
            <a:ext cx="6827838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562600" y="58674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/>
              <a:t>By</a:t>
            </a:r>
            <a:endParaRPr lang="en-US" sz="3600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Helvetica" pitchFamily="34" charset="0"/>
              </a:rPr>
              <a:t>LIMBS</a:t>
            </a:r>
            <a:endParaRPr lang="en-US" sz="7200" dirty="0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33056" y="4005064"/>
            <a:ext cx="4896544" cy="24482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      Cognitive Level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3056" y="1340768"/>
            <a:ext cx="4896544" cy="24482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Social Level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3176" y="2780928"/>
            <a:ext cx="792088" cy="7920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Agent</a:t>
            </a:r>
            <a:endParaRPr lang="en-CA" sz="1600" dirty="0"/>
          </a:p>
        </p:txBody>
      </p:sp>
      <p:sp>
        <p:nvSpPr>
          <p:cNvPr id="8" name="Rectangle 7"/>
          <p:cNvSpPr/>
          <p:nvPr/>
        </p:nvSpPr>
        <p:spPr>
          <a:xfrm>
            <a:off x="4413176" y="1988840"/>
            <a:ext cx="792088" cy="7920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Group</a:t>
            </a:r>
            <a:endParaRPr lang="en-CA" sz="1600" dirty="0"/>
          </a:p>
        </p:txBody>
      </p:sp>
      <p:sp>
        <p:nvSpPr>
          <p:cNvPr id="9" name="Rectangle 8"/>
          <p:cNvSpPr/>
          <p:nvPr/>
        </p:nvSpPr>
        <p:spPr>
          <a:xfrm rot="5400000">
            <a:off x="3225044" y="2384884"/>
            <a:ext cx="1584176" cy="7920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Propositions</a:t>
            </a:r>
            <a:endParaRPr lang="en-CA" sz="1600" dirty="0"/>
          </a:p>
        </p:txBody>
      </p:sp>
      <p:sp>
        <p:nvSpPr>
          <p:cNvPr id="10" name="Rectangle 9"/>
          <p:cNvSpPr/>
          <p:nvPr/>
        </p:nvSpPr>
        <p:spPr>
          <a:xfrm>
            <a:off x="7149480" y="2780928"/>
            <a:ext cx="792088" cy="7920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Menus</a:t>
            </a:r>
            <a:endParaRPr lang="en-CA" sz="1600" dirty="0"/>
          </a:p>
        </p:txBody>
      </p:sp>
      <p:sp>
        <p:nvSpPr>
          <p:cNvPr id="11" name="Rectangle 10"/>
          <p:cNvSpPr/>
          <p:nvPr/>
        </p:nvSpPr>
        <p:spPr>
          <a:xfrm>
            <a:off x="7149480" y="1988840"/>
            <a:ext cx="792088" cy="7920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Details</a:t>
            </a:r>
          </a:p>
          <a:p>
            <a:pPr algn="ctr"/>
            <a:r>
              <a:rPr lang="en-CA" sz="1600" dirty="0" smtClean="0"/>
              <a:t>Pane</a:t>
            </a:r>
            <a:endParaRPr lang="en-CA" sz="1600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5961348" y="2384884"/>
            <a:ext cx="1584176" cy="7920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Widgets</a:t>
            </a:r>
            <a:endParaRPr lang="en-CA" sz="1600" dirty="0"/>
          </a:p>
        </p:txBody>
      </p:sp>
      <p:sp>
        <p:nvSpPr>
          <p:cNvPr id="13" name="Rectangle 12"/>
          <p:cNvSpPr/>
          <p:nvPr/>
        </p:nvSpPr>
        <p:spPr>
          <a:xfrm>
            <a:off x="7149480" y="5373216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Rule </a:t>
            </a:r>
            <a:r>
              <a:rPr lang="en-CA" sz="1600" dirty="0" err="1" smtClean="0"/>
              <a:t>Int’f</a:t>
            </a:r>
            <a:endParaRPr lang="en-CA" sz="1600" dirty="0"/>
          </a:p>
        </p:txBody>
      </p:sp>
      <p:sp>
        <p:nvSpPr>
          <p:cNvPr id="14" name="Rectangle 13"/>
          <p:cNvSpPr/>
          <p:nvPr/>
        </p:nvSpPr>
        <p:spPr>
          <a:xfrm>
            <a:off x="7149480" y="4581128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Details</a:t>
            </a:r>
          </a:p>
          <a:p>
            <a:pPr algn="ctr"/>
            <a:r>
              <a:rPr lang="en-CA" sz="1600" dirty="0" smtClean="0"/>
              <a:t>Pane</a:t>
            </a:r>
            <a:endParaRPr lang="en-CA" sz="1600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5961348" y="4977172"/>
            <a:ext cx="1584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Widgets</a:t>
            </a:r>
            <a:endParaRPr lang="en-CA" sz="1600" dirty="0"/>
          </a:p>
        </p:txBody>
      </p:sp>
      <p:sp>
        <p:nvSpPr>
          <p:cNvPr id="16" name="Rectangle 15"/>
          <p:cNvSpPr/>
          <p:nvPr/>
        </p:nvSpPr>
        <p:spPr>
          <a:xfrm>
            <a:off x="668760" y="1340768"/>
            <a:ext cx="2448272" cy="51125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Cross-Cutting Utilities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00808" y="1916832"/>
            <a:ext cx="1584176" cy="12241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Simulation</a:t>
            </a:r>
            <a:endParaRPr lang="en-CA" dirty="0"/>
          </a:p>
        </p:txBody>
      </p:sp>
      <p:sp>
        <p:nvSpPr>
          <p:cNvPr id="18" name="Rectangle 17"/>
          <p:cNvSpPr/>
          <p:nvPr/>
        </p:nvSpPr>
        <p:spPr>
          <a:xfrm>
            <a:off x="1100808" y="3429000"/>
            <a:ext cx="1584176" cy="12241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Save/Load</a:t>
            </a:r>
          </a:p>
          <a:p>
            <a:pPr algn="ctr"/>
            <a:r>
              <a:rPr lang="en-CA" dirty="0" smtClean="0"/>
              <a:t>Manager</a:t>
            </a:r>
            <a:endParaRPr lang="en-CA" dirty="0"/>
          </a:p>
        </p:txBody>
      </p:sp>
      <p:sp>
        <p:nvSpPr>
          <p:cNvPr id="19" name="Rectangle 18"/>
          <p:cNvSpPr/>
          <p:nvPr/>
        </p:nvSpPr>
        <p:spPr>
          <a:xfrm>
            <a:off x="1100808" y="4941168"/>
            <a:ext cx="1584176" cy="12241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Undo/Redo Manager</a:t>
            </a:r>
            <a:endParaRPr lang="en-CA" dirty="0"/>
          </a:p>
        </p:txBody>
      </p:sp>
      <p:sp>
        <p:nvSpPr>
          <p:cNvPr id="20" name="Left-Right Arrow 19"/>
          <p:cNvSpPr/>
          <p:nvPr/>
        </p:nvSpPr>
        <p:spPr>
          <a:xfrm>
            <a:off x="5205264" y="2564904"/>
            <a:ext cx="1152128" cy="504056"/>
          </a:xfrm>
          <a:prstGeom prst="left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represent</a:t>
            </a:r>
            <a:endParaRPr lang="en-CA" sz="1400" dirty="0"/>
          </a:p>
        </p:txBody>
      </p:sp>
      <p:sp>
        <p:nvSpPr>
          <p:cNvPr id="21" name="Rectangle 20"/>
          <p:cNvSpPr/>
          <p:nvPr/>
        </p:nvSpPr>
        <p:spPr>
          <a:xfrm>
            <a:off x="3621088" y="4581128"/>
            <a:ext cx="158417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 smtClean="0"/>
              <a:t>HOTCO Agent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3314800" y="5319464"/>
            <a:ext cx="1134380" cy="52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HOTCO</a:t>
            </a:r>
            <a:br>
              <a:rPr lang="en-CA" sz="1600" dirty="0" smtClean="0"/>
            </a:br>
            <a:r>
              <a:rPr lang="en-CA" sz="1600" dirty="0" smtClean="0"/>
              <a:t>Link</a:t>
            </a:r>
            <a:endParaRPr lang="en-CA" sz="1600" dirty="0"/>
          </a:p>
        </p:txBody>
      </p:sp>
      <p:sp>
        <p:nvSpPr>
          <p:cNvPr id="23" name="Rectangle 22"/>
          <p:cNvSpPr/>
          <p:nvPr/>
        </p:nvSpPr>
        <p:spPr>
          <a:xfrm rot="16200000">
            <a:off x="3837620" y="5319464"/>
            <a:ext cx="1134380" cy="52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HOTCO</a:t>
            </a:r>
            <a:br>
              <a:rPr lang="en-CA" sz="1600" dirty="0" smtClean="0"/>
            </a:br>
            <a:r>
              <a:rPr lang="en-CA" sz="1600" dirty="0" smtClean="0"/>
              <a:t>Node</a:t>
            </a:r>
            <a:endParaRPr lang="en-CA" sz="1600" dirty="0"/>
          </a:p>
        </p:txBody>
      </p:sp>
      <p:sp>
        <p:nvSpPr>
          <p:cNvPr id="24" name="Rectangle 23"/>
          <p:cNvSpPr/>
          <p:nvPr/>
        </p:nvSpPr>
        <p:spPr>
          <a:xfrm rot="16200000">
            <a:off x="4377172" y="5319464"/>
            <a:ext cx="1134380" cy="52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HOTCO</a:t>
            </a:r>
            <a:br>
              <a:rPr lang="en-CA" sz="1600" dirty="0" smtClean="0"/>
            </a:br>
            <a:r>
              <a:rPr lang="en-CA" sz="1600" dirty="0" err="1" smtClean="0"/>
              <a:t>Com’n</a:t>
            </a:r>
            <a:r>
              <a:rPr lang="en-CA" sz="1600" dirty="0" smtClean="0"/>
              <a:t> Rule</a:t>
            </a:r>
            <a:endParaRPr lang="en-CA" sz="1600" dirty="0"/>
          </a:p>
        </p:txBody>
      </p:sp>
      <p:sp>
        <p:nvSpPr>
          <p:cNvPr id="25" name="Left-Right Arrow 24"/>
          <p:cNvSpPr/>
          <p:nvPr/>
        </p:nvSpPr>
        <p:spPr>
          <a:xfrm>
            <a:off x="5205264" y="5157192"/>
            <a:ext cx="1152128" cy="504056"/>
          </a:xfrm>
          <a:prstGeom prst="left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represent</a:t>
            </a:r>
            <a:endParaRPr lang="en-CA" sz="1400" dirty="0"/>
          </a:p>
        </p:txBody>
      </p:sp>
      <p:sp>
        <p:nvSpPr>
          <p:cNvPr id="26" name="Right Arrow 25"/>
          <p:cNvSpPr/>
          <p:nvPr/>
        </p:nvSpPr>
        <p:spPr>
          <a:xfrm rot="16200000">
            <a:off x="4287416" y="3735288"/>
            <a:ext cx="971600" cy="72008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err="1" smtClean="0"/>
              <a:t>Impl’m</a:t>
            </a:r>
            <a:endParaRPr lang="en-CA" sz="1400" b="1" dirty="0"/>
          </a:p>
        </p:txBody>
      </p:sp>
      <p:sp>
        <p:nvSpPr>
          <p:cNvPr id="27" name="Right Arrow 26"/>
          <p:cNvSpPr/>
          <p:nvPr/>
        </p:nvSpPr>
        <p:spPr>
          <a:xfrm rot="5400000">
            <a:off x="6663680" y="3698776"/>
            <a:ext cx="971600" cy="72008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/>
              <a:t>access</a:t>
            </a:r>
            <a:endParaRPr lang="en-CA" sz="1400" b="1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System 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333056" y="1340768"/>
            <a:ext cx="4896544" cy="24482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Social Level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3176" y="2780928"/>
            <a:ext cx="792088" cy="7920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Agent</a:t>
            </a:r>
            <a:endParaRPr lang="en-CA" sz="1600" dirty="0"/>
          </a:p>
        </p:txBody>
      </p:sp>
      <p:sp>
        <p:nvSpPr>
          <p:cNvPr id="6" name="Rectangle 5"/>
          <p:cNvSpPr/>
          <p:nvPr/>
        </p:nvSpPr>
        <p:spPr>
          <a:xfrm>
            <a:off x="4413176" y="1988840"/>
            <a:ext cx="792088" cy="7920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Group</a:t>
            </a:r>
            <a:endParaRPr lang="en-CA" sz="1600" dirty="0"/>
          </a:p>
        </p:txBody>
      </p:sp>
      <p:sp>
        <p:nvSpPr>
          <p:cNvPr id="7" name="Rectangle 6"/>
          <p:cNvSpPr/>
          <p:nvPr/>
        </p:nvSpPr>
        <p:spPr>
          <a:xfrm rot="5400000">
            <a:off x="3225044" y="2384884"/>
            <a:ext cx="1584176" cy="7920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Propositions</a:t>
            </a:r>
            <a:endParaRPr lang="en-CA" sz="1600" dirty="0"/>
          </a:p>
        </p:txBody>
      </p:sp>
      <p:sp>
        <p:nvSpPr>
          <p:cNvPr id="11" name="Rectangle 10"/>
          <p:cNvSpPr/>
          <p:nvPr/>
        </p:nvSpPr>
        <p:spPr>
          <a:xfrm>
            <a:off x="7149480" y="2780928"/>
            <a:ext cx="792088" cy="7920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Menus</a:t>
            </a:r>
            <a:endParaRPr lang="en-CA" sz="1600" dirty="0"/>
          </a:p>
        </p:txBody>
      </p:sp>
      <p:sp>
        <p:nvSpPr>
          <p:cNvPr id="12" name="Rectangle 11"/>
          <p:cNvSpPr/>
          <p:nvPr/>
        </p:nvSpPr>
        <p:spPr>
          <a:xfrm>
            <a:off x="7149480" y="1988840"/>
            <a:ext cx="792088" cy="7920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Details</a:t>
            </a:r>
          </a:p>
          <a:p>
            <a:pPr algn="ctr"/>
            <a:r>
              <a:rPr lang="en-CA" sz="1600" dirty="0" smtClean="0"/>
              <a:t>Pane</a:t>
            </a:r>
            <a:endParaRPr lang="en-CA" sz="1600" dirty="0"/>
          </a:p>
        </p:txBody>
      </p:sp>
      <p:sp>
        <p:nvSpPr>
          <p:cNvPr id="13" name="Rectangle 12"/>
          <p:cNvSpPr/>
          <p:nvPr/>
        </p:nvSpPr>
        <p:spPr>
          <a:xfrm rot="5400000">
            <a:off x="5961348" y="2384884"/>
            <a:ext cx="1584176" cy="7920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Widgets</a:t>
            </a:r>
            <a:endParaRPr lang="en-CA" sz="1600" dirty="0"/>
          </a:p>
        </p:txBody>
      </p:sp>
      <p:sp>
        <p:nvSpPr>
          <p:cNvPr id="14" name="Rectangle 13"/>
          <p:cNvSpPr/>
          <p:nvPr/>
        </p:nvSpPr>
        <p:spPr>
          <a:xfrm>
            <a:off x="7149480" y="5373216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Rule </a:t>
            </a:r>
            <a:r>
              <a:rPr lang="en-CA" sz="1600" dirty="0" err="1" smtClean="0"/>
              <a:t>Int’f</a:t>
            </a:r>
            <a:endParaRPr lang="en-CA" sz="1600" dirty="0"/>
          </a:p>
        </p:txBody>
      </p:sp>
      <p:sp>
        <p:nvSpPr>
          <p:cNvPr id="15" name="Rectangle 14"/>
          <p:cNvSpPr/>
          <p:nvPr/>
        </p:nvSpPr>
        <p:spPr>
          <a:xfrm>
            <a:off x="7149480" y="4581128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Details</a:t>
            </a:r>
          </a:p>
          <a:p>
            <a:pPr algn="ctr"/>
            <a:r>
              <a:rPr lang="en-CA" sz="1600" dirty="0" smtClean="0"/>
              <a:t>Pane</a:t>
            </a:r>
            <a:endParaRPr lang="en-CA" sz="1600" dirty="0"/>
          </a:p>
        </p:txBody>
      </p:sp>
      <p:sp>
        <p:nvSpPr>
          <p:cNvPr id="16" name="Rectangle 15"/>
          <p:cNvSpPr/>
          <p:nvPr/>
        </p:nvSpPr>
        <p:spPr>
          <a:xfrm rot="5400000">
            <a:off x="5961348" y="4977172"/>
            <a:ext cx="1584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Widgets</a:t>
            </a:r>
            <a:endParaRPr lang="en-CA" sz="1600" dirty="0"/>
          </a:p>
        </p:txBody>
      </p:sp>
      <p:sp>
        <p:nvSpPr>
          <p:cNvPr id="42" name="Rectangle 41"/>
          <p:cNvSpPr/>
          <p:nvPr/>
        </p:nvSpPr>
        <p:spPr>
          <a:xfrm>
            <a:off x="668760" y="1340768"/>
            <a:ext cx="2448272" cy="51125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Cross-Cutting Utilities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00808" y="1916832"/>
            <a:ext cx="1584176" cy="12241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Simulation</a:t>
            </a:r>
            <a:endParaRPr lang="en-CA" dirty="0"/>
          </a:p>
        </p:txBody>
      </p:sp>
      <p:sp>
        <p:nvSpPr>
          <p:cNvPr id="47" name="Rectangle 46"/>
          <p:cNvSpPr/>
          <p:nvPr/>
        </p:nvSpPr>
        <p:spPr>
          <a:xfrm>
            <a:off x="1100808" y="3429000"/>
            <a:ext cx="1584176" cy="12241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Save/Load</a:t>
            </a:r>
          </a:p>
          <a:p>
            <a:pPr algn="ctr"/>
            <a:r>
              <a:rPr lang="en-CA" dirty="0" smtClean="0"/>
              <a:t>Manager</a:t>
            </a:r>
            <a:endParaRPr lang="en-CA" dirty="0"/>
          </a:p>
        </p:txBody>
      </p:sp>
      <p:sp>
        <p:nvSpPr>
          <p:cNvPr id="48" name="Rectangle 47"/>
          <p:cNvSpPr/>
          <p:nvPr/>
        </p:nvSpPr>
        <p:spPr>
          <a:xfrm>
            <a:off x="1100808" y="4941168"/>
            <a:ext cx="1584176" cy="12241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Undo/Redo Manager</a:t>
            </a:r>
            <a:endParaRPr lang="en-CA" dirty="0"/>
          </a:p>
        </p:txBody>
      </p:sp>
      <p:sp>
        <p:nvSpPr>
          <p:cNvPr id="50" name="Left-Right Arrow 49"/>
          <p:cNvSpPr/>
          <p:nvPr/>
        </p:nvSpPr>
        <p:spPr>
          <a:xfrm>
            <a:off x="5205264" y="2564904"/>
            <a:ext cx="1152128" cy="504056"/>
          </a:xfrm>
          <a:prstGeom prst="left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represent</a:t>
            </a:r>
            <a:endParaRPr lang="en-CA" sz="1400" dirty="0"/>
          </a:p>
        </p:txBody>
      </p:sp>
      <p:sp>
        <p:nvSpPr>
          <p:cNvPr id="51" name="Rectangle 50"/>
          <p:cNvSpPr/>
          <p:nvPr/>
        </p:nvSpPr>
        <p:spPr>
          <a:xfrm>
            <a:off x="3621088" y="4581128"/>
            <a:ext cx="158417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 smtClean="0"/>
              <a:t>HOTCO Agent</a:t>
            </a:r>
            <a:endParaRPr lang="en-CA" dirty="0"/>
          </a:p>
        </p:txBody>
      </p:sp>
      <p:sp>
        <p:nvSpPr>
          <p:cNvPr id="23" name="Rectangle 22"/>
          <p:cNvSpPr/>
          <p:nvPr/>
        </p:nvSpPr>
        <p:spPr>
          <a:xfrm rot="16200000">
            <a:off x="3314800" y="5319464"/>
            <a:ext cx="1134380" cy="52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HOTCO</a:t>
            </a:r>
            <a:br>
              <a:rPr lang="en-CA" sz="1600" dirty="0" smtClean="0"/>
            </a:br>
            <a:r>
              <a:rPr lang="en-CA" sz="1600" dirty="0" smtClean="0"/>
              <a:t>Link</a:t>
            </a:r>
            <a:endParaRPr lang="en-CA" sz="1600" dirty="0"/>
          </a:p>
        </p:txBody>
      </p:sp>
      <p:sp>
        <p:nvSpPr>
          <p:cNvPr id="52" name="Rectangle 51"/>
          <p:cNvSpPr/>
          <p:nvPr/>
        </p:nvSpPr>
        <p:spPr>
          <a:xfrm rot="16200000">
            <a:off x="3837620" y="5319464"/>
            <a:ext cx="1134380" cy="52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HOTCO</a:t>
            </a:r>
            <a:br>
              <a:rPr lang="en-CA" sz="1600" dirty="0" smtClean="0"/>
            </a:br>
            <a:r>
              <a:rPr lang="en-CA" sz="1600" dirty="0" smtClean="0"/>
              <a:t>Node</a:t>
            </a:r>
            <a:endParaRPr lang="en-CA" sz="1600" dirty="0"/>
          </a:p>
        </p:txBody>
      </p:sp>
      <p:sp>
        <p:nvSpPr>
          <p:cNvPr id="53" name="Rectangle 52"/>
          <p:cNvSpPr/>
          <p:nvPr/>
        </p:nvSpPr>
        <p:spPr>
          <a:xfrm rot="16200000">
            <a:off x="4377172" y="5319464"/>
            <a:ext cx="1134380" cy="52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HOTCO</a:t>
            </a:r>
            <a:br>
              <a:rPr lang="en-CA" sz="1600" dirty="0" smtClean="0"/>
            </a:br>
            <a:r>
              <a:rPr lang="en-CA" sz="1600" dirty="0" err="1" smtClean="0"/>
              <a:t>Com’n</a:t>
            </a:r>
            <a:r>
              <a:rPr lang="en-CA" sz="1600" dirty="0" smtClean="0"/>
              <a:t> Rule</a:t>
            </a:r>
            <a:endParaRPr lang="en-CA" sz="1600" dirty="0"/>
          </a:p>
        </p:txBody>
      </p:sp>
      <p:sp>
        <p:nvSpPr>
          <p:cNvPr id="54" name="Left-Right Arrow 53"/>
          <p:cNvSpPr/>
          <p:nvPr/>
        </p:nvSpPr>
        <p:spPr>
          <a:xfrm>
            <a:off x="5205264" y="5157192"/>
            <a:ext cx="1152128" cy="504056"/>
          </a:xfrm>
          <a:prstGeom prst="left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represent</a:t>
            </a:r>
            <a:endParaRPr lang="en-CA" sz="1400" dirty="0"/>
          </a:p>
        </p:txBody>
      </p:sp>
      <p:sp>
        <p:nvSpPr>
          <p:cNvPr id="40" name="Rectangle 39"/>
          <p:cNvSpPr/>
          <p:nvPr/>
        </p:nvSpPr>
        <p:spPr>
          <a:xfrm>
            <a:off x="3333056" y="4005064"/>
            <a:ext cx="4896544" cy="244827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      Cognitive Level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 rot="16200000">
            <a:off x="4287416" y="3735288"/>
            <a:ext cx="971600" cy="72008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err="1" smtClean="0"/>
              <a:t>Impl’m</a:t>
            </a:r>
            <a:endParaRPr lang="en-CA" sz="1400" b="1" dirty="0"/>
          </a:p>
        </p:txBody>
      </p:sp>
      <p:sp>
        <p:nvSpPr>
          <p:cNvPr id="28" name="Right Arrow 27"/>
          <p:cNvSpPr/>
          <p:nvPr/>
        </p:nvSpPr>
        <p:spPr>
          <a:xfrm rot="5400000">
            <a:off x="6663680" y="3698776"/>
            <a:ext cx="971600" cy="72008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/>
              <a:t>access</a:t>
            </a:r>
            <a:endParaRPr lang="en-CA" sz="1400" b="1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System 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Undo / redo</a:t>
            </a:r>
          </a:p>
          <a:p>
            <a:pPr lvl="1"/>
            <a:r>
              <a:rPr lang="en-US" dirty="0" smtClean="0"/>
              <a:t>Don’t </a:t>
            </a:r>
            <a:r>
              <a:rPr lang="en-US" dirty="0"/>
              <a:t>know how the cognitive level handles social </a:t>
            </a:r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Swarm </a:t>
            </a:r>
            <a:r>
              <a:rPr lang="en-US" dirty="0"/>
              <a:t>of commands </a:t>
            </a:r>
            <a:r>
              <a:rPr lang="en-US" dirty="0" smtClean="0"/>
              <a:t>used for </a:t>
            </a:r>
            <a:r>
              <a:rPr lang="en-US" dirty="0"/>
              <a:t>easily </a:t>
            </a:r>
            <a:r>
              <a:rPr lang="en-US" dirty="0" smtClean="0"/>
              <a:t>extendibility</a:t>
            </a:r>
          </a:p>
          <a:p>
            <a:r>
              <a:rPr lang="en-US" dirty="0" smtClean="0"/>
              <a:t>Save </a:t>
            </a:r>
            <a:r>
              <a:rPr lang="en-US" dirty="0"/>
              <a:t>/ load</a:t>
            </a:r>
          </a:p>
          <a:p>
            <a:pPr lvl="1"/>
            <a:r>
              <a:rPr lang="en-US" dirty="0" smtClean="0"/>
              <a:t>Interface not easily savable</a:t>
            </a:r>
          </a:p>
          <a:p>
            <a:pPr lvl="1"/>
            <a:r>
              <a:rPr lang="en-US" dirty="0" smtClean="0"/>
              <a:t>Easily extendable structures for separation of data and interface</a:t>
            </a:r>
          </a:p>
          <a:p>
            <a:pPr lvl="1"/>
            <a:r>
              <a:rPr lang="en-US" dirty="0" smtClean="0"/>
              <a:t>xpp3 used for saving models as XML files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744682"/>
            <a:ext cx="8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err="1" smtClean="0"/>
              <a:t>Thagard</a:t>
            </a:r>
            <a:r>
              <a:rPr lang="en-CA" dirty="0" smtClean="0"/>
              <a:t>, P. “EMPATHICA: A Computer Support System with Visual Representations for Cognitive Affective Mapping.” </a:t>
            </a:r>
            <a:r>
              <a:rPr lang="en-CA" i="1" dirty="0" smtClean="0"/>
              <a:t>AAAI Publications, Workshops at the Twenty-Fourth AAAI Conference on Artificial Intelligence</a:t>
            </a:r>
            <a:r>
              <a:rPr lang="en-CA" dirty="0" smtClean="0"/>
              <a:t>. 2010.</a:t>
            </a:r>
          </a:p>
          <a:p>
            <a:r>
              <a:rPr lang="en-CA" dirty="0" smtClean="0"/>
              <a:t> </a:t>
            </a:r>
          </a:p>
          <a:p>
            <a:r>
              <a:rPr lang="en-CA" dirty="0" err="1" smtClean="0"/>
              <a:t>Sahdra</a:t>
            </a:r>
            <a:r>
              <a:rPr lang="en-CA" dirty="0" smtClean="0"/>
              <a:t>, B; </a:t>
            </a:r>
            <a:r>
              <a:rPr lang="en-CA" dirty="0" err="1" smtClean="0"/>
              <a:t>Thagard</a:t>
            </a:r>
            <a:r>
              <a:rPr lang="en-CA" dirty="0" smtClean="0"/>
              <a:t>, P. “Self-Deception and Emotional Coherence”. </a:t>
            </a:r>
            <a:r>
              <a:rPr lang="en-CA" i="1" dirty="0" smtClean="0"/>
              <a:t>Mind and Machines</a:t>
            </a:r>
            <a:r>
              <a:rPr lang="en-CA" dirty="0" smtClean="0"/>
              <a:t>. </a:t>
            </a:r>
            <a:r>
              <a:rPr lang="en-CA" dirty="0" err="1" smtClean="0"/>
              <a:t>Vol</a:t>
            </a:r>
            <a:r>
              <a:rPr lang="en-CA" dirty="0" smtClean="0"/>
              <a:t> 13. 2003.</a:t>
            </a:r>
          </a:p>
          <a:p>
            <a:r>
              <a:rPr lang="en-CA" dirty="0" smtClean="0"/>
              <a:t> </a:t>
            </a:r>
          </a:p>
          <a:p>
            <a:r>
              <a:rPr lang="en-CA" dirty="0" err="1" smtClean="0"/>
              <a:t>Thagard</a:t>
            </a:r>
            <a:r>
              <a:rPr lang="en-CA" dirty="0" smtClean="0"/>
              <a:t>, P. </a:t>
            </a:r>
            <a:r>
              <a:rPr lang="en-CA" i="1" dirty="0" smtClean="0"/>
              <a:t>Coherence in Thought and Action</a:t>
            </a:r>
            <a:r>
              <a:rPr lang="en-CA" dirty="0" smtClean="0"/>
              <a:t>. </a:t>
            </a:r>
            <a:r>
              <a:rPr lang="en-CA" dirty="0" err="1" smtClean="0"/>
              <a:t>Cambrige</a:t>
            </a:r>
            <a:r>
              <a:rPr lang="en-CA" dirty="0" smtClean="0"/>
              <a:t>, MA: MIT Press, 2000.</a:t>
            </a:r>
          </a:p>
          <a:p>
            <a:r>
              <a:rPr lang="en-CA" dirty="0" smtClean="0"/>
              <a:t> </a:t>
            </a:r>
          </a:p>
          <a:p>
            <a:r>
              <a:rPr lang="en-CA" dirty="0" err="1" smtClean="0"/>
              <a:t>Thagard</a:t>
            </a:r>
            <a:r>
              <a:rPr lang="en-CA" dirty="0" smtClean="0"/>
              <a:t>, P. “Explaining Economic Crises: Are There Collective Representations?”. </a:t>
            </a:r>
            <a:r>
              <a:rPr lang="en-CA" i="1" dirty="0" smtClean="0"/>
              <a:t>Episteme, the Journal of Social Epistemology</a:t>
            </a:r>
            <a:r>
              <a:rPr lang="en-CA" dirty="0" smtClean="0"/>
              <a:t>. </a:t>
            </a:r>
            <a:r>
              <a:rPr lang="en-CA" dirty="0" err="1" smtClean="0"/>
              <a:t>Vol</a:t>
            </a:r>
            <a:r>
              <a:rPr lang="en-CA" dirty="0" smtClean="0"/>
              <a:t> 7, </a:t>
            </a:r>
            <a:r>
              <a:rPr lang="en-CA" dirty="0" err="1" smtClean="0"/>
              <a:t>Iss</a:t>
            </a:r>
            <a:r>
              <a:rPr lang="en-CA" dirty="0" smtClean="0"/>
              <a:t> 3. October, 2010.</a:t>
            </a:r>
          </a:p>
          <a:p>
            <a:r>
              <a:rPr lang="en-CA" dirty="0" smtClean="0"/>
              <a:t> </a:t>
            </a:r>
          </a:p>
          <a:p>
            <a:r>
              <a:rPr lang="en-CA" dirty="0" err="1" smtClean="0"/>
              <a:t>Thagard</a:t>
            </a:r>
            <a:r>
              <a:rPr lang="en-CA" dirty="0" smtClean="0"/>
              <a:t>, P. </a:t>
            </a:r>
            <a:r>
              <a:rPr lang="en-CA" i="1" dirty="0" smtClean="0"/>
              <a:t>Hot Thought: Mechanisms and Applications of Emotional Cognition</a:t>
            </a:r>
            <a:r>
              <a:rPr lang="en-CA" dirty="0" smtClean="0"/>
              <a:t>. Cambridge, MA: MIT Press. 2006.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LIMBS models people – the way they interact, make decisions, and react to information within their environment</a:t>
            </a:r>
          </a:p>
          <a:p>
            <a:r>
              <a:rPr lang="en-US" dirty="0" smtClean="0"/>
              <a:t>Stand alone Java application designed for immediate use and easy extendibility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 What does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LIMBS: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ocally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ntegrated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ulti-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rain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ystems Modeling Software</a:t>
            </a:r>
          </a:p>
          <a:p>
            <a:r>
              <a:rPr lang="en-US" dirty="0" smtClean="0"/>
              <a:t>It models people – the way they interact, make decisions, and react to information within their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provide a friendly interface for users to produce socio-cognitive models, without needing to know a programming language</a:t>
            </a:r>
          </a:p>
          <a:p>
            <a:r>
              <a:rPr lang="en-US" dirty="0" smtClean="0"/>
              <a:t>To make producing complex models easier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114800"/>
            <a:ext cx="1671527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consist of different types of components:</a:t>
            </a:r>
          </a:p>
          <a:p>
            <a:pPr lvl="1"/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Propositions (Actions, Evidence, Goals)</a:t>
            </a:r>
          </a:p>
          <a:p>
            <a:pPr lvl="1"/>
            <a:r>
              <a:rPr lang="en-US" dirty="0" smtClean="0"/>
              <a:t>Groups</a:t>
            </a:r>
          </a:p>
          <a:p>
            <a:pPr lvl="1"/>
            <a:r>
              <a:rPr lang="en-US" dirty="0" smtClean="0"/>
              <a:t>Utilities (Event Scheduler, </a:t>
            </a:r>
            <a:r>
              <a:rPr lang="en-US" dirty="0" err="1" smtClean="0"/>
              <a:t>Poller</a:t>
            </a:r>
            <a:r>
              <a:rPr lang="en-US" dirty="0" smtClean="0"/>
              <a:t>, Logger)</a:t>
            </a:r>
          </a:p>
          <a:p>
            <a:r>
              <a:rPr lang="en-US" dirty="0" smtClean="0"/>
              <a:t>Agents communicate with other agents in their group about propositions in their group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dirty="0" smtClean="0"/>
              <a:t>Agents based on “hot coherence” paradigm to model both cognitive and emotional decision making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412" y="3276600"/>
            <a:ext cx="2414588" cy="3305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276600"/>
            <a:ext cx="22288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Utilities monitor or affect the model at a specific time in the simulation</a:t>
            </a:r>
          </a:p>
          <a:p>
            <a:pPr lvl="1"/>
            <a:r>
              <a:rPr lang="en-US" dirty="0" smtClean="0"/>
              <a:t>The Event Scheduler injects external events into the simulation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Poller</a:t>
            </a:r>
            <a:r>
              <a:rPr lang="en-US" dirty="0" smtClean="0"/>
              <a:t> queries agents for their “thoughts” regarding a particular subject </a:t>
            </a:r>
          </a:p>
          <a:p>
            <a:pPr lvl="1"/>
            <a:r>
              <a:rPr lang="en-US" dirty="0" smtClean="0"/>
              <a:t>The Logger records messages in the simulation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8667" t="2667" r="17333" b="1333"/>
          <a:stretch>
            <a:fillRect/>
          </a:stretch>
        </p:blipFill>
        <p:spPr bwMode="auto">
          <a:xfrm>
            <a:off x="3162300" y="1314450"/>
            <a:ext cx="2819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jcomm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2209800" cy="677591"/>
          </a:xfrm>
          <a:prstGeom prst="rect">
            <a:avLst/>
          </a:prstGeom>
        </p:spPr>
      </p:pic>
      <p:pic>
        <p:nvPicPr>
          <p:cNvPr id="5" name="Picture 4" descr="jfreechar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" y="1981200"/>
            <a:ext cx="2362200" cy="623759"/>
          </a:xfrm>
          <a:prstGeom prst="rect">
            <a:avLst/>
          </a:prstGeom>
        </p:spPr>
      </p:pic>
      <p:pic>
        <p:nvPicPr>
          <p:cNvPr id="6" name="Picture 5" descr="xpp3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24600" y="1752600"/>
            <a:ext cx="2219325" cy="1219200"/>
          </a:xfrm>
          <a:prstGeom prst="rect">
            <a:avLst/>
          </a:prstGeom>
        </p:spPr>
      </p:pic>
      <p:pic>
        <p:nvPicPr>
          <p:cNvPr id="7" name="Picture 6" descr="xstream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72200" y="5486400"/>
            <a:ext cx="2362200" cy="775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Accessibility to a wide range of users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7432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667000"/>
            <a:ext cx="1671638" cy="267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for extendibility</a:t>
            </a:r>
          </a:p>
          <a:p>
            <a:pPr lvl="1"/>
            <a:r>
              <a:rPr lang="en-US" dirty="0" smtClean="0"/>
              <a:t>Ideally, we want future developers to be able to just plug-and-play with their components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1325" y="3581400"/>
            <a:ext cx="2886075" cy="253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382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LIMBS</vt:lpstr>
      <vt:lpstr>What is it? What does it do?</vt:lpstr>
      <vt:lpstr>Why?</vt:lpstr>
      <vt:lpstr>Model Structure</vt:lpstr>
      <vt:lpstr>Model Structure</vt:lpstr>
      <vt:lpstr>Model Structure</vt:lpstr>
      <vt:lpstr>Technology</vt:lpstr>
      <vt:lpstr>Design Challenges</vt:lpstr>
      <vt:lpstr>Design Challenges</vt:lpstr>
      <vt:lpstr>System Structure</vt:lpstr>
      <vt:lpstr>System Structure</vt:lpstr>
      <vt:lpstr>Design Challenges</vt:lpstr>
      <vt:lpstr>More info…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LIMBS</dc:title>
  <dc:creator>Danielle</dc:creator>
  <cp:lastModifiedBy>Danielle</cp:lastModifiedBy>
  <cp:revision>59</cp:revision>
  <dcterms:created xsi:type="dcterms:W3CDTF">2012-02-06T14:40:29Z</dcterms:created>
  <dcterms:modified xsi:type="dcterms:W3CDTF">2012-03-21T15:42:34Z</dcterms:modified>
</cp:coreProperties>
</file>