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70" r:id="rId15"/>
    <p:sldId id="278" r:id="rId16"/>
    <p:sldId id="277" r:id="rId17"/>
    <p:sldId id="274" r:id="rId18"/>
    <p:sldId id="275"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2739" autoAdjust="0"/>
  </p:normalViewPr>
  <p:slideViewPr>
    <p:cSldViewPr snapToGrid="0" snapToObjects="1">
      <p:cViewPr varScale="1">
        <p:scale>
          <a:sx n="65" d="100"/>
          <a:sy n="65" d="100"/>
        </p:scale>
        <p:origin x="246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BE0E59-63D7-4E4D-83F4-0EC0E55E4D7C}" type="datetimeFigureOut">
              <a:rPr lang="en-US" smtClean="0"/>
              <a:t>9/4/18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6E204F-9F8D-EC4F-B436-49F0ADFD19A6}" type="slidenum">
              <a:rPr lang="en-US" smtClean="0"/>
              <a:t>‹#›</a:t>
            </a:fld>
            <a:endParaRPr lang="en-US"/>
          </a:p>
        </p:txBody>
      </p:sp>
    </p:spTree>
    <p:extLst>
      <p:ext uri="{BB962C8B-B14F-4D97-AF65-F5344CB8AC3E}">
        <p14:creationId xmlns:p14="http://schemas.microsoft.com/office/powerpoint/2010/main" val="28507326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3</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12</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13</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Quasi</a:t>
            </a:r>
            <a:r>
              <a:rPr lang="en-US" baseline="0" dirty="0"/>
              <a:t>-mapping -&gt; Quantification</a:t>
            </a:r>
          </a:p>
          <a:p>
            <a:r>
              <a:rPr lang="en-US" baseline="0" dirty="0"/>
              <a:t>Regular Mapping -&gt; Quantification</a:t>
            </a:r>
          </a:p>
          <a:p>
            <a:r>
              <a:rPr lang="en-US" baseline="0" dirty="0"/>
              <a:t>Mapping to the transcriptome</a:t>
            </a:r>
          </a:p>
          <a:p>
            <a:r>
              <a:rPr lang="en-US" baseline="0" dirty="0"/>
              <a:t>Simple and fast - &gt; </a:t>
            </a:r>
            <a:r>
              <a:rPr lang="en-US" baseline="0" dirty="0" err="1"/>
              <a:t>Diferential</a:t>
            </a:r>
            <a:r>
              <a:rPr lang="en-US" baseline="0" dirty="0"/>
              <a:t> </a:t>
            </a:r>
            <a:r>
              <a:rPr lang="en-US" baseline="0" dirty="0" err="1"/>
              <a:t>expesion</a:t>
            </a:r>
            <a:r>
              <a:rPr lang="en-US" baseline="0" dirty="0"/>
              <a:t> with DESeq2, </a:t>
            </a:r>
            <a:r>
              <a:rPr lang="en-US" baseline="0" dirty="0" err="1"/>
              <a:t>edgeR</a:t>
            </a:r>
            <a:r>
              <a:rPr lang="en-US" baseline="0" dirty="0"/>
              <a:t>, </a:t>
            </a:r>
            <a:r>
              <a:rPr lang="en-US" baseline="0" dirty="0" err="1"/>
              <a:t>limma</a:t>
            </a:r>
            <a:r>
              <a:rPr lang="en-US" baseline="0" dirty="0"/>
              <a:t> or sleuth.</a:t>
            </a:r>
          </a:p>
        </p:txBody>
      </p:sp>
      <p:sp>
        <p:nvSpPr>
          <p:cNvPr id="4" name="Slide Number Placeholder 3"/>
          <p:cNvSpPr>
            <a:spLocks noGrp="1"/>
          </p:cNvSpPr>
          <p:nvPr>
            <p:ph type="sldNum" sz="quarter" idx="10"/>
          </p:nvPr>
        </p:nvSpPr>
        <p:spPr/>
        <p:txBody>
          <a:bodyPr/>
          <a:lstStyle/>
          <a:p>
            <a:fld id="{076E204F-9F8D-EC4F-B436-49F0ADFD19A6}" type="slidenum">
              <a:rPr lang="en-US" smtClean="0"/>
              <a:t>14</a:t>
            </a:fld>
            <a:endParaRPr lang="en-US"/>
          </a:p>
        </p:txBody>
      </p:sp>
    </p:spTree>
    <p:extLst>
      <p:ext uri="{BB962C8B-B14F-4D97-AF65-F5344CB8AC3E}">
        <p14:creationId xmlns:p14="http://schemas.microsoft.com/office/powerpoint/2010/main" val="2023683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Onlina</a:t>
            </a:r>
            <a:r>
              <a:rPr lang="en-US" dirty="0"/>
              <a:t> phase</a:t>
            </a:r>
            <a:r>
              <a:rPr lang="en-US" baseline="0" dirty="0"/>
              <a:t> that estimates:</a:t>
            </a:r>
          </a:p>
          <a:p>
            <a:r>
              <a:rPr lang="en-US" baseline="0" dirty="0"/>
              <a:t>	-initial expression </a:t>
            </a:r>
            <a:r>
              <a:rPr lang="en-US" baseline="0" dirty="0" err="1"/>
              <a:t>levesls</a:t>
            </a:r>
            <a:endParaRPr lang="en-US" baseline="0" dirty="0"/>
          </a:p>
          <a:p>
            <a:r>
              <a:rPr lang="en-US" baseline="0" dirty="0"/>
              <a:t>	-</a:t>
            </a:r>
            <a:r>
              <a:rPr lang="en-US" baseline="0" dirty="0" err="1"/>
              <a:t>Auxiality</a:t>
            </a:r>
            <a:r>
              <a:rPr lang="en-US" baseline="0" dirty="0"/>
              <a:t> </a:t>
            </a:r>
            <a:r>
              <a:rPr lang="en-US" baseline="0" dirty="0" err="1"/>
              <a:t>parametes</a:t>
            </a:r>
            <a:r>
              <a:rPr lang="en-US" baseline="0" dirty="0"/>
              <a:t> </a:t>
            </a:r>
          </a:p>
          <a:p>
            <a:r>
              <a:rPr lang="en-US" baseline="0" dirty="0"/>
              <a:t>	-Foreground bias </a:t>
            </a:r>
            <a:r>
              <a:rPr lang="en-US" baseline="0" dirty="0" err="1"/>
              <a:t>modeles</a:t>
            </a:r>
            <a:r>
              <a:rPr lang="en-US" baseline="0" dirty="0"/>
              <a:t> </a:t>
            </a:r>
          </a:p>
          <a:p>
            <a:r>
              <a:rPr lang="en-US" baseline="0" dirty="0"/>
              <a:t>	-construct equivalence </a:t>
            </a:r>
            <a:r>
              <a:rPr lang="en-US" baseline="0" dirty="0" err="1"/>
              <a:t>clases</a:t>
            </a:r>
            <a:r>
              <a:rPr lang="en-US" baseline="0" dirty="0"/>
              <a:t> over </a:t>
            </a:r>
            <a:r>
              <a:rPr lang="en-US" baseline="0" dirty="0" err="1"/>
              <a:t>impit</a:t>
            </a:r>
            <a:r>
              <a:rPr lang="en-US" baseline="0" dirty="0"/>
              <a:t> fragments</a:t>
            </a:r>
          </a:p>
          <a:p>
            <a:endParaRPr lang="en-US" baseline="0" dirty="0"/>
          </a:p>
          <a:p>
            <a:r>
              <a:rPr lang="en-US" baseline="0" dirty="0"/>
              <a:t>offline </a:t>
            </a:r>
            <a:r>
              <a:rPr lang="en-US" baseline="0" dirty="0" err="1"/>
              <a:t>pahse</a:t>
            </a:r>
            <a:r>
              <a:rPr lang="en-US" baseline="0" dirty="0"/>
              <a:t>:</a:t>
            </a:r>
          </a:p>
          <a:p>
            <a:r>
              <a:rPr lang="en-US" baseline="0" dirty="0"/>
              <a:t>	-Refines these </a:t>
            </a:r>
            <a:r>
              <a:rPr lang="en-US" baseline="0" dirty="0" err="1"/>
              <a:t>expressione</a:t>
            </a:r>
            <a:r>
              <a:rPr lang="en-US" baseline="0" dirty="0"/>
              <a:t> </a:t>
            </a:r>
            <a:r>
              <a:rPr lang="en-US" baseline="0" dirty="0" err="1"/>
              <a:t>stimates</a:t>
            </a:r>
            <a:endParaRPr lang="en-US" baseline="0" dirty="0"/>
          </a:p>
          <a:p>
            <a:endParaRPr lang="en-US" baseline="0" dirty="0"/>
          </a:p>
          <a:p>
            <a:r>
              <a:rPr lang="en-US" baseline="0" dirty="0"/>
              <a:t>Online and offline phases optimize the estimates of transcript </a:t>
            </a:r>
            <a:r>
              <a:rPr lang="en-US" baseline="0" dirty="0" err="1"/>
              <a:t>abunances</a:t>
            </a:r>
            <a:endParaRPr lang="en-US" baseline="0" dirty="0"/>
          </a:p>
          <a:p>
            <a:endParaRPr lang="en-US" baseline="0" dirty="0"/>
          </a:p>
          <a:p>
            <a:r>
              <a:rPr lang="en-US" baseline="0" dirty="0"/>
              <a:t>Online – Collapsed </a:t>
            </a:r>
            <a:r>
              <a:rPr lang="en-US" baseline="0" dirty="0" err="1"/>
              <a:t>variational</a:t>
            </a:r>
            <a:r>
              <a:rPr lang="en-US" baseline="0" dirty="0"/>
              <a:t> </a:t>
            </a:r>
            <a:r>
              <a:rPr lang="en-US" baseline="0" dirty="0" err="1"/>
              <a:t>bayesian</a:t>
            </a:r>
            <a:r>
              <a:rPr lang="en-US" baseline="0" dirty="0"/>
              <a:t> inference</a:t>
            </a:r>
          </a:p>
          <a:p>
            <a:r>
              <a:rPr lang="en-US" baseline="0" dirty="0" err="1"/>
              <a:t>Offiline</a:t>
            </a:r>
            <a:r>
              <a:rPr lang="en-US" baseline="0" dirty="0"/>
              <a:t> – EM algorithm </a:t>
            </a:r>
          </a:p>
          <a:p>
            <a:endParaRPr lang="en-US" dirty="0"/>
          </a:p>
        </p:txBody>
      </p:sp>
      <p:sp>
        <p:nvSpPr>
          <p:cNvPr id="4" name="Slide Number Placeholder 3"/>
          <p:cNvSpPr>
            <a:spLocks noGrp="1"/>
          </p:cNvSpPr>
          <p:nvPr>
            <p:ph type="sldNum" sz="quarter" idx="10"/>
          </p:nvPr>
        </p:nvSpPr>
        <p:spPr/>
        <p:txBody>
          <a:bodyPr/>
          <a:lstStyle/>
          <a:p>
            <a:fld id="{076E204F-9F8D-EC4F-B436-49F0ADFD19A6}" type="slidenum">
              <a:rPr lang="en-US" smtClean="0"/>
              <a:t>19</a:t>
            </a:fld>
            <a:endParaRPr lang="en-US"/>
          </a:p>
        </p:txBody>
      </p:sp>
    </p:spTree>
    <p:extLst>
      <p:ext uri="{BB962C8B-B14F-4D97-AF65-F5344CB8AC3E}">
        <p14:creationId xmlns:p14="http://schemas.microsoft.com/office/powerpoint/2010/main" val="305033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5</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6</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7</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8</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9</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10</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65" charset="0"/>
                <a:ea typeface="Geneva" pitchFamily="-65" charset="0"/>
                <a:cs typeface="Geneva" pitchFamily="-65" charset="0"/>
              </a:rPr>
              <a:t>a minimal set of paths that cover all the fragments in the overlap graph by finding the largest set of reads with the property that no two could have originated from the same </a:t>
            </a:r>
            <a:r>
              <a:rPr lang="en-US" sz="1200" kern="1200" dirty="0" err="1">
                <a:solidFill>
                  <a:schemeClr val="tx1"/>
                </a:solidFill>
                <a:latin typeface="Arial" pitchFamily="-65" charset="0"/>
                <a:ea typeface="Geneva" pitchFamily="-65" charset="0"/>
                <a:cs typeface="Geneva" pitchFamily="-65" charset="0"/>
              </a:rPr>
              <a:t>isoform</a:t>
            </a:r>
            <a:r>
              <a:rPr lang="en-US" sz="1200" kern="1200" dirty="0">
                <a:solidFill>
                  <a:schemeClr val="tx1"/>
                </a:solidFill>
                <a:latin typeface="Arial" pitchFamily="-65" charset="0"/>
                <a:ea typeface="Geneva" pitchFamily="-65" charset="0"/>
                <a:cs typeface="Geneva" pitchFamily="-65"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65" charset="0"/>
                <a:ea typeface="Geneva" pitchFamily="-65" charset="0"/>
                <a:cs typeface="Geneva" pitchFamily="-65" charset="0"/>
              </a:rPr>
              <a:t>Cufflinks estimates transcript abundances using a statistical model in which the probability of observing each fragment is a linear function of the abundances of the transcripts from which it could have originated. Because only the ends of each fragment are sequenced, the length of each may be unknown. Assigning a fragment to different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often implies a different length for it. Cufflinks incorporates the distribution of fragment lengths to help assign fragments to </a:t>
            </a:r>
            <a:r>
              <a:rPr lang="en-US" sz="1200" kern="1200" dirty="0" err="1">
                <a:solidFill>
                  <a:schemeClr val="tx1"/>
                </a:solidFill>
                <a:latin typeface="Arial" pitchFamily="-65" charset="0"/>
                <a:ea typeface="Geneva" pitchFamily="-65" charset="0"/>
                <a:cs typeface="Geneva" pitchFamily="-65" charset="0"/>
              </a:rPr>
              <a:t>isoforms</a:t>
            </a:r>
            <a:r>
              <a:rPr lang="en-US" sz="1200" kern="1200" dirty="0">
                <a:solidFill>
                  <a:schemeClr val="tx1"/>
                </a:solidFill>
                <a:latin typeface="Arial" pitchFamily="-65" charset="0"/>
                <a:ea typeface="Geneva" pitchFamily="-65" charset="0"/>
                <a:cs typeface="Geneva" pitchFamily="-65" charset="0"/>
              </a:rPr>
              <a:t>. </a:t>
            </a:r>
            <a:endParaRPr lang="en-US" sz="120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 uses a negative binomial model estimated from data to obtain variance estimates from which </a:t>
            </a:r>
            <a:r>
              <a:rPr lang="en-US" dirty="0" err="1"/>
              <a:t>p</a:t>
            </a:r>
            <a:r>
              <a:rPr lang="en-US" dirty="0"/>
              <a:t>-values are computed.</a:t>
            </a:r>
          </a:p>
          <a:p>
            <a:endParaRPr lang="en-US" dirty="0"/>
          </a:p>
        </p:txBody>
      </p:sp>
      <p:sp>
        <p:nvSpPr>
          <p:cNvPr id="4" name="Slide Number Placeholder 3"/>
          <p:cNvSpPr>
            <a:spLocks noGrp="1"/>
          </p:cNvSpPr>
          <p:nvPr>
            <p:ph type="sldNum" sz="quarter" idx="10"/>
          </p:nvPr>
        </p:nvSpPr>
        <p:spPr/>
        <p:txBody>
          <a:bodyPr/>
          <a:lstStyle/>
          <a:p>
            <a:pPr>
              <a:defRPr/>
            </a:pPr>
            <a:fld id="{A5BB8FF7-868F-404A-B524-81B892D44D84}" type="slidenum">
              <a:rPr lang="de-DE" smtClean="0"/>
              <a:pPr>
                <a:defRPr/>
              </a:pPr>
              <a:t>11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D8AF29C-5150-D242-BC08-9015A53E9FD2}"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396897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D8AF29C-5150-D242-BC08-9015A53E9FD2}"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242863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D8AF29C-5150-D242-BC08-9015A53E9FD2}"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326194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D8AF29C-5150-D242-BC08-9015A53E9FD2}"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136098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8AF29C-5150-D242-BC08-9015A53E9FD2}"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158799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D8AF29C-5150-D242-BC08-9015A53E9FD2}" type="datetimeFigureOut">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154840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D8AF29C-5150-D242-BC08-9015A53E9FD2}" type="datetimeFigureOut">
              <a:rPr lang="en-US" smtClean="0"/>
              <a:t>9/4/18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164906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D8AF29C-5150-D242-BC08-9015A53E9FD2}" type="datetimeFigureOut">
              <a:rPr lang="en-US" smtClean="0"/>
              <a:t>9/4/18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102396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AF29C-5150-D242-BC08-9015A53E9FD2}" type="datetimeFigureOut">
              <a:rPr lang="en-US" smtClean="0"/>
              <a:t>9/4/18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253901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D8AF29C-5150-D242-BC08-9015A53E9FD2}" type="datetimeFigureOut">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417358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D8AF29C-5150-D242-BC08-9015A53E9FD2}" type="datetimeFigureOut">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C5956-F228-244B-B915-32C9A9511537}" type="slidenum">
              <a:rPr lang="en-US" smtClean="0"/>
              <a:t>‹#›</a:t>
            </a:fld>
            <a:endParaRPr lang="en-US"/>
          </a:p>
        </p:txBody>
      </p:sp>
    </p:spTree>
    <p:extLst>
      <p:ext uri="{BB962C8B-B14F-4D97-AF65-F5344CB8AC3E}">
        <p14:creationId xmlns:p14="http://schemas.microsoft.com/office/powerpoint/2010/main" val="9336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AF29C-5150-D242-BC08-9015A53E9FD2}" type="datetimeFigureOut">
              <a:rPr lang="en-US" smtClean="0"/>
              <a:t>9/4/18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C5956-F228-244B-B915-32C9A9511537}" type="slidenum">
              <a:rPr lang="en-US" smtClean="0"/>
              <a:t>‹#›</a:t>
            </a:fld>
            <a:endParaRPr lang="en-US"/>
          </a:p>
        </p:txBody>
      </p:sp>
    </p:spTree>
    <p:extLst>
      <p:ext uri="{BB962C8B-B14F-4D97-AF65-F5344CB8AC3E}">
        <p14:creationId xmlns:p14="http://schemas.microsoft.com/office/powerpoint/2010/main" val="531067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Quantitative analyses using </a:t>
            </a:r>
            <a:br>
              <a:rPr lang="en-US" dirty="0"/>
            </a:br>
            <a:r>
              <a:rPr lang="en-US" dirty="0"/>
              <a:t>RNA-</a:t>
            </a:r>
            <a:r>
              <a:rPr lang="en-US" dirty="0" err="1"/>
              <a:t>seq</a:t>
            </a:r>
            <a:r>
              <a:rPr lang="en-US" dirty="0"/>
              <a:t> data</a:t>
            </a:r>
          </a:p>
        </p:txBody>
      </p:sp>
      <p:pic>
        <p:nvPicPr>
          <p:cNvPr id="4" name="Picture 3"/>
          <p:cNvPicPr>
            <a:picLocks noChangeAspect="1"/>
          </p:cNvPicPr>
          <p:nvPr/>
        </p:nvPicPr>
        <p:blipFill>
          <a:blip r:embed="rId2"/>
          <a:stretch>
            <a:fillRect/>
          </a:stretch>
        </p:blipFill>
        <p:spPr>
          <a:xfrm>
            <a:off x="4641813" y="5649702"/>
            <a:ext cx="4220806" cy="736396"/>
          </a:xfrm>
          <a:prstGeom prst="rect">
            <a:avLst/>
          </a:prstGeom>
        </p:spPr>
      </p:pic>
    </p:spTree>
    <p:extLst>
      <p:ext uri="{BB962C8B-B14F-4D97-AF65-F5344CB8AC3E}">
        <p14:creationId xmlns:p14="http://schemas.microsoft.com/office/powerpoint/2010/main" val="3983034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TPM (Transcripts Per Million)</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10</a:t>
            </a:fld>
            <a:endParaRPr lang="de-DE"/>
          </a:p>
        </p:txBody>
      </p:sp>
      <p:sp>
        <p:nvSpPr>
          <p:cNvPr id="2" name="TextBox 1"/>
          <p:cNvSpPr txBox="1"/>
          <p:nvPr/>
        </p:nvSpPr>
        <p:spPr>
          <a:xfrm>
            <a:off x="661695" y="1700808"/>
            <a:ext cx="4769605" cy="461665"/>
          </a:xfrm>
          <a:prstGeom prst="rect">
            <a:avLst/>
          </a:prstGeom>
          <a:noFill/>
        </p:spPr>
        <p:txBody>
          <a:bodyPr wrap="none" rtlCol="0">
            <a:spAutoFit/>
          </a:bodyPr>
          <a:lstStyle/>
          <a:p>
            <a:r>
              <a:rPr lang="en-US" dirty="0"/>
              <a:t>I STEP: normalize by gene length</a:t>
            </a:r>
          </a:p>
        </p:txBody>
      </p:sp>
      <p:graphicFrame>
        <p:nvGraphicFramePr>
          <p:cNvPr id="6" name="Table 5"/>
          <p:cNvGraphicFramePr>
            <a:graphicFrameLocks noGrp="1"/>
          </p:cNvGraphicFramePr>
          <p:nvPr>
            <p:extLst>
              <p:ext uri="{D42A27DB-BD31-4B8C-83A1-F6EECF244321}">
                <p14:modId xmlns:p14="http://schemas.microsoft.com/office/powerpoint/2010/main" val="137239851"/>
              </p:ext>
            </p:extLst>
          </p:nvPr>
        </p:nvGraphicFramePr>
        <p:xfrm>
          <a:off x="1475656" y="2890056"/>
          <a:ext cx="5839290" cy="2123120"/>
        </p:xfrm>
        <a:graphic>
          <a:graphicData uri="http://schemas.openxmlformats.org/drawingml/2006/table">
            <a:tbl>
              <a:tblPr firstRow="1" bandRow="1">
                <a:tableStyleId>{EB344D84-9AFB-497E-A393-DC336BA19D2E}</a:tableStyleId>
              </a:tblPr>
              <a:tblGrid>
                <a:gridCol w="1459822">
                  <a:extLst>
                    <a:ext uri="{9D8B030D-6E8A-4147-A177-3AD203B41FA5}">
                      <a16:colId xmlns:a16="http://schemas.microsoft.com/office/drawing/2014/main" val="20000"/>
                    </a:ext>
                  </a:extLst>
                </a:gridCol>
                <a:gridCol w="1154785">
                  <a:extLst>
                    <a:ext uri="{9D8B030D-6E8A-4147-A177-3AD203B41FA5}">
                      <a16:colId xmlns:a16="http://schemas.microsoft.com/office/drawing/2014/main" val="20001"/>
                    </a:ext>
                  </a:extLst>
                </a:gridCol>
                <a:gridCol w="1481611">
                  <a:extLst>
                    <a:ext uri="{9D8B030D-6E8A-4147-A177-3AD203B41FA5}">
                      <a16:colId xmlns:a16="http://schemas.microsoft.com/office/drawing/2014/main" val="20002"/>
                    </a:ext>
                  </a:extLst>
                </a:gridCol>
                <a:gridCol w="1743072">
                  <a:extLst>
                    <a:ext uri="{9D8B030D-6E8A-4147-A177-3AD203B41FA5}">
                      <a16:colId xmlns:a16="http://schemas.microsoft.com/office/drawing/2014/main" val="20003"/>
                    </a:ext>
                  </a:extLst>
                </a:gridCol>
              </a:tblGrid>
              <a:tr h="424147">
                <a:tc>
                  <a:txBody>
                    <a:bodyPr/>
                    <a:lstStyle/>
                    <a:p>
                      <a:pPr algn="ctr"/>
                      <a:r>
                        <a:rPr lang="en-US" sz="2100" b="1" dirty="0">
                          <a:solidFill>
                            <a:schemeClr val="tx1"/>
                          </a:solidFill>
                        </a:rPr>
                        <a:t>GENE</a:t>
                      </a:r>
                    </a:p>
                  </a:txBody>
                  <a:tcPr marL="104584" marR="104584" marT="52292" marB="52292" anchor="ctr"/>
                </a:tc>
                <a:tc>
                  <a:txBody>
                    <a:bodyPr/>
                    <a:lstStyle/>
                    <a:p>
                      <a:pPr algn="ctr"/>
                      <a:r>
                        <a:rPr lang="en-US" sz="2100" b="1" dirty="0">
                          <a:solidFill>
                            <a:schemeClr val="tx1"/>
                          </a:solidFill>
                        </a:rPr>
                        <a:t>REP1</a:t>
                      </a:r>
                    </a:p>
                  </a:txBody>
                  <a:tcPr marL="104584" marR="104584" marT="52292" marB="52292" anchor="ctr"/>
                </a:tc>
                <a:tc>
                  <a:txBody>
                    <a:bodyPr/>
                    <a:lstStyle/>
                    <a:p>
                      <a:pPr algn="ctr"/>
                      <a:r>
                        <a:rPr lang="en-US" sz="2100" b="1" dirty="0">
                          <a:solidFill>
                            <a:schemeClr val="tx1"/>
                          </a:solidFill>
                        </a:rPr>
                        <a:t>REP2</a:t>
                      </a:r>
                    </a:p>
                  </a:txBody>
                  <a:tcPr marL="104584" marR="104584" marT="52292" marB="52292" anchor="ctr"/>
                </a:tc>
                <a:tc>
                  <a:txBody>
                    <a:bodyPr/>
                    <a:lstStyle/>
                    <a:p>
                      <a:pPr algn="ctr"/>
                      <a:r>
                        <a:rPr lang="en-US" sz="2100" b="1" dirty="0">
                          <a:solidFill>
                            <a:schemeClr val="tx1"/>
                          </a:solidFill>
                        </a:rPr>
                        <a:t>REP3</a:t>
                      </a:r>
                    </a:p>
                  </a:txBody>
                  <a:tcPr marL="104584" marR="104584" marT="52292" marB="52292" anchor="ctr"/>
                </a:tc>
                <a:extLst>
                  <a:ext uri="{0D108BD9-81ED-4DB2-BD59-A6C34878D82A}">
                    <a16:rowId xmlns:a16="http://schemas.microsoft.com/office/drawing/2014/main" val="10000"/>
                  </a:ext>
                </a:extLst>
              </a:tr>
              <a:tr h="424147">
                <a:tc>
                  <a:txBody>
                    <a:bodyPr/>
                    <a:lstStyle/>
                    <a:p>
                      <a:pPr algn="ctr"/>
                      <a:r>
                        <a:rPr lang="en-US" sz="2100" b="1" dirty="0">
                          <a:solidFill>
                            <a:schemeClr val="tx1"/>
                          </a:solidFill>
                        </a:rPr>
                        <a:t>A1 (2kb)</a:t>
                      </a:r>
                    </a:p>
                  </a:txBody>
                  <a:tcPr marL="104584" marR="104584" marT="52292" marB="52292" anchor="ctr"/>
                </a:tc>
                <a:tc>
                  <a:txBody>
                    <a:bodyPr/>
                    <a:lstStyle/>
                    <a:p>
                      <a:pPr algn="ctr"/>
                      <a:r>
                        <a:rPr lang="en-US" sz="2100" b="0" dirty="0">
                          <a:solidFill>
                            <a:schemeClr val="tx1"/>
                          </a:solidFill>
                        </a:rPr>
                        <a:t>5</a:t>
                      </a:r>
                    </a:p>
                  </a:txBody>
                  <a:tcPr marL="104584" marR="104584" marT="52292" marB="52292" anchor="ctr"/>
                </a:tc>
                <a:tc>
                  <a:txBody>
                    <a:bodyPr/>
                    <a:lstStyle/>
                    <a:p>
                      <a:pPr algn="ctr"/>
                      <a:r>
                        <a:rPr lang="en-US" sz="2100" b="0" dirty="0">
                          <a:solidFill>
                            <a:schemeClr val="tx1"/>
                          </a:solidFill>
                        </a:rPr>
                        <a:t>6</a:t>
                      </a:r>
                    </a:p>
                  </a:txBody>
                  <a:tcPr marL="104584" marR="104584" marT="52292" marB="52292" anchor="ctr"/>
                </a:tc>
                <a:tc>
                  <a:txBody>
                    <a:bodyPr/>
                    <a:lstStyle/>
                    <a:p>
                      <a:pPr algn="ctr"/>
                      <a:r>
                        <a:rPr lang="en-US" sz="2100" b="0" dirty="0">
                          <a:solidFill>
                            <a:schemeClr val="tx1"/>
                          </a:solidFill>
                        </a:rPr>
                        <a:t>15</a:t>
                      </a:r>
                    </a:p>
                  </a:txBody>
                  <a:tcPr marL="104584" marR="104584" marT="52292" marB="52292" anchor="ctr"/>
                </a:tc>
                <a:extLst>
                  <a:ext uri="{0D108BD9-81ED-4DB2-BD59-A6C34878D82A}">
                    <a16:rowId xmlns:a16="http://schemas.microsoft.com/office/drawing/2014/main" val="10001"/>
                  </a:ext>
                </a:extLst>
              </a:tr>
              <a:tr h="424147">
                <a:tc>
                  <a:txBody>
                    <a:bodyPr/>
                    <a:lstStyle/>
                    <a:p>
                      <a:pPr algn="ctr"/>
                      <a:r>
                        <a:rPr lang="en-US" sz="2100" b="1" dirty="0">
                          <a:solidFill>
                            <a:schemeClr val="tx1"/>
                          </a:solidFill>
                        </a:rPr>
                        <a:t>A2 (4kb)</a:t>
                      </a:r>
                    </a:p>
                  </a:txBody>
                  <a:tcPr marL="104584" marR="104584" marT="52292" marB="52292" anchor="ctr"/>
                </a:tc>
                <a:tc>
                  <a:txBody>
                    <a:bodyPr/>
                    <a:lstStyle/>
                    <a:p>
                      <a:pPr algn="ctr"/>
                      <a:r>
                        <a:rPr lang="en-US" sz="2100" b="0" dirty="0">
                          <a:solidFill>
                            <a:schemeClr val="tx1"/>
                          </a:solidFill>
                        </a:rPr>
                        <a:t>5</a:t>
                      </a:r>
                    </a:p>
                  </a:txBody>
                  <a:tcPr marL="104584" marR="104584" marT="52292" marB="52292" anchor="ctr"/>
                </a:tc>
                <a:tc>
                  <a:txBody>
                    <a:bodyPr/>
                    <a:lstStyle/>
                    <a:p>
                      <a:pPr algn="ctr"/>
                      <a:r>
                        <a:rPr lang="en-US" sz="2100" b="0" dirty="0">
                          <a:solidFill>
                            <a:schemeClr val="tx1"/>
                          </a:solidFill>
                        </a:rPr>
                        <a:t>6.25</a:t>
                      </a:r>
                    </a:p>
                  </a:txBody>
                  <a:tcPr marL="104584" marR="104584" marT="52292" marB="52292" anchor="ctr"/>
                </a:tc>
                <a:tc>
                  <a:txBody>
                    <a:bodyPr/>
                    <a:lstStyle/>
                    <a:p>
                      <a:pPr algn="ctr"/>
                      <a:r>
                        <a:rPr lang="en-US" sz="2100" b="0" dirty="0">
                          <a:solidFill>
                            <a:schemeClr val="tx1"/>
                          </a:solidFill>
                        </a:rPr>
                        <a:t>15</a:t>
                      </a:r>
                    </a:p>
                  </a:txBody>
                  <a:tcPr marL="104584" marR="104584" marT="52292" marB="52292" anchor="ctr"/>
                </a:tc>
                <a:extLst>
                  <a:ext uri="{0D108BD9-81ED-4DB2-BD59-A6C34878D82A}">
                    <a16:rowId xmlns:a16="http://schemas.microsoft.com/office/drawing/2014/main" val="10002"/>
                  </a:ext>
                </a:extLst>
              </a:tr>
              <a:tr h="424147">
                <a:tc>
                  <a:txBody>
                    <a:bodyPr/>
                    <a:lstStyle/>
                    <a:p>
                      <a:pPr algn="ctr"/>
                      <a:r>
                        <a:rPr lang="en-US" sz="2100" b="1" dirty="0">
                          <a:solidFill>
                            <a:schemeClr val="tx1"/>
                          </a:solidFill>
                        </a:rPr>
                        <a:t>A3 (1kb)</a:t>
                      </a:r>
                    </a:p>
                  </a:txBody>
                  <a:tcPr marL="104584" marR="104584" marT="52292" marB="52292" anchor="ctr"/>
                </a:tc>
                <a:tc>
                  <a:txBody>
                    <a:bodyPr/>
                    <a:lstStyle/>
                    <a:p>
                      <a:pPr algn="ctr"/>
                      <a:r>
                        <a:rPr lang="en-US" sz="2100" b="0" dirty="0">
                          <a:solidFill>
                            <a:schemeClr val="tx1"/>
                          </a:solidFill>
                        </a:rPr>
                        <a:t>5</a:t>
                      </a:r>
                    </a:p>
                  </a:txBody>
                  <a:tcPr marL="104584" marR="104584" marT="52292" marB="52292" anchor="ctr"/>
                </a:tc>
                <a:tc>
                  <a:txBody>
                    <a:bodyPr/>
                    <a:lstStyle/>
                    <a:p>
                      <a:pPr algn="ctr"/>
                      <a:r>
                        <a:rPr lang="en-US" sz="2100" b="0" dirty="0">
                          <a:solidFill>
                            <a:schemeClr val="tx1"/>
                          </a:solidFill>
                        </a:rPr>
                        <a:t>8</a:t>
                      </a:r>
                    </a:p>
                  </a:txBody>
                  <a:tcPr marL="104584" marR="104584" marT="52292" marB="52292" anchor="ctr"/>
                </a:tc>
                <a:tc>
                  <a:txBody>
                    <a:bodyPr/>
                    <a:lstStyle/>
                    <a:p>
                      <a:pPr algn="ctr"/>
                      <a:r>
                        <a:rPr lang="en-US" sz="2100" b="0" dirty="0">
                          <a:solidFill>
                            <a:schemeClr val="tx1"/>
                          </a:solidFill>
                        </a:rPr>
                        <a:t>15</a:t>
                      </a:r>
                    </a:p>
                  </a:txBody>
                  <a:tcPr marL="104584" marR="104584" marT="52292" marB="52292" anchor="ctr"/>
                </a:tc>
                <a:extLst>
                  <a:ext uri="{0D108BD9-81ED-4DB2-BD59-A6C34878D82A}">
                    <a16:rowId xmlns:a16="http://schemas.microsoft.com/office/drawing/2014/main" val="10003"/>
                  </a:ext>
                </a:extLst>
              </a:tr>
              <a:tr h="424147">
                <a:tc>
                  <a:txBody>
                    <a:bodyPr/>
                    <a:lstStyle/>
                    <a:p>
                      <a:pPr algn="ctr"/>
                      <a:r>
                        <a:rPr lang="en-US" sz="2100" b="1" dirty="0">
                          <a:solidFill>
                            <a:schemeClr val="tx1"/>
                          </a:solidFill>
                        </a:rPr>
                        <a:t>A4 (10kb)</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0.1</a:t>
                      </a:r>
                    </a:p>
                  </a:txBody>
                  <a:tcPr marL="104584" marR="104584" marT="52292" marB="52292" anchor="ctr"/>
                </a:tc>
                <a:extLst>
                  <a:ext uri="{0D108BD9-81ED-4DB2-BD59-A6C34878D82A}">
                    <a16:rowId xmlns:a16="http://schemas.microsoft.com/office/drawing/2014/main" val="10004"/>
                  </a:ext>
                </a:extLst>
              </a:tr>
            </a:tbl>
          </a:graphicData>
        </a:graphic>
      </p:graphicFrame>
      <p:sp>
        <p:nvSpPr>
          <p:cNvPr id="7" name="TextBox 6"/>
          <p:cNvSpPr txBox="1"/>
          <p:nvPr/>
        </p:nvSpPr>
        <p:spPr>
          <a:xfrm>
            <a:off x="1806351" y="5949280"/>
            <a:ext cx="5489951" cy="461665"/>
          </a:xfrm>
          <a:prstGeom prst="rect">
            <a:avLst/>
          </a:prstGeom>
          <a:noFill/>
        </p:spPr>
        <p:txBody>
          <a:bodyPr wrap="square" rtlCol="0">
            <a:spAutoFit/>
          </a:bodyPr>
          <a:lstStyle/>
          <a:p>
            <a:r>
              <a:rPr lang="en-US" dirty="0"/>
              <a:t>COUNTS -&gt; FPK </a:t>
            </a:r>
          </a:p>
        </p:txBody>
      </p:sp>
    </p:spTree>
    <p:extLst>
      <p:ext uri="{BB962C8B-B14F-4D97-AF65-F5344CB8AC3E}">
        <p14:creationId xmlns:p14="http://schemas.microsoft.com/office/powerpoint/2010/main" val="122409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TPM (Transcripts Per Million)</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11</a:t>
            </a:fld>
            <a:endParaRPr lang="de-DE"/>
          </a:p>
        </p:txBody>
      </p:sp>
      <p:sp>
        <p:nvSpPr>
          <p:cNvPr id="2" name="TextBox 1"/>
          <p:cNvSpPr txBox="1"/>
          <p:nvPr/>
        </p:nvSpPr>
        <p:spPr>
          <a:xfrm>
            <a:off x="661695" y="1700808"/>
            <a:ext cx="5676404" cy="461665"/>
          </a:xfrm>
          <a:prstGeom prst="rect">
            <a:avLst/>
          </a:prstGeom>
          <a:noFill/>
        </p:spPr>
        <p:txBody>
          <a:bodyPr wrap="none" rtlCol="0">
            <a:spAutoFit/>
          </a:bodyPr>
          <a:lstStyle/>
          <a:p>
            <a:r>
              <a:rPr lang="en-US" dirty="0"/>
              <a:t>II STEP: normalize by sequencing depth</a:t>
            </a:r>
          </a:p>
        </p:txBody>
      </p:sp>
      <p:graphicFrame>
        <p:nvGraphicFramePr>
          <p:cNvPr id="6" name="Table 5"/>
          <p:cNvGraphicFramePr>
            <a:graphicFrameLocks noGrp="1"/>
          </p:cNvGraphicFramePr>
          <p:nvPr>
            <p:extLst>
              <p:ext uri="{D42A27DB-BD31-4B8C-83A1-F6EECF244321}">
                <p14:modId xmlns:p14="http://schemas.microsoft.com/office/powerpoint/2010/main" val="2463181851"/>
              </p:ext>
            </p:extLst>
          </p:nvPr>
        </p:nvGraphicFramePr>
        <p:xfrm>
          <a:off x="1475656" y="2890056"/>
          <a:ext cx="5839290" cy="2123120"/>
        </p:xfrm>
        <a:graphic>
          <a:graphicData uri="http://schemas.openxmlformats.org/drawingml/2006/table">
            <a:tbl>
              <a:tblPr firstRow="1" bandRow="1">
                <a:tableStyleId>{EB344D84-9AFB-497E-A393-DC336BA19D2E}</a:tableStyleId>
              </a:tblPr>
              <a:tblGrid>
                <a:gridCol w="1459822">
                  <a:extLst>
                    <a:ext uri="{9D8B030D-6E8A-4147-A177-3AD203B41FA5}">
                      <a16:colId xmlns:a16="http://schemas.microsoft.com/office/drawing/2014/main" val="20000"/>
                    </a:ext>
                  </a:extLst>
                </a:gridCol>
                <a:gridCol w="1154785">
                  <a:extLst>
                    <a:ext uri="{9D8B030D-6E8A-4147-A177-3AD203B41FA5}">
                      <a16:colId xmlns:a16="http://schemas.microsoft.com/office/drawing/2014/main" val="20001"/>
                    </a:ext>
                  </a:extLst>
                </a:gridCol>
                <a:gridCol w="1481611">
                  <a:extLst>
                    <a:ext uri="{9D8B030D-6E8A-4147-A177-3AD203B41FA5}">
                      <a16:colId xmlns:a16="http://schemas.microsoft.com/office/drawing/2014/main" val="20002"/>
                    </a:ext>
                  </a:extLst>
                </a:gridCol>
                <a:gridCol w="1743072">
                  <a:extLst>
                    <a:ext uri="{9D8B030D-6E8A-4147-A177-3AD203B41FA5}">
                      <a16:colId xmlns:a16="http://schemas.microsoft.com/office/drawing/2014/main" val="20003"/>
                    </a:ext>
                  </a:extLst>
                </a:gridCol>
              </a:tblGrid>
              <a:tr h="424147">
                <a:tc>
                  <a:txBody>
                    <a:bodyPr/>
                    <a:lstStyle/>
                    <a:p>
                      <a:pPr algn="ctr"/>
                      <a:r>
                        <a:rPr lang="en-US" sz="2100" b="1" dirty="0">
                          <a:solidFill>
                            <a:schemeClr val="tx1"/>
                          </a:solidFill>
                        </a:rPr>
                        <a:t>GENE</a:t>
                      </a:r>
                    </a:p>
                  </a:txBody>
                  <a:tcPr marL="104584" marR="104584" marT="52292" marB="52292" anchor="ctr"/>
                </a:tc>
                <a:tc>
                  <a:txBody>
                    <a:bodyPr/>
                    <a:lstStyle/>
                    <a:p>
                      <a:pPr algn="ctr"/>
                      <a:r>
                        <a:rPr lang="en-US" sz="2100" b="1" dirty="0">
                          <a:solidFill>
                            <a:schemeClr val="tx1"/>
                          </a:solidFill>
                        </a:rPr>
                        <a:t>REP1</a:t>
                      </a:r>
                    </a:p>
                  </a:txBody>
                  <a:tcPr marL="104584" marR="104584" marT="52292" marB="52292" anchor="ctr"/>
                </a:tc>
                <a:tc>
                  <a:txBody>
                    <a:bodyPr/>
                    <a:lstStyle/>
                    <a:p>
                      <a:pPr algn="ctr"/>
                      <a:r>
                        <a:rPr lang="en-US" sz="2100" b="1" dirty="0">
                          <a:solidFill>
                            <a:schemeClr val="tx1"/>
                          </a:solidFill>
                        </a:rPr>
                        <a:t>REP2</a:t>
                      </a:r>
                    </a:p>
                  </a:txBody>
                  <a:tcPr marL="104584" marR="104584" marT="52292" marB="52292" anchor="ctr"/>
                </a:tc>
                <a:tc>
                  <a:txBody>
                    <a:bodyPr/>
                    <a:lstStyle/>
                    <a:p>
                      <a:pPr algn="ctr"/>
                      <a:r>
                        <a:rPr lang="en-US" sz="2100" b="1" dirty="0">
                          <a:solidFill>
                            <a:schemeClr val="tx1"/>
                          </a:solidFill>
                        </a:rPr>
                        <a:t>REP3</a:t>
                      </a:r>
                    </a:p>
                  </a:txBody>
                  <a:tcPr marL="104584" marR="104584" marT="52292" marB="52292" anchor="ctr"/>
                </a:tc>
                <a:extLst>
                  <a:ext uri="{0D108BD9-81ED-4DB2-BD59-A6C34878D82A}">
                    <a16:rowId xmlns:a16="http://schemas.microsoft.com/office/drawing/2014/main" val="10000"/>
                  </a:ext>
                </a:extLst>
              </a:tr>
              <a:tr h="424147">
                <a:tc>
                  <a:txBody>
                    <a:bodyPr/>
                    <a:lstStyle/>
                    <a:p>
                      <a:pPr algn="ctr"/>
                      <a:r>
                        <a:rPr lang="en-US" sz="2100" b="1" dirty="0">
                          <a:solidFill>
                            <a:schemeClr val="tx1"/>
                          </a:solidFill>
                        </a:rPr>
                        <a:t>A1 (2kb)</a:t>
                      </a:r>
                    </a:p>
                  </a:txBody>
                  <a:tcPr marL="104584" marR="104584" marT="52292" marB="52292" anchor="ctr"/>
                </a:tc>
                <a:tc>
                  <a:txBody>
                    <a:bodyPr/>
                    <a:lstStyle/>
                    <a:p>
                      <a:pPr algn="ctr"/>
                      <a:r>
                        <a:rPr lang="en-US" sz="2100" b="0" dirty="0">
                          <a:solidFill>
                            <a:schemeClr val="tx1"/>
                          </a:solidFill>
                        </a:rPr>
                        <a:t>5</a:t>
                      </a:r>
                    </a:p>
                  </a:txBody>
                  <a:tcPr marL="104584" marR="104584" marT="52292" marB="52292" anchor="ctr"/>
                </a:tc>
                <a:tc>
                  <a:txBody>
                    <a:bodyPr/>
                    <a:lstStyle/>
                    <a:p>
                      <a:pPr algn="ctr"/>
                      <a:r>
                        <a:rPr lang="en-US" sz="2100" b="0" dirty="0">
                          <a:solidFill>
                            <a:schemeClr val="tx1"/>
                          </a:solidFill>
                        </a:rPr>
                        <a:t>6</a:t>
                      </a:r>
                    </a:p>
                  </a:txBody>
                  <a:tcPr marL="104584" marR="104584" marT="52292" marB="52292" anchor="ctr"/>
                </a:tc>
                <a:tc>
                  <a:txBody>
                    <a:bodyPr/>
                    <a:lstStyle/>
                    <a:p>
                      <a:pPr algn="ctr"/>
                      <a:r>
                        <a:rPr lang="en-US" sz="2100" b="0" dirty="0">
                          <a:solidFill>
                            <a:schemeClr val="tx1"/>
                          </a:solidFill>
                        </a:rPr>
                        <a:t>15</a:t>
                      </a:r>
                    </a:p>
                  </a:txBody>
                  <a:tcPr marL="104584" marR="104584" marT="52292" marB="52292" anchor="ctr"/>
                </a:tc>
                <a:extLst>
                  <a:ext uri="{0D108BD9-81ED-4DB2-BD59-A6C34878D82A}">
                    <a16:rowId xmlns:a16="http://schemas.microsoft.com/office/drawing/2014/main" val="10001"/>
                  </a:ext>
                </a:extLst>
              </a:tr>
              <a:tr h="424147">
                <a:tc>
                  <a:txBody>
                    <a:bodyPr/>
                    <a:lstStyle/>
                    <a:p>
                      <a:pPr algn="ctr"/>
                      <a:r>
                        <a:rPr lang="en-US" sz="2100" b="1" dirty="0">
                          <a:solidFill>
                            <a:schemeClr val="tx1"/>
                          </a:solidFill>
                        </a:rPr>
                        <a:t>A2 (4kb)</a:t>
                      </a:r>
                    </a:p>
                  </a:txBody>
                  <a:tcPr marL="104584" marR="104584" marT="52292" marB="52292" anchor="ctr"/>
                </a:tc>
                <a:tc>
                  <a:txBody>
                    <a:bodyPr/>
                    <a:lstStyle/>
                    <a:p>
                      <a:pPr algn="ctr"/>
                      <a:r>
                        <a:rPr lang="en-US" sz="2100" b="0" dirty="0">
                          <a:solidFill>
                            <a:schemeClr val="tx1"/>
                          </a:solidFill>
                        </a:rPr>
                        <a:t>5</a:t>
                      </a:r>
                    </a:p>
                  </a:txBody>
                  <a:tcPr marL="104584" marR="104584" marT="52292" marB="52292" anchor="ctr"/>
                </a:tc>
                <a:tc>
                  <a:txBody>
                    <a:bodyPr/>
                    <a:lstStyle/>
                    <a:p>
                      <a:pPr algn="ctr"/>
                      <a:r>
                        <a:rPr lang="en-US" sz="2100" b="0" dirty="0">
                          <a:solidFill>
                            <a:schemeClr val="tx1"/>
                          </a:solidFill>
                        </a:rPr>
                        <a:t>6.25</a:t>
                      </a:r>
                    </a:p>
                  </a:txBody>
                  <a:tcPr marL="104584" marR="104584" marT="52292" marB="52292" anchor="ctr"/>
                </a:tc>
                <a:tc>
                  <a:txBody>
                    <a:bodyPr/>
                    <a:lstStyle/>
                    <a:p>
                      <a:pPr algn="ctr"/>
                      <a:r>
                        <a:rPr lang="en-US" sz="2100" b="0" dirty="0">
                          <a:solidFill>
                            <a:schemeClr val="tx1"/>
                          </a:solidFill>
                        </a:rPr>
                        <a:t>15</a:t>
                      </a:r>
                    </a:p>
                  </a:txBody>
                  <a:tcPr marL="104584" marR="104584" marT="52292" marB="52292" anchor="ctr"/>
                </a:tc>
                <a:extLst>
                  <a:ext uri="{0D108BD9-81ED-4DB2-BD59-A6C34878D82A}">
                    <a16:rowId xmlns:a16="http://schemas.microsoft.com/office/drawing/2014/main" val="10002"/>
                  </a:ext>
                </a:extLst>
              </a:tr>
              <a:tr h="424147">
                <a:tc>
                  <a:txBody>
                    <a:bodyPr/>
                    <a:lstStyle/>
                    <a:p>
                      <a:pPr algn="ctr"/>
                      <a:r>
                        <a:rPr lang="en-US" sz="2100" b="1" dirty="0">
                          <a:solidFill>
                            <a:schemeClr val="tx1"/>
                          </a:solidFill>
                        </a:rPr>
                        <a:t>A3 (1kb)</a:t>
                      </a:r>
                    </a:p>
                  </a:txBody>
                  <a:tcPr marL="104584" marR="104584" marT="52292" marB="52292" anchor="ctr"/>
                </a:tc>
                <a:tc>
                  <a:txBody>
                    <a:bodyPr/>
                    <a:lstStyle/>
                    <a:p>
                      <a:pPr algn="ctr"/>
                      <a:r>
                        <a:rPr lang="en-US" sz="2100" b="0" dirty="0">
                          <a:solidFill>
                            <a:schemeClr val="tx1"/>
                          </a:solidFill>
                        </a:rPr>
                        <a:t>5</a:t>
                      </a:r>
                    </a:p>
                  </a:txBody>
                  <a:tcPr marL="104584" marR="104584" marT="52292" marB="52292" anchor="ctr"/>
                </a:tc>
                <a:tc>
                  <a:txBody>
                    <a:bodyPr/>
                    <a:lstStyle/>
                    <a:p>
                      <a:pPr algn="ctr"/>
                      <a:r>
                        <a:rPr lang="en-US" sz="2100" b="0" dirty="0">
                          <a:solidFill>
                            <a:schemeClr val="tx1"/>
                          </a:solidFill>
                        </a:rPr>
                        <a:t>8</a:t>
                      </a:r>
                    </a:p>
                  </a:txBody>
                  <a:tcPr marL="104584" marR="104584" marT="52292" marB="52292" anchor="ctr"/>
                </a:tc>
                <a:tc>
                  <a:txBody>
                    <a:bodyPr/>
                    <a:lstStyle/>
                    <a:p>
                      <a:pPr algn="ctr"/>
                      <a:r>
                        <a:rPr lang="en-US" sz="2100" b="0" dirty="0">
                          <a:solidFill>
                            <a:schemeClr val="tx1"/>
                          </a:solidFill>
                        </a:rPr>
                        <a:t>15</a:t>
                      </a:r>
                    </a:p>
                  </a:txBody>
                  <a:tcPr marL="104584" marR="104584" marT="52292" marB="52292" anchor="ctr"/>
                </a:tc>
                <a:extLst>
                  <a:ext uri="{0D108BD9-81ED-4DB2-BD59-A6C34878D82A}">
                    <a16:rowId xmlns:a16="http://schemas.microsoft.com/office/drawing/2014/main" val="10003"/>
                  </a:ext>
                </a:extLst>
              </a:tr>
              <a:tr h="424147">
                <a:tc>
                  <a:txBody>
                    <a:bodyPr/>
                    <a:lstStyle/>
                    <a:p>
                      <a:pPr algn="ctr"/>
                      <a:r>
                        <a:rPr lang="en-US" sz="2100" b="1" dirty="0">
                          <a:solidFill>
                            <a:schemeClr val="tx1"/>
                          </a:solidFill>
                        </a:rPr>
                        <a:t>A4 (10kb)</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0.1</a:t>
                      </a:r>
                    </a:p>
                  </a:txBody>
                  <a:tcPr marL="104584" marR="104584" marT="52292" marB="52292" anchor="ctr"/>
                </a:tc>
                <a:extLst>
                  <a:ext uri="{0D108BD9-81ED-4DB2-BD59-A6C34878D82A}">
                    <a16:rowId xmlns:a16="http://schemas.microsoft.com/office/drawing/2014/main" val="10004"/>
                  </a:ext>
                </a:extLst>
              </a:tr>
            </a:tbl>
          </a:graphicData>
        </a:graphic>
      </p:graphicFrame>
      <p:sp>
        <p:nvSpPr>
          <p:cNvPr id="8" name="Rectangle 7"/>
          <p:cNvSpPr/>
          <p:nvPr/>
        </p:nvSpPr>
        <p:spPr>
          <a:xfrm>
            <a:off x="395536" y="5085184"/>
            <a:ext cx="2596534" cy="1938992"/>
          </a:xfrm>
          <a:prstGeom prst="rect">
            <a:avLst/>
          </a:prstGeom>
        </p:spPr>
        <p:txBody>
          <a:bodyPr wrap="none">
            <a:spAutoFit/>
          </a:bodyPr>
          <a:lstStyle/>
          <a:p>
            <a:r>
              <a:rPr lang="en-US" dirty="0">
                <a:solidFill>
                  <a:srgbClr val="FF0000"/>
                </a:solidFill>
              </a:rPr>
              <a:t>Sum all the FPKs</a:t>
            </a:r>
          </a:p>
          <a:p>
            <a:endParaRPr lang="en-US" dirty="0">
              <a:solidFill>
                <a:srgbClr val="FF0000"/>
              </a:solidFill>
            </a:endParaRPr>
          </a:p>
          <a:p>
            <a:endParaRPr lang="en-US" dirty="0">
              <a:solidFill>
                <a:srgbClr val="FF0000"/>
              </a:solidFill>
            </a:endParaRPr>
          </a:p>
          <a:p>
            <a:r>
              <a:rPr lang="en-US" dirty="0">
                <a:solidFill>
                  <a:srgbClr val="FF0000"/>
                </a:solidFill>
              </a:rPr>
              <a:t>Scale by 1M (10)</a:t>
            </a:r>
          </a:p>
          <a:p>
            <a:endParaRPr lang="en-US" dirty="0">
              <a:solidFill>
                <a:srgbClr val="FF0000"/>
              </a:solidFill>
            </a:endParaRPr>
          </a:p>
        </p:txBody>
      </p:sp>
      <p:sp>
        <p:nvSpPr>
          <p:cNvPr id="11" name="TextBox 10"/>
          <p:cNvSpPr txBox="1"/>
          <p:nvPr/>
        </p:nvSpPr>
        <p:spPr>
          <a:xfrm>
            <a:off x="2505213" y="5085184"/>
            <a:ext cx="4515059" cy="1323439"/>
          </a:xfrm>
          <a:prstGeom prst="rect">
            <a:avLst/>
          </a:prstGeom>
          <a:noFill/>
        </p:spPr>
        <p:txBody>
          <a:bodyPr wrap="square" rtlCol="0">
            <a:spAutoFit/>
          </a:bodyPr>
          <a:lstStyle/>
          <a:p>
            <a:r>
              <a:rPr lang="en-US" sz="2000" dirty="0"/>
              <a:t>           15              20.25             45.1</a:t>
            </a:r>
          </a:p>
          <a:p>
            <a:endParaRPr lang="en-US" sz="2000" dirty="0"/>
          </a:p>
          <a:p>
            <a:endParaRPr lang="en-US" sz="2000" dirty="0"/>
          </a:p>
          <a:p>
            <a:r>
              <a:rPr lang="en-US" sz="2000" dirty="0"/>
              <a:t>           1.5             2.025              4.51</a:t>
            </a:r>
            <a:endParaRPr lang="en-US" dirty="0"/>
          </a:p>
        </p:txBody>
      </p:sp>
    </p:spTree>
    <p:extLst>
      <p:ext uri="{BB962C8B-B14F-4D97-AF65-F5344CB8AC3E}">
        <p14:creationId xmlns:p14="http://schemas.microsoft.com/office/powerpoint/2010/main" val="264920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TPM (Transcripts Per Million)</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12</a:t>
            </a:fld>
            <a:endParaRPr lang="de-DE"/>
          </a:p>
        </p:txBody>
      </p:sp>
      <p:sp>
        <p:nvSpPr>
          <p:cNvPr id="2" name="TextBox 1"/>
          <p:cNvSpPr txBox="1"/>
          <p:nvPr/>
        </p:nvSpPr>
        <p:spPr>
          <a:xfrm>
            <a:off x="661695" y="1700808"/>
            <a:ext cx="5676404" cy="461665"/>
          </a:xfrm>
          <a:prstGeom prst="rect">
            <a:avLst/>
          </a:prstGeom>
          <a:noFill/>
        </p:spPr>
        <p:txBody>
          <a:bodyPr wrap="none" rtlCol="0">
            <a:spAutoFit/>
          </a:bodyPr>
          <a:lstStyle/>
          <a:p>
            <a:r>
              <a:rPr lang="en-US" dirty="0"/>
              <a:t>II STEP: normalize by sequencing depth</a:t>
            </a:r>
          </a:p>
        </p:txBody>
      </p:sp>
      <p:graphicFrame>
        <p:nvGraphicFramePr>
          <p:cNvPr id="6" name="Table 5"/>
          <p:cNvGraphicFramePr>
            <a:graphicFrameLocks noGrp="1"/>
          </p:cNvGraphicFramePr>
          <p:nvPr>
            <p:extLst>
              <p:ext uri="{D42A27DB-BD31-4B8C-83A1-F6EECF244321}">
                <p14:modId xmlns:p14="http://schemas.microsoft.com/office/powerpoint/2010/main" val="1191624912"/>
              </p:ext>
            </p:extLst>
          </p:nvPr>
        </p:nvGraphicFramePr>
        <p:xfrm>
          <a:off x="1475656" y="2890056"/>
          <a:ext cx="5839290" cy="2123120"/>
        </p:xfrm>
        <a:graphic>
          <a:graphicData uri="http://schemas.openxmlformats.org/drawingml/2006/table">
            <a:tbl>
              <a:tblPr firstRow="1" bandRow="1">
                <a:tableStyleId>{EB344D84-9AFB-497E-A393-DC336BA19D2E}</a:tableStyleId>
              </a:tblPr>
              <a:tblGrid>
                <a:gridCol w="1459822">
                  <a:extLst>
                    <a:ext uri="{9D8B030D-6E8A-4147-A177-3AD203B41FA5}">
                      <a16:colId xmlns:a16="http://schemas.microsoft.com/office/drawing/2014/main" val="20000"/>
                    </a:ext>
                  </a:extLst>
                </a:gridCol>
                <a:gridCol w="1154785">
                  <a:extLst>
                    <a:ext uri="{9D8B030D-6E8A-4147-A177-3AD203B41FA5}">
                      <a16:colId xmlns:a16="http://schemas.microsoft.com/office/drawing/2014/main" val="20001"/>
                    </a:ext>
                  </a:extLst>
                </a:gridCol>
                <a:gridCol w="1481611">
                  <a:extLst>
                    <a:ext uri="{9D8B030D-6E8A-4147-A177-3AD203B41FA5}">
                      <a16:colId xmlns:a16="http://schemas.microsoft.com/office/drawing/2014/main" val="20002"/>
                    </a:ext>
                  </a:extLst>
                </a:gridCol>
                <a:gridCol w="1743072">
                  <a:extLst>
                    <a:ext uri="{9D8B030D-6E8A-4147-A177-3AD203B41FA5}">
                      <a16:colId xmlns:a16="http://schemas.microsoft.com/office/drawing/2014/main" val="20003"/>
                    </a:ext>
                  </a:extLst>
                </a:gridCol>
              </a:tblGrid>
              <a:tr h="424147">
                <a:tc>
                  <a:txBody>
                    <a:bodyPr/>
                    <a:lstStyle/>
                    <a:p>
                      <a:pPr algn="ctr"/>
                      <a:r>
                        <a:rPr lang="en-US" sz="2100" b="1" dirty="0">
                          <a:solidFill>
                            <a:schemeClr val="tx1"/>
                          </a:solidFill>
                        </a:rPr>
                        <a:t>GENE</a:t>
                      </a:r>
                    </a:p>
                  </a:txBody>
                  <a:tcPr marL="104584" marR="104584" marT="52292" marB="52292" anchor="ctr"/>
                </a:tc>
                <a:tc>
                  <a:txBody>
                    <a:bodyPr/>
                    <a:lstStyle/>
                    <a:p>
                      <a:pPr algn="ctr"/>
                      <a:r>
                        <a:rPr lang="en-US" sz="2100" b="1" dirty="0">
                          <a:solidFill>
                            <a:schemeClr val="tx1"/>
                          </a:solidFill>
                        </a:rPr>
                        <a:t>REP1</a:t>
                      </a:r>
                    </a:p>
                  </a:txBody>
                  <a:tcPr marL="104584" marR="104584" marT="52292" marB="52292" anchor="ctr"/>
                </a:tc>
                <a:tc>
                  <a:txBody>
                    <a:bodyPr/>
                    <a:lstStyle/>
                    <a:p>
                      <a:pPr algn="ctr"/>
                      <a:r>
                        <a:rPr lang="en-US" sz="2100" b="1" dirty="0">
                          <a:solidFill>
                            <a:schemeClr val="tx1"/>
                          </a:solidFill>
                        </a:rPr>
                        <a:t>REP2</a:t>
                      </a:r>
                    </a:p>
                  </a:txBody>
                  <a:tcPr marL="104584" marR="104584" marT="52292" marB="52292" anchor="ctr"/>
                </a:tc>
                <a:tc>
                  <a:txBody>
                    <a:bodyPr/>
                    <a:lstStyle/>
                    <a:p>
                      <a:pPr algn="ctr"/>
                      <a:r>
                        <a:rPr lang="en-US" sz="2100" b="1" dirty="0">
                          <a:solidFill>
                            <a:schemeClr val="tx1"/>
                          </a:solidFill>
                        </a:rPr>
                        <a:t>REP3</a:t>
                      </a:r>
                    </a:p>
                  </a:txBody>
                  <a:tcPr marL="104584" marR="104584" marT="52292" marB="52292" anchor="ctr"/>
                </a:tc>
                <a:extLst>
                  <a:ext uri="{0D108BD9-81ED-4DB2-BD59-A6C34878D82A}">
                    <a16:rowId xmlns:a16="http://schemas.microsoft.com/office/drawing/2014/main" val="10000"/>
                  </a:ext>
                </a:extLst>
              </a:tr>
              <a:tr h="424147">
                <a:tc>
                  <a:txBody>
                    <a:bodyPr/>
                    <a:lstStyle/>
                    <a:p>
                      <a:pPr algn="ctr"/>
                      <a:r>
                        <a:rPr lang="en-US" sz="2100" b="1" dirty="0">
                          <a:solidFill>
                            <a:schemeClr val="tx1"/>
                          </a:solidFill>
                        </a:rPr>
                        <a:t>A1 (2kb)</a:t>
                      </a:r>
                    </a:p>
                  </a:txBody>
                  <a:tcPr marL="104584" marR="104584" marT="52292" marB="52292" anchor="ctr"/>
                </a:tc>
                <a:tc>
                  <a:txBody>
                    <a:bodyPr/>
                    <a:lstStyle/>
                    <a:p>
                      <a:pPr algn="ctr"/>
                      <a:r>
                        <a:rPr lang="en-US" sz="2100" b="0" dirty="0">
                          <a:solidFill>
                            <a:schemeClr val="tx1"/>
                          </a:solidFill>
                        </a:rPr>
                        <a:t>3.33</a:t>
                      </a:r>
                    </a:p>
                  </a:txBody>
                  <a:tcPr marL="104584" marR="104584" marT="52292" marB="52292" anchor="ctr"/>
                </a:tc>
                <a:tc>
                  <a:txBody>
                    <a:bodyPr/>
                    <a:lstStyle/>
                    <a:p>
                      <a:pPr algn="ctr"/>
                      <a:r>
                        <a:rPr lang="en-US" sz="2100" b="0" dirty="0">
                          <a:solidFill>
                            <a:schemeClr val="tx1"/>
                          </a:solidFill>
                        </a:rPr>
                        <a:t>2.96</a:t>
                      </a:r>
                    </a:p>
                  </a:txBody>
                  <a:tcPr marL="104584" marR="104584" marT="52292" marB="52292" anchor="ctr"/>
                </a:tc>
                <a:tc>
                  <a:txBody>
                    <a:bodyPr/>
                    <a:lstStyle/>
                    <a:p>
                      <a:pPr algn="ctr"/>
                      <a:r>
                        <a:rPr lang="en-US" sz="2100" b="0" dirty="0">
                          <a:solidFill>
                            <a:schemeClr val="tx1"/>
                          </a:solidFill>
                        </a:rPr>
                        <a:t>3.326</a:t>
                      </a:r>
                    </a:p>
                  </a:txBody>
                  <a:tcPr marL="104584" marR="104584" marT="52292" marB="52292" anchor="ctr"/>
                </a:tc>
                <a:extLst>
                  <a:ext uri="{0D108BD9-81ED-4DB2-BD59-A6C34878D82A}">
                    <a16:rowId xmlns:a16="http://schemas.microsoft.com/office/drawing/2014/main" val="10001"/>
                  </a:ext>
                </a:extLst>
              </a:tr>
              <a:tr h="424147">
                <a:tc>
                  <a:txBody>
                    <a:bodyPr/>
                    <a:lstStyle/>
                    <a:p>
                      <a:pPr algn="ctr"/>
                      <a:r>
                        <a:rPr lang="en-US" sz="2100" b="1" dirty="0">
                          <a:solidFill>
                            <a:schemeClr val="tx1"/>
                          </a:solidFill>
                        </a:rPr>
                        <a:t>A2 (4kb)</a:t>
                      </a:r>
                    </a:p>
                  </a:txBody>
                  <a:tcPr marL="104584" marR="104584" marT="52292" marB="52292" anchor="ctr"/>
                </a:tc>
                <a:tc>
                  <a:txBody>
                    <a:bodyPr/>
                    <a:lstStyle/>
                    <a:p>
                      <a:pPr algn="ctr"/>
                      <a:r>
                        <a:rPr lang="en-US" sz="2100" b="0" dirty="0">
                          <a:solidFill>
                            <a:schemeClr val="tx1"/>
                          </a:solidFill>
                        </a:rPr>
                        <a:t>3.33</a:t>
                      </a:r>
                    </a:p>
                  </a:txBody>
                  <a:tcPr marL="104584" marR="104584" marT="52292" marB="52292" anchor="ctr"/>
                </a:tc>
                <a:tc>
                  <a:txBody>
                    <a:bodyPr/>
                    <a:lstStyle/>
                    <a:p>
                      <a:pPr algn="ctr"/>
                      <a:r>
                        <a:rPr lang="en-US" sz="2100" b="0" dirty="0">
                          <a:solidFill>
                            <a:schemeClr val="tx1"/>
                          </a:solidFill>
                        </a:rPr>
                        <a:t>3.09</a:t>
                      </a:r>
                    </a:p>
                  </a:txBody>
                  <a:tcPr marL="104584" marR="104584" marT="52292" marB="52292" anchor="ctr"/>
                </a:tc>
                <a:tc>
                  <a:txBody>
                    <a:bodyPr/>
                    <a:lstStyle/>
                    <a:p>
                      <a:pPr algn="ctr"/>
                      <a:r>
                        <a:rPr lang="en-US" sz="2100" b="0" dirty="0">
                          <a:solidFill>
                            <a:schemeClr val="tx1"/>
                          </a:solidFill>
                        </a:rPr>
                        <a:t>3.326</a:t>
                      </a:r>
                    </a:p>
                  </a:txBody>
                  <a:tcPr marL="104584" marR="104584" marT="52292" marB="52292" anchor="ctr"/>
                </a:tc>
                <a:extLst>
                  <a:ext uri="{0D108BD9-81ED-4DB2-BD59-A6C34878D82A}">
                    <a16:rowId xmlns:a16="http://schemas.microsoft.com/office/drawing/2014/main" val="10002"/>
                  </a:ext>
                </a:extLst>
              </a:tr>
              <a:tr h="424147">
                <a:tc>
                  <a:txBody>
                    <a:bodyPr/>
                    <a:lstStyle/>
                    <a:p>
                      <a:pPr algn="ctr"/>
                      <a:r>
                        <a:rPr lang="en-US" sz="2100" b="1" dirty="0">
                          <a:solidFill>
                            <a:schemeClr val="tx1"/>
                          </a:solidFill>
                        </a:rPr>
                        <a:t>A3 (1kb)</a:t>
                      </a:r>
                    </a:p>
                  </a:txBody>
                  <a:tcPr marL="104584" marR="104584" marT="52292" marB="52292" anchor="ctr"/>
                </a:tc>
                <a:tc>
                  <a:txBody>
                    <a:bodyPr/>
                    <a:lstStyle/>
                    <a:p>
                      <a:pPr algn="ctr"/>
                      <a:r>
                        <a:rPr lang="en-US" sz="2100" b="0" dirty="0">
                          <a:solidFill>
                            <a:schemeClr val="tx1"/>
                          </a:solidFill>
                        </a:rPr>
                        <a:t>3.33</a:t>
                      </a:r>
                    </a:p>
                  </a:txBody>
                  <a:tcPr marL="104584" marR="104584" marT="52292" marB="52292" anchor="ctr"/>
                </a:tc>
                <a:tc>
                  <a:txBody>
                    <a:bodyPr/>
                    <a:lstStyle/>
                    <a:p>
                      <a:pPr algn="ctr"/>
                      <a:r>
                        <a:rPr lang="en-US" sz="2100" b="0" dirty="0">
                          <a:solidFill>
                            <a:schemeClr val="tx1"/>
                          </a:solidFill>
                        </a:rPr>
                        <a:t>3.95</a:t>
                      </a:r>
                    </a:p>
                  </a:txBody>
                  <a:tcPr marL="104584" marR="104584" marT="52292" marB="52292" anchor="ctr"/>
                </a:tc>
                <a:tc>
                  <a:txBody>
                    <a:bodyPr/>
                    <a:lstStyle/>
                    <a:p>
                      <a:pPr algn="ctr"/>
                      <a:r>
                        <a:rPr lang="en-US" sz="2100" b="0" dirty="0">
                          <a:solidFill>
                            <a:schemeClr val="tx1"/>
                          </a:solidFill>
                        </a:rPr>
                        <a:t>3.326</a:t>
                      </a:r>
                    </a:p>
                  </a:txBody>
                  <a:tcPr marL="104584" marR="104584" marT="52292" marB="52292" anchor="ctr"/>
                </a:tc>
                <a:extLst>
                  <a:ext uri="{0D108BD9-81ED-4DB2-BD59-A6C34878D82A}">
                    <a16:rowId xmlns:a16="http://schemas.microsoft.com/office/drawing/2014/main" val="10003"/>
                  </a:ext>
                </a:extLst>
              </a:tr>
              <a:tr h="424147">
                <a:tc>
                  <a:txBody>
                    <a:bodyPr/>
                    <a:lstStyle/>
                    <a:p>
                      <a:pPr algn="ctr"/>
                      <a:r>
                        <a:rPr lang="en-US" sz="2100" b="1" dirty="0">
                          <a:solidFill>
                            <a:schemeClr val="tx1"/>
                          </a:solidFill>
                        </a:rPr>
                        <a:t>A4 (10kb)</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0.02</a:t>
                      </a:r>
                    </a:p>
                  </a:txBody>
                  <a:tcPr marL="104584" marR="104584" marT="52292" marB="52292" anchor="ctr"/>
                </a:tc>
                <a:extLst>
                  <a:ext uri="{0D108BD9-81ED-4DB2-BD59-A6C34878D82A}">
                    <a16:rowId xmlns:a16="http://schemas.microsoft.com/office/drawing/2014/main" val="10004"/>
                  </a:ext>
                </a:extLst>
              </a:tr>
            </a:tbl>
          </a:graphicData>
        </a:graphic>
      </p:graphicFrame>
      <p:sp>
        <p:nvSpPr>
          <p:cNvPr id="12" name="TextBox 11"/>
          <p:cNvSpPr txBox="1"/>
          <p:nvPr/>
        </p:nvSpPr>
        <p:spPr>
          <a:xfrm>
            <a:off x="1806351" y="5949280"/>
            <a:ext cx="5489951" cy="461665"/>
          </a:xfrm>
          <a:prstGeom prst="rect">
            <a:avLst/>
          </a:prstGeom>
          <a:noFill/>
        </p:spPr>
        <p:txBody>
          <a:bodyPr wrap="square" rtlCol="0">
            <a:spAutoFit/>
          </a:bodyPr>
          <a:lstStyle/>
          <a:p>
            <a:r>
              <a:rPr lang="en-US" dirty="0"/>
              <a:t>FPK -&gt; TPM </a:t>
            </a:r>
          </a:p>
        </p:txBody>
      </p:sp>
    </p:spTree>
    <p:extLst>
      <p:ext uri="{BB962C8B-B14F-4D97-AF65-F5344CB8AC3E}">
        <p14:creationId xmlns:p14="http://schemas.microsoft.com/office/powerpoint/2010/main" val="3335622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FPKM VS TPM </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13</a:t>
            </a:fld>
            <a:endParaRPr lang="de-DE"/>
          </a:p>
        </p:txBody>
      </p:sp>
      <p:graphicFrame>
        <p:nvGraphicFramePr>
          <p:cNvPr id="6" name="Table 5"/>
          <p:cNvGraphicFramePr>
            <a:graphicFrameLocks noGrp="1"/>
          </p:cNvGraphicFramePr>
          <p:nvPr>
            <p:extLst>
              <p:ext uri="{D42A27DB-BD31-4B8C-83A1-F6EECF244321}">
                <p14:modId xmlns:p14="http://schemas.microsoft.com/office/powerpoint/2010/main" val="1808263287"/>
              </p:ext>
            </p:extLst>
          </p:nvPr>
        </p:nvGraphicFramePr>
        <p:xfrm>
          <a:off x="3285410" y="4271586"/>
          <a:ext cx="5839290" cy="2123120"/>
        </p:xfrm>
        <a:graphic>
          <a:graphicData uri="http://schemas.openxmlformats.org/drawingml/2006/table">
            <a:tbl>
              <a:tblPr firstRow="1" bandRow="1">
                <a:tableStyleId>{EB344D84-9AFB-497E-A393-DC336BA19D2E}</a:tableStyleId>
              </a:tblPr>
              <a:tblGrid>
                <a:gridCol w="1459822">
                  <a:extLst>
                    <a:ext uri="{9D8B030D-6E8A-4147-A177-3AD203B41FA5}">
                      <a16:colId xmlns:a16="http://schemas.microsoft.com/office/drawing/2014/main" val="20000"/>
                    </a:ext>
                  </a:extLst>
                </a:gridCol>
                <a:gridCol w="1154785">
                  <a:extLst>
                    <a:ext uri="{9D8B030D-6E8A-4147-A177-3AD203B41FA5}">
                      <a16:colId xmlns:a16="http://schemas.microsoft.com/office/drawing/2014/main" val="20001"/>
                    </a:ext>
                  </a:extLst>
                </a:gridCol>
                <a:gridCol w="1481611">
                  <a:extLst>
                    <a:ext uri="{9D8B030D-6E8A-4147-A177-3AD203B41FA5}">
                      <a16:colId xmlns:a16="http://schemas.microsoft.com/office/drawing/2014/main" val="20002"/>
                    </a:ext>
                  </a:extLst>
                </a:gridCol>
                <a:gridCol w="1743072">
                  <a:extLst>
                    <a:ext uri="{9D8B030D-6E8A-4147-A177-3AD203B41FA5}">
                      <a16:colId xmlns:a16="http://schemas.microsoft.com/office/drawing/2014/main" val="20003"/>
                    </a:ext>
                  </a:extLst>
                </a:gridCol>
              </a:tblGrid>
              <a:tr h="424147">
                <a:tc>
                  <a:txBody>
                    <a:bodyPr/>
                    <a:lstStyle/>
                    <a:p>
                      <a:pPr algn="ctr"/>
                      <a:r>
                        <a:rPr lang="en-US" sz="2100" b="1" dirty="0">
                          <a:solidFill>
                            <a:schemeClr val="tx1"/>
                          </a:solidFill>
                        </a:rPr>
                        <a:t>GENE</a:t>
                      </a:r>
                    </a:p>
                  </a:txBody>
                  <a:tcPr marL="104584" marR="104584" marT="52292" marB="52292" anchor="ctr"/>
                </a:tc>
                <a:tc>
                  <a:txBody>
                    <a:bodyPr/>
                    <a:lstStyle/>
                    <a:p>
                      <a:pPr algn="ctr"/>
                      <a:r>
                        <a:rPr lang="en-US" sz="2100" b="1" dirty="0">
                          <a:solidFill>
                            <a:schemeClr val="tx1"/>
                          </a:solidFill>
                        </a:rPr>
                        <a:t>REP1</a:t>
                      </a:r>
                    </a:p>
                  </a:txBody>
                  <a:tcPr marL="104584" marR="104584" marT="52292" marB="52292" anchor="ctr"/>
                </a:tc>
                <a:tc>
                  <a:txBody>
                    <a:bodyPr/>
                    <a:lstStyle/>
                    <a:p>
                      <a:pPr algn="ctr"/>
                      <a:r>
                        <a:rPr lang="en-US" sz="2100" b="1" dirty="0">
                          <a:solidFill>
                            <a:schemeClr val="tx1"/>
                          </a:solidFill>
                        </a:rPr>
                        <a:t>REP2</a:t>
                      </a:r>
                    </a:p>
                  </a:txBody>
                  <a:tcPr marL="104584" marR="104584" marT="52292" marB="52292" anchor="ctr"/>
                </a:tc>
                <a:tc>
                  <a:txBody>
                    <a:bodyPr/>
                    <a:lstStyle/>
                    <a:p>
                      <a:pPr algn="ctr"/>
                      <a:r>
                        <a:rPr lang="en-US" sz="2100" b="1" dirty="0">
                          <a:solidFill>
                            <a:schemeClr val="tx1"/>
                          </a:solidFill>
                        </a:rPr>
                        <a:t>REP3</a:t>
                      </a:r>
                    </a:p>
                  </a:txBody>
                  <a:tcPr marL="104584" marR="104584" marT="52292" marB="52292" anchor="ctr"/>
                </a:tc>
                <a:extLst>
                  <a:ext uri="{0D108BD9-81ED-4DB2-BD59-A6C34878D82A}">
                    <a16:rowId xmlns:a16="http://schemas.microsoft.com/office/drawing/2014/main" val="10000"/>
                  </a:ext>
                </a:extLst>
              </a:tr>
              <a:tr h="424147">
                <a:tc>
                  <a:txBody>
                    <a:bodyPr/>
                    <a:lstStyle/>
                    <a:p>
                      <a:pPr algn="ctr"/>
                      <a:r>
                        <a:rPr lang="en-US" sz="2100" b="1" dirty="0">
                          <a:solidFill>
                            <a:schemeClr val="tx1"/>
                          </a:solidFill>
                        </a:rPr>
                        <a:t>A1 (2kb)</a:t>
                      </a:r>
                    </a:p>
                  </a:txBody>
                  <a:tcPr marL="104584" marR="104584" marT="52292" marB="52292" anchor="ctr"/>
                </a:tc>
                <a:tc>
                  <a:txBody>
                    <a:bodyPr/>
                    <a:lstStyle/>
                    <a:p>
                      <a:pPr algn="ctr"/>
                      <a:r>
                        <a:rPr lang="en-US" sz="2100" b="0" dirty="0">
                          <a:solidFill>
                            <a:schemeClr val="tx1"/>
                          </a:solidFill>
                        </a:rPr>
                        <a:t>3.33</a:t>
                      </a:r>
                    </a:p>
                  </a:txBody>
                  <a:tcPr marL="104584" marR="104584" marT="52292" marB="52292" anchor="ctr"/>
                </a:tc>
                <a:tc>
                  <a:txBody>
                    <a:bodyPr/>
                    <a:lstStyle/>
                    <a:p>
                      <a:pPr algn="ctr"/>
                      <a:r>
                        <a:rPr lang="en-US" sz="2100" b="0" dirty="0">
                          <a:solidFill>
                            <a:schemeClr val="tx1"/>
                          </a:solidFill>
                        </a:rPr>
                        <a:t>2.96</a:t>
                      </a:r>
                    </a:p>
                  </a:txBody>
                  <a:tcPr marL="104584" marR="104584" marT="52292" marB="52292" anchor="ctr"/>
                </a:tc>
                <a:tc>
                  <a:txBody>
                    <a:bodyPr/>
                    <a:lstStyle/>
                    <a:p>
                      <a:pPr algn="ctr"/>
                      <a:r>
                        <a:rPr lang="en-US" sz="2100" b="0" dirty="0">
                          <a:solidFill>
                            <a:schemeClr val="tx1"/>
                          </a:solidFill>
                        </a:rPr>
                        <a:t>3.326</a:t>
                      </a:r>
                    </a:p>
                  </a:txBody>
                  <a:tcPr marL="104584" marR="104584" marT="52292" marB="52292" anchor="ctr"/>
                </a:tc>
                <a:extLst>
                  <a:ext uri="{0D108BD9-81ED-4DB2-BD59-A6C34878D82A}">
                    <a16:rowId xmlns:a16="http://schemas.microsoft.com/office/drawing/2014/main" val="10001"/>
                  </a:ext>
                </a:extLst>
              </a:tr>
              <a:tr h="424147">
                <a:tc>
                  <a:txBody>
                    <a:bodyPr/>
                    <a:lstStyle/>
                    <a:p>
                      <a:pPr algn="ctr"/>
                      <a:r>
                        <a:rPr lang="en-US" sz="2100" b="1" dirty="0">
                          <a:solidFill>
                            <a:schemeClr val="tx1"/>
                          </a:solidFill>
                        </a:rPr>
                        <a:t>A2 (4kb)</a:t>
                      </a:r>
                    </a:p>
                  </a:txBody>
                  <a:tcPr marL="104584" marR="104584" marT="52292" marB="52292" anchor="ctr"/>
                </a:tc>
                <a:tc>
                  <a:txBody>
                    <a:bodyPr/>
                    <a:lstStyle/>
                    <a:p>
                      <a:pPr algn="ctr"/>
                      <a:r>
                        <a:rPr lang="en-US" sz="2100" b="0" dirty="0">
                          <a:solidFill>
                            <a:schemeClr val="tx1"/>
                          </a:solidFill>
                        </a:rPr>
                        <a:t>3.33</a:t>
                      </a:r>
                    </a:p>
                  </a:txBody>
                  <a:tcPr marL="104584" marR="104584" marT="52292" marB="52292" anchor="ctr"/>
                </a:tc>
                <a:tc>
                  <a:txBody>
                    <a:bodyPr/>
                    <a:lstStyle/>
                    <a:p>
                      <a:pPr algn="ctr"/>
                      <a:r>
                        <a:rPr lang="en-US" sz="2100" b="0" dirty="0">
                          <a:solidFill>
                            <a:schemeClr val="tx1"/>
                          </a:solidFill>
                        </a:rPr>
                        <a:t>3.09</a:t>
                      </a:r>
                    </a:p>
                  </a:txBody>
                  <a:tcPr marL="104584" marR="104584" marT="52292" marB="52292" anchor="ctr"/>
                </a:tc>
                <a:tc>
                  <a:txBody>
                    <a:bodyPr/>
                    <a:lstStyle/>
                    <a:p>
                      <a:pPr algn="ctr"/>
                      <a:r>
                        <a:rPr lang="en-US" sz="2100" b="0" dirty="0">
                          <a:solidFill>
                            <a:schemeClr val="tx1"/>
                          </a:solidFill>
                        </a:rPr>
                        <a:t>3.326</a:t>
                      </a:r>
                    </a:p>
                  </a:txBody>
                  <a:tcPr marL="104584" marR="104584" marT="52292" marB="52292" anchor="ctr"/>
                </a:tc>
                <a:extLst>
                  <a:ext uri="{0D108BD9-81ED-4DB2-BD59-A6C34878D82A}">
                    <a16:rowId xmlns:a16="http://schemas.microsoft.com/office/drawing/2014/main" val="10002"/>
                  </a:ext>
                </a:extLst>
              </a:tr>
              <a:tr h="424147">
                <a:tc>
                  <a:txBody>
                    <a:bodyPr/>
                    <a:lstStyle/>
                    <a:p>
                      <a:pPr algn="ctr"/>
                      <a:r>
                        <a:rPr lang="en-US" sz="2100" b="1" dirty="0">
                          <a:solidFill>
                            <a:schemeClr val="tx1"/>
                          </a:solidFill>
                        </a:rPr>
                        <a:t>A3 (1kb)</a:t>
                      </a:r>
                    </a:p>
                  </a:txBody>
                  <a:tcPr marL="104584" marR="104584" marT="52292" marB="52292" anchor="ctr"/>
                </a:tc>
                <a:tc>
                  <a:txBody>
                    <a:bodyPr/>
                    <a:lstStyle/>
                    <a:p>
                      <a:pPr algn="ctr"/>
                      <a:r>
                        <a:rPr lang="en-US" sz="2100" b="0" dirty="0">
                          <a:solidFill>
                            <a:schemeClr val="tx1"/>
                          </a:solidFill>
                        </a:rPr>
                        <a:t>3.33</a:t>
                      </a:r>
                    </a:p>
                  </a:txBody>
                  <a:tcPr marL="104584" marR="104584" marT="52292" marB="52292" anchor="ctr"/>
                </a:tc>
                <a:tc>
                  <a:txBody>
                    <a:bodyPr/>
                    <a:lstStyle/>
                    <a:p>
                      <a:pPr algn="ctr"/>
                      <a:r>
                        <a:rPr lang="en-US" sz="2100" b="0" dirty="0">
                          <a:solidFill>
                            <a:schemeClr val="tx1"/>
                          </a:solidFill>
                        </a:rPr>
                        <a:t>3.95</a:t>
                      </a:r>
                    </a:p>
                  </a:txBody>
                  <a:tcPr marL="104584" marR="104584" marT="52292" marB="52292" anchor="ctr"/>
                </a:tc>
                <a:tc>
                  <a:txBody>
                    <a:bodyPr/>
                    <a:lstStyle/>
                    <a:p>
                      <a:pPr algn="ctr"/>
                      <a:r>
                        <a:rPr lang="en-US" sz="2100" b="0" dirty="0">
                          <a:solidFill>
                            <a:schemeClr val="tx1"/>
                          </a:solidFill>
                        </a:rPr>
                        <a:t>3.326</a:t>
                      </a:r>
                    </a:p>
                  </a:txBody>
                  <a:tcPr marL="104584" marR="104584" marT="52292" marB="52292" anchor="ctr"/>
                </a:tc>
                <a:extLst>
                  <a:ext uri="{0D108BD9-81ED-4DB2-BD59-A6C34878D82A}">
                    <a16:rowId xmlns:a16="http://schemas.microsoft.com/office/drawing/2014/main" val="10003"/>
                  </a:ext>
                </a:extLst>
              </a:tr>
              <a:tr h="424147">
                <a:tc>
                  <a:txBody>
                    <a:bodyPr/>
                    <a:lstStyle/>
                    <a:p>
                      <a:pPr algn="ctr"/>
                      <a:r>
                        <a:rPr lang="en-US" sz="2100" b="1" dirty="0">
                          <a:solidFill>
                            <a:schemeClr val="tx1"/>
                          </a:solidFill>
                        </a:rPr>
                        <a:t>A4 (10kb)</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0.02</a:t>
                      </a:r>
                    </a:p>
                  </a:txBody>
                  <a:tcPr marL="104584" marR="104584" marT="52292" marB="52292" anchor="ctr"/>
                </a:tc>
                <a:extLst>
                  <a:ext uri="{0D108BD9-81ED-4DB2-BD59-A6C34878D82A}">
                    <a16:rowId xmlns:a16="http://schemas.microsoft.com/office/drawing/2014/main" val="10004"/>
                  </a:ext>
                </a:extLst>
              </a:tr>
            </a:tbl>
          </a:graphicData>
        </a:graphic>
      </p:graphicFrame>
      <p:sp>
        <p:nvSpPr>
          <p:cNvPr id="11" name="TextBox 10"/>
          <p:cNvSpPr txBox="1"/>
          <p:nvPr/>
        </p:nvSpPr>
        <p:spPr>
          <a:xfrm>
            <a:off x="4250989" y="6453336"/>
            <a:ext cx="4515059" cy="400110"/>
          </a:xfrm>
          <a:prstGeom prst="rect">
            <a:avLst/>
          </a:prstGeom>
          <a:noFill/>
        </p:spPr>
        <p:txBody>
          <a:bodyPr wrap="square" rtlCol="0">
            <a:spAutoFit/>
          </a:bodyPr>
          <a:lstStyle/>
          <a:p>
            <a:r>
              <a:rPr lang="en-US" sz="2000" dirty="0"/>
              <a:t>           10               10                   10</a:t>
            </a:r>
          </a:p>
        </p:txBody>
      </p:sp>
      <p:graphicFrame>
        <p:nvGraphicFramePr>
          <p:cNvPr id="12" name="Table 11"/>
          <p:cNvGraphicFramePr>
            <a:graphicFrameLocks noGrp="1"/>
          </p:cNvGraphicFramePr>
          <p:nvPr>
            <p:extLst>
              <p:ext uri="{D42A27DB-BD31-4B8C-83A1-F6EECF244321}">
                <p14:modId xmlns:p14="http://schemas.microsoft.com/office/powerpoint/2010/main" val="3543221530"/>
              </p:ext>
            </p:extLst>
          </p:nvPr>
        </p:nvGraphicFramePr>
        <p:xfrm>
          <a:off x="3285410" y="1484784"/>
          <a:ext cx="5839290" cy="2123120"/>
        </p:xfrm>
        <a:graphic>
          <a:graphicData uri="http://schemas.openxmlformats.org/drawingml/2006/table">
            <a:tbl>
              <a:tblPr firstRow="1" bandRow="1">
                <a:tableStyleId>{EB344D84-9AFB-497E-A393-DC336BA19D2E}</a:tableStyleId>
              </a:tblPr>
              <a:tblGrid>
                <a:gridCol w="1459822">
                  <a:extLst>
                    <a:ext uri="{9D8B030D-6E8A-4147-A177-3AD203B41FA5}">
                      <a16:colId xmlns:a16="http://schemas.microsoft.com/office/drawing/2014/main" val="20000"/>
                    </a:ext>
                  </a:extLst>
                </a:gridCol>
                <a:gridCol w="1154785">
                  <a:extLst>
                    <a:ext uri="{9D8B030D-6E8A-4147-A177-3AD203B41FA5}">
                      <a16:colId xmlns:a16="http://schemas.microsoft.com/office/drawing/2014/main" val="20001"/>
                    </a:ext>
                  </a:extLst>
                </a:gridCol>
                <a:gridCol w="1481611">
                  <a:extLst>
                    <a:ext uri="{9D8B030D-6E8A-4147-A177-3AD203B41FA5}">
                      <a16:colId xmlns:a16="http://schemas.microsoft.com/office/drawing/2014/main" val="20002"/>
                    </a:ext>
                  </a:extLst>
                </a:gridCol>
                <a:gridCol w="1743072">
                  <a:extLst>
                    <a:ext uri="{9D8B030D-6E8A-4147-A177-3AD203B41FA5}">
                      <a16:colId xmlns:a16="http://schemas.microsoft.com/office/drawing/2014/main" val="20003"/>
                    </a:ext>
                  </a:extLst>
                </a:gridCol>
              </a:tblGrid>
              <a:tr h="424147">
                <a:tc>
                  <a:txBody>
                    <a:bodyPr/>
                    <a:lstStyle/>
                    <a:p>
                      <a:pPr algn="ctr"/>
                      <a:r>
                        <a:rPr lang="en-US" sz="2100" b="1" dirty="0">
                          <a:solidFill>
                            <a:schemeClr val="tx1"/>
                          </a:solidFill>
                        </a:rPr>
                        <a:t>GENE</a:t>
                      </a:r>
                    </a:p>
                  </a:txBody>
                  <a:tcPr marL="104584" marR="104584" marT="52292" marB="52292" anchor="ctr"/>
                </a:tc>
                <a:tc>
                  <a:txBody>
                    <a:bodyPr/>
                    <a:lstStyle/>
                    <a:p>
                      <a:pPr algn="ctr"/>
                      <a:r>
                        <a:rPr lang="en-US" sz="2100" b="1" dirty="0">
                          <a:solidFill>
                            <a:schemeClr val="tx1"/>
                          </a:solidFill>
                        </a:rPr>
                        <a:t>REP1</a:t>
                      </a:r>
                    </a:p>
                  </a:txBody>
                  <a:tcPr marL="104584" marR="104584" marT="52292" marB="52292" anchor="ctr"/>
                </a:tc>
                <a:tc>
                  <a:txBody>
                    <a:bodyPr/>
                    <a:lstStyle/>
                    <a:p>
                      <a:pPr algn="ctr"/>
                      <a:r>
                        <a:rPr lang="en-US" sz="2100" b="1" dirty="0">
                          <a:solidFill>
                            <a:schemeClr val="tx1"/>
                          </a:solidFill>
                        </a:rPr>
                        <a:t>REP2</a:t>
                      </a:r>
                    </a:p>
                  </a:txBody>
                  <a:tcPr marL="104584" marR="104584" marT="52292" marB="52292" anchor="ctr"/>
                </a:tc>
                <a:tc>
                  <a:txBody>
                    <a:bodyPr/>
                    <a:lstStyle/>
                    <a:p>
                      <a:pPr algn="ctr"/>
                      <a:r>
                        <a:rPr lang="en-US" sz="2100" b="1" dirty="0">
                          <a:solidFill>
                            <a:schemeClr val="tx1"/>
                          </a:solidFill>
                        </a:rPr>
                        <a:t>REP3</a:t>
                      </a:r>
                    </a:p>
                  </a:txBody>
                  <a:tcPr marL="104584" marR="104584" marT="52292" marB="52292" anchor="ctr"/>
                </a:tc>
                <a:extLst>
                  <a:ext uri="{0D108BD9-81ED-4DB2-BD59-A6C34878D82A}">
                    <a16:rowId xmlns:a16="http://schemas.microsoft.com/office/drawing/2014/main" val="10000"/>
                  </a:ext>
                </a:extLst>
              </a:tr>
              <a:tr h="424147">
                <a:tc>
                  <a:txBody>
                    <a:bodyPr/>
                    <a:lstStyle/>
                    <a:p>
                      <a:pPr algn="ctr"/>
                      <a:r>
                        <a:rPr lang="en-US" sz="2100" b="1" dirty="0">
                          <a:solidFill>
                            <a:schemeClr val="tx1"/>
                          </a:solidFill>
                        </a:rPr>
                        <a:t>A1 (2kb)</a:t>
                      </a:r>
                    </a:p>
                  </a:txBody>
                  <a:tcPr marL="104584" marR="104584" marT="52292" marB="52292" anchor="ctr"/>
                </a:tc>
                <a:tc>
                  <a:txBody>
                    <a:bodyPr/>
                    <a:lstStyle/>
                    <a:p>
                      <a:pPr algn="ctr"/>
                      <a:r>
                        <a:rPr lang="en-US" sz="2100" b="0" dirty="0">
                          <a:solidFill>
                            <a:schemeClr val="tx1"/>
                          </a:solidFill>
                        </a:rPr>
                        <a:t>1.43</a:t>
                      </a:r>
                    </a:p>
                  </a:txBody>
                  <a:tcPr marL="104584" marR="104584" marT="52292" marB="52292" anchor="ctr"/>
                </a:tc>
                <a:tc>
                  <a:txBody>
                    <a:bodyPr/>
                    <a:lstStyle/>
                    <a:p>
                      <a:pPr algn="ctr"/>
                      <a:r>
                        <a:rPr lang="en-US" sz="2100" b="0" dirty="0">
                          <a:solidFill>
                            <a:schemeClr val="tx1"/>
                          </a:solidFill>
                        </a:rPr>
                        <a:t>1.33</a:t>
                      </a:r>
                    </a:p>
                  </a:txBody>
                  <a:tcPr marL="104584" marR="104584" marT="52292" marB="52292" anchor="ctr"/>
                </a:tc>
                <a:tc>
                  <a:txBody>
                    <a:bodyPr/>
                    <a:lstStyle/>
                    <a:p>
                      <a:pPr algn="ctr"/>
                      <a:r>
                        <a:rPr lang="en-US" sz="2100" b="0" dirty="0">
                          <a:solidFill>
                            <a:schemeClr val="tx1"/>
                          </a:solidFill>
                        </a:rPr>
                        <a:t>1.42</a:t>
                      </a:r>
                    </a:p>
                  </a:txBody>
                  <a:tcPr marL="104584" marR="104584" marT="52292" marB="52292" anchor="ctr"/>
                </a:tc>
                <a:extLst>
                  <a:ext uri="{0D108BD9-81ED-4DB2-BD59-A6C34878D82A}">
                    <a16:rowId xmlns:a16="http://schemas.microsoft.com/office/drawing/2014/main" val="10001"/>
                  </a:ext>
                </a:extLst>
              </a:tr>
              <a:tr h="424147">
                <a:tc>
                  <a:txBody>
                    <a:bodyPr/>
                    <a:lstStyle/>
                    <a:p>
                      <a:pPr algn="ctr"/>
                      <a:r>
                        <a:rPr lang="en-US" sz="2100" b="1" dirty="0">
                          <a:solidFill>
                            <a:schemeClr val="tx1"/>
                          </a:solidFill>
                        </a:rPr>
                        <a:t>A2 (4kb)</a:t>
                      </a:r>
                    </a:p>
                  </a:txBody>
                  <a:tcPr marL="104584" marR="104584" marT="52292" marB="52292" anchor="ctr"/>
                </a:tc>
                <a:tc>
                  <a:txBody>
                    <a:bodyPr/>
                    <a:lstStyle/>
                    <a:p>
                      <a:pPr algn="ctr"/>
                      <a:r>
                        <a:rPr lang="en-US" sz="2100" b="0" dirty="0">
                          <a:solidFill>
                            <a:schemeClr val="tx1"/>
                          </a:solidFill>
                        </a:rPr>
                        <a:t>1.43</a:t>
                      </a:r>
                    </a:p>
                  </a:txBody>
                  <a:tcPr marL="104584" marR="104584" marT="52292" marB="52292" anchor="ctr"/>
                </a:tc>
                <a:tc>
                  <a:txBody>
                    <a:bodyPr/>
                    <a:lstStyle/>
                    <a:p>
                      <a:pPr algn="ctr"/>
                      <a:r>
                        <a:rPr lang="en-US" sz="2100" b="0" dirty="0">
                          <a:solidFill>
                            <a:schemeClr val="tx1"/>
                          </a:solidFill>
                        </a:rPr>
                        <a:t>1.39</a:t>
                      </a:r>
                    </a:p>
                  </a:txBody>
                  <a:tcPr marL="104584" marR="104584" marT="52292" marB="52292" anchor="ctr"/>
                </a:tc>
                <a:tc>
                  <a:txBody>
                    <a:bodyPr/>
                    <a:lstStyle/>
                    <a:p>
                      <a:pPr algn="ctr"/>
                      <a:r>
                        <a:rPr lang="en-US" sz="2100" b="0" dirty="0">
                          <a:solidFill>
                            <a:schemeClr val="tx1"/>
                          </a:solidFill>
                        </a:rPr>
                        <a:t>1.42</a:t>
                      </a:r>
                    </a:p>
                  </a:txBody>
                  <a:tcPr marL="104584" marR="104584" marT="52292" marB="52292" anchor="ctr"/>
                </a:tc>
                <a:extLst>
                  <a:ext uri="{0D108BD9-81ED-4DB2-BD59-A6C34878D82A}">
                    <a16:rowId xmlns:a16="http://schemas.microsoft.com/office/drawing/2014/main" val="10002"/>
                  </a:ext>
                </a:extLst>
              </a:tr>
              <a:tr h="424147">
                <a:tc>
                  <a:txBody>
                    <a:bodyPr/>
                    <a:lstStyle/>
                    <a:p>
                      <a:pPr algn="ctr"/>
                      <a:r>
                        <a:rPr lang="en-US" sz="2100" b="1" dirty="0">
                          <a:solidFill>
                            <a:schemeClr val="tx1"/>
                          </a:solidFill>
                        </a:rPr>
                        <a:t>A3 (1kb)</a:t>
                      </a:r>
                    </a:p>
                  </a:txBody>
                  <a:tcPr marL="104584" marR="104584" marT="52292" marB="52292" anchor="ctr"/>
                </a:tc>
                <a:tc>
                  <a:txBody>
                    <a:bodyPr/>
                    <a:lstStyle/>
                    <a:p>
                      <a:pPr algn="ctr"/>
                      <a:r>
                        <a:rPr lang="en-US" sz="2100" b="0" dirty="0">
                          <a:solidFill>
                            <a:schemeClr val="tx1"/>
                          </a:solidFill>
                        </a:rPr>
                        <a:t>1.43</a:t>
                      </a:r>
                    </a:p>
                  </a:txBody>
                  <a:tcPr marL="104584" marR="104584" marT="52292" marB="52292" anchor="ctr"/>
                </a:tc>
                <a:tc>
                  <a:txBody>
                    <a:bodyPr/>
                    <a:lstStyle/>
                    <a:p>
                      <a:pPr algn="ctr"/>
                      <a:r>
                        <a:rPr lang="en-US" sz="2100" b="0" dirty="0">
                          <a:solidFill>
                            <a:schemeClr val="tx1"/>
                          </a:solidFill>
                        </a:rPr>
                        <a:t>1.78</a:t>
                      </a:r>
                    </a:p>
                  </a:txBody>
                  <a:tcPr marL="104584" marR="104584" marT="52292" marB="52292" anchor="ctr"/>
                </a:tc>
                <a:tc>
                  <a:txBody>
                    <a:bodyPr/>
                    <a:lstStyle/>
                    <a:p>
                      <a:pPr algn="ctr"/>
                      <a:r>
                        <a:rPr lang="en-US" sz="2100" b="0" dirty="0">
                          <a:solidFill>
                            <a:schemeClr val="tx1"/>
                          </a:solidFill>
                        </a:rPr>
                        <a:t>1.42</a:t>
                      </a:r>
                    </a:p>
                  </a:txBody>
                  <a:tcPr marL="104584" marR="104584" marT="52292" marB="52292" anchor="ctr"/>
                </a:tc>
                <a:extLst>
                  <a:ext uri="{0D108BD9-81ED-4DB2-BD59-A6C34878D82A}">
                    <a16:rowId xmlns:a16="http://schemas.microsoft.com/office/drawing/2014/main" val="10003"/>
                  </a:ext>
                </a:extLst>
              </a:tr>
              <a:tr h="424147">
                <a:tc>
                  <a:txBody>
                    <a:bodyPr/>
                    <a:lstStyle/>
                    <a:p>
                      <a:pPr algn="ctr"/>
                      <a:r>
                        <a:rPr lang="en-US" sz="2100" b="1" dirty="0">
                          <a:solidFill>
                            <a:schemeClr val="tx1"/>
                          </a:solidFill>
                        </a:rPr>
                        <a:t>A4 (10kb)</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0.009</a:t>
                      </a:r>
                    </a:p>
                  </a:txBody>
                  <a:tcPr marL="104584" marR="104584" marT="52292" marB="52292" anchor="ctr"/>
                </a:tc>
                <a:extLst>
                  <a:ext uri="{0D108BD9-81ED-4DB2-BD59-A6C34878D82A}">
                    <a16:rowId xmlns:a16="http://schemas.microsoft.com/office/drawing/2014/main" val="10004"/>
                  </a:ext>
                </a:extLst>
              </a:tr>
            </a:tbl>
          </a:graphicData>
        </a:graphic>
      </p:graphicFrame>
      <p:sp>
        <p:nvSpPr>
          <p:cNvPr id="3" name="TextBox 2"/>
          <p:cNvSpPr txBox="1"/>
          <p:nvPr/>
        </p:nvSpPr>
        <p:spPr>
          <a:xfrm>
            <a:off x="1187624" y="2179140"/>
            <a:ext cx="1467093" cy="3416320"/>
          </a:xfrm>
          <a:prstGeom prst="rect">
            <a:avLst/>
          </a:prstGeom>
          <a:noFill/>
        </p:spPr>
        <p:txBody>
          <a:bodyPr wrap="none" rtlCol="0">
            <a:spAutoFit/>
          </a:bodyPr>
          <a:lstStyle/>
          <a:p>
            <a:r>
              <a:rPr lang="en-US" sz="3600" dirty="0"/>
              <a:t>FPKM</a:t>
            </a:r>
          </a:p>
          <a:p>
            <a:endParaRPr lang="en-US" sz="3600" dirty="0"/>
          </a:p>
          <a:p>
            <a:endParaRPr lang="en-US" sz="3600" dirty="0"/>
          </a:p>
          <a:p>
            <a:endParaRPr lang="en-US" sz="3600" dirty="0"/>
          </a:p>
          <a:p>
            <a:endParaRPr lang="en-US" sz="3600" dirty="0"/>
          </a:p>
          <a:p>
            <a:r>
              <a:rPr lang="en-US" sz="3600" dirty="0"/>
              <a:t>TPM</a:t>
            </a:r>
          </a:p>
        </p:txBody>
      </p:sp>
      <p:sp>
        <p:nvSpPr>
          <p:cNvPr id="13" name="TextBox 12"/>
          <p:cNvSpPr txBox="1"/>
          <p:nvPr/>
        </p:nvSpPr>
        <p:spPr>
          <a:xfrm>
            <a:off x="4139952" y="3645024"/>
            <a:ext cx="4515059" cy="400110"/>
          </a:xfrm>
          <a:prstGeom prst="rect">
            <a:avLst/>
          </a:prstGeom>
          <a:noFill/>
        </p:spPr>
        <p:txBody>
          <a:bodyPr wrap="square" rtlCol="0">
            <a:spAutoFit/>
          </a:bodyPr>
          <a:lstStyle/>
          <a:p>
            <a:r>
              <a:rPr lang="en-US" sz="2000" dirty="0"/>
              <a:t>           4.29             4.5		4.25</a:t>
            </a:r>
          </a:p>
        </p:txBody>
      </p:sp>
    </p:spTree>
    <p:extLst>
      <p:ext uri="{BB962C8B-B14F-4D97-AF65-F5344CB8AC3E}">
        <p14:creationId xmlns:p14="http://schemas.microsoft.com/office/powerpoint/2010/main" val="278008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2678545"/>
            <a:ext cx="9144000" cy="3402767"/>
          </a:xfrm>
          <a:prstGeom prst="rect">
            <a:avLst/>
          </a:prstGeom>
        </p:spPr>
      </p:pic>
      <p:sp>
        <p:nvSpPr>
          <p:cNvPr id="7" name="Title 1"/>
          <p:cNvSpPr txBox="1">
            <a:spLocks/>
          </p:cNvSpPr>
          <p:nvPr/>
        </p:nvSpPr>
        <p:spPr>
          <a:xfrm>
            <a:off x="685800" y="66040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Defying the paradigm of transcript quantification </a:t>
            </a:r>
          </a:p>
        </p:txBody>
      </p:sp>
    </p:spTree>
    <p:extLst>
      <p:ext uri="{BB962C8B-B14F-4D97-AF65-F5344CB8AC3E}">
        <p14:creationId xmlns:p14="http://schemas.microsoft.com/office/powerpoint/2010/main" val="3891071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Classic quantification of gene expression using RNA-</a:t>
            </a:r>
            <a:r>
              <a:rPr lang="en-US" dirty="0" err="1"/>
              <a:t>seq</a:t>
            </a:r>
            <a:endParaRPr lang="en-US" dirty="0"/>
          </a:p>
        </p:txBody>
      </p:sp>
      <p:pic>
        <p:nvPicPr>
          <p:cNvPr id="4" name="Picture 3" descr="rea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97" y="1933842"/>
            <a:ext cx="4093593" cy="1576748"/>
          </a:xfrm>
          <a:prstGeom prst="rect">
            <a:avLst/>
          </a:prstGeom>
        </p:spPr>
      </p:pic>
      <p:sp>
        <p:nvSpPr>
          <p:cNvPr id="13" name="Rounded Rectangle 12"/>
          <p:cNvSpPr/>
          <p:nvPr/>
        </p:nvSpPr>
        <p:spPr>
          <a:xfrm>
            <a:off x="3375631" y="4406007"/>
            <a:ext cx="2103885" cy="461665"/>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t>Read counts tables</a:t>
            </a:r>
          </a:p>
        </p:txBody>
      </p:sp>
      <p:sp>
        <p:nvSpPr>
          <p:cNvPr id="61" name="Rounded Rectangle 60"/>
          <p:cNvSpPr/>
          <p:nvPr/>
        </p:nvSpPr>
        <p:spPr>
          <a:xfrm>
            <a:off x="1022237" y="5790418"/>
            <a:ext cx="2103885" cy="4616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TPM</a:t>
            </a:r>
          </a:p>
        </p:txBody>
      </p:sp>
      <p:sp>
        <p:nvSpPr>
          <p:cNvPr id="62" name="Rounded Rectangle 61"/>
          <p:cNvSpPr/>
          <p:nvPr/>
        </p:nvSpPr>
        <p:spPr>
          <a:xfrm>
            <a:off x="6582915" y="5865101"/>
            <a:ext cx="2103885" cy="4616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TPM</a:t>
            </a:r>
          </a:p>
        </p:txBody>
      </p:sp>
      <p:sp>
        <p:nvSpPr>
          <p:cNvPr id="15" name="TextBox 14"/>
          <p:cNvSpPr txBox="1"/>
          <p:nvPr/>
        </p:nvSpPr>
        <p:spPr>
          <a:xfrm>
            <a:off x="3640611" y="1270164"/>
            <a:ext cx="1322598" cy="461665"/>
          </a:xfrm>
          <a:prstGeom prst="rect">
            <a:avLst/>
          </a:prstGeom>
          <a:noFill/>
        </p:spPr>
        <p:txBody>
          <a:bodyPr wrap="none" rtlCol="0">
            <a:spAutoFit/>
          </a:bodyPr>
          <a:lstStyle/>
          <a:p>
            <a:r>
              <a:rPr lang="en-US" sz="2400" b="1" dirty="0"/>
              <a:t>Mapping</a:t>
            </a:r>
          </a:p>
        </p:txBody>
      </p:sp>
      <p:cxnSp>
        <p:nvCxnSpPr>
          <p:cNvPr id="37" name="Straight Arrow Connector 36"/>
          <p:cNvCxnSpPr>
            <a:stCxn id="4" idx="2"/>
            <a:endCxn id="13" idx="0"/>
          </p:cNvCxnSpPr>
          <p:nvPr/>
        </p:nvCxnSpPr>
        <p:spPr>
          <a:xfrm>
            <a:off x="4414894" y="3510590"/>
            <a:ext cx="12680" cy="8954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13" idx="2"/>
            <a:endCxn id="61" idx="0"/>
          </p:cNvCxnSpPr>
          <p:nvPr/>
        </p:nvCxnSpPr>
        <p:spPr>
          <a:xfrm flipH="1">
            <a:off x="2074180" y="4867672"/>
            <a:ext cx="2353394" cy="9227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13" idx="2"/>
            <a:endCxn id="62" idx="0"/>
          </p:cNvCxnSpPr>
          <p:nvPr/>
        </p:nvCxnSpPr>
        <p:spPr>
          <a:xfrm>
            <a:off x="4427574" y="4867672"/>
            <a:ext cx="3207284" cy="9974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457200" y="3730180"/>
            <a:ext cx="3656920" cy="461665"/>
          </a:xfrm>
          <a:prstGeom prst="rect">
            <a:avLst/>
          </a:prstGeom>
          <a:noFill/>
        </p:spPr>
        <p:txBody>
          <a:bodyPr wrap="none" rtlCol="0">
            <a:spAutoFit/>
          </a:bodyPr>
          <a:lstStyle/>
          <a:p>
            <a:r>
              <a:rPr lang="en-US" sz="2400" b="1" dirty="0"/>
              <a:t>Counts reads per transcript</a:t>
            </a:r>
          </a:p>
        </p:txBody>
      </p:sp>
      <p:sp>
        <p:nvSpPr>
          <p:cNvPr id="76" name="TextBox 75"/>
          <p:cNvSpPr txBox="1"/>
          <p:nvPr/>
        </p:nvSpPr>
        <p:spPr>
          <a:xfrm>
            <a:off x="897407" y="4406007"/>
            <a:ext cx="2000818" cy="461665"/>
          </a:xfrm>
          <a:prstGeom prst="rect">
            <a:avLst/>
          </a:prstGeom>
          <a:noFill/>
        </p:spPr>
        <p:txBody>
          <a:bodyPr wrap="none" rtlCol="0">
            <a:spAutoFit/>
          </a:bodyPr>
          <a:lstStyle/>
          <a:p>
            <a:r>
              <a:rPr lang="en-US" sz="2400" b="1" dirty="0"/>
              <a:t>Normalization</a:t>
            </a:r>
          </a:p>
        </p:txBody>
      </p:sp>
      <p:sp>
        <p:nvSpPr>
          <p:cNvPr id="65" name="TextBox 64"/>
          <p:cNvSpPr txBox="1"/>
          <p:nvPr/>
        </p:nvSpPr>
        <p:spPr>
          <a:xfrm>
            <a:off x="60373" y="2263692"/>
            <a:ext cx="2265201" cy="369332"/>
          </a:xfrm>
          <a:prstGeom prst="rect">
            <a:avLst/>
          </a:prstGeom>
          <a:noFill/>
        </p:spPr>
        <p:txBody>
          <a:bodyPr wrap="none" rtlCol="0">
            <a:spAutoFit/>
          </a:bodyPr>
          <a:lstStyle/>
          <a:p>
            <a:r>
              <a:rPr lang="en-US" b="1" dirty="0">
                <a:solidFill>
                  <a:schemeClr val="tx2"/>
                </a:solidFill>
              </a:rPr>
              <a:t>Alignment to genome</a:t>
            </a:r>
          </a:p>
        </p:txBody>
      </p:sp>
      <p:sp>
        <p:nvSpPr>
          <p:cNvPr id="68" name="TextBox 67"/>
          <p:cNvSpPr txBox="1"/>
          <p:nvPr/>
        </p:nvSpPr>
        <p:spPr>
          <a:xfrm>
            <a:off x="781239" y="2566221"/>
            <a:ext cx="864339" cy="646331"/>
          </a:xfrm>
          <a:prstGeom prst="rect">
            <a:avLst/>
          </a:prstGeom>
          <a:noFill/>
        </p:spPr>
        <p:txBody>
          <a:bodyPr wrap="none" rtlCol="0">
            <a:spAutoFit/>
          </a:bodyPr>
          <a:lstStyle/>
          <a:p>
            <a:r>
              <a:rPr lang="en-US" b="1" dirty="0"/>
              <a:t>-Hisat2</a:t>
            </a:r>
          </a:p>
          <a:p>
            <a:r>
              <a:rPr lang="en-US" b="1" dirty="0"/>
              <a:t>-STAR</a:t>
            </a:r>
          </a:p>
        </p:txBody>
      </p:sp>
      <p:sp>
        <p:nvSpPr>
          <p:cNvPr id="80" name="TextBox 79"/>
          <p:cNvSpPr txBox="1"/>
          <p:nvPr/>
        </p:nvSpPr>
        <p:spPr>
          <a:xfrm>
            <a:off x="6633757" y="2196888"/>
            <a:ext cx="1894283" cy="646331"/>
          </a:xfrm>
          <a:prstGeom prst="rect">
            <a:avLst/>
          </a:prstGeom>
          <a:noFill/>
        </p:spPr>
        <p:txBody>
          <a:bodyPr wrap="square" rtlCol="0">
            <a:spAutoFit/>
          </a:bodyPr>
          <a:lstStyle/>
          <a:p>
            <a:pPr algn="ctr"/>
            <a:r>
              <a:rPr lang="en-US" b="1" dirty="0">
                <a:solidFill>
                  <a:schemeClr val="tx2"/>
                </a:solidFill>
              </a:rPr>
              <a:t>Quasi-mapping to transcriptome </a:t>
            </a:r>
          </a:p>
        </p:txBody>
      </p:sp>
      <p:cxnSp>
        <p:nvCxnSpPr>
          <p:cNvPr id="83" name="Straight Arrow Connector 82"/>
          <p:cNvCxnSpPr>
            <a:stCxn id="80" idx="2"/>
            <a:endCxn id="62" idx="0"/>
          </p:cNvCxnSpPr>
          <p:nvPr/>
        </p:nvCxnSpPr>
        <p:spPr>
          <a:xfrm>
            <a:off x="7580899" y="2843219"/>
            <a:ext cx="53959" cy="30218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6827797" y="1612113"/>
            <a:ext cx="1456649" cy="584776"/>
          </a:xfrm>
          <a:prstGeom prst="rect">
            <a:avLst/>
          </a:prstGeom>
          <a:noFill/>
        </p:spPr>
        <p:txBody>
          <a:bodyPr wrap="none" rtlCol="0">
            <a:spAutoFit/>
          </a:bodyPr>
          <a:lstStyle/>
          <a:p>
            <a:r>
              <a:rPr lang="en-US" sz="3200" b="1" dirty="0">
                <a:solidFill>
                  <a:schemeClr val="accent2"/>
                </a:solidFill>
              </a:rPr>
              <a:t>Salmon</a:t>
            </a:r>
          </a:p>
        </p:txBody>
      </p:sp>
      <p:sp>
        <p:nvSpPr>
          <p:cNvPr id="23" name="TextBox 22"/>
          <p:cNvSpPr txBox="1"/>
          <p:nvPr/>
        </p:nvSpPr>
        <p:spPr>
          <a:xfrm>
            <a:off x="5742124" y="3821231"/>
            <a:ext cx="1945654" cy="584776"/>
          </a:xfrm>
          <a:prstGeom prst="rect">
            <a:avLst/>
          </a:prstGeom>
          <a:noFill/>
        </p:spPr>
        <p:txBody>
          <a:bodyPr wrap="square" rtlCol="0">
            <a:spAutoFit/>
          </a:bodyPr>
          <a:lstStyle/>
          <a:p>
            <a:pPr algn="ctr"/>
            <a:r>
              <a:rPr lang="en-US" sz="1600" b="1" dirty="0"/>
              <a:t>Bias correction and Quantification </a:t>
            </a:r>
          </a:p>
        </p:txBody>
      </p:sp>
    </p:spTree>
    <p:extLst>
      <p:ext uri="{BB962C8B-B14F-4D97-AF65-F5344CB8AC3E}">
        <p14:creationId xmlns:p14="http://schemas.microsoft.com/office/powerpoint/2010/main" val="56845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Quasi-mapping: Let speed up!</a:t>
            </a:r>
          </a:p>
        </p:txBody>
      </p:sp>
      <p:sp>
        <p:nvSpPr>
          <p:cNvPr id="3" name="Content Placeholder 2"/>
          <p:cNvSpPr>
            <a:spLocks noGrp="1"/>
          </p:cNvSpPr>
          <p:nvPr>
            <p:ph idx="1"/>
          </p:nvPr>
        </p:nvSpPr>
        <p:spPr/>
        <p:txBody>
          <a:bodyPr>
            <a:normAutofit lnSpcReduction="10000"/>
          </a:bodyPr>
          <a:lstStyle/>
          <a:p>
            <a:r>
              <a:rPr lang="en-US" dirty="0"/>
              <a:t>In many cases all the information provided for the alignment is not necessary. </a:t>
            </a:r>
          </a:p>
          <a:p>
            <a:r>
              <a:rPr lang="en-US" b="1" dirty="0"/>
              <a:t>Base-to-base alignment </a:t>
            </a:r>
            <a:r>
              <a:rPr lang="en-US" dirty="0"/>
              <a:t>is </a:t>
            </a:r>
            <a:r>
              <a:rPr lang="en-US" b="1" dirty="0">
                <a:solidFill>
                  <a:schemeClr val="accent2"/>
                </a:solidFill>
              </a:rPr>
              <a:t>slow</a:t>
            </a:r>
            <a:r>
              <a:rPr lang="en-US" dirty="0">
                <a:solidFill>
                  <a:schemeClr val="accent2"/>
                </a:solidFill>
              </a:rPr>
              <a:t> </a:t>
            </a:r>
            <a:r>
              <a:rPr lang="en-US" dirty="0"/>
              <a:t>and to quantify we just need to know the position where the reads map. </a:t>
            </a:r>
          </a:p>
          <a:p>
            <a:r>
              <a:rPr lang="en-US" dirty="0"/>
              <a:t>Quasi-mapping (</a:t>
            </a:r>
            <a:r>
              <a:rPr lang="en-US" b="1" dirty="0" err="1"/>
              <a:t>RapMap</a:t>
            </a:r>
            <a:r>
              <a:rPr lang="en-US" dirty="0"/>
              <a:t>)</a:t>
            </a:r>
          </a:p>
          <a:p>
            <a:pPr lvl="1"/>
            <a:r>
              <a:rPr lang="en-US" b="1" dirty="0">
                <a:solidFill>
                  <a:srgbClr val="9BBB59"/>
                </a:solidFill>
              </a:rPr>
              <a:t>Faster</a:t>
            </a:r>
            <a:r>
              <a:rPr lang="en-US" dirty="0"/>
              <a:t>!!!</a:t>
            </a:r>
          </a:p>
          <a:p>
            <a:pPr lvl="1"/>
            <a:r>
              <a:rPr lang="en-US" dirty="0"/>
              <a:t>Produces mapping that meet or exceed the accuracy of existing popular aligners </a:t>
            </a:r>
          </a:p>
        </p:txBody>
      </p:sp>
    </p:spTree>
    <p:extLst>
      <p:ext uri="{BB962C8B-B14F-4D97-AF65-F5344CB8AC3E}">
        <p14:creationId xmlns:p14="http://schemas.microsoft.com/office/powerpoint/2010/main" val="861111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46752"/>
          <a:stretch/>
        </p:blipFill>
        <p:spPr>
          <a:xfrm>
            <a:off x="1270686" y="1684730"/>
            <a:ext cx="6294872" cy="3978081"/>
          </a:xfrm>
          <a:prstGeom prst="rect">
            <a:avLst/>
          </a:prstGeom>
        </p:spPr>
      </p:pic>
      <p:sp>
        <p:nvSpPr>
          <p:cNvPr id="4" name="Title 1"/>
          <p:cNvSpPr>
            <a:spLocks noGrp="1"/>
          </p:cNvSpPr>
          <p:nvPr>
            <p:ph type="title"/>
          </p:nvPr>
        </p:nvSpPr>
        <p:spPr>
          <a:xfrm>
            <a:off x="457200" y="264617"/>
            <a:ext cx="8229600" cy="1143000"/>
          </a:xfrm>
        </p:spPr>
        <p:txBody>
          <a:bodyPr>
            <a:normAutofit/>
          </a:bodyPr>
          <a:lstStyle/>
          <a:p>
            <a:r>
              <a:rPr lang="en-US" dirty="0"/>
              <a:t>RNA-</a:t>
            </a:r>
            <a:r>
              <a:rPr lang="en-US" dirty="0" err="1"/>
              <a:t>seq</a:t>
            </a:r>
            <a:r>
              <a:rPr lang="en-US" dirty="0"/>
              <a:t> biases</a:t>
            </a:r>
          </a:p>
        </p:txBody>
      </p:sp>
      <p:sp>
        <p:nvSpPr>
          <p:cNvPr id="6" name="TextBox 5"/>
          <p:cNvSpPr txBox="1"/>
          <p:nvPr/>
        </p:nvSpPr>
        <p:spPr>
          <a:xfrm>
            <a:off x="4884775" y="5786298"/>
            <a:ext cx="3954929" cy="369332"/>
          </a:xfrm>
          <a:prstGeom prst="rect">
            <a:avLst/>
          </a:prstGeom>
          <a:noFill/>
        </p:spPr>
        <p:txBody>
          <a:bodyPr wrap="none" rtlCol="0">
            <a:spAutoFit/>
          </a:bodyPr>
          <a:lstStyle/>
          <a:p>
            <a:r>
              <a:rPr lang="en-US" dirty="0"/>
              <a:t>Love </a:t>
            </a:r>
            <a:r>
              <a:rPr lang="en-US" i="1" dirty="0"/>
              <a:t>et al.</a:t>
            </a:r>
            <a:r>
              <a:rPr lang="en-US" dirty="0"/>
              <a:t> (2016) Nature Biotechnology</a:t>
            </a:r>
          </a:p>
        </p:txBody>
      </p:sp>
    </p:spTree>
    <p:extLst>
      <p:ext uri="{BB962C8B-B14F-4D97-AF65-F5344CB8AC3E}">
        <p14:creationId xmlns:p14="http://schemas.microsoft.com/office/powerpoint/2010/main" val="84443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52990"/>
          <a:stretch/>
        </p:blipFill>
        <p:spPr>
          <a:xfrm>
            <a:off x="1253047" y="1869964"/>
            <a:ext cx="6734928" cy="3757567"/>
          </a:xfrm>
          <a:prstGeom prst="rect">
            <a:avLst/>
          </a:prstGeom>
        </p:spPr>
      </p:pic>
      <p:sp>
        <p:nvSpPr>
          <p:cNvPr id="5" name="Title 1"/>
          <p:cNvSpPr>
            <a:spLocks noGrp="1"/>
          </p:cNvSpPr>
          <p:nvPr>
            <p:ph type="title"/>
          </p:nvPr>
        </p:nvSpPr>
        <p:spPr>
          <a:xfrm>
            <a:off x="457200" y="264616"/>
            <a:ext cx="8229600" cy="1622987"/>
          </a:xfrm>
        </p:spPr>
        <p:txBody>
          <a:bodyPr>
            <a:normAutofit/>
          </a:bodyPr>
          <a:lstStyle/>
          <a:p>
            <a:r>
              <a:rPr lang="en-US" dirty="0"/>
              <a:t>Salmon: Accounting for fragment sequence bias</a:t>
            </a:r>
          </a:p>
        </p:txBody>
      </p:sp>
      <p:sp>
        <p:nvSpPr>
          <p:cNvPr id="6" name="Rectangle 5"/>
          <p:cNvSpPr/>
          <p:nvPr/>
        </p:nvSpPr>
        <p:spPr>
          <a:xfrm>
            <a:off x="774714" y="5980800"/>
            <a:ext cx="7530775" cy="646331"/>
          </a:xfrm>
          <a:prstGeom prst="rect">
            <a:avLst/>
          </a:prstGeom>
        </p:spPr>
        <p:txBody>
          <a:bodyPr wrap="square">
            <a:spAutoFit/>
          </a:bodyPr>
          <a:lstStyle/>
          <a:p>
            <a:r>
              <a:rPr lang="en-US" b="1" dirty="0"/>
              <a:t>[Salmon] “It is the first transcriptome-wide quantifier to correct for fragment GC-content bias”</a:t>
            </a:r>
          </a:p>
        </p:txBody>
      </p:sp>
      <p:sp>
        <p:nvSpPr>
          <p:cNvPr id="7" name="TextBox 6"/>
          <p:cNvSpPr txBox="1"/>
          <p:nvPr/>
        </p:nvSpPr>
        <p:spPr>
          <a:xfrm>
            <a:off x="5559006" y="6336619"/>
            <a:ext cx="3532074" cy="369332"/>
          </a:xfrm>
          <a:prstGeom prst="rect">
            <a:avLst/>
          </a:prstGeom>
          <a:noFill/>
        </p:spPr>
        <p:txBody>
          <a:bodyPr wrap="none" rtlCol="0">
            <a:spAutoFit/>
          </a:bodyPr>
          <a:lstStyle/>
          <a:p>
            <a:r>
              <a:rPr lang="en-US" dirty="0" err="1"/>
              <a:t>Patro</a:t>
            </a:r>
            <a:r>
              <a:rPr lang="en-US" dirty="0"/>
              <a:t> </a:t>
            </a:r>
            <a:r>
              <a:rPr lang="en-US" i="1" dirty="0"/>
              <a:t>et al. </a:t>
            </a:r>
            <a:r>
              <a:rPr lang="en-US" dirty="0"/>
              <a:t>(2017) Nature Methods </a:t>
            </a:r>
          </a:p>
        </p:txBody>
      </p:sp>
      <p:sp>
        <p:nvSpPr>
          <p:cNvPr id="9" name="TextBox 8"/>
          <p:cNvSpPr txBox="1"/>
          <p:nvPr/>
        </p:nvSpPr>
        <p:spPr>
          <a:xfrm>
            <a:off x="457200" y="5073533"/>
            <a:ext cx="3954929" cy="369332"/>
          </a:xfrm>
          <a:prstGeom prst="rect">
            <a:avLst/>
          </a:prstGeom>
          <a:noFill/>
        </p:spPr>
        <p:txBody>
          <a:bodyPr wrap="none" rtlCol="0">
            <a:spAutoFit/>
          </a:bodyPr>
          <a:lstStyle/>
          <a:p>
            <a:r>
              <a:rPr lang="en-US" dirty="0"/>
              <a:t>Love </a:t>
            </a:r>
            <a:r>
              <a:rPr lang="en-US" i="1" dirty="0"/>
              <a:t>et al.</a:t>
            </a:r>
            <a:r>
              <a:rPr lang="en-US" dirty="0"/>
              <a:t> (2016) Nature Biotechnology</a:t>
            </a:r>
          </a:p>
        </p:txBody>
      </p:sp>
    </p:spTree>
    <p:extLst>
      <p:ext uri="{BB962C8B-B14F-4D97-AF65-F5344CB8AC3E}">
        <p14:creationId xmlns:p14="http://schemas.microsoft.com/office/powerpoint/2010/main" val="378019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61647" y="0"/>
            <a:ext cx="7575986" cy="6813720"/>
          </a:xfrm>
          <a:prstGeom prst="rect">
            <a:avLst/>
          </a:prstGeom>
        </p:spPr>
      </p:pic>
    </p:spTree>
    <p:extLst>
      <p:ext uri="{BB962C8B-B14F-4D97-AF65-F5344CB8AC3E}">
        <p14:creationId xmlns:p14="http://schemas.microsoft.com/office/powerpoint/2010/main" val="46357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Classic quantification of gene expression using RNA-</a:t>
            </a:r>
            <a:r>
              <a:rPr lang="en-US" dirty="0" err="1"/>
              <a:t>seq</a:t>
            </a:r>
            <a:endParaRPr lang="en-US" dirty="0"/>
          </a:p>
        </p:txBody>
      </p:sp>
      <p:pic>
        <p:nvPicPr>
          <p:cNvPr id="4" name="Picture 3" descr="rea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97" y="1933842"/>
            <a:ext cx="4093593" cy="1576748"/>
          </a:xfrm>
          <a:prstGeom prst="rect">
            <a:avLst/>
          </a:prstGeom>
        </p:spPr>
      </p:pic>
      <p:sp>
        <p:nvSpPr>
          <p:cNvPr id="13" name="Rounded Rectangle 12"/>
          <p:cNvSpPr/>
          <p:nvPr/>
        </p:nvSpPr>
        <p:spPr>
          <a:xfrm>
            <a:off x="3375631" y="4406007"/>
            <a:ext cx="2103885" cy="461665"/>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t>Read counts tables</a:t>
            </a:r>
          </a:p>
        </p:txBody>
      </p:sp>
      <p:sp>
        <p:nvSpPr>
          <p:cNvPr id="61" name="Rounded Rectangle 60"/>
          <p:cNvSpPr/>
          <p:nvPr/>
        </p:nvSpPr>
        <p:spPr>
          <a:xfrm>
            <a:off x="1022237" y="5790418"/>
            <a:ext cx="2103885" cy="4616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FPKM</a:t>
            </a:r>
          </a:p>
        </p:txBody>
      </p:sp>
      <p:sp>
        <p:nvSpPr>
          <p:cNvPr id="62" name="Rounded Rectangle 61"/>
          <p:cNvSpPr/>
          <p:nvPr/>
        </p:nvSpPr>
        <p:spPr>
          <a:xfrm>
            <a:off x="6582915" y="5865101"/>
            <a:ext cx="2103885" cy="4616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TPM</a:t>
            </a:r>
          </a:p>
        </p:txBody>
      </p:sp>
      <p:sp>
        <p:nvSpPr>
          <p:cNvPr id="15" name="TextBox 14"/>
          <p:cNvSpPr txBox="1"/>
          <p:nvPr/>
        </p:nvSpPr>
        <p:spPr>
          <a:xfrm>
            <a:off x="3640611" y="1270164"/>
            <a:ext cx="1322598" cy="461665"/>
          </a:xfrm>
          <a:prstGeom prst="rect">
            <a:avLst/>
          </a:prstGeom>
          <a:noFill/>
        </p:spPr>
        <p:txBody>
          <a:bodyPr wrap="none" rtlCol="0">
            <a:spAutoFit/>
          </a:bodyPr>
          <a:lstStyle/>
          <a:p>
            <a:r>
              <a:rPr lang="en-US" sz="2400" b="1" dirty="0"/>
              <a:t>Mapping</a:t>
            </a:r>
          </a:p>
        </p:txBody>
      </p:sp>
      <p:cxnSp>
        <p:nvCxnSpPr>
          <p:cNvPr id="37" name="Straight Arrow Connector 36"/>
          <p:cNvCxnSpPr>
            <a:stCxn id="4" idx="2"/>
            <a:endCxn id="13" idx="0"/>
          </p:cNvCxnSpPr>
          <p:nvPr/>
        </p:nvCxnSpPr>
        <p:spPr>
          <a:xfrm>
            <a:off x="4414894" y="3510590"/>
            <a:ext cx="12680" cy="8954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13" idx="2"/>
            <a:endCxn id="61" idx="0"/>
          </p:cNvCxnSpPr>
          <p:nvPr/>
        </p:nvCxnSpPr>
        <p:spPr>
          <a:xfrm flipH="1">
            <a:off x="2074180" y="4867672"/>
            <a:ext cx="2353394" cy="9227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13" idx="2"/>
            <a:endCxn id="62" idx="0"/>
          </p:cNvCxnSpPr>
          <p:nvPr/>
        </p:nvCxnSpPr>
        <p:spPr>
          <a:xfrm>
            <a:off x="4427574" y="4867672"/>
            <a:ext cx="3207284" cy="9974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457200" y="3730180"/>
            <a:ext cx="3656920" cy="461665"/>
          </a:xfrm>
          <a:prstGeom prst="rect">
            <a:avLst/>
          </a:prstGeom>
          <a:noFill/>
        </p:spPr>
        <p:txBody>
          <a:bodyPr wrap="none" rtlCol="0">
            <a:spAutoFit/>
          </a:bodyPr>
          <a:lstStyle/>
          <a:p>
            <a:r>
              <a:rPr lang="en-US" sz="2400" b="1" dirty="0"/>
              <a:t>Counts reads per transcript</a:t>
            </a:r>
          </a:p>
        </p:txBody>
      </p:sp>
      <p:sp>
        <p:nvSpPr>
          <p:cNvPr id="76" name="TextBox 75"/>
          <p:cNvSpPr txBox="1"/>
          <p:nvPr/>
        </p:nvSpPr>
        <p:spPr>
          <a:xfrm>
            <a:off x="897407" y="4406007"/>
            <a:ext cx="2000818" cy="461665"/>
          </a:xfrm>
          <a:prstGeom prst="rect">
            <a:avLst/>
          </a:prstGeom>
          <a:noFill/>
        </p:spPr>
        <p:txBody>
          <a:bodyPr wrap="none" rtlCol="0">
            <a:spAutoFit/>
          </a:bodyPr>
          <a:lstStyle/>
          <a:p>
            <a:r>
              <a:rPr lang="en-US" sz="2400" b="1" dirty="0"/>
              <a:t>Normalization</a:t>
            </a:r>
          </a:p>
        </p:txBody>
      </p:sp>
      <p:sp>
        <p:nvSpPr>
          <p:cNvPr id="65" name="TextBox 64"/>
          <p:cNvSpPr txBox="1"/>
          <p:nvPr/>
        </p:nvSpPr>
        <p:spPr>
          <a:xfrm>
            <a:off x="130933" y="2263692"/>
            <a:ext cx="2265201" cy="369332"/>
          </a:xfrm>
          <a:prstGeom prst="rect">
            <a:avLst/>
          </a:prstGeom>
          <a:noFill/>
        </p:spPr>
        <p:txBody>
          <a:bodyPr wrap="none" rtlCol="0">
            <a:spAutoFit/>
          </a:bodyPr>
          <a:lstStyle/>
          <a:p>
            <a:r>
              <a:rPr lang="en-US" b="1" dirty="0">
                <a:solidFill>
                  <a:schemeClr val="tx2"/>
                </a:solidFill>
              </a:rPr>
              <a:t>Alignment to genome</a:t>
            </a:r>
          </a:p>
        </p:txBody>
      </p:sp>
      <p:sp>
        <p:nvSpPr>
          <p:cNvPr id="68" name="TextBox 67"/>
          <p:cNvSpPr txBox="1"/>
          <p:nvPr/>
        </p:nvSpPr>
        <p:spPr>
          <a:xfrm>
            <a:off x="781239" y="2566221"/>
            <a:ext cx="864339" cy="646331"/>
          </a:xfrm>
          <a:prstGeom prst="rect">
            <a:avLst/>
          </a:prstGeom>
          <a:noFill/>
        </p:spPr>
        <p:txBody>
          <a:bodyPr wrap="none" rtlCol="0">
            <a:spAutoFit/>
          </a:bodyPr>
          <a:lstStyle/>
          <a:p>
            <a:r>
              <a:rPr lang="en-US" b="1" dirty="0"/>
              <a:t>-Hisat2</a:t>
            </a:r>
          </a:p>
          <a:p>
            <a:r>
              <a:rPr lang="en-US" b="1" dirty="0"/>
              <a:t>-STAR</a:t>
            </a:r>
          </a:p>
        </p:txBody>
      </p:sp>
    </p:spTree>
    <p:extLst>
      <p:ext uri="{BB962C8B-B14F-4D97-AF65-F5344CB8AC3E}">
        <p14:creationId xmlns:p14="http://schemas.microsoft.com/office/powerpoint/2010/main" val="265138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
          </p:nvPr>
        </p:nvSpPr>
        <p:spPr>
          <a:xfrm>
            <a:off x="495300" y="1722958"/>
            <a:ext cx="8153400" cy="769938"/>
          </a:xfrm>
        </p:spPr>
        <p:txBody>
          <a:bodyPr>
            <a:normAutofit/>
          </a:bodyPr>
          <a:lstStyle/>
          <a:p>
            <a:r>
              <a:rPr lang="en-US" sz="2400" dirty="0">
                <a:solidFill>
                  <a:schemeClr val="tx1"/>
                </a:solidFill>
              </a:rPr>
              <a:t>For </a:t>
            </a:r>
            <a:r>
              <a:rPr lang="en-US" sz="2400" dirty="0"/>
              <a:t>gene/</a:t>
            </a:r>
            <a:r>
              <a:rPr lang="en-US" sz="2400" dirty="0" err="1"/>
              <a:t>isoform</a:t>
            </a:r>
            <a:r>
              <a:rPr lang="en-US" sz="2400" dirty="0"/>
              <a:t> length</a:t>
            </a:r>
            <a:endParaRPr lang="en-US" sz="1600" dirty="0"/>
          </a:p>
        </p:txBody>
      </p:sp>
      <p:sp>
        <p:nvSpPr>
          <p:cNvPr id="10" name="Title 9"/>
          <p:cNvSpPr>
            <a:spLocks noGrp="1"/>
          </p:cNvSpPr>
          <p:nvPr>
            <p:ph type="title"/>
          </p:nvPr>
        </p:nvSpPr>
        <p:spPr/>
        <p:txBody>
          <a:bodyPr/>
          <a:lstStyle/>
          <a:p>
            <a:r>
              <a:rPr lang="en-US" dirty="0" err="1"/>
              <a:t>Normalised</a:t>
            </a:r>
            <a:r>
              <a:rPr lang="en-US" dirty="0"/>
              <a:t> expression values</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3</a:t>
            </a:fld>
            <a:endParaRPr lang="de-DE"/>
          </a:p>
        </p:txBody>
      </p:sp>
      <p:grpSp>
        <p:nvGrpSpPr>
          <p:cNvPr id="3" name="Group 2"/>
          <p:cNvGrpSpPr/>
          <p:nvPr/>
        </p:nvGrpSpPr>
        <p:grpSpPr>
          <a:xfrm>
            <a:off x="1828800" y="2824151"/>
            <a:ext cx="5430000" cy="1256825"/>
            <a:chOff x="1828800" y="2172175"/>
            <a:chExt cx="5430000" cy="1256825"/>
          </a:xfrm>
        </p:grpSpPr>
        <p:sp>
          <p:nvSpPr>
            <p:cNvPr id="16" name="Rectangle 15"/>
            <p:cNvSpPr/>
            <p:nvPr/>
          </p:nvSpPr>
          <p:spPr bwMode="auto">
            <a:xfrm>
              <a:off x="1828800" y="2971800"/>
              <a:ext cx="3240000" cy="457200"/>
            </a:xfrm>
            <a:prstGeom prst="rect">
              <a:avLst/>
            </a:prstGeom>
            <a:solidFill>
              <a:srgbClr val="3366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2F6EF"/>
                  </a:solidFill>
                  <a:effectLst/>
                  <a:latin typeface="Arial" pitchFamily="-65" charset="0"/>
                  <a:ea typeface="Geneva" pitchFamily="-65" charset="0"/>
                  <a:cs typeface="Geneva" pitchFamily="-65" charset="0"/>
                </a:rPr>
                <a:t>Gene A</a:t>
              </a:r>
            </a:p>
          </p:txBody>
        </p:sp>
        <p:sp>
          <p:nvSpPr>
            <p:cNvPr id="17" name="Rectangle 16"/>
            <p:cNvSpPr/>
            <p:nvPr/>
          </p:nvSpPr>
          <p:spPr bwMode="auto">
            <a:xfrm>
              <a:off x="5638800" y="2971800"/>
              <a:ext cx="1620000" cy="457200"/>
            </a:xfrm>
            <a:prstGeom prst="rect">
              <a:avLst/>
            </a:prstGeom>
            <a:solidFill>
              <a:schemeClr val="accent2">
                <a:lumMod val="2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2F6EF"/>
                  </a:solidFill>
                  <a:effectLst/>
                  <a:latin typeface="Arial" pitchFamily="-65" charset="0"/>
                  <a:ea typeface="Geneva" pitchFamily="-65" charset="0"/>
                  <a:cs typeface="Geneva" pitchFamily="-65" charset="0"/>
                </a:rPr>
                <a:t>Gene B</a:t>
              </a:r>
            </a:p>
          </p:txBody>
        </p:sp>
        <p:sp>
          <p:nvSpPr>
            <p:cNvPr id="25" name="Rounded Rectangle 24"/>
            <p:cNvSpPr/>
            <p:nvPr/>
          </p:nvSpPr>
          <p:spPr bwMode="auto">
            <a:xfrm>
              <a:off x="1828800" y="24007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26" name="Rounded Rectangle 25"/>
            <p:cNvSpPr/>
            <p:nvPr/>
          </p:nvSpPr>
          <p:spPr bwMode="auto">
            <a:xfrm>
              <a:off x="2667000" y="24769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27" name="Rounded Rectangle 26"/>
            <p:cNvSpPr/>
            <p:nvPr/>
          </p:nvSpPr>
          <p:spPr bwMode="auto">
            <a:xfrm>
              <a:off x="2133600" y="27055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28" name="Rounded Rectangle 27"/>
            <p:cNvSpPr/>
            <p:nvPr/>
          </p:nvSpPr>
          <p:spPr bwMode="auto">
            <a:xfrm>
              <a:off x="3048000" y="27055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32" name="Rounded Rectangle 31"/>
            <p:cNvSpPr/>
            <p:nvPr/>
          </p:nvSpPr>
          <p:spPr bwMode="auto">
            <a:xfrm>
              <a:off x="6503880" y="24007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33" name="Rounded Rectangle 32"/>
            <p:cNvSpPr/>
            <p:nvPr/>
          </p:nvSpPr>
          <p:spPr bwMode="auto">
            <a:xfrm>
              <a:off x="5841630" y="24007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34" name="Rounded Rectangle 33"/>
            <p:cNvSpPr/>
            <p:nvPr/>
          </p:nvSpPr>
          <p:spPr bwMode="auto">
            <a:xfrm>
              <a:off x="6172200" y="27055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35" name="Rounded Rectangle 34"/>
            <p:cNvSpPr/>
            <p:nvPr/>
          </p:nvSpPr>
          <p:spPr bwMode="auto">
            <a:xfrm>
              <a:off x="5651130" y="27055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36" name="Rounded Rectangle 35"/>
            <p:cNvSpPr/>
            <p:nvPr/>
          </p:nvSpPr>
          <p:spPr bwMode="auto">
            <a:xfrm>
              <a:off x="4686300" y="25531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37" name="Rounded Rectangle 36"/>
            <p:cNvSpPr/>
            <p:nvPr/>
          </p:nvSpPr>
          <p:spPr bwMode="auto">
            <a:xfrm>
              <a:off x="3657600" y="23245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38" name="Rounded Rectangle 37"/>
            <p:cNvSpPr/>
            <p:nvPr/>
          </p:nvSpPr>
          <p:spPr bwMode="auto">
            <a:xfrm>
              <a:off x="3848100" y="27055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39" name="Rounded Rectangle 38"/>
            <p:cNvSpPr/>
            <p:nvPr/>
          </p:nvSpPr>
          <p:spPr bwMode="auto">
            <a:xfrm>
              <a:off x="4191000" y="24007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0" name="Rounded Rectangle 39"/>
            <p:cNvSpPr/>
            <p:nvPr/>
          </p:nvSpPr>
          <p:spPr bwMode="auto">
            <a:xfrm>
              <a:off x="3238500" y="21721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1" name="Rounded Rectangle 40"/>
            <p:cNvSpPr/>
            <p:nvPr/>
          </p:nvSpPr>
          <p:spPr bwMode="auto">
            <a:xfrm>
              <a:off x="6781800" y="27055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2" name="Rounded Rectangle 41"/>
            <p:cNvSpPr/>
            <p:nvPr/>
          </p:nvSpPr>
          <p:spPr bwMode="auto">
            <a:xfrm>
              <a:off x="2438400" y="2172175"/>
              <a:ext cx="381000" cy="152400"/>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grpSp>
      <p:graphicFrame>
        <p:nvGraphicFramePr>
          <p:cNvPr id="45" name="Table 44"/>
          <p:cNvGraphicFramePr>
            <a:graphicFrameLocks noGrp="1"/>
          </p:cNvGraphicFramePr>
          <p:nvPr>
            <p:extLst>
              <p:ext uri="{D42A27DB-BD31-4B8C-83A1-F6EECF244321}">
                <p14:modId xmlns:p14="http://schemas.microsoft.com/office/powerpoint/2010/main" val="2083129229"/>
              </p:ext>
            </p:extLst>
          </p:nvPr>
        </p:nvGraphicFramePr>
        <p:xfrm>
          <a:off x="1143000" y="5071576"/>
          <a:ext cx="6477000" cy="1381760"/>
        </p:xfrm>
        <a:graphic>
          <a:graphicData uri="http://schemas.openxmlformats.org/drawingml/2006/table">
            <a:tbl>
              <a:tblPr firstRow="1" bandRow="1">
                <a:tableStyleId>{EB344D84-9AFB-497E-A393-DC336BA19D2E}</a:tableStyleId>
              </a:tblPr>
              <a:tblGrid>
                <a:gridCol w="16192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370840">
                <a:tc>
                  <a:txBody>
                    <a:bodyPr/>
                    <a:lstStyle/>
                    <a:p>
                      <a:pPr algn="ctr"/>
                      <a:r>
                        <a:rPr lang="en-US" b="1" dirty="0">
                          <a:solidFill>
                            <a:schemeClr val="tx1"/>
                          </a:solidFill>
                        </a:rPr>
                        <a:t>Gene</a:t>
                      </a:r>
                    </a:p>
                  </a:txBody>
                  <a:tcPr anchor="ctr"/>
                </a:tc>
                <a:tc>
                  <a:txBody>
                    <a:bodyPr/>
                    <a:lstStyle/>
                    <a:p>
                      <a:pPr algn="ctr"/>
                      <a:r>
                        <a:rPr lang="en-US" b="1" dirty="0">
                          <a:solidFill>
                            <a:schemeClr val="tx1"/>
                          </a:solidFill>
                        </a:rPr>
                        <a:t>Raw reads</a:t>
                      </a:r>
                    </a:p>
                  </a:txBody>
                  <a:tcPr anchor="ctr"/>
                </a:tc>
                <a:tc>
                  <a:txBody>
                    <a:bodyPr/>
                    <a:lstStyle/>
                    <a:p>
                      <a:pPr algn="ctr"/>
                      <a:r>
                        <a:rPr lang="en-US" b="1" dirty="0">
                          <a:solidFill>
                            <a:schemeClr val="tx1"/>
                          </a:solidFill>
                        </a:rPr>
                        <a:t>Length</a:t>
                      </a:r>
                    </a:p>
                  </a:txBody>
                  <a:tcPr anchor="ctr"/>
                </a:tc>
                <a:tc>
                  <a:txBody>
                    <a:bodyPr/>
                    <a:lstStyle/>
                    <a:p>
                      <a:pPr algn="ctr"/>
                      <a:r>
                        <a:rPr lang="en-US" b="1" dirty="0" err="1">
                          <a:solidFill>
                            <a:schemeClr val="tx1"/>
                          </a:solidFill>
                        </a:rPr>
                        <a:t>Normalised</a:t>
                      </a:r>
                      <a:r>
                        <a:rPr lang="en-US" b="1" dirty="0">
                          <a:solidFill>
                            <a:schemeClr val="tx1"/>
                          </a:solidFill>
                        </a:rPr>
                        <a:t> Reads</a:t>
                      </a:r>
                    </a:p>
                  </a:txBody>
                  <a:tcPr anchor="ctr"/>
                </a:tc>
                <a:extLst>
                  <a:ext uri="{0D108BD9-81ED-4DB2-BD59-A6C34878D82A}">
                    <a16:rowId xmlns:a16="http://schemas.microsoft.com/office/drawing/2014/main" val="10000"/>
                  </a:ext>
                </a:extLst>
              </a:tr>
              <a:tr h="370840">
                <a:tc>
                  <a:txBody>
                    <a:bodyPr/>
                    <a:lstStyle/>
                    <a:p>
                      <a:pPr algn="ctr"/>
                      <a:r>
                        <a:rPr lang="en-US" b="1" dirty="0">
                          <a:solidFill>
                            <a:schemeClr val="tx1"/>
                          </a:solidFill>
                        </a:rPr>
                        <a:t>A</a:t>
                      </a:r>
                    </a:p>
                  </a:txBody>
                  <a:tcPr anchor="ctr"/>
                </a:tc>
                <a:tc>
                  <a:txBody>
                    <a:bodyPr/>
                    <a:lstStyle/>
                    <a:p>
                      <a:pPr algn="ctr"/>
                      <a:r>
                        <a:rPr lang="en-US" b="0" dirty="0">
                          <a:solidFill>
                            <a:schemeClr val="tx1"/>
                          </a:solidFill>
                        </a:rPr>
                        <a:t>10</a:t>
                      </a:r>
                    </a:p>
                  </a:txBody>
                  <a:tcPr anchor="ctr"/>
                </a:tc>
                <a:tc>
                  <a:txBody>
                    <a:bodyPr/>
                    <a:lstStyle/>
                    <a:p>
                      <a:pPr algn="ctr"/>
                      <a:r>
                        <a:rPr lang="en-US" b="0" dirty="0">
                          <a:solidFill>
                            <a:schemeClr val="tx1"/>
                          </a:solidFill>
                        </a:rPr>
                        <a:t>2</a:t>
                      </a:r>
                    </a:p>
                  </a:txBody>
                  <a:tcPr anchor="ctr"/>
                </a:tc>
                <a:tc>
                  <a:txBody>
                    <a:bodyPr/>
                    <a:lstStyle/>
                    <a:p>
                      <a:pPr algn="ctr"/>
                      <a:r>
                        <a:rPr lang="en-US" b="0" dirty="0">
                          <a:solidFill>
                            <a:schemeClr val="tx1"/>
                          </a:solidFill>
                        </a:rPr>
                        <a:t>5</a:t>
                      </a:r>
                    </a:p>
                  </a:txBody>
                  <a:tcPr anchor="ctr"/>
                </a:tc>
                <a:extLst>
                  <a:ext uri="{0D108BD9-81ED-4DB2-BD59-A6C34878D82A}">
                    <a16:rowId xmlns:a16="http://schemas.microsoft.com/office/drawing/2014/main" val="10001"/>
                  </a:ext>
                </a:extLst>
              </a:tr>
              <a:tr h="370840">
                <a:tc>
                  <a:txBody>
                    <a:bodyPr/>
                    <a:lstStyle/>
                    <a:p>
                      <a:pPr algn="ctr"/>
                      <a:r>
                        <a:rPr lang="en-US" b="1" dirty="0">
                          <a:solidFill>
                            <a:schemeClr val="tx1"/>
                          </a:solidFill>
                        </a:rPr>
                        <a:t>B</a:t>
                      </a:r>
                    </a:p>
                  </a:txBody>
                  <a:tcPr anchor="ctr"/>
                </a:tc>
                <a:tc>
                  <a:txBody>
                    <a:bodyPr/>
                    <a:lstStyle/>
                    <a:p>
                      <a:pPr algn="ctr"/>
                      <a:r>
                        <a:rPr lang="en-US" b="0" dirty="0">
                          <a:solidFill>
                            <a:schemeClr val="tx1"/>
                          </a:solidFill>
                        </a:rPr>
                        <a:t>5</a:t>
                      </a:r>
                    </a:p>
                  </a:txBody>
                  <a:tcPr anchor="ctr"/>
                </a:tc>
                <a:tc>
                  <a:txBody>
                    <a:bodyPr/>
                    <a:lstStyle/>
                    <a:p>
                      <a:pPr algn="ctr"/>
                      <a:r>
                        <a:rPr lang="en-US" b="0" dirty="0">
                          <a:solidFill>
                            <a:schemeClr val="tx1"/>
                          </a:solidFill>
                        </a:rPr>
                        <a:t>1</a:t>
                      </a:r>
                    </a:p>
                  </a:txBody>
                  <a:tcPr anchor="ctr"/>
                </a:tc>
                <a:tc>
                  <a:txBody>
                    <a:bodyPr/>
                    <a:lstStyle/>
                    <a:p>
                      <a:pPr algn="ctr"/>
                      <a:r>
                        <a:rPr lang="en-US" b="0" dirty="0">
                          <a:solidFill>
                            <a:schemeClr val="tx1"/>
                          </a:solidFill>
                        </a:rPr>
                        <a:t>5</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8870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
          </p:nvPr>
        </p:nvSpPr>
        <p:spPr>
          <a:xfrm>
            <a:off x="495300" y="1706934"/>
            <a:ext cx="8153400" cy="769938"/>
          </a:xfrm>
        </p:spPr>
        <p:txBody>
          <a:bodyPr>
            <a:normAutofit/>
          </a:bodyPr>
          <a:lstStyle/>
          <a:p>
            <a:r>
              <a:rPr lang="en-US" sz="2400" dirty="0">
                <a:solidFill>
                  <a:schemeClr val="tx1"/>
                </a:solidFill>
              </a:rPr>
              <a:t>For total number of mapped reads</a:t>
            </a:r>
            <a:endParaRPr lang="en-US" sz="1600" dirty="0"/>
          </a:p>
        </p:txBody>
      </p:sp>
      <p:sp>
        <p:nvSpPr>
          <p:cNvPr id="10" name="Title 9"/>
          <p:cNvSpPr>
            <a:spLocks noGrp="1"/>
          </p:cNvSpPr>
          <p:nvPr>
            <p:ph type="title"/>
          </p:nvPr>
        </p:nvSpPr>
        <p:spPr/>
        <p:txBody>
          <a:bodyPr/>
          <a:lstStyle/>
          <a:p>
            <a:r>
              <a:rPr lang="en-US" dirty="0" err="1"/>
              <a:t>Normalised</a:t>
            </a:r>
            <a:r>
              <a:rPr lang="en-US" dirty="0"/>
              <a:t> expression values</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4</a:t>
            </a:fld>
            <a:endParaRPr lang="de-DE"/>
          </a:p>
        </p:txBody>
      </p:sp>
      <p:graphicFrame>
        <p:nvGraphicFramePr>
          <p:cNvPr id="37" name="Table 36"/>
          <p:cNvGraphicFramePr>
            <a:graphicFrameLocks noGrp="1"/>
          </p:cNvGraphicFramePr>
          <p:nvPr>
            <p:extLst>
              <p:ext uri="{D42A27DB-BD31-4B8C-83A1-F6EECF244321}">
                <p14:modId xmlns:p14="http://schemas.microsoft.com/office/powerpoint/2010/main" val="2526520049"/>
              </p:ext>
            </p:extLst>
          </p:nvPr>
        </p:nvGraphicFramePr>
        <p:xfrm>
          <a:off x="3962400" y="3475568"/>
          <a:ext cx="5105400" cy="1656079"/>
        </p:xfrm>
        <a:graphic>
          <a:graphicData uri="http://schemas.openxmlformats.org/drawingml/2006/table">
            <a:tbl>
              <a:tblPr firstRow="1" bandRow="1">
                <a:tableStyleId>{EB344D84-9AFB-497E-A393-DC336BA19D2E}</a:tableStyleId>
              </a:tblPr>
              <a:tblGrid>
                <a:gridCol w="12763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b="1" dirty="0">
                          <a:solidFill>
                            <a:schemeClr val="tx1"/>
                          </a:solidFill>
                        </a:rPr>
                        <a:t>Condition</a:t>
                      </a:r>
                    </a:p>
                  </a:txBody>
                  <a:tcPr anchor="ctr"/>
                </a:tc>
                <a:tc>
                  <a:txBody>
                    <a:bodyPr/>
                    <a:lstStyle/>
                    <a:p>
                      <a:pPr algn="ctr"/>
                      <a:r>
                        <a:rPr lang="en-US" b="1" dirty="0">
                          <a:solidFill>
                            <a:schemeClr val="tx1"/>
                          </a:solidFill>
                        </a:rPr>
                        <a:t>Raw reads</a:t>
                      </a:r>
                    </a:p>
                  </a:txBody>
                  <a:tcPr anchor="ctr"/>
                </a:tc>
                <a:tc>
                  <a:txBody>
                    <a:bodyPr/>
                    <a:lstStyle/>
                    <a:p>
                      <a:pPr algn="ctr"/>
                      <a:r>
                        <a:rPr lang="en-US" b="1" dirty="0">
                          <a:solidFill>
                            <a:schemeClr val="tx1"/>
                          </a:solidFill>
                        </a:rPr>
                        <a:t>Total</a:t>
                      </a:r>
                    </a:p>
                    <a:p>
                      <a:pPr algn="ctr"/>
                      <a:r>
                        <a:rPr lang="en-US" b="1" dirty="0">
                          <a:solidFill>
                            <a:schemeClr val="tx1"/>
                          </a:solidFill>
                        </a:rPr>
                        <a:t>mapped reads</a:t>
                      </a:r>
                    </a:p>
                  </a:txBody>
                  <a:tcPr anchor="ctr"/>
                </a:tc>
                <a:tc>
                  <a:txBody>
                    <a:bodyPr/>
                    <a:lstStyle/>
                    <a:p>
                      <a:pPr algn="ctr"/>
                      <a:r>
                        <a:rPr lang="en-US" b="1" dirty="0" err="1">
                          <a:solidFill>
                            <a:schemeClr val="tx1"/>
                          </a:solidFill>
                        </a:rPr>
                        <a:t>Normalised</a:t>
                      </a:r>
                      <a:r>
                        <a:rPr lang="en-US" b="1" dirty="0">
                          <a:solidFill>
                            <a:schemeClr val="tx1"/>
                          </a:solidFill>
                        </a:rPr>
                        <a:t> Reads</a:t>
                      </a:r>
                    </a:p>
                  </a:txBody>
                  <a:tcPr anchor="ctr"/>
                </a:tc>
                <a:extLst>
                  <a:ext uri="{0D108BD9-81ED-4DB2-BD59-A6C34878D82A}">
                    <a16:rowId xmlns:a16="http://schemas.microsoft.com/office/drawing/2014/main" val="10000"/>
                  </a:ext>
                </a:extLst>
              </a:tr>
              <a:tr h="370840">
                <a:tc>
                  <a:txBody>
                    <a:bodyPr/>
                    <a:lstStyle/>
                    <a:p>
                      <a:pPr algn="ctr"/>
                      <a:r>
                        <a:rPr lang="en-US" b="1" dirty="0" err="1">
                          <a:solidFill>
                            <a:schemeClr val="tx1"/>
                          </a:solidFill>
                        </a:rPr>
                        <a:t>x</a:t>
                      </a:r>
                      <a:endParaRPr lang="en-US" b="1" dirty="0">
                        <a:solidFill>
                          <a:schemeClr val="tx1"/>
                        </a:solidFill>
                      </a:endParaRPr>
                    </a:p>
                  </a:txBody>
                  <a:tcPr anchor="ctr"/>
                </a:tc>
                <a:tc>
                  <a:txBody>
                    <a:bodyPr/>
                    <a:lstStyle/>
                    <a:p>
                      <a:pPr algn="ctr"/>
                      <a:r>
                        <a:rPr lang="en-US" b="0" dirty="0">
                          <a:solidFill>
                            <a:schemeClr val="tx1"/>
                          </a:solidFill>
                        </a:rPr>
                        <a:t>10</a:t>
                      </a:r>
                    </a:p>
                  </a:txBody>
                  <a:tcPr anchor="ctr"/>
                </a:tc>
                <a:tc>
                  <a:txBody>
                    <a:bodyPr/>
                    <a:lstStyle/>
                    <a:p>
                      <a:pPr algn="ctr"/>
                      <a:r>
                        <a:rPr lang="en-US" b="0" dirty="0">
                          <a:solidFill>
                            <a:schemeClr val="tx1"/>
                          </a:solidFill>
                        </a:rPr>
                        <a:t>1000</a:t>
                      </a:r>
                    </a:p>
                  </a:txBody>
                  <a:tcPr anchor="ctr"/>
                </a:tc>
                <a:tc>
                  <a:txBody>
                    <a:bodyPr/>
                    <a:lstStyle/>
                    <a:p>
                      <a:pPr algn="ctr"/>
                      <a:r>
                        <a:rPr lang="en-US" b="0" dirty="0">
                          <a:solidFill>
                            <a:schemeClr val="tx1"/>
                          </a:solidFill>
                        </a:rPr>
                        <a:t>0.01</a:t>
                      </a:r>
                    </a:p>
                  </a:txBody>
                  <a:tcPr anchor="ctr"/>
                </a:tc>
                <a:extLst>
                  <a:ext uri="{0D108BD9-81ED-4DB2-BD59-A6C34878D82A}">
                    <a16:rowId xmlns:a16="http://schemas.microsoft.com/office/drawing/2014/main" val="10001"/>
                  </a:ext>
                </a:extLst>
              </a:tr>
              <a:tr h="370840">
                <a:tc>
                  <a:txBody>
                    <a:bodyPr/>
                    <a:lstStyle/>
                    <a:p>
                      <a:pPr algn="ctr"/>
                      <a:r>
                        <a:rPr lang="en-US" b="1" dirty="0" err="1">
                          <a:solidFill>
                            <a:schemeClr val="tx1"/>
                          </a:solidFill>
                        </a:rPr>
                        <a:t>z</a:t>
                      </a:r>
                      <a:endParaRPr lang="en-US" b="1" dirty="0">
                        <a:solidFill>
                          <a:schemeClr val="tx1"/>
                        </a:solidFill>
                      </a:endParaRPr>
                    </a:p>
                  </a:txBody>
                  <a:tcPr anchor="ctr"/>
                </a:tc>
                <a:tc>
                  <a:txBody>
                    <a:bodyPr/>
                    <a:lstStyle/>
                    <a:p>
                      <a:pPr algn="ctr"/>
                      <a:r>
                        <a:rPr lang="en-US" b="0" dirty="0">
                          <a:solidFill>
                            <a:schemeClr val="tx1"/>
                          </a:solidFill>
                        </a:rPr>
                        <a:t>5</a:t>
                      </a:r>
                    </a:p>
                  </a:txBody>
                  <a:tcPr anchor="ctr"/>
                </a:tc>
                <a:tc>
                  <a:txBody>
                    <a:bodyPr/>
                    <a:lstStyle/>
                    <a:p>
                      <a:pPr algn="ctr"/>
                      <a:r>
                        <a:rPr lang="en-US" b="0" dirty="0">
                          <a:solidFill>
                            <a:schemeClr val="tx1"/>
                          </a:solidFill>
                        </a:rPr>
                        <a:t>500</a:t>
                      </a:r>
                    </a:p>
                  </a:txBody>
                  <a:tcPr anchor="ctr"/>
                </a:tc>
                <a:tc>
                  <a:txBody>
                    <a:bodyPr/>
                    <a:lstStyle/>
                    <a:p>
                      <a:pPr algn="ctr"/>
                      <a:r>
                        <a:rPr lang="en-US" b="0" dirty="0">
                          <a:solidFill>
                            <a:schemeClr val="tx1"/>
                          </a:solidFill>
                        </a:rPr>
                        <a:t>0.01</a:t>
                      </a:r>
                    </a:p>
                  </a:txBody>
                  <a:tcPr anchor="ctr"/>
                </a:tc>
                <a:extLst>
                  <a:ext uri="{0D108BD9-81ED-4DB2-BD59-A6C34878D82A}">
                    <a16:rowId xmlns:a16="http://schemas.microsoft.com/office/drawing/2014/main" val="10002"/>
                  </a:ext>
                </a:extLst>
              </a:tr>
            </a:tbl>
          </a:graphicData>
        </a:graphic>
      </p:graphicFrame>
      <p:grpSp>
        <p:nvGrpSpPr>
          <p:cNvPr id="3" name="Group 2"/>
          <p:cNvGrpSpPr/>
          <p:nvPr/>
        </p:nvGrpSpPr>
        <p:grpSpPr>
          <a:xfrm>
            <a:off x="152400" y="2876128"/>
            <a:ext cx="3733800" cy="3505200"/>
            <a:chOff x="152400" y="2057400"/>
            <a:chExt cx="3733800" cy="3505200"/>
          </a:xfrm>
        </p:grpSpPr>
        <p:sp>
          <p:nvSpPr>
            <p:cNvPr id="16" name="Rectangle 15"/>
            <p:cNvSpPr/>
            <p:nvPr/>
          </p:nvSpPr>
          <p:spPr bwMode="auto">
            <a:xfrm>
              <a:off x="381000" y="2704625"/>
              <a:ext cx="3276600" cy="457200"/>
            </a:xfrm>
            <a:prstGeom prst="rect">
              <a:avLst/>
            </a:prstGeom>
            <a:solidFill>
              <a:srgbClr val="3366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2F6EF"/>
                  </a:solidFill>
                  <a:effectLst/>
                  <a:latin typeface="Arial" pitchFamily="-65" charset="0"/>
                  <a:ea typeface="Geneva" pitchFamily="-65" charset="0"/>
                  <a:cs typeface="Geneva" pitchFamily="-65" charset="0"/>
                </a:rPr>
                <a:t>Gene A</a:t>
              </a:r>
            </a:p>
          </p:txBody>
        </p:sp>
        <p:sp>
          <p:nvSpPr>
            <p:cNvPr id="18" name="Rectangle 17"/>
            <p:cNvSpPr/>
            <p:nvPr/>
          </p:nvSpPr>
          <p:spPr bwMode="auto">
            <a:xfrm>
              <a:off x="381000" y="4267200"/>
              <a:ext cx="3276600" cy="457200"/>
            </a:xfrm>
            <a:prstGeom prst="rect">
              <a:avLst/>
            </a:prstGeom>
            <a:solidFill>
              <a:srgbClr val="3366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dirty="0">
                  <a:solidFill>
                    <a:srgbClr val="F2F6EF"/>
                  </a:solidFill>
                  <a:latin typeface="Arial" pitchFamily="-65" charset="0"/>
                  <a:ea typeface="Geneva" pitchFamily="-65" charset="0"/>
                  <a:cs typeface="Geneva" pitchFamily="-65" charset="0"/>
                </a:rPr>
                <a:t>Gene A</a:t>
              </a:r>
            </a:p>
          </p:txBody>
        </p:sp>
        <p:cxnSp>
          <p:nvCxnSpPr>
            <p:cNvPr id="21" name="Straight Connector 20"/>
            <p:cNvCxnSpPr/>
            <p:nvPr/>
          </p:nvCxnSpPr>
          <p:spPr bwMode="auto">
            <a:xfrm>
              <a:off x="152400" y="3654623"/>
              <a:ext cx="3733800" cy="1588"/>
            </a:xfrm>
            <a:prstGeom prst="line">
              <a:avLst/>
            </a:prstGeom>
            <a:solidFill>
              <a:schemeClr val="accent1"/>
            </a:solidFill>
            <a:ln w="22225" cap="flat" cmpd="sng" algn="ctr">
              <a:solidFill>
                <a:schemeClr val="tx1">
                  <a:lumMod val="75000"/>
                  <a:lumOff val="25000"/>
                </a:schemeClr>
              </a:solidFill>
              <a:prstDash val="sysDash"/>
              <a:round/>
              <a:headEnd type="none" w="med" len="med"/>
              <a:tailEnd type="none" w="med" len="med"/>
            </a:ln>
            <a:effectLst/>
          </p:spPr>
        </p:cxnSp>
        <p:sp>
          <p:nvSpPr>
            <p:cNvPr id="23" name="TextBox 22"/>
            <p:cNvSpPr txBox="1"/>
            <p:nvPr/>
          </p:nvSpPr>
          <p:spPr>
            <a:xfrm>
              <a:off x="152400" y="3197423"/>
              <a:ext cx="1143000" cy="307777"/>
            </a:xfrm>
            <a:prstGeom prst="rect">
              <a:avLst/>
            </a:prstGeom>
            <a:noFill/>
          </p:spPr>
          <p:txBody>
            <a:bodyPr wrap="square" rtlCol="0" anchor="ctr">
              <a:spAutoFit/>
            </a:bodyPr>
            <a:lstStyle/>
            <a:p>
              <a:pPr algn="ctr"/>
              <a:r>
                <a:rPr lang="en-US" sz="1400" dirty="0"/>
                <a:t>Condition </a:t>
              </a:r>
              <a:r>
                <a:rPr lang="en-US" sz="1400" dirty="0" err="1"/>
                <a:t>x</a:t>
              </a:r>
              <a:endParaRPr lang="en-US" sz="1400" dirty="0"/>
            </a:p>
          </p:txBody>
        </p:sp>
        <p:sp>
          <p:nvSpPr>
            <p:cNvPr id="24" name="TextBox 23"/>
            <p:cNvSpPr txBox="1"/>
            <p:nvPr/>
          </p:nvSpPr>
          <p:spPr>
            <a:xfrm>
              <a:off x="152400" y="3807023"/>
              <a:ext cx="1143000" cy="307777"/>
            </a:xfrm>
            <a:prstGeom prst="rect">
              <a:avLst/>
            </a:prstGeom>
            <a:noFill/>
          </p:spPr>
          <p:txBody>
            <a:bodyPr wrap="square" rtlCol="0" anchor="ctr">
              <a:spAutoFit/>
            </a:bodyPr>
            <a:lstStyle/>
            <a:p>
              <a:pPr algn="ctr"/>
              <a:r>
                <a:rPr lang="en-US" sz="1400" dirty="0"/>
                <a:t>Condition </a:t>
              </a:r>
              <a:r>
                <a:rPr lang="en-US" sz="1400" dirty="0" err="1"/>
                <a:t>z</a:t>
              </a:r>
              <a:endParaRPr lang="en-US" sz="1400" dirty="0"/>
            </a:p>
          </p:txBody>
        </p:sp>
        <p:sp>
          <p:nvSpPr>
            <p:cNvPr id="25" name="Rounded Rectangle 24"/>
            <p:cNvSpPr/>
            <p:nvPr/>
          </p:nvSpPr>
          <p:spPr bwMode="auto">
            <a:xfrm>
              <a:off x="381000" y="21336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26" name="Rounded Rectangle 25"/>
            <p:cNvSpPr/>
            <p:nvPr/>
          </p:nvSpPr>
          <p:spPr bwMode="auto">
            <a:xfrm>
              <a:off x="1066800" y="21336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27" name="Rounded Rectangle 26"/>
            <p:cNvSpPr/>
            <p:nvPr/>
          </p:nvSpPr>
          <p:spPr bwMode="auto">
            <a:xfrm>
              <a:off x="1295400" y="24384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28" name="Rounded Rectangle 27"/>
            <p:cNvSpPr/>
            <p:nvPr/>
          </p:nvSpPr>
          <p:spPr bwMode="auto">
            <a:xfrm>
              <a:off x="1828800" y="24384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29" name="Rounded Rectangle 28"/>
            <p:cNvSpPr/>
            <p:nvPr/>
          </p:nvSpPr>
          <p:spPr bwMode="auto">
            <a:xfrm>
              <a:off x="3048000" y="20574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39" name="Rounded Rectangle 38"/>
            <p:cNvSpPr/>
            <p:nvPr/>
          </p:nvSpPr>
          <p:spPr bwMode="auto">
            <a:xfrm>
              <a:off x="457200" y="24384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0" name="Rounded Rectangle 39"/>
            <p:cNvSpPr/>
            <p:nvPr/>
          </p:nvSpPr>
          <p:spPr bwMode="auto">
            <a:xfrm>
              <a:off x="1637190" y="2160484"/>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1" name="Rounded Rectangle 40"/>
            <p:cNvSpPr/>
            <p:nvPr/>
          </p:nvSpPr>
          <p:spPr bwMode="auto">
            <a:xfrm>
              <a:off x="2438400" y="22860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2" name="Rounded Rectangle 41"/>
            <p:cNvSpPr/>
            <p:nvPr/>
          </p:nvSpPr>
          <p:spPr bwMode="auto">
            <a:xfrm>
              <a:off x="2133600" y="20574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3" name="Rounded Rectangle 42"/>
            <p:cNvSpPr/>
            <p:nvPr/>
          </p:nvSpPr>
          <p:spPr bwMode="auto">
            <a:xfrm>
              <a:off x="2971800" y="24384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4" name="Rounded Rectangle 43"/>
            <p:cNvSpPr/>
            <p:nvPr/>
          </p:nvSpPr>
          <p:spPr bwMode="auto">
            <a:xfrm>
              <a:off x="990600" y="54102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5" name="Rounded Rectangle 44"/>
            <p:cNvSpPr/>
            <p:nvPr/>
          </p:nvSpPr>
          <p:spPr bwMode="auto">
            <a:xfrm>
              <a:off x="3124200" y="49530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6" name="Rounded Rectangle 45"/>
            <p:cNvSpPr/>
            <p:nvPr/>
          </p:nvSpPr>
          <p:spPr bwMode="auto">
            <a:xfrm>
              <a:off x="457200" y="49530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7" name="Rounded Rectangle 46"/>
            <p:cNvSpPr/>
            <p:nvPr/>
          </p:nvSpPr>
          <p:spPr bwMode="auto">
            <a:xfrm>
              <a:off x="1522890" y="49530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sp>
          <p:nvSpPr>
            <p:cNvPr id="48" name="Rounded Rectangle 47"/>
            <p:cNvSpPr/>
            <p:nvPr/>
          </p:nvSpPr>
          <p:spPr bwMode="auto">
            <a:xfrm>
              <a:off x="2324100" y="5410200"/>
              <a:ext cx="381000" cy="152400"/>
            </a:xfrm>
            <a:prstGeom prst="round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Geneva" pitchFamily="-65" charset="0"/>
                <a:cs typeface="Geneva" pitchFamily="-65" charset="0"/>
              </a:endParaRPr>
            </a:p>
          </p:txBody>
        </p:sp>
      </p:grpSp>
    </p:spTree>
    <p:extLst>
      <p:ext uri="{BB962C8B-B14F-4D97-AF65-F5344CB8AC3E}">
        <p14:creationId xmlns:p14="http://schemas.microsoft.com/office/powerpoint/2010/main" val="291466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FPKM (Fragment Per </a:t>
            </a:r>
            <a:r>
              <a:rPr lang="en-US" dirty="0" err="1"/>
              <a:t>Kilobase</a:t>
            </a:r>
            <a:r>
              <a:rPr lang="en-US" dirty="0"/>
              <a:t> Million)</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5</a:t>
            </a:fld>
            <a:endParaRPr lang="de-DE"/>
          </a:p>
        </p:txBody>
      </p:sp>
      <p:graphicFrame>
        <p:nvGraphicFramePr>
          <p:cNvPr id="37" name="Table 36"/>
          <p:cNvGraphicFramePr>
            <a:graphicFrameLocks noGrp="1"/>
          </p:cNvGraphicFramePr>
          <p:nvPr>
            <p:extLst>
              <p:ext uri="{D42A27DB-BD31-4B8C-83A1-F6EECF244321}">
                <p14:modId xmlns:p14="http://schemas.microsoft.com/office/powerpoint/2010/main" val="676755607"/>
              </p:ext>
            </p:extLst>
          </p:nvPr>
        </p:nvGraphicFramePr>
        <p:xfrm>
          <a:off x="1835696" y="2924944"/>
          <a:ext cx="5839290" cy="2123120"/>
        </p:xfrm>
        <a:graphic>
          <a:graphicData uri="http://schemas.openxmlformats.org/drawingml/2006/table">
            <a:tbl>
              <a:tblPr firstRow="1" bandRow="1">
                <a:tableStyleId>{EB344D84-9AFB-497E-A393-DC336BA19D2E}</a:tableStyleId>
              </a:tblPr>
              <a:tblGrid>
                <a:gridCol w="1459822">
                  <a:extLst>
                    <a:ext uri="{9D8B030D-6E8A-4147-A177-3AD203B41FA5}">
                      <a16:colId xmlns:a16="http://schemas.microsoft.com/office/drawing/2014/main" val="20000"/>
                    </a:ext>
                  </a:extLst>
                </a:gridCol>
                <a:gridCol w="1154785">
                  <a:extLst>
                    <a:ext uri="{9D8B030D-6E8A-4147-A177-3AD203B41FA5}">
                      <a16:colId xmlns:a16="http://schemas.microsoft.com/office/drawing/2014/main" val="20001"/>
                    </a:ext>
                  </a:extLst>
                </a:gridCol>
                <a:gridCol w="1481611">
                  <a:extLst>
                    <a:ext uri="{9D8B030D-6E8A-4147-A177-3AD203B41FA5}">
                      <a16:colId xmlns:a16="http://schemas.microsoft.com/office/drawing/2014/main" val="20002"/>
                    </a:ext>
                  </a:extLst>
                </a:gridCol>
                <a:gridCol w="1743072">
                  <a:extLst>
                    <a:ext uri="{9D8B030D-6E8A-4147-A177-3AD203B41FA5}">
                      <a16:colId xmlns:a16="http://schemas.microsoft.com/office/drawing/2014/main" val="20003"/>
                    </a:ext>
                  </a:extLst>
                </a:gridCol>
              </a:tblGrid>
              <a:tr h="424147">
                <a:tc>
                  <a:txBody>
                    <a:bodyPr/>
                    <a:lstStyle/>
                    <a:p>
                      <a:pPr algn="ctr"/>
                      <a:r>
                        <a:rPr lang="en-US" sz="2100" b="1" dirty="0">
                          <a:solidFill>
                            <a:schemeClr val="tx1"/>
                          </a:solidFill>
                        </a:rPr>
                        <a:t>GENE</a:t>
                      </a:r>
                    </a:p>
                  </a:txBody>
                  <a:tcPr marL="104584" marR="104584" marT="52292" marB="52292" anchor="ctr"/>
                </a:tc>
                <a:tc>
                  <a:txBody>
                    <a:bodyPr/>
                    <a:lstStyle/>
                    <a:p>
                      <a:pPr algn="ctr"/>
                      <a:r>
                        <a:rPr lang="en-US" sz="2100" b="1" dirty="0">
                          <a:solidFill>
                            <a:schemeClr val="tx1"/>
                          </a:solidFill>
                        </a:rPr>
                        <a:t>REP1</a:t>
                      </a:r>
                    </a:p>
                  </a:txBody>
                  <a:tcPr marL="104584" marR="104584" marT="52292" marB="52292" anchor="ctr"/>
                </a:tc>
                <a:tc>
                  <a:txBody>
                    <a:bodyPr/>
                    <a:lstStyle/>
                    <a:p>
                      <a:pPr algn="ctr"/>
                      <a:r>
                        <a:rPr lang="en-US" sz="2100" b="1" dirty="0">
                          <a:solidFill>
                            <a:schemeClr val="tx1"/>
                          </a:solidFill>
                        </a:rPr>
                        <a:t>REP2</a:t>
                      </a:r>
                    </a:p>
                  </a:txBody>
                  <a:tcPr marL="104584" marR="104584" marT="52292" marB="52292" anchor="ctr"/>
                </a:tc>
                <a:tc>
                  <a:txBody>
                    <a:bodyPr/>
                    <a:lstStyle/>
                    <a:p>
                      <a:pPr algn="ctr"/>
                      <a:r>
                        <a:rPr lang="en-US" sz="2100" b="1" dirty="0">
                          <a:solidFill>
                            <a:schemeClr val="tx1"/>
                          </a:solidFill>
                        </a:rPr>
                        <a:t>REP3</a:t>
                      </a:r>
                    </a:p>
                  </a:txBody>
                  <a:tcPr marL="104584" marR="104584" marT="52292" marB="52292" anchor="ctr"/>
                </a:tc>
                <a:extLst>
                  <a:ext uri="{0D108BD9-81ED-4DB2-BD59-A6C34878D82A}">
                    <a16:rowId xmlns:a16="http://schemas.microsoft.com/office/drawing/2014/main" val="10000"/>
                  </a:ext>
                </a:extLst>
              </a:tr>
              <a:tr h="424147">
                <a:tc>
                  <a:txBody>
                    <a:bodyPr/>
                    <a:lstStyle/>
                    <a:p>
                      <a:pPr algn="ctr"/>
                      <a:r>
                        <a:rPr lang="en-US" sz="2100" b="1" dirty="0">
                          <a:solidFill>
                            <a:schemeClr val="tx1"/>
                          </a:solidFill>
                        </a:rPr>
                        <a:t>A1 (2kb)</a:t>
                      </a:r>
                    </a:p>
                  </a:txBody>
                  <a:tcPr marL="104584" marR="104584" marT="52292" marB="52292" anchor="ctr"/>
                </a:tc>
                <a:tc>
                  <a:txBody>
                    <a:bodyPr/>
                    <a:lstStyle/>
                    <a:p>
                      <a:pPr algn="ctr"/>
                      <a:r>
                        <a:rPr lang="en-US" sz="2100" b="0" dirty="0">
                          <a:solidFill>
                            <a:schemeClr val="tx1"/>
                          </a:solidFill>
                        </a:rPr>
                        <a:t>10</a:t>
                      </a:r>
                    </a:p>
                  </a:txBody>
                  <a:tcPr marL="104584" marR="104584" marT="52292" marB="52292" anchor="ctr"/>
                </a:tc>
                <a:tc>
                  <a:txBody>
                    <a:bodyPr/>
                    <a:lstStyle/>
                    <a:p>
                      <a:pPr algn="ctr"/>
                      <a:r>
                        <a:rPr lang="en-US" sz="2100" b="0" dirty="0">
                          <a:solidFill>
                            <a:schemeClr val="tx1"/>
                          </a:solidFill>
                        </a:rPr>
                        <a:t>12</a:t>
                      </a:r>
                    </a:p>
                  </a:txBody>
                  <a:tcPr marL="104584" marR="104584" marT="52292" marB="52292" anchor="ctr"/>
                </a:tc>
                <a:tc>
                  <a:txBody>
                    <a:bodyPr/>
                    <a:lstStyle/>
                    <a:p>
                      <a:pPr algn="ctr"/>
                      <a:r>
                        <a:rPr lang="en-US" sz="2100" b="0" dirty="0">
                          <a:solidFill>
                            <a:schemeClr val="tx1"/>
                          </a:solidFill>
                        </a:rPr>
                        <a:t>30</a:t>
                      </a:r>
                    </a:p>
                  </a:txBody>
                  <a:tcPr marL="104584" marR="104584" marT="52292" marB="52292" anchor="ctr"/>
                </a:tc>
                <a:extLst>
                  <a:ext uri="{0D108BD9-81ED-4DB2-BD59-A6C34878D82A}">
                    <a16:rowId xmlns:a16="http://schemas.microsoft.com/office/drawing/2014/main" val="10001"/>
                  </a:ext>
                </a:extLst>
              </a:tr>
              <a:tr h="424147">
                <a:tc>
                  <a:txBody>
                    <a:bodyPr/>
                    <a:lstStyle/>
                    <a:p>
                      <a:pPr algn="ctr"/>
                      <a:r>
                        <a:rPr lang="en-US" sz="2100" b="1" dirty="0">
                          <a:solidFill>
                            <a:schemeClr val="tx1"/>
                          </a:solidFill>
                        </a:rPr>
                        <a:t>A2 (4kb)</a:t>
                      </a:r>
                    </a:p>
                  </a:txBody>
                  <a:tcPr marL="104584" marR="104584" marT="52292" marB="52292" anchor="ctr"/>
                </a:tc>
                <a:tc>
                  <a:txBody>
                    <a:bodyPr/>
                    <a:lstStyle/>
                    <a:p>
                      <a:pPr algn="ctr"/>
                      <a:r>
                        <a:rPr lang="en-US" sz="2100" b="0" dirty="0">
                          <a:solidFill>
                            <a:schemeClr val="tx1"/>
                          </a:solidFill>
                        </a:rPr>
                        <a:t>20</a:t>
                      </a:r>
                    </a:p>
                  </a:txBody>
                  <a:tcPr marL="104584" marR="104584" marT="52292" marB="52292" anchor="ctr"/>
                </a:tc>
                <a:tc>
                  <a:txBody>
                    <a:bodyPr/>
                    <a:lstStyle/>
                    <a:p>
                      <a:pPr algn="ctr"/>
                      <a:r>
                        <a:rPr lang="en-US" sz="2100" b="0" dirty="0">
                          <a:solidFill>
                            <a:schemeClr val="tx1"/>
                          </a:solidFill>
                        </a:rPr>
                        <a:t>25</a:t>
                      </a:r>
                    </a:p>
                  </a:txBody>
                  <a:tcPr marL="104584" marR="104584" marT="52292" marB="52292" anchor="ctr"/>
                </a:tc>
                <a:tc>
                  <a:txBody>
                    <a:bodyPr/>
                    <a:lstStyle/>
                    <a:p>
                      <a:pPr algn="ctr"/>
                      <a:r>
                        <a:rPr lang="en-US" sz="2100" b="0" dirty="0">
                          <a:solidFill>
                            <a:schemeClr val="tx1"/>
                          </a:solidFill>
                        </a:rPr>
                        <a:t>60</a:t>
                      </a:r>
                    </a:p>
                  </a:txBody>
                  <a:tcPr marL="104584" marR="104584" marT="52292" marB="52292" anchor="ctr"/>
                </a:tc>
                <a:extLst>
                  <a:ext uri="{0D108BD9-81ED-4DB2-BD59-A6C34878D82A}">
                    <a16:rowId xmlns:a16="http://schemas.microsoft.com/office/drawing/2014/main" val="10002"/>
                  </a:ext>
                </a:extLst>
              </a:tr>
              <a:tr h="424147">
                <a:tc>
                  <a:txBody>
                    <a:bodyPr/>
                    <a:lstStyle/>
                    <a:p>
                      <a:pPr algn="ctr"/>
                      <a:r>
                        <a:rPr lang="en-US" sz="2100" b="1" dirty="0">
                          <a:solidFill>
                            <a:schemeClr val="tx1"/>
                          </a:solidFill>
                        </a:rPr>
                        <a:t>A3 (1kb)</a:t>
                      </a:r>
                    </a:p>
                  </a:txBody>
                  <a:tcPr marL="104584" marR="104584" marT="52292" marB="52292" anchor="ctr"/>
                </a:tc>
                <a:tc>
                  <a:txBody>
                    <a:bodyPr/>
                    <a:lstStyle/>
                    <a:p>
                      <a:pPr algn="ctr"/>
                      <a:r>
                        <a:rPr lang="en-US" sz="2100" b="0" dirty="0">
                          <a:solidFill>
                            <a:schemeClr val="tx1"/>
                          </a:solidFill>
                        </a:rPr>
                        <a:t>5</a:t>
                      </a:r>
                    </a:p>
                  </a:txBody>
                  <a:tcPr marL="104584" marR="104584" marT="52292" marB="52292" anchor="ctr"/>
                </a:tc>
                <a:tc>
                  <a:txBody>
                    <a:bodyPr/>
                    <a:lstStyle/>
                    <a:p>
                      <a:pPr algn="ctr"/>
                      <a:r>
                        <a:rPr lang="en-US" sz="2100" b="0" dirty="0">
                          <a:solidFill>
                            <a:schemeClr val="tx1"/>
                          </a:solidFill>
                        </a:rPr>
                        <a:t>8</a:t>
                      </a:r>
                    </a:p>
                  </a:txBody>
                  <a:tcPr marL="104584" marR="104584" marT="52292" marB="52292" anchor="ctr"/>
                </a:tc>
                <a:tc>
                  <a:txBody>
                    <a:bodyPr/>
                    <a:lstStyle/>
                    <a:p>
                      <a:pPr algn="ctr"/>
                      <a:r>
                        <a:rPr lang="en-US" sz="2100" b="0" dirty="0">
                          <a:solidFill>
                            <a:schemeClr val="tx1"/>
                          </a:solidFill>
                        </a:rPr>
                        <a:t>15</a:t>
                      </a:r>
                    </a:p>
                  </a:txBody>
                  <a:tcPr marL="104584" marR="104584" marT="52292" marB="52292" anchor="ctr"/>
                </a:tc>
                <a:extLst>
                  <a:ext uri="{0D108BD9-81ED-4DB2-BD59-A6C34878D82A}">
                    <a16:rowId xmlns:a16="http://schemas.microsoft.com/office/drawing/2014/main" val="10003"/>
                  </a:ext>
                </a:extLst>
              </a:tr>
              <a:tr h="424147">
                <a:tc>
                  <a:txBody>
                    <a:bodyPr/>
                    <a:lstStyle/>
                    <a:p>
                      <a:pPr algn="ctr"/>
                      <a:r>
                        <a:rPr lang="en-US" sz="2100" b="1" dirty="0">
                          <a:solidFill>
                            <a:schemeClr val="tx1"/>
                          </a:solidFill>
                        </a:rPr>
                        <a:t>A4 (10kb)</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1</a:t>
                      </a:r>
                    </a:p>
                  </a:txBody>
                  <a:tcPr marL="104584" marR="104584" marT="52292" marB="52292" anchor="ctr"/>
                </a:tc>
                <a:extLst>
                  <a:ext uri="{0D108BD9-81ED-4DB2-BD59-A6C34878D82A}">
                    <a16:rowId xmlns:a16="http://schemas.microsoft.com/office/drawing/2014/main" val="10004"/>
                  </a:ext>
                </a:extLst>
              </a:tr>
            </a:tbl>
          </a:graphicData>
        </a:graphic>
      </p:graphicFrame>
      <p:sp>
        <p:nvSpPr>
          <p:cNvPr id="2" name="TextBox 1"/>
          <p:cNvSpPr txBox="1"/>
          <p:nvPr/>
        </p:nvSpPr>
        <p:spPr>
          <a:xfrm>
            <a:off x="251520" y="1844824"/>
            <a:ext cx="5489951" cy="461665"/>
          </a:xfrm>
          <a:prstGeom prst="rect">
            <a:avLst/>
          </a:prstGeom>
          <a:noFill/>
        </p:spPr>
        <p:txBody>
          <a:bodyPr wrap="square" rtlCol="0">
            <a:spAutoFit/>
          </a:bodyPr>
          <a:lstStyle/>
          <a:p>
            <a:r>
              <a:rPr lang="en-US" dirty="0"/>
              <a:t>I STEP: normalize by depth </a:t>
            </a:r>
          </a:p>
        </p:txBody>
      </p:sp>
    </p:spTree>
    <p:extLst>
      <p:ext uri="{BB962C8B-B14F-4D97-AF65-F5344CB8AC3E}">
        <p14:creationId xmlns:p14="http://schemas.microsoft.com/office/powerpoint/2010/main" val="140194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FPKM (RPKM)</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6</a:t>
            </a:fld>
            <a:endParaRPr lang="de-DE"/>
          </a:p>
        </p:txBody>
      </p:sp>
      <p:graphicFrame>
        <p:nvGraphicFramePr>
          <p:cNvPr id="37" name="Table 36"/>
          <p:cNvGraphicFramePr>
            <a:graphicFrameLocks noGrp="1"/>
          </p:cNvGraphicFramePr>
          <p:nvPr>
            <p:extLst>
              <p:ext uri="{D42A27DB-BD31-4B8C-83A1-F6EECF244321}">
                <p14:modId xmlns:p14="http://schemas.microsoft.com/office/powerpoint/2010/main" val="4252964363"/>
              </p:ext>
            </p:extLst>
          </p:nvPr>
        </p:nvGraphicFramePr>
        <p:xfrm>
          <a:off x="1835696" y="2924944"/>
          <a:ext cx="5839290" cy="2123120"/>
        </p:xfrm>
        <a:graphic>
          <a:graphicData uri="http://schemas.openxmlformats.org/drawingml/2006/table">
            <a:tbl>
              <a:tblPr firstRow="1" bandRow="1">
                <a:tableStyleId>{EB344D84-9AFB-497E-A393-DC336BA19D2E}</a:tableStyleId>
              </a:tblPr>
              <a:tblGrid>
                <a:gridCol w="1459822">
                  <a:extLst>
                    <a:ext uri="{9D8B030D-6E8A-4147-A177-3AD203B41FA5}">
                      <a16:colId xmlns:a16="http://schemas.microsoft.com/office/drawing/2014/main" val="20000"/>
                    </a:ext>
                  </a:extLst>
                </a:gridCol>
                <a:gridCol w="1154785">
                  <a:extLst>
                    <a:ext uri="{9D8B030D-6E8A-4147-A177-3AD203B41FA5}">
                      <a16:colId xmlns:a16="http://schemas.microsoft.com/office/drawing/2014/main" val="20001"/>
                    </a:ext>
                  </a:extLst>
                </a:gridCol>
                <a:gridCol w="1481611">
                  <a:extLst>
                    <a:ext uri="{9D8B030D-6E8A-4147-A177-3AD203B41FA5}">
                      <a16:colId xmlns:a16="http://schemas.microsoft.com/office/drawing/2014/main" val="20002"/>
                    </a:ext>
                  </a:extLst>
                </a:gridCol>
                <a:gridCol w="1743072">
                  <a:extLst>
                    <a:ext uri="{9D8B030D-6E8A-4147-A177-3AD203B41FA5}">
                      <a16:colId xmlns:a16="http://schemas.microsoft.com/office/drawing/2014/main" val="20003"/>
                    </a:ext>
                  </a:extLst>
                </a:gridCol>
              </a:tblGrid>
              <a:tr h="424147">
                <a:tc>
                  <a:txBody>
                    <a:bodyPr/>
                    <a:lstStyle/>
                    <a:p>
                      <a:pPr algn="ctr"/>
                      <a:r>
                        <a:rPr lang="en-US" sz="2100" b="1" dirty="0">
                          <a:solidFill>
                            <a:schemeClr val="tx1"/>
                          </a:solidFill>
                        </a:rPr>
                        <a:t>GENE</a:t>
                      </a:r>
                    </a:p>
                  </a:txBody>
                  <a:tcPr marL="104584" marR="104584" marT="52292" marB="52292" anchor="ctr"/>
                </a:tc>
                <a:tc>
                  <a:txBody>
                    <a:bodyPr/>
                    <a:lstStyle/>
                    <a:p>
                      <a:pPr algn="ctr"/>
                      <a:r>
                        <a:rPr lang="en-US" sz="2100" b="1" dirty="0">
                          <a:solidFill>
                            <a:schemeClr val="tx1"/>
                          </a:solidFill>
                        </a:rPr>
                        <a:t>REP1</a:t>
                      </a:r>
                    </a:p>
                  </a:txBody>
                  <a:tcPr marL="104584" marR="104584" marT="52292" marB="52292" anchor="ctr"/>
                </a:tc>
                <a:tc>
                  <a:txBody>
                    <a:bodyPr/>
                    <a:lstStyle/>
                    <a:p>
                      <a:pPr algn="ctr"/>
                      <a:r>
                        <a:rPr lang="en-US" sz="2100" b="1" dirty="0">
                          <a:solidFill>
                            <a:schemeClr val="tx1"/>
                          </a:solidFill>
                        </a:rPr>
                        <a:t>REP2</a:t>
                      </a:r>
                    </a:p>
                  </a:txBody>
                  <a:tcPr marL="104584" marR="104584" marT="52292" marB="52292" anchor="ctr"/>
                </a:tc>
                <a:tc>
                  <a:txBody>
                    <a:bodyPr/>
                    <a:lstStyle/>
                    <a:p>
                      <a:pPr algn="ctr"/>
                      <a:r>
                        <a:rPr lang="en-US" sz="2100" b="1" dirty="0">
                          <a:solidFill>
                            <a:schemeClr val="tx1"/>
                          </a:solidFill>
                        </a:rPr>
                        <a:t>REP3</a:t>
                      </a:r>
                    </a:p>
                  </a:txBody>
                  <a:tcPr marL="104584" marR="104584" marT="52292" marB="52292" anchor="ctr"/>
                </a:tc>
                <a:extLst>
                  <a:ext uri="{0D108BD9-81ED-4DB2-BD59-A6C34878D82A}">
                    <a16:rowId xmlns:a16="http://schemas.microsoft.com/office/drawing/2014/main" val="10000"/>
                  </a:ext>
                </a:extLst>
              </a:tr>
              <a:tr h="424147">
                <a:tc>
                  <a:txBody>
                    <a:bodyPr/>
                    <a:lstStyle/>
                    <a:p>
                      <a:pPr algn="ctr"/>
                      <a:r>
                        <a:rPr lang="en-US" sz="2100" b="1" dirty="0">
                          <a:solidFill>
                            <a:schemeClr val="tx1"/>
                          </a:solidFill>
                        </a:rPr>
                        <a:t>A1 (2kb)</a:t>
                      </a:r>
                    </a:p>
                  </a:txBody>
                  <a:tcPr marL="104584" marR="104584" marT="52292" marB="52292" anchor="ctr"/>
                </a:tc>
                <a:tc>
                  <a:txBody>
                    <a:bodyPr/>
                    <a:lstStyle/>
                    <a:p>
                      <a:pPr algn="ctr"/>
                      <a:r>
                        <a:rPr lang="en-US" sz="2100" b="0" dirty="0">
                          <a:solidFill>
                            <a:schemeClr val="tx1"/>
                          </a:solidFill>
                        </a:rPr>
                        <a:t>10</a:t>
                      </a:r>
                    </a:p>
                  </a:txBody>
                  <a:tcPr marL="104584" marR="104584" marT="52292" marB="52292" anchor="ctr"/>
                </a:tc>
                <a:tc>
                  <a:txBody>
                    <a:bodyPr/>
                    <a:lstStyle/>
                    <a:p>
                      <a:pPr algn="ctr"/>
                      <a:r>
                        <a:rPr lang="en-US" sz="2100" b="0" dirty="0">
                          <a:solidFill>
                            <a:schemeClr val="tx1"/>
                          </a:solidFill>
                        </a:rPr>
                        <a:t>12</a:t>
                      </a:r>
                    </a:p>
                  </a:txBody>
                  <a:tcPr marL="104584" marR="104584" marT="52292" marB="52292" anchor="ctr"/>
                </a:tc>
                <a:tc>
                  <a:txBody>
                    <a:bodyPr/>
                    <a:lstStyle/>
                    <a:p>
                      <a:pPr algn="ctr"/>
                      <a:r>
                        <a:rPr lang="en-US" sz="2100" b="0" dirty="0">
                          <a:solidFill>
                            <a:schemeClr val="tx1"/>
                          </a:solidFill>
                        </a:rPr>
                        <a:t>30</a:t>
                      </a:r>
                    </a:p>
                  </a:txBody>
                  <a:tcPr marL="104584" marR="104584" marT="52292" marB="52292" anchor="ctr"/>
                </a:tc>
                <a:extLst>
                  <a:ext uri="{0D108BD9-81ED-4DB2-BD59-A6C34878D82A}">
                    <a16:rowId xmlns:a16="http://schemas.microsoft.com/office/drawing/2014/main" val="10001"/>
                  </a:ext>
                </a:extLst>
              </a:tr>
              <a:tr h="424147">
                <a:tc>
                  <a:txBody>
                    <a:bodyPr/>
                    <a:lstStyle/>
                    <a:p>
                      <a:pPr algn="ctr"/>
                      <a:r>
                        <a:rPr lang="en-US" sz="2100" b="1" dirty="0">
                          <a:solidFill>
                            <a:schemeClr val="tx1"/>
                          </a:solidFill>
                        </a:rPr>
                        <a:t>A2 (4kb)</a:t>
                      </a:r>
                    </a:p>
                  </a:txBody>
                  <a:tcPr marL="104584" marR="104584" marT="52292" marB="52292" anchor="ctr"/>
                </a:tc>
                <a:tc>
                  <a:txBody>
                    <a:bodyPr/>
                    <a:lstStyle/>
                    <a:p>
                      <a:pPr algn="ctr"/>
                      <a:r>
                        <a:rPr lang="en-US" sz="2100" b="0" dirty="0">
                          <a:solidFill>
                            <a:schemeClr val="tx1"/>
                          </a:solidFill>
                        </a:rPr>
                        <a:t>20</a:t>
                      </a:r>
                    </a:p>
                  </a:txBody>
                  <a:tcPr marL="104584" marR="104584" marT="52292" marB="52292" anchor="ctr"/>
                </a:tc>
                <a:tc>
                  <a:txBody>
                    <a:bodyPr/>
                    <a:lstStyle/>
                    <a:p>
                      <a:pPr algn="ctr"/>
                      <a:r>
                        <a:rPr lang="en-US" sz="2100" b="0" dirty="0">
                          <a:solidFill>
                            <a:schemeClr val="tx1"/>
                          </a:solidFill>
                        </a:rPr>
                        <a:t>25</a:t>
                      </a:r>
                    </a:p>
                  </a:txBody>
                  <a:tcPr marL="104584" marR="104584" marT="52292" marB="52292" anchor="ctr"/>
                </a:tc>
                <a:tc>
                  <a:txBody>
                    <a:bodyPr/>
                    <a:lstStyle/>
                    <a:p>
                      <a:pPr algn="ctr"/>
                      <a:r>
                        <a:rPr lang="en-US" sz="2100" b="0" dirty="0">
                          <a:solidFill>
                            <a:schemeClr val="tx1"/>
                          </a:solidFill>
                        </a:rPr>
                        <a:t>60</a:t>
                      </a:r>
                    </a:p>
                  </a:txBody>
                  <a:tcPr marL="104584" marR="104584" marT="52292" marB="52292" anchor="ctr"/>
                </a:tc>
                <a:extLst>
                  <a:ext uri="{0D108BD9-81ED-4DB2-BD59-A6C34878D82A}">
                    <a16:rowId xmlns:a16="http://schemas.microsoft.com/office/drawing/2014/main" val="10002"/>
                  </a:ext>
                </a:extLst>
              </a:tr>
              <a:tr h="424147">
                <a:tc>
                  <a:txBody>
                    <a:bodyPr/>
                    <a:lstStyle/>
                    <a:p>
                      <a:pPr algn="ctr"/>
                      <a:r>
                        <a:rPr lang="en-US" sz="2100" b="1" dirty="0">
                          <a:solidFill>
                            <a:schemeClr val="tx1"/>
                          </a:solidFill>
                        </a:rPr>
                        <a:t>A3 (1kb)</a:t>
                      </a:r>
                    </a:p>
                  </a:txBody>
                  <a:tcPr marL="104584" marR="104584" marT="52292" marB="52292" anchor="ctr"/>
                </a:tc>
                <a:tc>
                  <a:txBody>
                    <a:bodyPr/>
                    <a:lstStyle/>
                    <a:p>
                      <a:pPr algn="ctr"/>
                      <a:r>
                        <a:rPr lang="en-US" sz="2100" b="0" dirty="0">
                          <a:solidFill>
                            <a:schemeClr val="tx1"/>
                          </a:solidFill>
                        </a:rPr>
                        <a:t>5</a:t>
                      </a:r>
                    </a:p>
                  </a:txBody>
                  <a:tcPr marL="104584" marR="104584" marT="52292" marB="52292" anchor="ctr"/>
                </a:tc>
                <a:tc>
                  <a:txBody>
                    <a:bodyPr/>
                    <a:lstStyle/>
                    <a:p>
                      <a:pPr algn="ctr"/>
                      <a:r>
                        <a:rPr lang="en-US" sz="2100" b="0" dirty="0">
                          <a:solidFill>
                            <a:schemeClr val="tx1"/>
                          </a:solidFill>
                        </a:rPr>
                        <a:t>8</a:t>
                      </a:r>
                    </a:p>
                  </a:txBody>
                  <a:tcPr marL="104584" marR="104584" marT="52292" marB="52292" anchor="ctr"/>
                </a:tc>
                <a:tc>
                  <a:txBody>
                    <a:bodyPr/>
                    <a:lstStyle/>
                    <a:p>
                      <a:pPr algn="ctr"/>
                      <a:r>
                        <a:rPr lang="en-US" sz="2100" b="0" dirty="0">
                          <a:solidFill>
                            <a:schemeClr val="tx1"/>
                          </a:solidFill>
                        </a:rPr>
                        <a:t>15</a:t>
                      </a:r>
                    </a:p>
                  </a:txBody>
                  <a:tcPr marL="104584" marR="104584" marT="52292" marB="52292" anchor="ctr"/>
                </a:tc>
                <a:extLst>
                  <a:ext uri="{0D108BD9-81ED-4DB2-BD59-A6C34878D82A}">
                    <a16:rowId xmlns:a16="http://schemas.microsoft.com/office/drawing/2014/main" val="10003"/>
                  </a:ext>
                </a:extLst>
              </a:tr>
              <a:tr h="424147">
                <a:tc>
                  <a:txBody>
                    <a:bodyPr/>
                    <a:lstStyle/>
                    <a:p>
                      <a:pPr algn="ctr"/>
                      <a:r>
                        <a:rPr lang="en-US" sz="2100" b="1" dirty="0">
                          <a:solidFill>
                            <a:schemeClr val="tx1"/>
                          </a:solidFill>
                        </a:rPr>
                        <a:t>A4 (10kb)</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1</a:t>
                      </a:r>
                    </a:p>
                  </a:txBody>
                  <a:tcPr marL="104584" marR="104584" marT="52292" marB="52292" anchor="ctr"/>
                </a:tc>
                <a:extLst>
                  <a:ext uri="{0D108BD9-81ED-4DB2-BD59-A6C34878D82A}">
                    <a16:rowId xmlns:a16="http://schemas.microsoft.com/office/drawing/2014/main" val="10004"/>
                  </a:ext>
                </a:extLst>
              </a:tr>
            </a:tbl>
          </a:graphicData>
        </a:graphic>
      </p:graphicFrame>
      <p:sp>
        <p:nvSpPr>
          <p:cNvPr id="2" name="TextBox 1"/>
          <p:cNvSpPr txBox="1"/>
          <p:nvPr/>
        </p:nvSpPr>
        <p:spPr>
          <a:xfrm>
            <a:off x="251520" y="1844824"/>
            <a:ext cx="5489951" cy="461665"/>
          </a:xfrm>
          <a:prstGeom prst="rect">
            <a:avLst/>
          </a:prstGeom>
          <a:noFill/>
        </p:spPr>
        <p:txBody>
          <a:bodyPr wrap="square" rtlCol="0">
            <a:spAutoFit/>
          </a:bodyPr>
          <a:lstStyle/>
          <a:p>
            <a:r>
              <a:rPr lang="en-US" dirty="0"/>
              <a:t>I STEP: normalize by depth </a:t>
            </a:r>
          </a:p>
        </p:txBody>
      </p:sp>
      <p:sp>
        <p:nvSpPr>
          <p:cNvPr id="3" name="TextBox 2"/>
          <p:cNvSpPr txBox="1"/>
          <p:nvPr/>
        </p:nvSpPr>
        <p:spPr>
          <a:xfrm>
            <a:off x="2865253" y="5165932"/>
            <a:ext cx="4515059" cy="1446550"/>
          </a:xfrm>
          <a:prstGeom prst="rect">
            <a:avLst/>
          </a:prstGeom>
          <a:noFill/>
        </p:spPr>
        <p:txBody>
          <a:bodyPr wrap="square" rtlCol="0">
            <a:spAutoFit/>
          </a:bodyPr>
          <a:lstStyle/>
          <a:p>
            <a:r>
              <a:rPr lang="en-US" sz="2000" dirty="0"/>
              <a:t>           35              45                  106</a:t>
            </a:r>
          </a:p>
          <a:p>
            <a:endParaRPr lang="en-US" dirty="0"/>
          </a:p>
          <a:p>
            <a:endParaRPr lang="en-US" dirty="0"/>
          </a:p>
          <a:p>
            <a:r>
              <a:rPr lang="en-US" sz="2000" dirty="0"/>
              <a:t>           3.5             4.5                 10.6</a:t>
            </a:r>
          </a:p>
        </p:txBody>
      </p:sp>
      <p:sp>
        <p:nvSpPr>
          <p:cNvPr id="4" name="Rectangle 3"/>
          <p:cNvSpPr/>
          <p:nvPr/>
        </p:nvSpPr>
        <p:spPr>
          <a:xfrm>
            <a:off x="775271" y="5085184"/>
            <a:ext cx="2716609" cy="1569660"/>
          </a:xfrm>
          <a:prstGeom prst="rect">
            <a:avLst/>
          </a:prstGeom>
        </p:spPr>
        <p:txBody>
          <a:bodyPr wrap="none">
            <a:spAutoFit/>
          </a:bodyPr>
          <a:lstStyle/>
          <a:p>
            <a:r>
              <a:rPr lang="en-US" dirty="0">
                <a:solidFill>
                  <a:srgbClr val="FF0000"/>
                </a:solidFill>
              </a:rPr>
              <a:t>Sum all the counts</a:t>
            </a:r>
          </a:p>
          <a:p>
            <a:endParaRPr lang="en-US" dirty="0">
              <a:solidFill>
                <a:srgbClr val="FF0000"/>
              </a:solidFill>
            </a:endParaRPr>
          </a:p>
          <a:p>
            <a:endParaRPr lang="en-US" dirty="0">
              <a:solidFill>
                <a:srgbClr val="FF0000"/>
              </a:solidFill>
            </a:endParaRPr>
          </a:p>
          <a:p>
            <a:r>
              <a:rPr lang="en-US" dirty="0">
                <a:solidFill>
                  <a:srgbClr val="FF0000"/>
                </a:solidFill>
              </a:rPr>
              <a:t>Scale by 1M (10)</a:t>
            </a:r>
          </a:p>
        </p:txBody>
      </p:sp>
    </p:spTree>
    <p:extLst>
      <p:ext uri="{BB962C8B-B14F-4D97-AF65-F5344CB8AC3E}">
        <p14:creationId xmlns:p14="http://schemas.microsoft.com/office/powerpoint/2010/main" val="146010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FPKM (RPKM)</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7</a:t>
            </a:fld>
            <a:endParaRPr lang="de-DE"/>
          </a:p>
        </p:txBody>
      </p:sp>
      <p:graphicFrame>
        <p:nvGraphicFramePr>
          <p:cNvPr id="37" name="Table 36"/>
          <p:cNvGraphicFramePr>
            <a:graphicFrameLocks noGrp="1"/>
          </p:cNvGraphicFramePr>
          <p:nvPr>
            <p:extLst>
              <p:ext uri="{D42A27DB-BD31-4B8C-83A1-F6EECF244321}">
                <p14:modId xmlns:p14="http://schemas.microsoft.com/office/powerpoint/2010/main" val="1504669029"/>
              </p:ext>
            </p:extLst>
          </p:nvPr>
        </p:nvGraphicFramePr>
        <p:xfrm>
          <a:off x="1835696" y="3501008"/>
          <a:ext cx="5839290" cy="2123120"/>
        </p:xfrm>
        <a:graphic>
          <a:graphicData uri="http://schemas.openxmlformats.org/drawingml/2006/table">
            <a:tbl>
              <a:tblPr firstRow="1" bandRow="1">
                <a:tableStyleId>{EB344D84-9AFB-497E-A393-DC336BA19D2E}</a:tableStyleId>
              </a:tblPr>
              <a:tblGrid>
                <a:gridCol w="1459822">
                  <a:extLst>
                    <a:ext uri="{9D8B030D-6E8A-4147-A177-3AD203B41FA5}">
                      <a16:colId xmlns:a16="http://schemas.microsoft.com/office/drawing/2014/main" val="20000"/>
                    </a:ext>
                  </a:extLst>
                </a:gridCol>
                <a:gridCol w="1154785">
                  <a:extLst>
                    <a:ext uri="{9D8B030D-6E8A-4147-A177-3AD203B41FA5}">
                      <a16:colId xmlns:a16="http://schemas.microsoft.com/office/drawing/2014/main" val="20001"/>
                    </a:ext>
                  </a:extLst>
                </a:gridCol>
                <a:gridCol w="1481611">
                  <a:extLst>
                    <a:ext uri="{9D8B030D-6E8A-4147-A177-3AD203B41FA5}">
                      <a16:colId xmlns:a16="http://schemas.microsoft.com/office/drawing/2014/main" val="20002"/>
                    </a:ext>
                  </a:extLst>
                </a:gridCol>
                <a:gridCol w="1743072">
                  <a:extLst>
                    <a:ext uri="{9D8B030D-6E8A-4147-A177-3AD203B41FA5}">
                      <a16:colId xmlns:a16="http://schemas.microsoft.com/office/drawing/2014/main" val="20003"/>
                    </a:ext>
                  </a:extLst>
                </a:gridCol>
              </a:tblGrid>
              <a:tr h="424147">
                <a:tc>
                  <a:txBody>
                    <a:bodyPr/>
                    <a:lstStyle/>
                    <a:p>
                      <a:pPr algn="ctr"/>
                      <a:r>
                        <a:rPr lang="en-US" sz="2100" b="1" dirty="0">
                          <a:solidFill>
                            <a:schemeClr val="tx1"/>
                          </a:solidFill>
                        </a:rPr>
                        <a:t>GENE</a:t>
                      </a:r>
                    </a:p>
                  </a:txBody>
                  <a:tcPr marL="104584" marR="104584" marT="52292" marB="52292" anchor="ctr"/>
                </a:tc>
                <a:tc>
                  <a:txBody>
                    <a:bodyPr/>
                    <a:lstStyle/>
                    <a:p>
                      <a:pPr algn="ctr"/>
                      <a:r>
                        <a:rPr lang="en-US" sz="2100" b="1" dirty="0">
                          <a:solidFill>
                            <a:schemeClr val="tx1"/>
                          </a:solidFill>
                        </a:rPr>
                        <a:t>REP1</a:t>
                      </a:r>
                    </a:p>
                  </a:txBody>
                  <a:tcPr marL="104584" marR="104584" marT="52292" marB="52292" anchor="ctr"/>
                </a:tc>
                <a:tc>
                  <a:txBody>
                    <a:bodyPr/>
                    <a:lstStyle/>
                    <a:p>
                      <a:pPr algn="ctr"/>
                      <a:r>
                        <a:rPr lang="en-US" sz="2100" b="1" dirty="0">
                          <a:solidFill>
                            <a:schemeClr val="tx1"/>
                          </a:solidFill>
                        </a:rPr>
                        <a:t>REP2</a:t>
                      </a:r>
                    </a:p>
                  </a:txBody>
                  <a:tcPr marL="104584" marR="104584" marT="52292" marB="52292" anchor="ctr"/>
                </a:tc>
                <a:tc>
                  <a:txBody>
                    <a:bodyPr/>
                    <a:lstStyle/>
                    <a:p>
                      <a:pPr algn="ctr"/>
                      <a:r>
                        <a:rPr lang="en-US" sz="2100" b="1" dirty="0">
                          <a:solidFill>
                            <a:schemeClr val="tx1"/>
                          </a:solidFill>
                        </a:rPr>
                        <a:t>REP3</a:t>
                      </a:r>
                    </a:p>
                  </a:txBody>
                  <a:tcPr marL="104584" marR="104584" marT="52292" marB="52292" anchor="ctr"/>
                </a:tc>
                <a:extLst>
                  <a:ext uri="{0D108BD9-81ED-4DB2-BD59-A6C34878D82A}">
                    <a16:rowId xmlns:a16="http://schemas.microsoft.com/office/drawing/2014/main" val="10000"/>
                  </a:ext>
                </a:extLst>
              </a:tr>
              <a:tr h="424147">
                <a:tc>
                  <a:txBody>
                    <a:bodyPr/>
                    <a:lstStyle/>
                    <a:p>
                      <a:pPr algn="ctr"/>
                      <a:r>
                        <a:rPr lang="en-US" sz="2100" b="1" dirty="0">
                          <a:solidFill>
                            <a:schemeClr val="tx1"/>
                          </a:solidFill>
                        </a:rPr>
                        <a:t>A1 (2kb)</a:t>
                      </a:r>
                    </a:p>
                  </a:txBody>
                  <a:tcPr marL="104584" marR="104584" marT="52292" marB="52292" anchor="ctr"/>
                </a:tc>
                <a:tc>
                  <a:txBody>
                    <a:bodyPr/>
                    <a:lstStyle/>
                    <a:p>
                      <a:pPr algn="ctr"/>
                      <a:r>
                        <a:rPr lang="en-US" sz="2100" b="0" dirty="0">
                          <a:solidFill>
                            <a:schemeClr val="tx1"/>
                          </a:solidFill>
                        </a:rPr>
                        <a:t>2.86</a:t>
                      </a:r>
                    </a:p>
                  </a:txBody>
                  <a:tcPr marL="104584" marR="104584" marT="52292" marB="52292" anchor="ctr"/>
                </a:tc>
                <a:tc>
                  <a:txBody>
                    <a:bodyPr/>
                    <a:lstStyle/>
                    <a:p>
                      <a:pPr algn="ctr"/>
                      <a:r>
                        <a:rPr lang="en-US" sz="2100" b="0" dirty="0">
                          <a:solidFill>
                            <a:schemeClr val="tx1"/>
                          </a:solidFill>
                        </a:rPr>
                        <a:t>2.67</a:t>
                      </a:r>
                    </a:p>
                  </a:txBody>
                  <a:tcPr marL="104584" marR="104584" marT="52292" marB="52292" anchor="ctr"/>
                </a:tc>
                <a:tc>
                  <a:txBody>
                    <a:bodyPr/>
                    <a:lstStyle/>
                    <a:p>
                      <a:pPr algn="ctr"/>
                      <a:r>
                        <a:rPr lang="en-US" sz="2100" b="0" dirty="0">
                          <a:solidFill>
                            <a:schemeClr val="tx1"/>
                          </a:solidFill>
                        </a:rPr>
                        <a:t>2.83</a:t>
                      </a:r>
                    </a:p>
                  </a:txBody>
                  <a:tcPr marL="104584" marR="104584" marT="52292" marB="52292" anchor="ctr"/>
                </a:tc>
                <a:extLst>
                  <a:ext uri="{0D108BD9-81ED-4DB2-BD59-A6C34878D82A}">
                    <a16:rowId xmlns:a16="http://schemas.microsoft.com/office/drawing/2014/main" val="10001"/>
                  </a:ext>
                </a:extLst>
              </a:tr>
              <a:tr h="424147">
                <a:tc>
                  <a:txBody>
                    <a:bodyPr/>
                    <a:lstStyle/>
                    <a:p>
                      <a:pPr algn="ctr"/>
                      <a:r>
                        <a:rPr lang="en-US" sz="2100" b="1" dirty="0">
                          <a:solidFill>
                            <a:schemeClr val="tx1"/>
                          </a:solidFill>
                        </a:rPr>
                        <a:t>A2 (4kb)</a:t>
                      </a:r>
                    </a:p>
                  </a:txBody>
                  <a:tcPr marL="104584" marR="104584" marT="52292" marB="52292" anchor="ctr"/>
                </a:tc>
                <a:tc>
                  <a:txBody>
                    <a:bodyPr/>
                    <a:lstStyle/>
                    <a:p>
                      <a:pPr algn="ctr"/>
                      <a:r>
                        <a:rPr lang="en-US" sz="2100" b="0" dirty="0">
                          <a:solidFill>
                            <a:schemeClr val="tx1"/>
                          </a:solidFill>
                        </a:rPr>
                        <a:t>5.71</a:t>
                      </a:r>
                    </a:p>
                  </a:txBody>
                  <a:tcPr marL="104584" marR="104584" marT="52292" marB="52292" anchor="ctr"/>
                </a:tc>
                <a:tc>
                  <a:txBody>
                    <a:bodyPr/>
                    <a:lstStyle/>
                    <a:p>
                      <a:pPr algn="ctr"/>
                      <a:r>
                        <a:rPr lang="en-US" sz="2100" b="0" dirty="0">
                          <a:solidFill>
                            <a:schemeClr val="tx1"/>
                          </a:solidFill>
                        </a:rPr>
                        <a:t>5.56</a:t>
                      </a:r>
                    </a:p>
                  </a:txBody>
                  <a:tcPr marL="104584" marR="104584" marT="52292" marB="52292" anchor="ctr"/>
                </a:tc>
                <a:tc>
                  <a:txBody>
                    <a:bodyPr/>
                    <a:lstStyle/>
                    <a:p>
                      <a:pPr algn="ctr"/>
                      <a:r>
                        <a:rPr lang="en-US" sz="2100" b="0" dirty="0">
                          <a:solidFill>
                            <a:schemeClr val="tx1"/>
                          </a:solidFill>
                        </a:rPr>
                        <a:t>5.66</a:t>
                      </a:r>
                    </a:p>
                  </a:txBody>
                  <a:tcPr marL="104584" marR="104584" marT="52292" marB="52292" anchor="ctr"/>
                </a:tc>
                <a:extLst>
                  <a:ext uri="{0D108BD9-81ED-4DB2-BD59-A6C34878D82A}">
                    <a16:rowId xmlns:a16="http://schemas.microsoft.com/office/drawing/2014/main" val="10002"/>
                  </a:ext>
                </a:extLst>
              </a:tr>
              <a:tr h="424147">
                <a:tc>
                  <a:txBody>
                    <a:bodyPr/>
                    <a:lstStyle/>
                    <a:p>
                      <a:pPr algn="ctr"/>
                      <a:r>
                        <a:rPr lang="en-US" sz="2100" b="1" dirty="0">
                          <a:solidFill>
                            <a:schemeClr val="tx1"/>
                          </a:solidFill>
                        </a:rPr>
                        <a:t>A3 (1kb)</a:t>
                      </a:r>
                    </a:p>
                  </a:txBody>
                  <a:tcPr marL="104584" marR="104584" marT="52292" marB="52292" anchor="ctr"/>
                </a:tc>
                <a:tc>
                  <a:txBody>
                    <a:bodyPr/>
                    <a:lstStyle/>
                    <a:p>
                      <a:pPr algn="ctr"/>
                      <a:r>
                        <a:rPr lang="en-US" sz="2100" b="0" dirty="0">
                          <a:solidFill>
                            <a:schemeClr val="tx1"/>
                          </a:solidFill>
                        </a:rPr>
                        <a:t>1.43</a:t>
                      </a:r>
                    </a:p>
                  </a:txBody>
                  <a:tcPr marL="104584" marR="104584" marT="52292" marB="52292" anchor="ctr"/>
                </a:tc>
                <a:tc>
                  <a:txBody>
                    <a:bodyPr/>
                    <a:lstStyle/>
                    <a:p>
                      <a:pPr algn="ctr"/>
                      <a:r>
                        <a:rPr lang="en-US" sz="2100" b="0" dirty="0">
                          <a:solidFill>
                            <a:schemeClr val="tx1"/>
                          </a:solidFill>
                        </a:rPr>
                        <a:t>1.78</a:t>
                      </a:r>
                    </a:p>
                  </a:txBody>
                  <a:tcPr marL="104584" marR="104584" marT="52292" marB="52292" anchor="ctr"/>
                </a:tc>
                <a:tc>
                  <a:txBody>
                    <a:bodyPr/>
                    <a:lstStyle/>
                    <a:p>
                      <a:pPr algn="ctr"/>
                      <a:r>
                        <a:rPr lang="en-US" sz="2100" b="0" dirty="0">
                          <a:solidFill>
                            <a:schemeClr val="tx1"/>
                          </a:solidFill>
                        </a:rPr>
                        <a:t>1.43</a:t>
                      </a:r>
                    </a:p>
                  </a:txBody>
                  <a:tcPr marL="104584" marR="104584" marT="52292" marB="52292" anchor="ctr"/>
                </a:tc>
                <a:extLst>
                  <a:ext uri="{0D108BD9-81ED-4DB2-BD59-A6C34878D82A}">
                    <a16:rowId xmlns:a16="http://schemas.microsoft.com/office/drawing/2014/main" val="10003"/>
                  </a:ext>
                </a:extLst>
              </a:tr>
              <a:tr h="424147">
                <a:tc>
                  <a:txBody>
                    <a:bodyPr/>
                    <a:lstStyle/>
                    <a:p>
                      <a:pPr algn="ctr"/>
                      <a:r>
                        <a:rPr lang="en-US" sz="2100" b="1" dirty="0">
                          <a:solidFill>
                            <a:schemeClr val="tx1"/>
                          </a:solidFill>
                        </a:rPr>
                        <a:t>A4 (10kb)</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0.09</a:t>
                      </a:r>
                    </a:p>
                  </a:txBody>
                  <a:tcPr marL="104584" marR="104584" marT="52292" marB="52292" anchor="ctr"/>
                </a:tc>
                <a:extLst>
                  <a:ext uri="{0D108BD9-81ED-4DB2-BD59-A6C34878D82A}">
                    <a16:rowId xmlns:a16="http://schemas.microsoft.com/office/drawing/2014/main" val="10004"/>
                  </a:ext>
                </a:extLst>
              </a:tr>
            </a:tbl>
          </a:graphicData>
        </a:graphic>
      </p:graphicFrame>
      <p:sp>
        <p:nvSpPr>
          <p:cNvPr id="2" name="TextBox 1"/>
          <p:cNvSpPr txBox="1"/>
          <p:nvPr/>
        </p:nvSpPr>
        <p:spPr>
          <a:xfrm>
            <a:off x="251520" y="1844824"/>
            <a:ext cx="5489951" cy="461665"/>
          </a:xfrm>
          <a:prstGeom prst="rect">
            <a:avLst/>
          </a:prstGeom>
          <a:noFill/>
        </p:spPr>
        <p:txBody>
          <a:bodyPr wrap="square" rtlCol="0">
            <a:spAutoFit/>
          </a:bodyPr>
          <a:lstStyle/>
          <a:p>
            <a:r>
              <a:rPr lang="en-US" dirty="0"/>
              <a:t>II STEP: divide counts by scaling factor</a:t>
            </a:r>
          </a:p>
        </p:txBody>
      </p:sp>
      <p:sp>
        <p:nvSpPr>
          <p:cNvPr id="3" name="TextBox 2"/>
          <p:cNvSpPr txBox="1"/>
          <p:nvPr/>
        </p:nvSpPr>
        <p:spPr>
          <a:xfrm>
            <a:off x="2829788" y="2659559"/>
            <a:ext cx="4515059" cy="769441"/>
          </a:xfrm>
          <a:prstGeom prst="rect">
            <a:avLst/>
          </a:prstGeom>
          <a:noFill/>
        </p:spPr>
        <p:txBody>
          <a:bodyPr wrap="square" rtlCol="0">
            <a:spAutoFit/>
          </a:bodyPr>
          <a:lstStyle/>
          <a:p>
            <a:endParaRPr lang="en-US" dirty="0"/>
          </a:p>
          <a:p>
            <a:r>
              <a:rPr lang="en-US" sz="2000" dirty="0"/>
              <a:t>           3.5             4.5                 10.6</a:t>
            </a:r>
          </a:p>
        </p:txBody>
      </p:sp>
      <p:sp>
        <p:nvSpPr>
          <p:cNvPr id="4" name="Rectangle 3"/>
          <p:cNvSpPr/>
          <p:nvPr/>
        </p:nvSpPr>
        <p:spPr>
          <a:xfrm>
            <a:off x="403678" y="2996952"/>
            <a:ext cx="2864035" cy="461665"/>
          </a:xfrm>
          <a:prstGeom prst="rect">
            <a:avLst/>
          </a:prstGeom>
        </p:spPr>
        <p:txBody>
          <a:bodyPr wrap="none">
            <a:spAutoFit/>
          </a:bodyPr>
          <a:lstStyle/>
          <a:p>
            <a:r>
              <a:rPr lang="en-US" dirty="0">
                <a:solidFill>
                  <a:srgbClr val="FF0000"/>
                </a:solidFill>
              </a:rPr>
              <a:t>SCALING FACTOR</a:t>
            </a:r>
          </a:p>
        </p:txBody>
      </p:sp>
      <p:sp>
        <p:nvSpPr>
          <p:cNvPr id="8" name="TextBox 7"/>
          <p:cNvSpPr txBox="1"/>
          <p:nvPr/>
        </p:nvSpPr>
        <p:spPr>
          <a:xfrm>
            <a:off x="1806351" y="5949280"/>
            <a:ext cx="5489951" cy="461665"/>
          </a:xfrm>
          <a:prstGeom prst="rect">
            <a:avLst/>
          </a:prstGeom>
          <a:noFill/>
        </p:spPr>
        <p:txBody>
          <a:bodyPr wrap="square" rtlCol="0">
            <a:spAutoFit/>
          </a:bodyPr>
          <a:lstStyle/>
          <a:p>
            <a:r>
              <a:rPr lang="en-US" dirty="0"/>
              <a:t>COUNTS -&gt; FPM </a:t>
            </a:r>
          </a:p>
        </p:txBody>
      </p:sp>
    </p:spTree>
    <p:extLst>
      <p:ext uri="{BB962C8B-B14F-4D97-AF65-F5344CB8AC3E}">
        <p14:creationId xmlns:p14="http://schemas.microsoft.com/office/powerpoint/2010/main" val="234452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FPKM (RPKM)</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8</a:t>
            </a:fld>
            <a:endParaRPr lang="de-DE"/>
          </a:p>
        </p:txBody>
      </p:sp>
      <p:graphicFrame>
        <p:nvGraphicFramePr>
          <p:cNvPr id="37" name="Table 36"/>
          <p:cNvGraphicFramePr>
            <a:graphicFrameLocks noGrp="1"/>
          </p:cNvGraphicFramePr>
          <p:nvPr>
            <p:extLst>
              <p:ext uri="{D42A27DB-BD31-4B8C-83A1-F6EECF244321}">
                <p14:modId xmlns:p14="http://schemas.microsoft.com/office/powerpoint/2010/main" val="2785182062"/>
              </p:ext>
            </p:extLst>
          </p:nvPr>
        </p:nvGraphicFramePr>
        <p:xfrm>
          <a:off x="1835696" y="3501008"/>
          <a:ext cx="5839290" cy="2123120"/>
        </p:xfrm>
        <a:graphic>
          <a:graphicData uri="http://schemas.openxmlformats.org/drawingml/2006/table">
            <a:tbl>
              <a:tblPr firstRow="1" bandRow="1">
                <a:tableStyleId>{EB344D84-9AFB-497E-A393-DC336BA19D2E}</a:tableStyleId>
              </a:tblPr>
              <a:tblGrid>
                <a:gridCol w="1459822">
                  <a:extLst>
                    <a:ext uri="{9D8B030D-6E8A-4147-A177-3AD203B41FA5}">
                      <a16:colId xmlns:a16="http://schemas.microsoft.com/office/drawing/2014/main" val="20000"/>
                    </a:ext>
                  </a:extLst>
                </a:gridCol>
                <a:gridCol w="1154785">
                  <a:extLst>
                    <a:ext uri="{9D8B030D-6E8A-4147-A177-3AD203B41FA5}">
                      <a16:colId xmlns:a16="http://schemas.microsoft.com/office/drawing/2014/main" val="20001"/>
                    </a:ext>
                  </a:extLst>
                </a:gridCol>
                <a:gridCol w="1481611">
                  <a:extLst>
                    <a:ext uri="{9D8B030D-6E8A-4147-A177-3AD203B41FA5}">
                      <a16:colId xmlns:a16="http://schemas.microsoft.com/office/drawing/2014/main" val="20002"/>
                    </a:ext>
                  </a:extLst>
                </a:gridCol>
                <a:gridCol w="1743072">
                  <a:extLst>
                    <a:ext uri="{9D8B030D-6E8A-4147-A177-3AD203B41FA5}">
                      <a16:colId xmlns:a16="http://schemas.microsoft.com/office/drawing/2014/main" val="20003"/>
                    </a:ext>
                  </a:extLst>
                </a:gridCol>
              </a:tblGrid>
              <a:tr h="424147">
                <a:tc>
                  <a:txBody>
                    <a:bodyPr/>
                    <a:lstStyle/>
                    <a:p>
                      <a:pPr algn="ctr"/>
                      <a:r>
                        <a:rPr lang="en-US" sz="2100" b="1" dirty="0">
                          <a:solidFill>
                            <a:schemeClr val="tx1"/>
                          </a:solidFill>
                        </a:rPr>
                        <a:t>GENE</a:t>
                      </a:r>
                    </a:p>
                  </a:txBody>
                  <a:tcPr marL="104584" marR="104584" marT="52292" marB="52292" anchor="ctr"/>
                </a:tc>
                <a:tc>
                  <a:txBody>
                    <a:bodyPr/>
                    <a:lstStyle/>
                    <a:p>
                      <a:pPr algn="ctr"/>
                      <a:r>
                        <a:rPr lang="en-US" sz="2100" b="1" dirty="0">
                          <a:solidFill>
                            <a:schemeClr val="tx1"/>
                          </a:solidFill>
                        </a:rPr>
                        <a:t>REP1</a:t>
                      </a:r>
                    </a:p>
                  </a:txBody>
                  <a:tcPr marL="104584" marR="104584" marT="52292" marB="52292" anchor="ctr"/>
                </a:tc>
                <a:tc>
                  <a:txBody>
                    <a:bodyPr/>
                    <a:lstStyle/>
                    <a:p>
                      <a:pPr algn="ctr"/>
                      <a:r>
                        <a:rPr lang="en-US" sz="2100" b="1" dirty="0">
                          <a:solidFill>
                            <a:schemeClr val="tx1"/>
                          </a:solidFill>
                        </a:rPr>
                        <a:t>REP2</a:t>
                      </a:r>
                    </a:p>
                  </a:txBody>
                  <a:tcPr marL="104584" marR="104584" marT="52292" marB="52292" anchor="ctr"/>
                </a:tc>
                <a:tc>
                  <a:txBody>
                    <a:bodyPr/>
                    <a:lstStyle/>
                    <a:p>
                      <a:pPr algn="ctr"/>
                      <a:r>
                        <a:rPr lang="en-US" sz="2100" b="1" dirty="0">
                          <a:solidFill>
                            <a:schemeClr val="tx1"/>
                          </a:solidFill>
                        </a:rPr>
                        <a:t>REP3</a:t>
                      </a:r>
                    </a:p>
                  </a:txBody>
                  <a:tcPr marL="104584" marR="104584" marT="52292" marB="52292" anchor="ctr"/>
                </a:tc>
                <a:extLst>
                  <a:ext uri="{0D108BD9-81ED-4DB2-BD59-A6C34878D82A}">
                    <a16:rowId xmlns:a16="http://schemas.microsoft.com/office/drawing/2014/main" val="10000"/>
                  </a:ext>
                </a:extLst>
              </a:tr>
              <a:tr h="424147">
                <a:tc>
                  <a:txBody>
                    <a:bodyPr/>
                    <a:lstStyle/>
                    <a:p>
                      <a:pPr algn="ctr"/>
                      <a:r>
                        <a:rPr lang="en-US" sz="2100" b="1" dirty="0">
                          <a:solidFill>
                            <a:schemeClr val="tx1"/>
                          </a:solidFill>
                        </a:rPr>
                        <a:t>A1 (2kb)</a:t>
                      </a:r>
                    </a:p>
                  </a:txBody>
                  <a:tcPr marL="104584" marR="104584" marT="52292" marB="52292" anchor="ctr"/>
                </a:tc>
                <a:tc>
                  <a:txBody>
                    <a:bodyPr/>
                    <a:lstStyle/>
                    <a:p>
                      <a:pPr algn="ctr"/>
                      <a:r>
                        <a:rPr lang="en-US" sz="2100" b="0" dirty="0">
                          <a:solidFill>
                            <a:schemeClr val="tx1"/>
                          </a:solidFill>
                        </a:rPr>
                        <a:t>1.43</a:t>
                      </a:r>
                    </a:p>
                  </a:txBody>
                  <a:tcPr marL="104584" marR="104584" marT="52292" marB="52292" anchor="ctr"/>
                </a:tc>
                <a:tc>
                  <a:txBody>
                    <a:bodyPr/>
                    <a:lstStyle/>
                    <a:p>
                      <a:pPr algn="ctr"/>
                      <a:r>
                        <a:rPr lang="en-US" sz="2100" b="0" dirty="0">
                          <a:solidFill>
                            <a:schemeClr val="tx1"/>
                          </a:solidFill>
                        </a:rPr>
                        <a:t>1.33</a:t>
                      </a:r>
                    </a:p>
                  </a:txBody>
                  <a:tcPr marL="104584" marR="104584" marT="52292" marB="52292" anchor="ctr"/>
                </a:tc>
                <a:tc>
                  <a:txBody>
                    <a:bodyPr/>
                    <a:lstStyle/>
                    <a:p>
                      <a:pPr algn="ctr"/>
                      <a:r>
                        <a:rPr lang="en-US" sz="2100" b="0" dirty="0">
                          <a:solidFill>
                            <a:schemeClr val="tx1"/>
                          </a:solidFill>
                        </a:rPr>
                        <a:t>1.42</a:t>
                      </a:r>
                    </a:p>
                  </a:txBody>
                  <a:tcPr marL="104584" marR="104584" marT="52292" marB="52292" anchor="ctr"/>
                </a:tc>
                <a:extLst>
                  <a:ext uri="{0D108BD9-81ED-4DB2-BD59-A6C34878D82A}">
                    <a16:rowId xmlns:a16="http://schemas.microsoft.com/office/drawing/2014/main" val="10001"/>
                  </a:ext>
                </a:extLst>
              </a:tr>
              <a:tr h="424147">
                <a:tc>
                  <a:txBody>
                    <a:bodyPr/>
                    <a:lstStyle/>
                    <a:p>
                      <a:pPr algn="ctr"/>
                      <a:r>
                        <a:rPr lang="en-US" sz="2100" b="1" dirty="0">
                          <a:solidFill>
                            <a:schemeClr val="tx1"/>
                          </a:solidFill>
                        </a:rPr>
                        <a:t>A2 (4kb)</a:t>
                      </a:r>
                    </a:p>
                  </a:txBody>
                  <a:tcPr marL="104584" marR="104584" marT="52292" marB="52292" anchor="ctr"/>
                </a:tc>
                <a:tc>
                  <a:txBody>
                    <a:bodyPr/>
                    <a:lstStyle/>
                    <a:p>
                      <a:pPr algn="ctr"/>
                      <a:r>
                        <a:rPr lang="en-US" sz="2100" b="0" dirty="0">
                          <a:solidFill>
                            <a:schemeClr val="tx1"/>
                          </a:solidFill>
                        </a:rPr>
                        <a:t>1.43</a:t>
                      </a:r>
                    </a:p>
                  </a:txBody>
                  <a:tcPr marL="104584" marR="104584" marT="52292" marB="52292" anchor="ctr"/>
                </a:tc>
                <a:tc>
                  <a:txBody>
                    <a:bodyPr/>
                    <a:lstStyle/>
                    <a:p>
                      <a:pPr algn="ctr"/>
                      <a:r>
                        <a:rPr lang="en-US" sz="2100" b="0" dirty="0">
                          <a:solidFill>
                            <a:schemeClr val="tx1"/>
                          </a:solidFill>
                        </a:rPr>
                        <a:t>1.39</a:t>
                      </a:r>
                    </a:p>
                  </a:txBody>
                  <a:tcPr marL="104584" marR="104584" marT="52292" marB="52292" anchor="ctr"/>
                </a:tc>
                <a:tc>
                  <a:txBody>
                    <a:bodyPr/>
                    <a:lstStyle/>
                    <a:p>
                      <a:pPr algn="ctr"/>
                      <a:r>
                        <a:rPr lang="en-US" sz="2100" b="0" dirty="0">
                          <a:solidFill>
                            <a:schemeClr val="tx1"/>
                          </a:solidFill>
                        </a:rPr>
                        <a:t>1.42</a:t>
                      </a:r>
                    </a:p>
                  </a:txBody>
                  <a:tcPr marL="104584" marR="104584" marT="52292" marB="52292" anchor="ctr"/>
                </a:tc>
                <a:extLst>
                  <a:ext uri="{0D108BD9-81ED-4DB2-BD59-A6C34878D82A}">
                    <a16:rowId xmlns:a16="http://schemas.microsoft.com/office/drawing/2014/main" val="10002"/>
                  </a:ext>
                </a:extLst>
              </a:tr>
              <a:tr h="424147">
                <a:tc>
                  <a:txBody>
                    <a:bodyPr/>
                    <a:lstStyle/>
                    <a:p>
                      <a:pPr algn="ctr"/>
                      <a:r>
                        <a:rPr lang="en-US" sz="2100" b="1" dirty="0">
                          <a:solidFill>
                            <a:schemeClr val="tx1"/>
                          </a:solidFill>
                        </a:rPr>
                        <a:t>A3 (1kb)</a:t>
                      </a:r>
                    </a:p>
                  </a:txBody>
                  <a:tcPr marL="104584" marR="104584" marT="52292" marB="52292" anchor="ctr"/>
                </a:tc>
                <a:tc>
                  <a:txBody>
                    <a:bodyPr/>
                    <a:lstStyle/>
                    <a:p>
                      <a:pPr algn="ctr"/>
                      <a:r>
                        <a:rPr lang="en-US" sz="2100" b="0" dirty="0">
                          <a:solidFill>
                            <a:schemeClr val="tx1"/>
                          </a:solidFill>
                        </a:rPr>
                        <a:t>1.43</a:t>
                      </a:r>
                    </a:p>
                  </a:txBody>
                  <a:tcPr marL="104584" marR="104584" marT="52292" marB="52292" anchor="ctr"/>
                </a:tc>
                <a:tc>
                  <a:txBody>
                    <a:bodyPr/>
                    <a:lstStyle/>
                    <a:p>
                      <a:pPr algn="ctr"/>
                      <a:r>
                        <a:rPr lang="en-US" sz="2100" b="0" dirty="0">
                          <a:solidFill>
                            <a:schemeClr val="tx1"/>
                          </a:solidFill>
                        </a:rPr>
                        <a:t>1.78</a:t>
                      </a:r>
                    </a:p>
                  </a:txBody>
                  <a:tcPr marL="104584" marR="104584" marT="52292" marB="52292" anchor="ctr"/>
                </a:tc>
                <a:tc>
                  <a:txBody>
                    <a:bodyPr/>
                    <a:lstStyle/>
                    <a:p>
                      <a:pPr algn="ctr"/>
                      <a:r>
                        <a:rPr lang="en-US" sz="2100" b="0" dirty="0">
                          <a:solidFill>
                            <a:schemeClr val="tx1"/>
                          </a:solidFill>
                        </a:rPr>
                        <a:t>1.42</a:t>
                      </a:r>
                    </a:p>
                  </a:txBody>
                  <a:tcPr marL="104584" marR="104584" marT="52292" marB="52292" anchor="ctr"/>
                </a:tc>
                <a:extLst>
                  <a:ext uri="{0D108BD9-81ED-4DB2-BD59-A6C34878D82A}">
                    <a16:rowId xmlns:a16="http://schemas.microsoft.com/office/drawing/2014/main" val="10003"/>
                  </a:ext>
                </a:extLst>
              </a:tr>
              <a:tr h="424147">
                <a:tc>
                  <a:txBody>
                    <a:bodyPr/>
                    <a:lstStyle/>
                    <a:p>
                      <a:pPr algn="ctr"/>
                      <a:r>
                        <a:rPr lang="en-US" sz="2100" b="1" dirty="0">
                          <a:solidFill>
                            <a:schemeClr val="tx1"/>
                          </a:solidFill>
                        </a:rPr>
                        <a:t>A4 (10kb)</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0.009</a:t>
                      </a:r>
                    </a:p>
                  </a:txBody>
                  <a:tcPr marL="104584" marR="104584" marT="52292" marB="52292" anchor="ctr"/>
                </a:tc>
                <a:extLst>
                  <a:ext uri="{0D108BD9-81ED-4DB2-BD59-A6C34878D82A}">
                    <a16:rowId xmlns:a16="http://schemas.microsoft.com/office/drawing/2014/main" val="10004"/>
                  </a:ext>
                </a:extLst>
              </a:tr>
            </a:tbl>
          </a:graphicData>
        </a:graphic>
      </p:graphicFrame>
      <p:sp>
        <p:nvSpPr>
          <p:cNvPr id="2" name="TextBox 1"/>
          <p:cNvSpPr txBox="1"/>
          <p:nvPr/>
        </p:nvSpPr>
        <p:spPr>
          <a:xfrm>
            <a:off x="251520" y="1844824"/>
            <a:ext cx="5489951" cy="461665"/>
          </a:xfrm>
          <a:prstGeom prst="rect">
            <a:avLst/>
          </a:prstGeom>
          <a:noFill/>
        </p:spPr>
        <p:txBody>
          <a:bodyPr wrap="square" rtlCol="0">
            <a:spAutoFit/>
          </a:bodyPr>
          <a:lstStyle/>
          <a:p>
            <a:r>
              <a:rPr lang="en-US" dirty="0"/>
              <a:t>III STEP: divide counts by length (kb)</a:t>
            </a:r>
          </a:p>
        </p:txBody>
      </p:sp>
      <p:sp>
        <p:nvSpPr>
          <p:cNvPr id="12" name="TextBox 11"/>
          <p:cNvSpPr txBox="1"/>
          <p:nvPr/>
        </p:nvSpPr>
        <p:spPr>
          <a:xfrm>
            <a:off x="1806351" y="5949280"/>
            <a:ext cx="5489951" cy="461665"/>
          </a:xfrm>
          <a:prstGeom prst="rect">
            <a:avLst/>
          </a:prstGeom>
          <a:noFill/>
        </p:spPr>
        <p:txBody>
          <a:bodyPr wrap="square" rtlCol="0">
            <a:spAutoFit/>
          </a:bodyPr>
          <a:lstStyle/>
          <a:p>
            <a:r>
              <a:rPr lang="en-US" dirty="0"/>
              <a:t>FPM -&gt; FPKM </a:t>
            </a:r>
          </a:p>
        </p:txBody>
      </p:sp>
    </p:spTree>
    <p:extLst>
      <p:ext uri="{BB962C8B-B14F-4D97-AF65-F5344CB8AC3E}">
        <p14:creationId xmlns:p14="http://schemas.microsoft.com/office/powerpoint/2010/main" val="195592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TPM (Transcripts Per Million)</a:t>
            </a:r>
          </a:p>
        </p:txBody>
      </p:sp>
      <p:sp>
        <p:nvSpPr>
          <p:cNvPr id="9" name="Slide Number Placeholder 8"/>
          <p:cNvSpPr>
            <a:spLocks noGrp="1"/>
          </p:cNvSpPr>
          <p:nvPr>
            <p:ph type="sldNum" sz="quarter" idx="12"/>
          </p:nvPr>
        </p:nvSpPr>
        <p:spPr/>
        <p:txBody>
          <a:bodyPr>
            <a:normAutofit/>
          </a:bodyPr>
          <a:lstStyle/>
          <a:p>
            <a:pPr>
              <a:defRPr/>
            </a:pPr>
            <a:fld id="{052EE2B6-7679-8A44-8E9A-6D5FD3E22633}" type="slidenum">
              <a:rPr lang="de-DE" smtClean="0"/>
              <a:pPr>
                <a:defRPr/>
              </a:pPr>
              <a:t>9</a:t>
            </a:fld>
            <a:endParaRPr lang="de-DE"/>
          </a:p>
        </p:txBody>
      </p:sp>
      <p:graphicFrame>
        <p:nvGraphicFramePr>
          <p:cNvPr id="37" name="Table 36"/>
          <p:cNvGraphicFramePr>
            <a:graphicFrameLocks noGrp="1"/>
          </p:cNvGraphicFramePr>
          <p:nvPr>
            <p:extLst>
              <p:ext uri="{D42A27DB-BD31-4B8C-83A1-F6EECF244321}">
                <p14:modId xmlns:p14="http://schemas.microsoft.com/office/powerpoint/2010/main" val="3505581158"/>
              </p:ext>
            </p:extLst>
          </p:nvPr>
        </p:nvGraphicFramePr>
        <p:xfrm>
          <a:off x="1835696" y="3250096"/>
          <a:ext cx="5839290" cy="2123120"/>
        </p:xfrm>
        <a:graphic>
          <a:graphicData uri="http://schemas.openxmlformats.org/drawingml/2006/table">
            <a:tbl>
              <a:tblPr firstRow="1" bandRow="1">
                <a:tableStyleId>{EB344D84-9AFB-497E-A393-DC336BA19D2E}</a:tableStyleId>
              </a:tblPr>
              <a:tblGrid>
                <a:gridCol w="1459822">
                  <a:extLst>
                    <a:ext uri="{9D8B030D-6E8A-4147-A177-3AD203B41FA5}">
                      <a16:colId xmlns:a16="http://schemas.microsoft.com/office/drawing/2014/main" val="20000"/>
                    </a:ext>
                  </a:extLst>
                </a:gridCol>
                <a:gridCol w="1154785">
                  <a:extLst>
                    <a:ext uri="{9D8B030D-6E8A-4147-A177-3AD203B41FA5}">
                      <a16:colId xmlns:a16="http://schemas.microsoft.com/office/drawing/2014/main" val="20001"/>
                    </a:ext>
                  </a:extLst>
                </a:gridCol>
                <a:gridCol w="1481611">
                  <a:extLst>
                    <a:ext uri="{9D8B030D-6E8A-4147-A177-3AD203B41FA5}">
                      <a16:colId xmlns:a16="http://schemas.microsoft.com/office/drawing/2014/main" val="20002"/>
                    </a:ext>
                  </a:extLst>
                </a:gridCol>
                <a:gridCol w="1743072">
                  <a:extLst>
                    <a:ext uri="{9D8B030D-6E8A-4147-A177-3AD203B41FA5}">
                      <a16:colId xmlns:a16="http://schemas.microsoft.com/office/drawing/2014/main" val="20003"/>
                    </a:ext>
                  </a:extLst>
                </a:gridCol>
              </a:tblGrid>
              <a:tr h="424147">
                <a:tc>
                  <a:txBody>
                    <a:bodyPr/>
                    <a:lstStyle/>
                    <a:p>
                      <a:pPr algn="ctr"/>
                      <a:r>
                        <a:rPr lang="en-US" sz="2100" b="1" dirty="0">
                          <a:solidFill>
                            <a:schemeClr val="tx1"/>
                          </a:solidFill>
                        </a:rPr>
                        <a:t>GENE</a:t>
                      </a:r>
                    </a:p>
                  </a:txBody>
                  <a:tcPr marL="104584" marR="104584" marT="52292" marB="52292" anchor="ctr"/>
                </a:tc>
                <a:tc>
                  <a:txBody>
                    <a:bodyPr/>
                    <a:lstStyle/>
                    <a:p>
                      <a:pPr algn="ctr"/>
                      <a:r>
                        <a:rPr lang="en-US" sz="2100" b="1" dirty="0">
                          <a:solidFill>
                            <a:schemeClr val="tx1"/>
                          </a:solidFill>
                        </a:rPr>
                        <a:t>REP1</a:t>
                      </a:r>
                    </a:p>
                  </a:txBody>
                  <a:tcPr marL="104584" marR="104584" marT="52292" marB="52292" anchor="ctr"/>
                </a:tc>
                <a:tc>
                  <a:txBody>
                    <a:bodyPr/>
                    <a:lstStyle/>
                    <a:p>
                      <a:pPr algn="ctr"/>
                      <a:r>
                        <a:rPr lang="en-US" sz="2100" b="1" dirty="0">
                          <a:solidFill>
                            <a:schemeClr val="tx1"/>
                          </a:solidFill>
                        </a:rPr>
                        <a:t>REP2</a:t>
                      </a:r>
                    </a:p>
                  </a:txBody>
                  <a:tcPr marL="104584" marR="104584" marT="52292" marB="52292" anchor="ctr"/>
                </a:tc>
                <a:tc>
                  <a:txBody>
                    <a:bodyPr/>
                    <a:lstStyle/>
                    <a:p>
                      <a:pPr algn="ctr"/>
                      <a:r>
                        <a:rPr lang="en-US" sz="2100" b="1" dirty="0">
                          <a:solidFill>
                            <a:schemeClr val="tx1"/>
                          </a:solidFill>
                        </a:rPr>
                        <a:t>REP3</a:t>
                      </a:r>
                    </a:p>
                  </a:txBody>
                  <a:tcPr marL="104584" marR="104584" marT="52292" marB="52292" anchor="ctr"/>
                </a:tc>
                <a:extLst>
                  <a:ext uri="{0D108BD9-81ED-4DB2-BD59-A6C34878D82A}">
                    <a16:rowId xmlns:a16="http://schemas.microsoft.com/office/drawing/2014/main" val="10000"/>
                  </a:ext>
                </a:extLst>
              </a:tr>
              <a:tr h="424147">
                <a:tc>
                  <a:txBody>
                    <a:bodyPr/>
                    <a:lstStyle/>
                    <a:p>
                      <a:pPr algn="ctr"/>
                      <a:r>
                        <a:rPr lang="en-US" sz="2100" b="1" dirty="0">
                          <a:solidFill>
                            <a:schemeClr val="tx1"/>
                          </a:solidFill>
                        </a:rPr>
                        <a:t>A1 (2kb)</a:t>
                      </a:r>
                    </a:p>
                  </a:txBody>
                  <a:tcPr marL="104584" marR="104584" marT="52292" marB="52292" anchor="ctr"/>
                </a:tc>
                <a:tc>
                  <a:txBody>
                    <a:bodyPr/>
                    <a:lstStyle/>
                    <a:p>
                      <a:pPr algn="ctr"/>
                      <a:r>
                        <a:rPr lang="en-US" sz="2100" b="0" dirty="0">
                          <a:solidFill>
                            <a:schemeClr val="tx1"/>
                          </a:solidFill>
                        </a:rPr>
                        <a:t>10</a:t>
                      </a:r>
                    </a:p>
                  </a:txBody>
                  <a:tcPr marL="104584" marR="104584" marT="52292" marB="52292" anchor="ctr"/>
                </a:tc>
                <a:tc>
                  <a:txBody>
                    <a:bodyPr/>
                    <a:lstStyle/>
                    <a:p>
                      <a:pPr algn="ctr"/>
                      <a:r>
                        <a:rPr lang="en-US" sz="2100" b="0" dirty="0">
                          <a:solidFill>
                            <a:schemeClr val="tx1"/>
                          </a:solidFill>
                        </a:rPr>
                        <a:t>12</a:t>
                      </a:r>
                    </a:p>
                  </a:txBody>
                  <a:tcPr marL="104584" marR="104584" marT="52292" marB="52292" anchor="ctr"/>
                </a:tc>
                <a:tc>
                  <a:txBody>
                    <a:bodyPr/>
                    <a:lstStyle/>
                    <a:p>
                      <a:pPr algn="ctr"/>
                      <a:r>
                        <a:rPr lang="en-US" sz="2100" b="0" dirty="0">
                          <a:solidFill>
                            <a:schemeClr val="tx1"/>
                          </a:solidFill>
                        </a:rPr>
                        <a:t>30</a:t>
                      </a:r>
                    </a:p>
                  </a:txBody>
                  <a:tcPr marL="104584" marR="104584" marT="52292" marB="52292" anchor="ctr"/>
                </a:tc>
                <a:extLst>
                  <a:ext uri="{0D108BD9-81ED-4DB2-BD59-A6C34878D82A}">
                    <a16:rowId xmlns:a16="http://schemas.microsoft.com/office/drawing/2014/main" val="10001"/>
                  </a:ext>
                </a:extLst>
              </a:tr>
              <a:tr h="424147">
                <a:tc>
                  <a:txBody>
                    <a:bodyPr/>
                    <a:lstStyle/>
                    <a:p>
                      <a:pPr algn="ctr"/>
                      <a:r>
                        <a:rPr lang="en-US" sz="2100" b="1" dirty="0">
                          <a:solidFill>
                            <a:schemeClr val="tx1"/>
                          </a:solidFill>
                        </a:rPr>
                        <a:t>A2 (4kb)</a:t>
                      </a:r>
                    </a:p>
                  </a:txBody>
                  <a:tcPr marL="104584" marR="104584" marT="52292" marB="52292" anchor="ctr"/>
                </a:tc>
                <a:tc>
                  <a:txBody>
                    <a:bodyPr/>
                    <a:lstStyle/>
                    <a:p>
                      <a:pPr algn="ctr"/>
                      <a:r>
                        <a:rPr lang="en-US" sz="2100" b="0" dirty="0">
                          <a:solidFill>
                            <a:schemeClr val="tx1"/>
                          </a:solidFill>
                        </a:rPr>
                        <a:t>20</a:t>
                      </a:r>
                    </a:p>
                  </a:txBody>
                  <a:tcPr marL="104584" marR="104584" marT="52292" marB="52292" anchor="ctr"/>
                </a:tc>
                <a:tc>
                  <a:txBody>
                    <a:bodyPr/>
                    <a:lstStyle/>
                    <a:p>
                      <a:pPr algn="ctr"/>
                      <a:r>
                        <a:rPr lang="en-US" sz="2100" b="0" dirty="0">
                          <a:solidFill>
                            <a:schemeClr val="tx1"/>
                          </a:solidFill>
                        </a:rPr>
                        <a:t>25</a:t>
                      </a:r>
                    </a:p>
                  </a:txBody>
                  <a:tcPr marL="104584" marR="104584" marT="52292" marB="52292" anchor="ctr"/>
                </a:tc>
                <a:tc>
                  <a:txBody>
                    <a:bodyPr/>
                    <a:lstStyle/>
                    <a:p>
                      <a:pPr algn="ctr"/>
                      <a:r>
                        <a:rPr lang="en-US" sz="2100" b="0" dirty="0">
                          <a:solidFill>
                            <a:schemeClr val="tx1"/>
                          </a:solidFill>
                        </a:rPr>
                        <a:t>60</a:t>
                      </a:r>
                    </a:p>
                  </a:txBody>
                  <a:tcPr marL="104584" marR="104584" marT="52292" marB="52292" anchor="ctr"/>
                </a:tc>
                <a:extLst>
                  <a:ext uri="{0D108BD9-81ED-4DB2-BD59-A6C34878D82A}">
                    <a16:rowId xmlns:a16="http://schemas.microsoft.com/office/drawing/2014/main" val="10002"/>
                  </a:ext>
                </a:extLst>
              </a:tr>
              <a:tr h="424147">
                <a:tc>
                  <a:txBody>
                    <a:bodyPr/>
                    <a:lstStyle/>
                    <a:p>
                      <a:pPr algn="ctr"/>
                      <a:r>
                        <a:rPr lang="en-US" sz="2100" b="1" dirty="0">
                          <a:solidFill>
                            <a:schemeClr val="tx1"/>
                          </a:solidFill>
                        </a:rPr>
                        <a:t>A3 (1kb)</a:t>
                      </a:r>
                    </a:p>
                  </a:txBody>
                  <a:tcPr marL="104584" marR="104584" marT="52292" marB="52292" anchor="ctr"/>
                </a:tc>
                <a:tc>
                  <a:txBody>
                    <a:bodyPr/>
                    <a:lstStyle/>
                    <a:p>
                      <a:pPr algn="ctr"/>
                      <a:r>
                        <a:rPr lang="en-US" sz="2100" b="0" dirty="0">
                          <a:solidFill>
                            <a:schemeClr val="tx1"/>
                          </a:solidFill>
                        </a:rPr>
                        <a:t>5</a:t>
                      </a:r>
                    </a:p>
                  </a:txBody>
                  <a:tcPr marL="104584" marR="104584" marT="52292" marB="52292" anchor="ctr"/>
                </a:tc>
                <a:tc>
                  <a:txBody>
                    <a:bodyPr/>
                    <a:lstStyle/>
                    <a:p>
                      <a:pPr algn="ctr"/>
                      <a:r>
                        <a:rPr lang="en-US" sz="2100" b="0" dirty="0">
                          <a:solidFill>
                            <a:schemeClr val="tx1"/>
                          </a:solidFill>
                        </a:rPr>
                        <a:t>8</a:t>
                      </a:r>
                    </a:p>
                  </a:txBody>
                  <a:tcPr marL="104584" marR="104584" marT="52292" marB="52292" anchor="ctr"/>
                </a:tc>
                <a:tc>
                  <a:txBody>
                    <a:bodyPr/>
                    <a:lstStyle/>
                    <a:p>
                      <a:pPr algn="ctr"/>
                      <a:r>
                        <a:rPr lang="en-US" sz="2100" b="0" dirty="0">
                          <a:solidFill>
                            <a:schemeClr val="tx1"/>
                          </a:solidFill>
                        </a:rPr>
                        <a:t>15</a:t>
                      </a:r>
                    </a:p>
                  </a:txBody>
                  <a:tcPr marL="104584" marR="104584" marT="52292" marB="52292" anchor="ctr"/>
                </a:tc>
                <a:extLst>
                  <a:ext uri="{0D108BD9-81ED-4DB2-BD59-A6C34878D82A}">
                    <a16:rowId xmlns:a16="http://schemas.microsoft.com/office/drawing/2014/main" val="10003"/>
                  </a:ext>
                </a:extLst>
              </a:tr>
              <a:tr h="424147">
                <a:tc>
                  <a:txBody>
                    <a:bodyPr/>
                    <a:lstStyle/>
                    <a:p>
                      <a:pPr algn="ctr"/>
                      <a:r>
                        <a:rPr lang="en-US" sz="2100" b="1" dirty="0">
                          <a:solidFill>
                            <a:schemeClr val="tx1"/>
                          </a:solidFill>
                        </a:rPr>
                        <a:t>A4 (10kb)</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0</a:t>
                      </a:r>
                    </a:p>
                  </a:txBody>
                  <a:tcPr marL="104584" marR="104584" marT="52292" marB="52292" anchor="ctr"/>
                </a:tc>
                <a:tc>
                  <a:txBody>
                    <a:bodyPr/>
                    <a:lstStyle/>
                    <a:p>
                      <a:pPr algn="ctr"/>
                      <a:r>
                        <a:rPr lang="en-US" sz="2100" b="0" dirty="0">
                          <a:solidFill>
                            <a:schemeClr val="tx1"/>
                          </a:solidFill>
                        </a:rPr>
                        <a:t>1</a:t>
                      </a:r>
                    </a:p>
                  </a:txBody>
                  <a:tcPr marL="104584" marR="104584" marT="52292" marB="52292" anchor="ctr"/>
                </a:tc>
                <a:extLst>
                  <a:ext uri="{0D108BD9-81ED-4DB2-BD59-A6C34878D82A}">
                    <a16:rowId xmlns:a16="http://schemas.microsoft.com/office/drawing/2014/main" val="10004"/>
                  </a:ext>
                </a:extLst>
              </a:tr>
            </a:tbl>
          </a:graphicData>
        </a:graphic>
      </p:graphicFrame>
      <p:sp>
        <p:nvSpPr>
          <p:cNvPr id="2" name="TextBox 1"/>
          <p:cNvSpPr txBox="1"/>
          <p:nvPr/>
        </p:nvSpPr>
        <p:spPr>
          <a:xfrm>
            <a:off x="661695" y="1700808"/>
            <a:ext cx="8086769" cy="830997"/>
          </a:xfrm>
          <a:prstGeom prst="rect">
            <a:avLst/>
          </a:prstGeom>
          <a:noFill/>
        </p:spPr>
        <p:txBody>
          <a:bodyPr wrap="none" rtlCol="0">
            <a:spAutoFit/>
          </a:bodyPr>
          <a:lstStyle/>
          <a:p>
            <a:r>
              <a:rPr lang="en-US" dirty="0"/>
              <a:t>TPM is similar to FPKM and RPKM but it is calculated in a </a:t>
            </a:r>
          </a:p>
          <a:p>
            <a:r>
              <a:rPr lang="en-US" dirty="0"/>
              <a:t>different order</a:t>
            </a:r>
          </a:p>
        </p:txBody>
      </p:sp>
    </p:spTree>
    <p:extLst>
      <p:ext uri="{BB962C8B-B14F-4D97-AF65-F5344CB8AC3E}">
        <p14:creationId xmlns:p14="http://schemas.microsoft.com/office/powerpoint/2010/main" val="452373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333</TotalTime>
  <Words>2250</Words>
  <Application>Microsoft Macintosh PowerPoint</Application>
  <PresentationFormat>On-screen Show (4:3)</PresentationFormat>
  <Paragraphs>406</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Geneva</vt:lpstr>
      <vt:lpstr>Office Theme</vt:lpstr>
      <vt:lpstr>Quantitative analyses using  RNA-seq data</vt:lpstr>
      <vt:lpstr>Classic quantification of gene expression using RNA-seq</vt:lpstr>
      <vt:lpstr>Normalised expression values</vt:lpstr>
      <vt:lpstr>Normalised expression values</vt:lpstr>
      <vt:lpstr>FPKM (Fragment Per Kilobase Million)</vt:lpstr>
      <vt:lpstr>FPKM (RPKM)</vt:lpstr>
      <vt:lpstr>FPKM (RPKM)</vt:lpstr>
      <vt:lpstr>FPKM (RPKM)</vt:lpstr>
      <vt:lpstr>TPM (Transcripts Per Million)</vt:lpstr>
      <vt:lpstr>TPM (Transcripts Per Million)</vt:lpstr>
      <vt:lpstr>TPM (Transcripts Per Million)</vt:lpstr>
      <vt:lpstr>TPM (Transcripts Per Million)</vt:lpstr>
      <vt:lpstr>FPKM VS TPM </vt:lpstr>
      <vt:lpstr>PowerPoint Presentation</vt:lpstr>
      <vt:lpstr>Classic quantification of gene expression using RNA-seq</vt:lpstr>
      <vt:lpstr>Quasi-mapping: Let speed up!</vt:lpstr>
      <vt:lpstr>RNA-seq biases</vt:lpstr>
      <vt:lpstr>Salmon: Accounting for fragment sequence bias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analyses using RNA-seq data</dc:title>
  <dc:creator>Guillermo Parada</dc:creator>
  <cp:lastModifiedBy>Microsoft Office User</cp:lastModifiedBy>
  <cp:revision>16</cp:revision>
  <dcterms:created xsi:type="dcterms:W3CDTF">2018-06-19T03:05:51Z</dcterms:created>
  <dcterms:modified xsi:type="dcterms:W3CDTF">2018-09-04T08:12:30Z</dcterms:modified>
</cp:coreProperties>
</file>