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8" r:id="rId2"/>
    <p:sldId id="282" r:id="rId3"/>
    <p:sldId id="284" r:id="rId4"/>
    <p:sldId id="285" r:id="rId5"/>
    <p:sldId id="286" r:id="rId6"/>
    <p:sldId id="293" r:id="rId7"/>
    <p:sldId id="287" r:id="rId8"/>
    <p:sldId id="288" r:id="rId9"/>
    <p:sldId id="289" r:id="rId10"/>
    <p:sldId id="290" r:id="rId11"/>
    <p:sldId id="291"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C5D19-A133-D9E8-50DA-5271E1CBD060}" v="389" dt="2024-11-17T20:19:14.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38F29-5E75-4499-BD1D-ED5B425617D4}" type="datetimeFigureOut">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0C9B9-0C13-4E0D-8329-002CEC64AC22}" type="slidenum">
              <a:t>‹#›</a:t>
            </a:fld>
            <a:endParaRPr lang="en-US"/>
          </a:p>
        </p:txBody>
      </p:sp>
    </p:spTree>
    <p:extLst>
      <p:ext uri="{BB962C8B-B14F-4D97-AF65-F5344CB8AC3E}">
        <p14:creationId xmlns:p14="http://schemas.microsoft.com/office/powerpoint/2010/main" val="2519526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8678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1743137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657568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126084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68866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6287336" y="662937"/>
            <a:ext cx="5897919" cy="5542025"/>
          </a:xfrm>
          <a:noFill/>
        </p:spPr>
        <p:txBody>
          <a:bodyPr anchor="ctr">
            <a:noAutofit/>
          </a:bodyPr>
          <a:lstStyle/>
          <a:p>
            <a:r>
              <a:rPr lang="en-US" sz="3600" dirty="0"/>
              <a:t>Does Age Impact the Number of Hours Worked Per Week?</a:t>
            </a:r>
            <a:br>
              <a:rPr lang="en-US" sz="3600" dirty="0"/>
            </a:br>
            <a:br>
              <a:rPr lang="en-US" sz="3600" dirty="0"/>
            </a:br>
            <a:br>
              <a:rPr lang="en-US" sz="3600" dirty="0"/>
            </a:br>
            <a:br>
              <a:rPr lang="en-US" sz="3600" dirty="0"/>
            </a:br>
            <a:r>
              <a:rPr lang="en-US" sz="2800" dirty="0"/>
              <a:t>Rashmi </a:t>
            </a:r>
            <a:r>
              <a:rPr lang="en-US" sz="2800"/>
              <a:t>Gongireddy</a:t>
            </a:r>
            <a:br>
              <a:rPr lang="en-US" sz="2800" dirty="0"/>
            </a:br>
            <a:r>
              <a:rPr lang="en-US" sz="2800"/>
              <a:t>DSC530 Data Exploration and Analysis</a:t>
            </a:r>
            <a:br>
              <a:rPr lang="en-US" sz="2800" dirty="0"/>
            </a:br>
            <a:r>
              <a:rPr lang="en-US" sz="2800"/>
              <a:t>11/16/2024</a:t>
            </a:r>
            <a:endParaRPr lang="en-US"/>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1504-160D-20FE-FB96-399F64718CF2}"/>
              </a:ext>
            </a:extLst>
          </p:cNvPr>
          <p:cNvSpPr>
            <a:spLocks noGrp="1"/>
          </p:cNvSpPr>
          <p:nvPr>
            <p:ph type="title"/>
          </p:nvPr>
        </p:nvSpPr>
        <p:spPr/>
        <p:txBody>
          <a:bodyPr>
            <a:normAutofit/>
          </a:bodyPr>
          <a:lstStyle/>
          <a:p>
            <a:r>
              <a:rPr lang="en-US" sz="3200" dirty="0"/>
              <a:t>Analysis of Scatter plot comparing two variables</a:t>
            </a:r>
          </a:p>
        </p:txBody>
      </p:sp>
      <p:sp>
        <p:nvSpPr>
          <p:cNvPr id="3" name="Content Placeholder 2">
            <a:extLst>
              <a:ext uri="{FF2B5EF4-FFF2-40B4-BE49-F238E27FC236}">
                <a16:creationId xmlns:a16="http://schemas.microsoft.com/office/drawing/2014/main" id="{BB437B37-6C53-4485-FAC1-2D14A0ADB04C}"/>
              </a:ext>
            </a:extLst>
          </p:cNvPr>
          <p:cNvSpPr>
            <a:spLocks noGrp="1"/>
          </p:cNvSpPr>
          <p:nvPr>
            <p:ph idx="1"/>
          </p:nvPr>
        </p:nvSpPr>
        <p:spPr>
          <a:xfrm>
            <a:off x="7368791" y="1426914"/>
            <a:ext cx="4577146" cy="4856877"/>
          </a:xfrm>
        </p:spPr>
        <p:txBody>
          <a:bodyPr>
            <a:normAutofit fontScale="55000" lnSpcReduction="20000"/>
          </a:bodyPr>
          <a:lstStyle/>
          <a:p>
            <a:pPr marL="0" indent="0">
              <a:buNone/>
            </a:pPr>
            <a:r>
              <a:rPr lang="en-US" b="1" dirty="0"/>
              <a:t>1. Age vs. Hours Worked per Week:</a:t>
            </a:r>
          </a:p>
          <a:p>
            <a:pPr>
              <a:buFont typeface="Arial" panose="020B0604020202020204" pitchFamily="34" charset="0"/>
              <a:buChar char="•"/>
            </a:pPr>
            <a:r>
              <a:rPr lang="en-US" sz="2200" b="1" dirty="0"/>
              <a:t>Pearson Correlation</a:t>
            </a:r>
            <a:r>
              <a:rPr lang="en-US" sz="2200" dirty="0"/>
              <a:t>: The </a:t>
            </a:r>
            <a:r>
              <a:rPr lang="en-US" sz="2200" b="1" dirty="0"/>
              <a:t>Pearson correlation</a:t>
            </a:r>
            <a:r>
              <a:rPr lang="en-US" sz="2200" dirty="0"/>
              <a:t> between age and hours worked per week is positive that suggest positive, that people in middle adulthood (e.g., 30-50 years old) tend to work more hours, likely due to </a:t>
            </a:r>
            <a:r>
              <a:rPr lang="en-US" sz="2200" b="1" dirty="0"/>
              <a:t>full-time work</a:t>
            </a:r>
            <a:r>
              <a:rPr lang="en-US" sz="2200" dirty="0"/>
              <a:t> or </a:t>
            </a:r>
            <a:r>
              <a:rPr lang="en-US" sz="2200" b="1" dirty="0"/>
              <a:t>career-related factors</a:t>
            </a:r>
            <a:r>
              <a:rPr lang="en-US" sz="2200" dirty="0"/>
              <a:t>.</a:t>
            </a:r>
          </a:p>
          <a:p>
            <a:pPr>
              <a:buFont typeface="Arial" panose="020B0604020202020204" pitchFamily="34" charset="0"/>
              <a:buChar char="•"/>
            </a:pPr>
            <a:r>
              <a:rPr lang="en-US" sz="2200" b="1" dirty="0"/>
              <a:t>Covariance</a:t>
            </a:r>
            <a:r>
              <a:rPr lang="en-US" sz="2200" dirty="0"/>
              <a:t>: A </a:t>
            </a:r>
            <a:r>
              <a:rPr lang="en-US" sz="2200" b="1" dirty="0"/>
              <a:t>positive covariance</a:t>
            </a:r>
            <a:r>
              <a:rPr lang="en-US" sz="2200" dirty="0"/>
              <a:t> indicates that as </a:t>
            </a:r>
            <a:r>
              <a:rPr lang="en-US" sz="2200" b="1" dirty="0"/>
              <a:t>age increases</a:t>
            </a:r>
            <a:r>
              <a:rPr lang="en-US" sz="2200" dirty="0"/>
              <a:t>, the </a:t>
            </a:r>
            <a:r>
              <a:rPr lang="en-US" sz="2200" b="1" dirty="0"/>
              <a:t>number of hours worked</a:t>
            </a:r>
            <a:r>
              <a:rPr lang="en-US" sz="2200" dirty="0"/>
              <a:t> tends to increase as well, or vice versa.</a:t>
            </a:r>
          </a:p>
          <a:p>
            <a:pPr marL="0" indent="0">
              <a:buNone/>
            </a:pPr>
            <a:r>
              <a:rPr lang="en-US" b="1" dirty="0"/>
              <a:t>2. Education Level vs. Hours Worked per Week:</a:t>
            </a:r>
          </a:p>
          <a:p>
            <a:pPr>
              <a:buFont typeface="Arial" panose="020B0604020202020204" pitchFamily="34" charset="0"/>
              <a:buChar char="•"/>
            </a:pPr>
            <a:r>
              <a:rPr lang="en-US" sz="2500" b="1" dirty="0"/>
              <a:t>Pearson Correlation</a:t>
            </a:r>
            <a:r>
              <a:rPr lang="en-US" sz="2500" dirty="0"/>
              <a:t>: The correlation between education and hours worked could show , that people with higher education levels may have </a:t>
            </a:r>
            <a:r>
              <a:rPr lang="en-US" sz="2500" b="1" dirty="0"/>
              <a:t>higher-paying jobs</a:t>
            </a:r>
            <a:r>
              <a:rPr lang="en-US" sz="2500" dirty="0"/>
              <a:t> that require more hours (e.g., professionals), while those with lower education levels may work fewer hours or in lower-paying jobs.</a:t>
            </a:r>
          </a:p>
          <a:p>
            <a:pPr>
              <a:buFont typeface="Arial" panose="020B0604020202020204" pitchFamily="34" charset="0"/>
              <a:buChar char="•"/>
            </a:pPr>
            <a:r>
              <a:rPr lang="en-US" sz="2500" b="1" dirty="0"/>
              <a:t>Covariance</a:t>
            </a:r>
            <a:r>
              <a:rPr lang="en-US" sz="2500" dirty="0"/>
              <a:t>: Covariance is positive, it suggests that </a:t>
            </a:r>
            <a:r>
              <a:rPr lang="en-US" sz="2500" b="1" dirty="0"/>
              <a:t>more educated individuals</a:t>
            </a:r>
            <a:r>
              <a:rPr lang="en-US" sz="2500" dirty="0"/>
              <a:t> tend to work more hours on average</a:t>
            </a:r>
            <a:r>
              <a:rPr lang="en-US" dirty="0"/>
              <a:t>.</a:t>
            </a:r>
          </a:p>
          <a:p>
            <a:endParaRPr lang="en-US" dirty="0"/>
          </a:p>
        </p:txBody>
      </p:sp>
      <p:pic>
        <p:nvPicPr>
          <p:cNvPr id="5" name="Picture 4">
            <a:extLst>
              <a:ext uri="{FF2B5EF4-FFF2-40B4-BE49-F238E27FC236}">
                <a16:creationId xmlns:a16="http://schemas.microsoft.com/office/drawing/2014/main" id="{07709FDE-43A7-ED35-FB2B-D19A78265349}"/>
              </a:ext>
            </a:extLst>
          </p:cNvPr>
          <p:cNvPicPr>
            <a:picLocks noChangeAspect="1"/>
          </p:cNvPicPr>
          <p:nvPr/>
        </p:nvPicPr>
        <p:blipFill>
          <a:blip r:embed="rId2"/>
          <a:srcRect l="5978"/>
          <a:stretch/>
        </p:blipFill>
        <p:spPr>
          <a:xfrm>
            <a:off x="111095" y="1922231"/>
            <a:ext cx="6952896" cy="4361560"/>
          </a:xfrm>
          <a:prstGeom prst="rect">
            <a:avLst/>
          </a:prstGeom>
        </p:spPr>
      </p:pic>
    </p:spTree>
    <p:extLst>
      <p:ext uri="{BB962C8B-B14F-4D97-AF65-F5344CB8AC3E}">
        <p14:creationId xmlns:p14="http://schemas.microsoft.com/office/powerpoint/2010/main" val="66122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EB8-A9D1-C1C3-BE6F-EAE50191C8D0}"/>
              </a:ext>
            </a:extLst>
          </p:cNvPr>
          <p:cNvSpPr>
            <a:spLocks noGrp="1"/>
          </p:cNvSpPr>
          <p:nvPr>
            <p:ph type="title"/>
          </p:nvPr>
        </p:nvSpPr>
        <p:spPr>
          <a:xfrm>
            <a:off x="550200" y="579420"/>
            <a:ext cx="11091600" cy="591267"/>
          </a:xfrm>
        </p:spPr>
        <p:txBody>
          <a:bodyPr>
            <a:normAutofit/>
          </a:bodyPr>
          <a:lstStyle/>
          <a:p>
            <a:r>
              <a:rPr lang="en-US" sz="3200" dirty="0"/>
              <a:t>Regression Summary </a:t>
            </a:r>
          </a:p>
        </p:txBody>
      </p:sp>
      <p:pic>
        <p:nvPicPr>
          <p:cNvPr id="5" name="Picture 4">
            <a:extLst>
              <a:ext uri="{FF2B5EF4-FFF2-40B4-BE49-F238E27FC236}">
                <a16:creationId xmlns:a16="http://schemas.microsoft.com/office/drawing/2014/main" id="{E0B76C6D-F008-3381-5F83-13CD42B4A024}"/>
              </a:ext>
            </a:extLst>
          </p:cNvPr>
          <p:cNvPicPr>
            <a:picLocks noChangeAspect="1"/>
          </p:cNvPicPr>
          <p:nvPr/>
        </p:nvPicPr>
        <p:blipFill>
          <a:blip r:embed="rId2"/>
          <a:stretch>
            <a:fillRect/>
          </a:stretch>
        </p:blipFill>
        <p:spPr>
          <a:xfrm>
            <a:off x="230680" y="1730569"/>
            <a:ext cx="6050804" cy="3772227"/>
          </a:xfrm>
          <a:prstGeom prst="rect">
            <a:avLst/>
          </a:prstGeom>
        </p:spPr>
      </p:pic>
      <p:sp>
        <p:nvSpPr>
          <p:cNvPr id="10" name="TextBox 9">
            <a:extLst>
              <a:ext uri="{FF2B5EF4-FFF2-40B4-BE49-F238E27FC236}">
                <a16:creationId xmlns:a16="http://schemas.microsoft.com/office/drawing/2014/main" id="{65F9638E-F2EF-F997-BBCD-A69819E49877}"/>
              </a:ext>
            </a:extLst>
          </p:cNvPr>
          <p:cNvSpPr txBox="1"/>
          <p:nvPr/>
        </p:nvSpPr>
        <p:spPr>
          <a:xfrm>
            <a:off x="6193485" y="1170687"/>
            <a:ext cx="6094324" cy="5355312"/>
          </a:xfrm>
          <a:prstGeom prst="rect">
            <a:avLst/>
          </a:prstGeom>
          <a:noFill/>
        </p:spPr>
        <p:txBody>
          <a:bodyPr wrap="square">
            <a:spAutoFit/>
          </a:bodyPr>
          <a:lstStyle/>
          <a:p>
            <a:r>
              <a:rPr lang="en-US" dirty="0"/>
              <a:t>Interpretation:</a:t>
            </a:r>
          </a:p>
          <a:p>
            <a:r>
              <a:rPr lang="en-US" dirty="0"/>
              <a:t>The coefficient for age:</a:t>
            </a:r>
          </a:p>
          <a:p>
            <a:r>
              <a:rPr lang="en-US" dirty="0"/>
              <a:t>The coefficient for age is 0.0647 which suggests that for each additional year of age, the number of hours worked per week increases by about 0.06 hours. </a:t>
            </a:r>
          </a:p>
          <a:p>
            <a:r>
              <a:rPr lang="en-US" dirty="0"/>
              <a:t>This relationship is quite small, but it is statistically significant.</a:t>
            </a:r>
          </a:p>
          <a:p>
            <a:endParaRPr lang="en-US" dirty="0"/>
          </a:p>
          <a:p>
            <a:r>
              <a:rPr lang="en-US" dirty="0"/>
              <a:t>p-value for age:</a:t>
            </a:r>
          </a:p>
          <a:p>
            <a:r>
              <a:rPr lang="en-US" dirty="0"/>
              <a:t>The p-value for age is 0.000, which is less than 0.05. This means we reject the null hypothesis and conclude that there is a statistically significant relationship between age and hours worked per week.</a:t>
            </a:r>
          </a:p>
          <a:p>
            <a:endParaRPr lang="en-US" dirty="0"/>
          </a:p>
          <a:p>
            <a:r>
              <a:rPr lang="en-US" dirty="0"/>
              <a:t>R-squared:</a:t>
            </a:r>
          </a:p>
          <a:p>
            <a:r>
              <a:rPr lang="en-US" dirty="0"/>
              <a:t>The R-squared value is 0.005, which means that only about 0.5% of the variance in hours worked per week is explained by age.  While age is statistically significant, it is not a very strong predictor of hours worked.</a:t>
            </a:r>
          </a:p>
          <a:p>
            <a:endParaRPr lang="en-US" dirty="0"/>
          </a:p>
        </p:txBody>
      </p:sp>
    </p:spTree>
    <p:extLst>
      <p:ext uri="{BB962C8B-B14F-4D97-AF65-F5344CB8AC3E}">
        <p14:creationId xmlns:p14="http://schemas.microsoft.com/office/powerpoint/2010/main" val="143199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EEBD-24E9-D4D5-0F3C-A5DA1CF39D79}"/>
              </a:ext>
            </a:extLst>
          </p:cNvPr>
          <p:cNvSpPr>
            <a:spLocks noGrp="1"/>
          </p:cNvSpPr>
          <p:nvPr>
            <p:ph type="title"/>
          </p:nvPr>
        </p:nvSpPr>
        <p:spPr>
          <a:xfrm>
            <a:off x="550862" y="549275"/>
            <a:ext cx="11091600" cy="591267"/>
          </a:xfrm>
        </p:spPr>
        <p:txBody>
          <a:bodyPr>
            <a:normAutofit/>
          </a:bodyPr>
          <a:lstStyle/>
          <a:p>
            <a:r>
              <a:rPr lang="en-US" sz="3200" dirty="0"/>
              <a:t>Conclusion </a:t>
            </a:r>
          </a:p>
        </p:txBody>
      </p:sp>
      <p:sp>
        <p:nvSpPr>
          <p:cNvPr id="3" name="Content Placeholder 2">
            <a:extLst>
              <a:ext uri="{FF2B5EF4-FFF2-40B4-BE49-F238E27FC236}">
                <a16:creationId xmlns:a16="http://schemas.microsoft.com/office/drawing/2014/main" id="{98850A28-3D77-6DD2-305D-5BF0B28A3FCC}"/>
              </a:ext>
            </a:extLst>
          </p:cNvPr>
          <p:cNvSpPr>
            <a:spLocks noGrp="1"/>
          </p:cNvSpPr>
          <p:nvPr>
            <p:ph idx="1"/>
          </p:nvPr>
        </p:nvSpPr>
        <p:spPr/>
        <p:txBody>
          <a:bodyPr>
            <a:normAutofit/>
          </a:bodyPr>
          <a:lstStyle/>
          <a:p>
            <a:r>
              <a:rPr lang="en-US" dirty="0"/>
              <a:t>In conclusion, the analysis found that age has a statistically significant relationship with hours worked per week, but the effect is modest. The R-squared value suggested that age alone does not explain much of the variance in work hours. To refine the model, additional variables such as education, occupation, and income should be included, and more advanced techniques (e.g., non-linear regression) should be considered to capture the complexities of the relationship. Handling outliers and addressing the assumptions of linearity would also improve the model's accuracy.</a:t>
            </a:r>
          </a:p>
        </p:txBody>
      </p:sp>
    </p:spTree>
    <p:extLst>
      <p:ext uri="{BB962C8B-B14F-4D97-AF65-F5344CB8AC3E}">
        <p14:creationId xmlns:p14="http://schemas.microsoft.com/office/powerpoint/2010/main" val="57336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342096" y="1089349"/>
            <a:ext cx="11090275" cy="619347"/>
          </a:xfrm>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p:txBody>
          <a:bodyPr vert="horz" lIns="91440" tIns="45720" rIns="91440" bIns="45720" rtlCol="0" anchor="t">
            <a:normAutofit/>
          </a:bodyPr>
          <a:lstStyle/>
          <a:p>
            <a:r>
              <a:rPr lang="en-US" dirty="0"/>
              <a:t>Dataset overview and Variables</a:t>
            </a:r>
          </a:p>
          <a:p>
            <a:r>
              <a:rPr lang="en-US" dirty="0"/>
              <a:t>Histogram</a:t>
            </a:r>
          </a:p>
          <a:p>
            <a:r>
              <a:rPr lang="en-US" dirty="0"/>
              <a:t>Handling outliers</a:t>
            </a:r>
          </a:p>
          <a:p>
            <a:r>
              <a:rPr lang="en-US" dirty="0"/>
              <a:t>Descriptive Statistics</a:t>
            </a:r>
          </a:p>
          <a:p>
            <a:r>
              <a:rPr lang="en-US" dirty="0"/>
              <a:t>PMF usefulness in analysis</a:t>
            </a:r>
          </a:p>
          <a:p>
            <a:r>
              <a:rPr lang="en-US" dirty="0"/>
              <a:t>Comparing CDF's</a:t>
            </a:r>
          </a:p>
          <a:p>
            <a:r>
              <a:rPr lang="en-US" dirty="0"/>
              <a:t>Analysis of Scatter Plot comparing two variables</a:t>
            </a:r>
          </a:p>
          <a:p>
            <a:r>
              <a:rPr lang="en-US" dirty="0"/>
              <a:t>Regression Summary </a:t>
            </a:r>
          </a:p>
          <a:p>
            <a:r>
              <a:rPr lang="en-US" dirty="0"/>
              <a:t>Conclusion</a:t>
            </a:r>
          </a:p>
          <a:p>
            <a:endParaRPr lang="en-US" dirty="0"/>
          </a:p>
          <a:p>
            <a:endParaRPr lang="en-US" dirty="0"/>
          </a:p>
          <a:p>
            <a:endParaRPr lang="en-US" dirty="0"/>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normAutofit/>
          </a:bodyPr>
          <a:lstStyle/>
          <a:p>
            <a:br>
              <a:rPr lang="en-US" sz="3200" dirty="0"/>
            </a:br>
            <a:r>
              <a:rPr lang="en-US" sz="3200" dirty="0"/>
              <a:t>Dataset Overview and Variables </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Dataset Overview</a:t>
            </a:r>
            <a:r>
              <a:rPr lang="en-US" dirty="0"/>
              <a:t>: This dataset includes demographic information such as age, education level, work experience, and income. The goal is to explore how these factors relate to whether an individual earns above or below $50K.</a:t>
            </a:r>
          </a:p>
          <a:p>
            <a:pPr>
              <a:buFont typeface="Arial" panose="020B0604020202020204" pitchFamily="34" charset="0"/>
              <a:buChar char="•"/>
            </a:pPr>
            <a:r>
              <a:rPr lang="en-US" b="1" dirty="0"/>
              <a:t>Five Variables for Analysis</a:t>
            </a:r>
            <a:r>
              <a:rPr lang="en-US" dirty="0"/>
              <a:t>:</a:t>
            </a:r>
          </a:p>
          <a:p>
            <a:pPr marL="742950" lvl="1" indent="-285750">
              <a:buFont typeface="Arial" panose="020B0604020202020204" pitchFamily="34" charset="0"/>
              <a:buChar char="•"/>
            </a:pPr>
            <a:r>
              <a:rPr lang="en-US" sz="1600" b="1" dirty="0"/>
              <a:t>Age</a:t>
            </a:r>
            <a:r>
              <a:rPr lang="en-US" sz="1600" dirty="0"/>
              <a:t>: The age of the individual.</a:t>
            </a:r>
          </a:p>
          <a:p>
            <a:pPr marL="742950" lvl="1" indent="-285750">
              <a:buFont typeface="Arial" panose="020B0604020202020204" pitchFamily="34" charset="0"/>
              <a:buChar char="•"/>
            </a:pPr>
            <a:r>
              <a:rPr lang="en-US" sz="1600" b="1" dirty="0"/>
              <a:t>Education Level</a:t>
            </a:r>
            <a:r>
              <a:rPr lang="en-US" sz="1600" dirty="0"/>
              <a:t>: The highest education level attained (e.g., HS-grad, Bachelors, Masters).</a:t>
            </a:r>
          </a:p>
          <a:p>
            <a:pPr marL="742950" lvl="1" indent="-285750">
              <a:buFont typeface="Arial" panose="020B0604020202020204" pitchFamily="34" charset="0"/>
              <a:buChar char="•"/>
            </a:pPr>
            <a:r>
              <a:rPr lang="en-US" sz="1600" b="1" dirty="0"/>
              <a:t>Hours Worked per Week</a:t>
            </a:r>
            <a:r>
              <a:rPr lang="en-US" sz="1600" dirty="0"/>
              <a:t>: Number of hours the individual works per week.</a:t>
            </a:r>
          </a:p>
          <a:p>
            <a:pPr marL="742950" lvl="1" indent="-285750">
              <a:buFont typeface="Arial" panose="020B0604020202020204" pitchFamily="34" charset="0"/>
              <a:buChar char="•"/>
            </a:pPr>
            <a:r>
              <a:rPr lang="en-US" sz="1600" b="1" dirty="0"/>
              <a:t>Occupation</a:t>
            </a:r>
            <a:r>
              <a:rPr lang="en-US" sz="1600" dirty="0"/>
              <a:t>: The individual's job type (e.g., Support, Sales, Executive).</a:t>
            </a:r>
          </a:p>
          <a:p>
            <a:pPr marL="742950" lvl="1" indent="-285750">
              <a:buFont typeface="Arial" panose="020B0604020202020204" pitchFamily="34" charset="0"/>
              <a:buChar char="•"/>
            </a:pPr>
            <a:r>
              <a:rPr lang="en-US" sz="1600" b="1" dirty="0"/>
              <a:t>Income</a:t>
            </a:r>
            <a:r>
              <a:rPr lang="en-US" sz="1600" dirty="0"/>
              <a:t>: The target variable indicates whether the individual earns more than $50K/year (binary: "&gt;50K" or "&lt;=50K").</a:t>
            </a:r>
            <a:endParaRPr lang="en-US" dirty="0"/>
          </a:p>
          <a:p>
            <a:endParaRPr lang="en-US" dirty="0"/>
          </a:p>
        </p:txBody>
      </p:sp>
    </p:spTree>
    <p:extLst>
      <p:ext uri="{BB962C8B-B14F-4D97-AF65-F5344CB8AC3E}">
        <p14:creationId xmlns:p14="http://schemas.microsoft.com/office/powerpoint/2010/main" val="65284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B58B-8825-0021-EF75-2E7F20F95E3F}"/>
              </a:ext>
            </a:extLst>
          </p:cNvPr>
          <p:cNvSpPr>
            <a:spLocks noGrp="1"/>
          </p:cNvSpPr>
          <p:nvPr>
            <p:ph type="title"/>
          </p:nvPr>
        </p:nvSpPr>
        <p:spPr>
          <a:xfrm>
            <a:off x="510668" y="327652"/>
            <a:ext cx="9256329" cy="546555"/>
          </a:xfrm>
        </p:spPr>
        <p:txBody>
          <a:bodyPr>
            <a:normAutofit fontScale="90000"/>
          </a:bodyPr>
          <a:lstStyle/>
          <a:p>
            <a:r>
              <a:rPr lang="en-US" dirty="0"/>
              <a:t>Histogram of 5 variables</a:t>
            </a:r>
          </a:p>
        </p:txBody>
      </p:sp>
      <p:pic>
        <p:nvPicPr>
          <p:cNvPr id="6" name="Picture 5">
            <a:extLst>
              <a:ext uri="{FF2B5EF4-FFF2-40B4-BE49-F238E27FC236}">
                <a16:creationId xmlns:a16="http://schemas.microsoft.com/office/drawing/2014/main" id="{9E2800A7-10A0-9863-A11A-BBBAAD1BA4BE}"/>
              </a:ext>
            </a:extLst>
          </p:cNvPr>
          <p:cNvPicPr>
            <a:picLocks noChangeAspect="1"/>
          </p:cNvPicPr>
          <p:nvPr/>
        </p:nvPicPr>
        <p:blipFill>
          <a:blip r:embed="rId2"/>
          <a:stretch>
            <a:fillRect/>
          </a:stretch>
        </p:blipFill>
        <p:spPr>
          <a:xfrm>
            <a:off x="391885" y="1045029"/>
            <a:ext cx="8695173" cy="5662151"/>
          </a:xfrm>
          <a:prstGeom prst="rect">
            <a:avLst/>
          </a:prstGeom>
        </p:spPr>
      </p:pic>
    </p:spTree>
    <p:extLst>
      <p:ext uri="{BB962C8B-B14F-4D97-AF65-F5344CB8AC3E}">
        <p14:creationId xmlns:p14="http://schemas.microsoft.com/office/powerpoint/2010/main" val="245188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5DB2-596A-000B-7CF1-6E8F2361D342}"/>
              </a:ext>
            </a:extLst>
          </p:cNvPr>
          <p:cNvSpPr>
            <a:spLocks noGrp="1"/>
          </p:cNvSpPr>
          <p:nvPr>
            <p:ph type="title"/>
          </p:nvPr>
        </p:nvSpPr>
        <p:spPr>
          <a:xfrm>
            <a:off x="550862" y="549275"/>
            <a:ext cx="11091600" cy="636430"/>
          </a:xfrm>
        </p:spPr>
        <p:txBody>
          <a:bodyPr>
            <a:normAutofit/>
          </a:bodyPr>
          <a:lstStyle/>
          <a:p>
            <a:r>
              <a:rPr lang="en-US" sz="3200" dirty="0"/>
              <a:t>Handling Outliers</a:t>
            </a:r>
          </a:p>
        </p:txBody>
      </p:sp>
      <p:sp>
        <p:nvSpPr>
          <p:cNvPr id="6" name="Rectangle 1">
            <a:extLst>
              <a:ext uri="{FF2B5EF4-FFF2-40B4-BE49-F238E27FC236}">
                <a16:creationId xmlns:a16="http://schemas.microsoft.com/office/drawing/2014/main" id="{0AF57410-FFE6-4BA7-BB78-E86ED89BAE1C}"/>
              </a:ext>
            </a:extLst>
          </p:cNvPr>
          <p:cNvSpPr>
            <a:spLocks noGrp="1" noChangeArrowheads="1"/>
          </p:cNvSpPr>
          <p:nvPr>
            <p:ph idx="1"/>
          </p:nvPr>
        </p:nvSpPr>
        <p:spPr bwMode="auto">
          <a:xfrm>
            <a:off x="5680621" y="1519485"/>
            <a:ext cx="648613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Arial"/>
                <a:cs typeface="Arial"/>
              </a:rPr>
              <a:t>AGE</a:t>
            </a:r>
            <a:r>
              <a:rPr kumimoji="0" lang="en-US" altLang="en-US" sz="2000" b="0" i="0" u="none" strike="noStrike" cap="none" normalizeH="0" baseline="0" dirty="0">
                <a:ln>
                  <a:noFill/>
                </a:ln>
                <a:effectLst/>
                <a:latin typeface="Arial"/>
                <a:cs typeface="Arial"/>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Outliers</a:t>
            </a:r>
            <a:r>
              <a:rPr kumimoji="0" lang="en-US" altLang="en-US" b="0" i="0" u="none" strike="noStrike" cap="none" normalizeH="0" baseline="0" dirty="0">
                <a:ln>
                  <a:noFill/>
                </a:ln>
                <a:solidFill>
                  <a:schemeClr val="tx1"/>
                </a:solidFill>
                <a:effectLst/>
                <a:latin typeface="Arial" panose="020B0604020202020204" pitchFamily="34" charset="0"/>
              </a:rPr>
              <a:t>: Encounter extreme values (e.g., ages under 18 or over 100). These could be data entry errors or extreme but valid cases.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a:cs typeface="Arial"/>
              </a:rPr>
              <a:t>Handling</a:t>
            </a:r>
            <a:r>
              <a:rPr kumimoji="0" lang="en-US" altLang="en-US" b="0" i="0" u="none" strike="noStrike" cap="none" normalizeH="0" baseline="0" dirty="0">
                <a:ln>
                  <a:noFill/>
                </a:ln>
                <a:effectLst/>
                <a:latin typeface="Arial"/>
                <a:cs typeface="Arial"/>
              </a:rPr>
              <a:t>: If the outliers are errors (e.g., age 150), they should be removed. If they are valid extreme cases (e.g., elderly people working), they might be retained.</a:t>
            </a:r>
            <a:endParaRPr lang="en-US" altLang="en-US" b="0" i="0" u="none" strike="noStrike" cap="none" normalizeH="0" baseline="0" dirty="0">
              <a:ln>
                <a:noFill/>
              </a:ln>
              <a:effectLst/>
              <a:latin typeface="Arial"/>
              <a:cs typeface="Arial"/>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en-US" sz="1800" b="0" i="0" u="none" strike="noStrike" cap="none" normalizeH="0" baseline="0" dirty="0">
              <a:ln>
                <a:noFill/>
              </a:ln>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6D29AF4-CE72-77AE-11A4-ECA5EA2A74B4}"/>
              </a:ext>
            </a:extLst>
          </p:cNvPr>
          <p:cNvPicPr>
            <a:picLocks noChangeAspect="1"/>
          </p:cNvPicPr>
          <p:nvPr/>
        </p:nvPicPr>
        <p:blipFill>
          <a:blip r:embed="rId2"/>
          <a:stretch>
            <a:fillRect/>
          </a:stretch>
        </p:blipFill>
        <p:spPr>
          <a:xfrm>
            <a:off x="678157" y="2064869"/>
            <a:ext cx="4404742" cy="2507197"/>
          </a:xfrm>
          <a:prstGeom prst="rect">
            <a:avLst/>
          </a:prstGeom>
        </p:spPr>
      </p:pic>
    </p:spTree>
    <p:extLst>
      <p:ext uri="{BB962C8B-B14F-4D97-AF65-F5344CB8AC3E}">
        <p14:creationId xmlns:p14="http://schemas.microsoft.com/office/powerpoint/2010/main" val="127855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40DA0A-E68B-B92B-E6AD-848572F36BBF}"/>
              </a:ext>
            </a:extLst>
          </p:cNvPr>
          <p:cNvSpPr txBox="1"/>
          <p:nvPr/>
        </p:nvSpPr>
        <p:spPr>
          <a:xfrm>
            <a:off x="1008345" y="1133606"/>
            <a:ext cx="9288048"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cs typeface="Segoe UI"/>
              </a:rPr>
              <a:t>​</a:t>
            </a:r>
            <a:endParaRPr lang="en-US" sz="2400">
              <a:latin typeface="Arial"/>
              <a:cs typeface="Segoe UI"/>
            </a:endParaRPr>
          </a:p>
          <a:p>
            <a:pPr>
              <a:buFont typeface=""/>
              <a:buChar char="•"/>
            </a:pPr>
            <a:r>
              <a:rPr lang="en-US" sz="2000" b="1" dirty="0">
                <a:latin typeface="Arial"/>
                <a:cs typeface="Arial"/>
              </a:rPr>
              <a:t>Hours Worked per Week</a:t>
            </a:r>
            <a:r>
              <a:rPr lang="en-US" sz="2000" dirty="0">
                <a:latin typeface="Arial"/>
                <a:cs typeface="Arial"/>
              </a:rPr>
              <a:t>:​</a:t>
            </a:r>
          </a:p>
          <a:p>
            <a:pPr lvl="1">
              <a:buFont typeface=""/>
              <a:buChar char="•"/>
            </a:pPr>
            <a:r>
              <a:rPr lang="en-US" sz="2400" b="1" dirty="0">
                <a:latin typeface="Arial"/>
                <a:cs typeface="Arial"/>
              </a:rPr>
              <a:t>Outliers</a:t>
            </a:r>
            <a:r>
              <a:rPr lang="en-US" sz="2400" dirty="0">
                <a:latin typeface="Arial"/>
                <a:cs typeface="Arial"/>
              </a:rPr>
              <a:t>: Outliers included extremely high values (e.g., 100+ hours/week) or very low values (e.g., 0 hours). High hours could indicate overtime work or data entry errors.​</a:t>
            </a:r>
          </a:p>
          <a:p>
            <a:pPr lvl="1">
              <a:buFont typeface=""/>
              <a:buChar char="•"/>
            </a:pPr>
            <a:r>
              <a:rPr lang="en-US" sz="2400" b="1" dirty="0">
                <a:latin typeface="Arial"/>
                <a:cs typeface="Arial"/>
              </a:rPr>
              <a:t>Handling</a:t>
            </a:r>
            <a:r>
              <a:rPr lang="en-US" sz="2400" dirty="0">
                <a:latin typeface="Arial"/>
                <a:cs typeface="Arial"/>
              </a:rPr>
              <a:t>: Can </a:t>
            </a:r>
            <a:r>
              <a:rPr lang="en-US" sz="2400" b="1" dirty="0">
                <a:latin typeface="Arial"/>
                <a:cs typeface="Arial"/>
              </a:rPr>
              <a:t>remove</a:t>
            </a:r>
            <a:r>
              <a:rPr lang="en-US" sz="2400" dirty="0">
                <a:latin typeface="Arial"/>
                <a:cs typeface="Arial"/>
              </a:rPr>
              <a:t> these outliers if they are unrealistic or </a:t>
            </a:r>
            <a:r>
              <a:rPr lang="en-US" sz="2400" b="1" dirty="0">
                <a:latin typeface="Arial"/>
                <a:cs typeface="Arial"/>
              </a:rPr>
              <a:t>cap</a:t>
            </a:r>
            <a:r>
              <a:rPr lang="en-US" sz="2400" dirty="0">
                <a:latin typeface="Arial"/>
                <a:cs typeface="Arial"/>
              </a:rPr>
              <a:t> them to a reasonable threshold (e.g., 80 hours).</a:t>
            </a:r>
          </a:p>
        </p:txBody>
      </p:sp>
    </p:spTree>
    <p:extLst>
      <p:ext uri="{BB962C8B-B14F-4D97-AF65-F5344CB8AC3E}">
        <p14:creationId xmlns:p14="http://schemas.microsoft.com/office/powerpoint/2010/main" val="308577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FA8735-99AE-4EC1-490C-F61425250E92}"/>
              </a:ext>
            </a:extLst>
          </p:cNvPr>
          <p:cNvPicPr>
            <a:picLocks noGrp="1" noChangeAspect="1"/>
          </p:cNvPicPr>
          <p:nvPr>
            <p:ph idx="1"/>
          </p:nvPr>
        </p:nvPicPr>
        <p:blipFill>
          <a:blip r:embed="rId2"/>
          <a:stretch>
            <a:fillRect/>
          </a:stretch>
        </p:blipFill>
        <p:spPr>
          <a:xfrm>
            <a:off x="383051" y="1554176"/>
            <a:ext cx="4480948" cy="3071126"/>
          </a:xfrm>
        </p:spPr>
      </p:pic>
      <p:sp>
        <p:nvSpPr>
          <p:cNvPr id="7" name="TextBox 6">
            <a:extLst>
              <a:ext uri="{FF2B5EF4-FFF2-40B4-BE49-F238E27FC236}">
                <a16:creationId xmlns:a16="http://schemas.microsoft.com/office/drawing/2014/main" id="{6F3B18E7-F200-0633-A7DA-8B7C1F77925E}"/>
              </a:ext>
            </a:extLst>
          </p:cNvPr>
          <p:cNvSpPr txBox="1"/>
          <p:nvPr/>
        </p:nvSpPr>
        <p:spPr>
          <a:xfrm>
            <a:off x="5714625" y="698626"/>
            <a:ext cx="6094324" cy="5201424"/>
          </a:xfrm>
          <a:prstGeom prst="rect">
            <a:avLst/>
          </a:prstGeom>
          <a:noFill/>
        </p:spPr>
        <p:txBody>
          <a:bodyPr wrap="square">
            <a:spAutoFit/>
          </a:bodyPr>
          <a:lstStyle/>
          <a:p>
            <a:r>
              <a:rPr lang="en-US" sz="1600" b="1" dirty="0"/>
              <a:t>Mean:</a:t>
            </a:r>
          </a:p>
          <a:p>
            <a:pPr>
              <a:buFont typeface="Arial" panose="020B0604020202020204" pitchFamily="34" charset="0"/>
              <a:buChar char="•"/>
            </a:pPr>
            <a:r>
              <a:rPr lang="en-US" sz="1400" dirty="0"/>
              <a:t>A </a:t>
            </a:r>
            <a:r>
              <a:rPr lang="en-US" sz="1400" b="1" dirty="0"/>
              <a:t>high mean</a:t>
            </a:r>
            <a:r>
              <a:rPr lang="en-US" sz="1400" dirty="0"/>
              <a:t> suggests that most of the data points are on the higher side of the scale, and a </a:t>
            </a:r>
            <a:r>
              <a:rPr lang="en-US" sz="1400" b="1" dirty="0"/>
              <a:t>low mean</a:t>
            </a:r>
            <a:r>
              <a:rPr lang="en-US" sz="1400" dirty="0"/>
              <a:t> suggests they are on the lower side.</a:t>
            </a:r>
          </a:p>
          <a:p>
            <a:pPr>
              <a:buFont typeface="Arial" panose="020B0604020202020204" pitchFamily="34" charset="0"/>
              <a:buChar char="•"/>
            </a:pPr>
            <a:endParaRPr lang="en-US" sz="1400" dirty="0"/>
          </a:p>
          <a:p>
            <a:r>
              <a:rPr lang="en-US" sz="1600" b="1" dirty="0"/>
              <a:t>Mode:</a:t>
            </a:r>
          </a:p>
          <a:p>
            <a:pPr>
              <a:buFont typeface="Arial" panose="020B0604020202020204" pitchFamily="34" charset="0"/>
              <a:buChar char="•"/>
            </a:pPr>
            <a:r>
              <a:rPr lang="en-US" sz="1400" dirty="0"/>
              <a:t>The </a:t>
            </a:r>
            <a:r>
              <a:rPr lang="en-US" sz="1400" b="1" dirty="0"/>
              <a:t>mode</a:t>
            </a:r>
            <a:r>
              <a:rPr lang="en-US" sz="1400" dirty="0"/>
              <a:t> helps you identify the most common value in the dataset. If the dataset is </a:t>
            </a:r>
            <a:r>
              <a:rPr lang="en-US" sz="1400" b="1" dirty="0"/>
              <a:t>multimodal</a:t>
            </a:r>
            <a:r>
              <a:rPr lang="en-US" sz="1400" dirty="0"/>
              <a:t>, it indicates that there are multiple peaks in the distribution.</a:t>
            </a:r>
          </a:p>
          <a:p>
            <a:pPr>
              <a:buFont typeface="Arial" panose="020B0604020202020204" pitchFamily="34" charset="0"/>
              <a:buChar char="•"/>
            </a:pPr>
            <a:endParaRPr lang="en-US" sz="1400" dirty="0"/>
          </a:p>
          <a:p>
            <a:r>
              <a:rPr lang="en-US" b="1" dirty="0"/>
              <a:t>Spread (Variance, Standard Deviation, IQR):</a:t>
            </a:r>
          </a:p>
          <a:p>
            <a:pPr>
              <a:buFont typeface="Arial" panose="020B0604020202020204" pitchFamily="34" charset="0"/>
              <a:buChar char="•"/>
            </a:pPr>
            <a:r>
              <a:rPr lang="en-US" sz="1400" b="1" dirty="0"/>
              <a:t>Variance</a:t>
            </a:r>
            <a:r>
              <a:rPr lang="en-US" sz="1400" dirty="0"/>
              <a:t> and </a:t>
            </a:r>
            <a:r>
              <a:rPr lang="en-US" sz="1400" b="1" dirty="0"/>
              <a:t>Standard Deviation</a:t>
            </a:r>
            <a:r>
              <a:rPr lang="en-US" sz="1400" dirty="0"/>
              <a:t> give you an idea of how spread out the data is. A </a:t>
            </a:r>
            <a:r>
              <a:rPr lang="en-US" sz="1400" b="1" dirty="0"/>
              <a:t>high variance</a:t>
            </a:r>
            <a:r>
              <a:rPr lang="en-US" sz="1400" dirty="0"/>
              <a:t> means the data points are more spread out from the mean, while a </a:t>
            </a:r>
            <a:r>
              <a:rPr lang="en-US" sz="1400" b="1" dirty="0"/>
              <a:t>low variance</a:t>
            </a:r>
            <a:r>
              <a:rPr lang="en-US" sz="1400" dirty="0"/>
              <a:t> means they are closer.</a:t>
            </a:r>
          </a:p>
          <a:p>
            <a:pPr>
              <a:buFont typeface="Arial" panose="020B0604020202020204" pitchFamily="34" charset="0"/>
              <a:buChar char="•"/>
            </a:pPr>
            <a:r>
              <a:rPr lang="en-US" sz="1400" dirty="0"/>
              <a:t>The </a:t>
            </a:r>
            <a:r>
              <a:rPr lang="en-US" sz="1400" b="1" dirty="0"/>
              <a:t>IQR</a:t>
            </a:r>
            <a:r>
              <a:rPr lang="en-US" sz="1400" dirty="0"/>
              <a:t> is a good way to measure the spread of the central portion of the data, as it focuses on the middle 50% of the data. A </a:t>
            </a:r>
            <a:r>
              <a:rPr lang="en-US" sz="1400" b="1" dirty="0"/>
              <a:t>large IQR</a:t>
            </a:r>
            <a:r>
              <a:rPr lang="en-US" sz="1400" dirty="0"/>
              <a:t> indicates more spread, while a </a:t>
            </a:r>
            <a:r>
              <a:rPr lang="en-US" sz="1400" b="1" dirty="0"/>
              <a:t>small IQR</a:t>
            </a:r>
            <a:r>
              <a:rPr lang="en-US" sz="1400" dirty="0"/>
              <a:t> indicates that the data is concentrated in a small range.</a:t>
            </a:r>
          </a:p>
          <a:p>
            <a:pPr>
              <a:buFont typeface="Arial" panose="020B0604020202020204" pitchFamily="34" charset="0"/>
              <a:buChar char="•"/>
            </a:pPr>
            <a:endParaRPr lang="en-US" sz="1400" dirty="0"/>
          </a:p>
          <a:p>
            <a:r>
              <a:rPr lang="en-US" sz="1600" b="1" dirty="0"/>
              <a:t>Tails (Skewness and Kurtosis):</a:t>
            </a:r>
          </a:p>
          <a:p>
            <a:pPr>
              <a:buFont typeface="Arial" panose="020B0604020202020204" pitchFamily="34" charset="0"/>
              <a:buChar char="•"/>
            </a:pPr>
            <a:r>
              <a:rPr lang="en-US" sz="1400" b="1" dirty="0"/>
              <a:t>Skewness</a:t>
            </a:r>
            <a:r>
              <a:rPr lang="en-US" sz="1400" dirty="0"/>
              <a:t> tells you if the distribution is </a:t>
            </a:r>
            <a:r>
              <a:rPr lang="en-US" sz="1400" b="1" dirty="0"/>
              <a:t>symmetrical</a:t>
            </a:r>
            <a:r>
              <a:rPr lang="en-US" sz="1400" dirty="0"/>
              <a:t> or if it has a </a:t>
            </a:r>
            <a:r>
              <a:rPr lang="en-US" sz="1400" b="1" dirty="0"/>
              <a:t>longer tail</a:t>
            </a:r>
            <a:r>
              <a:rPr lang="en-US" sz="1400" dirty="0"/>
              <a:t> on one side. A </a:t>
            </a:r>
            <a:r>
              <a:rPr lang="en-US" sz="1400" b="1" dirty="0"/>
              <a:t>positive skew</a:t>
            </a:r>
            <a:r>
              <a:rPr lang="en-US" sz="1400" dirty="0"/>
              <a:t> indicates a tail on the right, while a </a:t>
            </a:r>
            <a:r>
              <a:rPr lang="en-US" sz="1400" b="1" dirty="0"/>
              <a:t>negative skew</a:t>
            </a:r>
            <a:r>
              <a:rPr lang="en-US" sz="1400" dirty="0"/>
              <a:t> indicates a tail on the left.</a:t>
            </a:r>
          </a:p>
          <a:p>
            <a:pPr>
              <a:buFont typeface="Arial" panose="020B0604020202020204" pitchFamily="34" charset="0"/>
              <a:buChar char="•"/>
            </a:pPr>
            <a:r>
              <a:rPr lang="en-US" sz="1400" b="1" dirty="0"/>
              <a:t>Kurtosis</a:t>
            </a:r>
            <a:r>
              <a:rPr lang="en-US" sz="1400" dirty="0"/>
              <a:t> describes the </a:t>
            </a:r>
            <a:r>
              <a:rPr lang="en-US" sz="1400" b="1" dirty="0" err="1"/>
              <a:t>peakedness</a:t>
            </a:r>
            <a:r>
              <a:rPr lang="en-US" sz="1400" dirty="0"/>
              <a:t> and </a:t>
            </a:r>
            <a:r>
              <a:rPr lang="en-US" sz="1400" b="1" dirty="0"/>
              <a:t>tails</a:t>
            </a:r>
            <a:r>
              <a:rPr lang="en-US" sz="1400" dirty="0"/>
              <a:t> of the distribution. High kurtosis means the data has heavy tails or outliers, while low kurtosis indicates light tails.</a:t>
            </a:r>
          </a:p>
        </p:txBody>
      </p:sp>
    </p:spTree>
    <p:extLst>
      <p:ext uri="{BB962C8B-B14F-4D97-AF65-F5344CB8AC3E}">
        <p14:creationId xmlns:p14="http://schemas.microsoft.com/office/powerpoint/2010/main" val="293232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7073-B112-441A-D3FE-BFFCDE90E287}"/>
              </a:ext>
            </a:extLst>
          </p:cNvPr>
          <p:cNvSpPr>
            <a:spLocks noGrp="1"/>
          </p:cNvSpPr>
          <p:nvPr>
            <p:ph type="title"/>
          </p:nvPr>
        </p:nvSpPr>
        <p:spPr>
          <a:xfrm>
            <a:off x="815008" y="765176"/>
            <a:ext cx="11091600" cy="493353"/>
          </a:xfrm>
        </p:spPr>
        <p:txBody>
          <a:bodyPr/>
          <a:lstStyle/>
          <a:p>
            <a:r>
              <a:rPr lang="en-US" sz="3200" dirty="0"/>
              <a:t>PMF Usefulness in Analysis</a:t>
            </a:r>
            <a:endParaRPr lang="en-US" dirty="0"/>
          </a:p>
        </p:txBody>
      </p:sp>
      <p:sp>
        <p:nvSpPr>
          <p:cNvPr id="3" name="Content Placeholder 2">
            <a:extLst>
              <a:ext uri="{FF2B5EF4-FFF2-40B4-BE49-F238E27FC236}">
                <a16:creationId xmlns:a16="http://schemas.microsoft.com/office/drawing/2014/main" id="{A0CC778A-A00D-15EB-D002-424ED6529EA6}"/>
              </a:ext>
            </a:extLst>
          </p:cNvPr>
          <p:cNvSpPr>
            <a:spLocks noGrp="1"/>
          </p:cNvSpPr>
          <p:nvPr>
            <p:ph idx="1"/>
          </p:nvPr>
        </p:nvSpPr>
        <p:spPr/>
        <p:txBody>
          <a:bodyPr>
            <a:normAutofit/>
          </a:bodyPr>
          <a:lstStyle/>
          <a:p>
            <a:pPr>
              <a:buFont typeface="Arial" panose="020B0604020202020204" pitchFamily="34" charset="0"/>
              <a:buChar char="•"/>
            </a:pPr>
            <a:r>
              <a:rPr lang="en-US" sz="1700" dirty="0"/>
              <a:t>The </a:t>
            </a:r>
            <a:r>
              <a:rPr lang="en-US" sz="1700" b="1" dirty="0"/>
              <a:t>PMF comparison</a:t>
            </a:r>
            <a:r>
              <a:rPr lang="en-US" sz="1700" dirty="0"/>
              <a:t> provides insights into how working hours differ between young and older adults.</a:t>
            </a:r>
          </a:p>
          <a:p>
            <a:pPr>
              <a:buFont typeface="Arial" panose="020B0604020202020204" pitchFamily="34" charset="0"/>
              <a:buChar char="•"/>
            </a:pPr>
            <a:r>
              <a:rPr lang="en-US" sz="1700" dirty="0"/>
              <a:t>The </a:t>
            </a:r>
            <a:r>
              <a:rPr lang="en-US" sz="1700" b="1" dirty="0"/>
              <a:t>young adult group</a:t>
            </a:r>
            <a:r>
              <a:rPr lang="en-US" sz="1700" dirty="0"/>
              <a:t> is more diverse regarding hours worked per week, possibly due to part-time work, freelancing, or lower job stability.</a:t>
            </a:r>
          </a:p>
          <a:p>
            <a:pPr>
              <a:buFont typeface="Arial" panose="020B0604020202020204" pitchFamily="34" charset="0"/>
              <a:buChar char="•"/>
            </a:pPr>
            <a:r>
              <a:rPr lang="en-US" sz="1700" dirty="0"/>
              <a:t>The </a:t>
            </a:r>
            <a:r>
              <a:rPr lang="en-US" sz="1700" b="1" dirty="0"/>
              <a:t>older adult group</a:t>
            </a:r>
            <a:r>
              <a:rPr lang="en-US" sz="1700" dirty="0"/>
              <a:t> is more likely to work full-time hours, with fewer individuals working part-time or being unemployed.</a:t>
            </a:r>
          </a:p>
          <a:p>
            <a:pPr>
              <a:buFont typeface="Arial" panose="020B0604020202020204" pitchFamily="34" charset="0"/>
              <a:buChar char="•"/>
            </a:pPr>
            <a:r>
              <a:rPr lang="en-US" sz="1700" dirty="0"/>
              <a:t>This comparison helps you understand how </a:t>
            </a:r>
            <a:r>
              <a:rPr lang="en-US" sz="1700" b="1" dirty="0"/>
              <a:t>age</a:t>
            </a:r>
            <a:r>
              <a:rPr lang="en-US" sz="1700" dirty="0"/>
              <a:t> impacts work patterns and can inform potential further analysis, such as whether the hours worked correlate with income, occupation, or other factors.</a:t>
            </a:r>
          </a:p>
          <a:p>
            <a:endParaRPr lang="en-US" dirty="0"/>
          </a:p>
        </p:txBody>
      </p:sp>
    </p:spTree>
    <p:extLst>
      <p:ext uri="{BB962C8B-B14F-4D97-AF65-F5344CB8AC3E}">
        <p14:creationId xmlns:p14="http://schemas.microsoft.com/office/powerpoint/2010/main" val="125490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AC63-9ABF-8C0A-6537-9DF63E8410FD}"/>
              </a:ext>
            </a:extLst>
          </p:cNvPr>
          <p:cNvSpPr>
            <a:spLocks noGrp="1"/>
          </p:cNvSpPr>
          <p:nvPr>
            <p:ph type="title"/>
          </p:nvPr>
        </p:nvSpPr>
        <p:spPr>
          <a:xfrm>
            <a:off x="550200" y="579420"/>
            <a:ext cx="11091600" cy="767059"/>
          </a:xfrm>
        </p:spPr>
        <p:txBody>
          <a:bodyPr>
            <a:normAutofit/>
          </a:bodyPr>
          <a:lstStyle/>
          <a:p>
            <a:r>
              <a:rPr lang="en-US" sz="3200" dirty="0"/>
              <a:t>Comparing The CDF’s</a:t>
            </a:r>
          </a:p>
        </p:txBody>
      </p:sp>
      <p:sp>
        <p:nvSpPr>
          <p:cNvPr id="3" name="Content Placeholder 2">
            <a:extLst>
              <a:ext uri="{FF2B5EF4-FFF2-40B4-BE49-F238E27FC236}">
                <a16:creationId xmlns:a16="http://schemas.microsoft.com/office/drawing/2014/main" id="{29B1BC79-455B-70D4-1C98-12167B69079F}"/>
              </a:ext>
            </a:extLst>
          </p:cNvPr>
          <p:cNvSpPr>
            <a:spLocks noGrp="1"/>
          </p:cNvSpPr>
          <p:nvPr>
            <p:ph idx="1"/>
          </p:nvPr>
        </p:nvSpPr>
        <p:spPr>
          <a:xfrm>
            <a:off x="5850193" y="2113199"/>
            <a:ext cx="5790943" cy="3979625"/>
          </a:xfrm>
        </p:spPr>
        <p:txBody>
          <a:bodyPr>
            <a:normAutofit/>
          </a:bodyPr>
          <a:lstStyle/>
          <a:p>
            <a:r>
              <a:rPr lang="en-US" sz="1700" dirty="0"/>
              <a:t>The </a:t>
            </a:r>
            <a:r>
              <a:rPr lang="en-US" sz="1700" b="1" dirty="0"/>
              <a:t>CDF</a:t>
            </a:r>
            <a:r>
              <a:rPr lang="en-US" sz="1700" dirty="0"/>
              <a:t> helps in understanding the distribution and cumulative nature of the number of hours worked in different groups. When answering the question of whether age impacts the number of hours worked per week, comparing the CDFs for young adults and older adults gives you a clear visualization of how </a:t>
            </a:r>
            <a:r>
              <a:rPr lang="en-US" sz="1700" b="1" dirty="0"/>
              <a:t>age influences work patterns</a:t>
            </a:r>
            <a:r>
              <a:rPr lang="en-US" sz="1700" dirty="0"/>
              <a:t>.</a:t>
            </a:r>
          </a:p>
          <a:p>
            <a:pPr>
              <a:buFont typeface="Arial" panose="020B0604020202020204" pitchFamily="34" charset="0"/>
              <a:buChar char="•"/>
            </a:pPr>
            <a:r>
              <a:rPr lang="en-US" sz="1700" dirty="0"/>
              <a:t>A </a:t>
            </a:r>
            <a:r>
              <a:rPr lang="en-US" sz="1700" b="1" dirty="0"/>
              <a:t>shift in the CDF</a:t>
            </a:r>
            <a:r>
              <a:rPr lang="en-US" sz="1700" dirty="0"/>
              <a:t> for older adults towards higher work hours (e.g., 40+ hours) compared to younger adults can show that older adults tend to work more hours.</a:t>
            </a:r>
          </a:p>
          <a:p>
            <a:pPr>
              <a:buFont typeface="Arial" panose="020B0604020202020204" pitchFamily="34" charset="0"/>
              <a:buChar char="•"/>
            </a:pPr>
            <a:r>
              <a:rPr lang="en-US" sz="1700" dirty="0"/>
              <a:t>A </a:t>
            </a:r>
            <a:r>
              <a:rPr lang="en-US" sz="1700" b="1" dirty="0"/>
              <a:t>wider CDF for young adults</a:t>
            </a:r>
            <a:r>
              <a:rPr lang="en-US" sz="1700" dirty="0"/>
              <a:t> may indicate that their work hours vary more, possibly due to part-time work or a mix of employment types.</a:t>
            </a:r>
          </a:p>
          <a:p>
            <a:pPr marL="0" indent="0">
              <a:buNone/>
            </a:pPr>
            <a:endParaRPr lang="en-US" dirty="0"/>
          </a:p>
        </p:txBody>
      </p:sp>
      <p:pic>
        <p:nvPicPr>
          <p:cNvPr id="5" name="Picture 4">
            <a:extLst>
              <a:ext uri="{FF2B5EF4-FFF2-40B4-BE49-F238E27FC236}">
                <a16:creationId xmlns:a16="http://schemas.microsoft.com/office/drawing/2014/main" id="{D489A4D9-32A5-9982-6C84-A0E59B69AE1D}"/>
              </a:ext>
            </a:extLst>
          </p:cNvPr>
          <p:cNvPicPr>
            <a:picLocks noChangeAspect="1"/>
          </p:cNvPicPr>
          <p:nvPr/>
        </p:nvPicPr>
        <p:blipFill>
          <a:blip r:embed="rId2"/>
          <a:stretch>
            <a:fillRect/>
          </a:stretch>
        </p:blipFill>
        <p:spPr>
          <a:xfrm>
            <a:off x="720586" y="2113199"/>
            <a:ext cx="4383977" cy="3679463"/>
          </a:xfrm>
          <a:prstGeom prst="rect">
            <a:avLst/>
          </a:prstGeom>
        </p:spPr>
      </p:pic>
    </p:spTree>
    <p:extLst>
      <p:ext uri="{BB962C8B-B14F-4D97-AF65-F5344CB8AC3E}">
        <p14:creationId xmlns:p14="http://schemas.microsoft.com/office/powerpoint/2010/main" val="2430242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Does Age Impact the Number of Hours Worked Per Week?    Rashmi Gongireddy DSC530 Data Exploration and Analysis 11/16/2024</vt:lpstr>
      <vt:lpstr>Agenda</vt:lpstr>
      <vt:lpstr> Dataset Overview and Variables </vt:lpstr>
      <vt:lpstr>Histogram of 5 variables</vt:lpstr>
      <vt:lpstr>Handling Outliers</vt:lpstr>
      <vt:lpstr>PowerPoint Presentation</vt:lpstr>
      <vt:lpstr>PowerPoint Presentation</vt:lpstr>
      <vt:lpstr>PMF Usefulness in Analysis</vt:lpstr>
      <vt:lpstr>Comparing The CDF’s</vt:lpstr>
      <vt:lpstr>Analysis of Scatter plot comparing two variables</vt:lpstr>
      <vt:lpstr>Regression Summary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48</cp:revision>
  <dcterms:created xsi:type="dcterms:W3CDTF">2024-11-17T20:11:54Z</dcterms:created>
  <dcterms:modified xsi:type="dcterms:W3CDTF">2024-11-17T20:38:13Z</dcterms:modified>
</cp:coreProperties>
</file>