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68" r:id="rId2"/>
    <p:sldId id="616" r:id="rId3"/>
    <p:sldId id="654" r:id="rId4"/>
    <p:sldId id="629" r:id="rId5"/>
    <p:sldId id="646" r:id="rId6"/>
    <p:sldId id="647" r:id="rId7"/>
    <p:sldId id="658" r:id="rId8"/>
    <p:sldId id="659" r:id="rId9"/>
    <p:sldId id="630" r:id="rId10"/>
    <p:sldId id="633" r:id="rId11"/>
    <p:sldId id="657" r:id="rId12"/>
    <p:sldId id="634" r:id="rId13"/>
    <p:sldId id="631" r:id="rId14"/>
    <p:sldId id="637" r:id="rId15"/>
    <p:sldId id="638" r:id="rId16"/>
    <p:sldId id="639" r:id="rId17"/>
    <p:sldId id="635" r:id="rId18"/>
    <p:sldId id="649" r:id="rId19"/>
    <p:sldId id="661" r:id="rId20"/>
    <p:sldId id="660" r:id="rId21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000000"/>
    <a:srgbClr val="D9D9D9"/>
    <a:srgbClr val="33CC33"/>
    <a:srgbClr val="6699FF"/>
    <a:srgbClr val="FF9900"/>
    <a:srgbClr val="948938"/>
    <a:srgbClr val="FCC2CE"/>
    <a:srgbClr val="CC9900"/>
    <a:srgbClr val="BF2B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5621" autoAdjust="0"/>
    <p:restoredTop sz="99636" autoAdjust="0"/>
  </p:normalViewPr>
  <p:slideViewPr>
    <p:cSldViewPr snapToGrid="0">
      <p:cViewPr varScale="1">
        <p:scale>
          <a:sx n="88" d="100"/>
          <a:sy n="88" d="100"/>
        </p:scale>
        <p:origin x="-1282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-3115" y="-82"/>
      </p:cViewPr>
      <p:guideLst>
        <p:guide orient="horz" pos="2924"/>
        <p:guide pos="2200"/>
      </p:guideLst>
    </p:cSldViewPr>
  </p:notes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2" tIns="46476" rIns="92952" bIns="4647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794" y="0"/>
            <a:ext cx="3026622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2" tIns="46476" rIns="92952" bIns="4647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3163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818" y="4409758"/>
            <a:ext cx="5587366" cy="417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2" tIns="46476" rIns="92952" bIns="464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17926"/>
            <a:ext cx="3026622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2" tIns="46476" rIns="92952" bIns="4647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794" y="8817926"/>
            <a:ext cx="3026622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2" tIns="46476" rIns="92952" bIns="4647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</a:defRPr>
            </a:lvl1pPr>
          </a:lstStyle>
          <a:p>
            <a:pPr>
              <a:defRPr/>
            </a:pPr>
            <a:fld id="{95E79A21-FFDD-46AD-82B1-CE0E72088C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3193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E3D194-4A8E-419E-B011-7D9CA1799CEE}" type="slidenum">
              <a:rPr lang="en-US" smtClean="0">
                <a:latin typeface="Arial" pitchFamily="34" charset="0"/>
              </a:rPr>
              <a:pPr/>
              <a:t>1</a:t>
            </a:fld>
            <a:endParaRPr lang="en-US" dirty="0" smtClean="0">
              <a:latin typeface="Arial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Notes Placeholder 2"/>
          <p:cNvSpPr>
            <a:spLocks noGrp="1"/>
          </p:cNvSpPr>
          <p:nvPr>
            <p:ph type="body" idx="3"/>
          </p:nvPr>
        </p:nvSpPr>
        <p:spPr>
          <a:xfrm>
            <a:off x="698818" y="4409758"/>
            <a:ext cx="5587366" cy="417766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85F1A1-5E40-4DB7-AD55-4CD790997702}" type="slidenum">
              <a:rPr lang="en-US" smtClean="0">
                <a:latin typeface="Arial" pitchFamily="34" charset="0"/>
              </a:rPr>
              <a:pPr/>
              <a:t>10</a:t>
            </a:fld>
            <a:endParaRPr lang="en-US" dirty="0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Notes Placeholder 2"/>
          <p:cNvSpPr>
            <a:spLocks noGrp="1"/>
          </p:cNvSpPr>
          <p:nvPr>
            <p:ph type="body" idx="3"/>
          </p:nvPr>
        </p:nvSpPr>
        <p:spPr>
          <a:xfrm>
            <a:off x="698818" y="4409758"/>
            <a:ext cx="5587366" cy="417766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85F1A1-5E40-4DB7-AD55-4CD790997702}" type="slidenum">
              <a:rPr lang="en-US" smtClean="0">
                <a:latin typeface="Arial" pitchFamily="34" charset="0"/>
              </a:rPr>
              <a:pPr/>
              <a:t>11</a:t>
            </a:fld>
            <a:endParaRPr lang="en-US" dirty="0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Notes Placeholder 2"/>
          <p:cNvSpPr>
            <a:spLocks noGrp="1"/>
          </p:cNvSpPr>
          <p:nvPr>
            <p:ph type="body" idx="3"/>
          </p:nvPr>
        </p:nvSpPr>
        <p:spPr>
          <a:xfrm>
            <a:off x="698818" y="4409758"/>
            <a:ext cx="5587366" cy="417766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85F1A1-5E40-4DB7-AD55-4CD790997702}" type="slidenum">
              <a:rPr lang="en-US" smtClean="0">
                <a:latin typeface="Arial" pitchFamily="34" charset="0"/>
              </a:rPr>
              <a:pPr/>
              <a:t>12</a:t>
            </a:fld>
            <a:endParaRPr lang="en-US" dirty="0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Notes Placeholder 2"/>
          <p:cNvSpPr>
            <a:spLocks noGrp="1"/>
          </p:cNvSpPr>
          <p:nvPr>
            <p:ph type="body" idx="3"/>
          </p:nvPr>
        </p:nvSpPr>
        <p:spPr>
          <a:xfrm>
            <a:off x="698818" y="4409758"/>
            <a:ext cx="5587366" cy="417766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85F1A1-5E40-4DB7-AD55-4CD790997702}" type="slidenum">
              <a:rPr lang="en-US" smtClean="0">
                <a:latin typeface="Arial" pitchFamily="34" charset="0"/>
              </a:rPr>
              <a:pPr/>
              <a:t>13</a:t>
            </a:fld>
            <a:endParaRPr lang="en-US" dirty="0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Notes Placeholder 2"/>
          <p:cNvSpPr>
            <a:spLocks noGrp="1"/>
          </p:cNvSpPr>
          <p:nvPr>
            <p:ph type="body" idx="3"/>
          </p:nvPr>
        </p:nvSpPr>
        <p:spPr>
          <a:xfrm>
            <a:off x="698818" y="4409758"/>
            <a:ext cx="5587366" cy="417766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85F1A1-5E40-4DB7-AD55-4CD790997702}" type="slidenum">
              <a:rPr lang="en-US" smtClean="0">
                <a:latin typeface="Arial" pitchFamily="34" charset="0"/>
              </a:rPr>
              <a:pPr/>
              <a:t>14</a:t>
            </a:fld>
            <a:endParaRPr lang="en-US" dirty="0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85F1A1-5E40-4DB7-AD55-4CD790997702}" type="slidenum">
              <a:rPr lang="en-US" smtClean="0">
                <a:latin typeface="Arial" pitchFamily="34" charset="0"/>
              </a:rPr>
              <a:pPr/>
              <a:t>15</a:t>
            </a:fld>
            <a:endParaRPr lang="en-US" dirty="0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85F1A1-5E40-4DB7-AD55-4CD790997702}" type="slidenum">
              <a:rPr lang="en-US" smtClean="0">
                <a:latin typeface="Arial" pitchFamily="34" charset="0"/>
              </a:rPr>
              <a:pPr/>
              <a:t>16</a:t>
            </a:fld>
            <a:endParaRPr lang="en-US" dirty="0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85F1A1-5E40-4DB7-AD55-4CD790997702}" type="slidenum">
              <a:rPr lang="en-US" smtClean="0">
                <a:latin typeface="Arial" pitchFamily="34" charset="0"/>
              </a:rPr>
              <a:pPr/>
              <a:t>17</a:t>
            </a:fld>
            <a:endParaRPr lang="en-US" dirty="0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85F1A1-5E40-4DB7-AD55-4CD790997702}" type="slidenum">
              <a:rPr lang="en-US" smtClean="0">
                <a:latin typeface="Arial" pitchFamily="34" charset="0"/>
              </a:rPr>
              <a:pPr/>
              <a:t>18</a:t>
            </a:fld>
            <a:endParaRPr lang="en-US" dirty="0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85F1A1-5E40-4DB7-AD55-4CD790997702}" type="slidenum">
              <a:rPr lang="en-US" smtClean="0">
                <a:latin typeface="Arial" pitchFamily="34" charset="0"/>
              </a:rPr>
              <a:pPr/>
              <a:t>19</a:t>
            </a:fld>
            <a:endParaRPr lang="en-US" dirty="0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Notes Placeholder 2"/>
          <p:cNvSpPr>
            <a:spLocks noGrp="1"/>
          </p:cNvSpPr>
          <p:nvPr>
            <p:ph type="body" idx="3"/>
          </p:nvPr>
        </p:nvSpPr>
        <p:spPr>
          <a:xfrm>
            <a:off x="698818" y="4409758"/>
            <a:ext cx="5587366" cy="417766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85F1A1-5E40-4DB7-AD55-4CD790997702}" type="slidenum">
              <a:rPr lang="en-US" smtClean="0">
                <a:latin typeface="Arial" pitchFamily="34" charset="0"/>
              </a:rPr>
              <a:pPr/>
              <a:t>2</a:t>
            </a:fld>
            <a:endParaRPr lang="en-US" dirty="0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85F1A1-5E40-4DB7-AD55-4CD790997702}" type="slidenum">
              <a:rPr lang="en-US" smtClean="0">
                <a:latin typeface="Arial" pitchFamily="34" charset="0"/>
              </a:rPr>
              <a:pPr/>
              <a:t>20</a:t>
            </a:fld>
            <a:endParaRPr lang="en-US" dirty="0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Notes Placeholder 2"/>
          <p:cNvSpPr>
            <a:spLocks noGrp="1"/>
          </p:cNvSpPr>
          <p:nvPr>
            <p:ph type="body" idx="3"/>
          </p:nvPr>
        </p:nvSpPr>
        <p:spPr>
          <a:xfrm>
            <a:off x="698818" y="4409758"/>
            <a:ext cx="5587366" cy="417766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85F1A1-5E40-4DB7-AD55-4CD790997702}" type="slidenum">
              <a:rPr lang="en-US" smtClean="0">
                <a:latin typeface="Arial" pitchFamily="34" charset="0"/>
              </a:rPr>
              <a:pPr/>
              <a:t>3</a:t>
            </a:fld>
            <a:endParaRPr lang="en-US" dirty="0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Notes Placeholder 2"/>
          <p:cNvSpPr>
            <a:spLocks noGrp="1"/>
          </p:cNvSpPr>
          <p:nvPr>
            <p:ph type="body" idx="3"/>
          </p:nvPr>
        </p:nvSpPr>
        <p:spPr>
          <a:xfrm>
            <a:off x="698818" y="4409758"/>
            <a:ext cx="5587366" cy="4177665"/>
          </a:xfrm>
        </p:spPr>
        <p:txBody>
          <a:bodyPr>
            <a:normAutofit/>
          </a:bodyPr>
          <a:lstStyle/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sz="1000" b="1" kern="0" dirty="0"/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sz="1050" b="1" kern="0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85F1A1-5E40-4DB7-AD55-4CD790997702}" type="slidenum">
              <a:rPr lang="en-US" smtClean="0">
                <a:latin typeface="Arial" pitchFamily="34" charset="0"/>
              </a:rPr>
              <a:pPr/>
              <a:t>4</a:t>
            </a:fld>
            <a:endParaRPr lang="en-US" dirty="0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85F1A1-5E40-4DB7-AD55-4CD790997702}" type="slidenum">
              <a:rPr lang="en-US" smtClean="0">
                <a:latin typeface="Arial" pitchFamily="34" charset="0"/>
              </a:rPr>
              <a:pPr/>
              <a:t>5</a:t>
            </a:fld>
            <a:endParaRPr lang="en-US" dirty="0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85F1A1-5E40-4DB7-AD55-4CD790997702}" type="slidenum">
              <a:rPr lang="en-US" smtClean="0">
                <a:latin typeface="Arial" pitchFamily="34" charset="0"/>
              </a:rPr>
              <a:pPr/>
              <a:t>6</a:t>
            </a:fld>
            <a:endParaRPr lang="en-US" dirty="0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85F1A1-5E40-4DB7-AD55-4CD790997702}" type="slidenum">
              <a:rPr lang="en-US" smtClean="0">
                <a:latin typeface="Arial" pitchFamily="34" charset="0"/>
              </a:rPr>
              <a:pPr/>
              <a:t>7</a:t>
            </a:fld>
            <a:endParaRPr lang="en-US" dirty="0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85F1A1-5E40-4DB7-AD55-4CD790997702}" type="slidenum">
              <a:rPr lang="en-US" smtClean="0">
                <a:latin typeface="Arial" pitchFamily="34" charset="0"/>
              </a:rPr>
              <a:pPr/>
              <a:t>8</a:t>
            </a:fld>
            <a:endParaRPr lang="en-US" dirty="0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85F1A1-5E40-4DB7-AD55-4CD790997702}" type="slidenum">
              <a:rPr lang="en-US" smtClean="0">
                <a:latin typeface="Arial" pitchFamily="34" charset="0"/>
              </a:rPr>
              <a:pPr/>
              <a:t>9</a:t>
            </a:fld>
            <a:endParaRPr lang="en-US" dirty="0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Heritage TitleMaster - Taupe Red Ba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3" descr="APL_Logo5_Red"/>
          <p:cNvPicPr>
            <a:picLocks noChangeAspect="1" noChangeArrowheads="1"/>
          </p:cNvPicPr>
          <p:nvPr/>
        </p:nvPicPr>
        <p:blipFill>
          <a:blip r:embed="rId3" cstate="print"/>
          <a:srcRect l="11501" t="21933" r="9850" b="31055"/>
          <a:stretch>
            <a:fillRect/>
          </a:stretch>
        </p:blipFill>
        <p:spPr bwMode="auto">
          <a:xfrm>
            <a:off x="5040313" y="4581525"/>
            <a:ext cx="3571875" cy="194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041400" y="3133725"/>
            <a:ext cx="4827588" cy="1177925"/>
          </a:xfrm>
        </p:spPr>
        <p:txBody>
          <a:bodyPr/>
          <a:lstStyle>
            <a:lvl1pPr marL="0" indent="0" algn="ctr">
              <a:spcAft>
                <a:spcPct val="0"/>
              </a:spcAft>
              <a:buFont typeface="Wingdings" pitchFamily="2" charset="2"/>
              <a:buNone/>
              <a:defRPr sz="2800" i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ctrTitle"/>
          </p:nvPr>
        </p:nvSpPr>
        <p:spPr bwMode="black">
          <a:xfrm>
            <a:off x="523875" y="1431925"/>
            <a:ext cx="5862638" cy="1470025"/>
          </a:xfrm>
        </p:spPr>
        <p:txBody>
          <a:bodyPr/>
          <a:lstStyle>
            <a:lvl1pPr algn="ctr">
              <a:lnSpc>
                <a:spcPct val="85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3EE691-3D84-4670-A022-0A631939F1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3825" y="433388"/>
            <a:ext cx="2057400" cy="5489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433388"/>
            <a:ext cx="6019800" cy="5489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06EFD-F3D4-4B52-B758-53204579DA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8D56E4-3B39-4D27-B648-CB66B57A65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0E93C-13C6-45F9-8860-3F66DF2BF8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963738"/>
            <a:ext cx="348297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4463" y="1963738"/>
            <a:ext cx="3484562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7EB2B0-088F-464E-AFB5-2D7F7B7019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634F20-8C36-40FA-9570-BBDB249F5D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4564A-1E65-4712-A990-9F017CB051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5C3117-ABDA-417F-9703-AFA05CC62A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78F2A-FC2A-40A6-9353-6117B41229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325F04-A3BA-40FE-9079-078FF5D9EA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2" descr="Title Bar - JHU Seal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73050"/>
            <a:ext cx="9140825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963738"/>
            <a:ext cx="7119937" cy="395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ltGray">
          <a:xfrm>
            <a:off x="304800" y="6565900"/>
            <a:ext cx="457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BFA88D"/>
                </a:solidFill>
                <a:latin typeface="Arial" charset="0"/>
              </a:defRPr>
            </a:lvl1pPr>
          </a:lstStyle>
          <a:p>
            <a:pPr>
              <a:defRPr/>
            </a:pPr>
            <a:fld id="{2D5E2C53-3E10-4E82-A66A-4AFE7A7207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1625" y="433388"/>
            <a:ext cx="8229600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gray">
          <a:xfrm>
            <a:off x="304800" y="6581775"/>
            <a:ext cx="7907338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47" name="Rectangle 23"/>
          <p:cNvSpPr>
            <a:spLocks noGrp="1" noChangeArrowheads="1"/>
          </p:cNvSpPr>
          <p:nvPr>
            <p:ph type="dt" sz="half" idx="2"/>
          </p:nvPr>
        </p:nvSpPr>
        <p:spPr bwMode="ltGray">
          <a:xfrm>
            <a:off x="6710363" y="114300"/>
            <a:ext cx="2133600" cy="198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BFA88D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80" name="Picture 26" descr="APL Icon - Red"/>
          <p:cNvSpPr>
            <a:spLocks noChangeAspect="1" noChangeArrowheads="1"/>
          </p:cNvSpPr>
          <p:nvPr/>
        </p:nvSpPr>
        <p:spPr bwMode="auto">
          <a:xfrm>
            <a:off x="8281988" y="6364288"/>
            <a:ext cx="55721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ltGray">
          <a:xfrm>
            <a:off x="7620000" y="6667500"/>
            <a:ext cx="1219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tabLst>
                <a:tab pos="1376363" algn="r"/>
              </a:tabLst>
              <a:defRPr/>
            </a:pPr>
            <a:r>
              <a:rPr lang="en-US" sz="1100" b="1" dirty="0">
                <a:solidFill>
                  <a:srgbClr val="BFA88D"/>
                </a:solidFill>
                <a:latin typeface="Arial Narrow" pitchFamily="34" charset="0"/>
              </a:rPr>
              <a:t>	</a:t>
            </a:r>
            <a:fld id="{086E1C87-12A1-4208-B034-DA3ADD386847}" type="slidenum">
              <a:rPr lang="en-US" sz="1100" b="1">
                <a:solidFill>
                  <a:srgbClr val="BFA88D"/>
                </a:solidFill>
                <a:latin typeface="Arial Narrow" pitchFamily="34" charset="0"/>
              </a:rPr>
              <a:pPr>
                <a:tabLst>
                  <a:tab pos="1376363" algn="r"/>
                </a:tabLst>
                <a:defRPr/>
              </a:pPr>
              <a:t>‹#›</a:t>
            </a:fld>
            <a:endParaRPr lang="en-US" sz="1100" b="1" dirty="0">
              <a:solidFill>
                <a:srgbClr val="BFA88D"/>
              </a:solidFill>
              <a:latin typeface="Arial Narrow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17" r:id="rId1"/>
    <p:sldLayoutId id="2147486207" r:id="rId2"/>
    <p:sldLayoutId id="2147486208" r:id="rId3"/>
    <p:sldLayoutId id="2147486209" r:id="rId4"/>
    <p:sldLayoutId id="2147486210" r:id="rId5"/>
    <p:sldLayoutId id="2147486211" r:id="rId6"/>
    <p:sldLayoutId id="2147486212" r:id="rId7"/>
    <p:sldLayoutId id="2147486213" r:id="rId8"/>
    <p:sldLayoutId id="2147486214" r:id="rId9"/>
    <p:sldLayoutId id="2147486215" r:id="rId10"/>
    <p:sldLayoutId id="2147486216" r:id="rId11"/>
  </p:sldLayoutIdLst>
  <p:transition spd="med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27013" indent="-227013" algn="l" rtl="0" eaLnBrk="0" fontAlgn="base" hangingPunct="0">
        <a:lnSpc>
          <a:spcPct val="85000"/>
        </a:lnSpc>
        <a:spcBef>
          <a:spcPct val="0"/>
        </a:spcBef>
        <a:spcAft>
          <a:spcPct val="25000"/>
        </a:spcAft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4950" algn="l" rtl="0" eaLnBrk="0" fontAlgn="base" hangingPunct="0">
        <a:lnSpc>
          <a:spcPct val="85000"/>
        </a:lnSpc>
        <a:spcBef>
          <a:spcPct val="0"/>
        </a:spcBef>
        <a:spcAft>
          <a:spcPct val="25000"/>
        </a:spcAft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2pPr>
      <a:lvl3pPr marL="963613" indent="-228600" algn="l" rtl="0" eaLnBrk="0" fontAlgn="base" hangingPunct="0">
        <a:lnSpc>
          <a:spcPct val="85000"/>
        </a:lnSpc>
        <a:spcBef>
          <a:spcPct val="0"/>
        </a:spcBef>
        <a:spcAft>
          <a:spcPct val="25000"/>
        </a:spcAft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3pPr>
      <a:lvl4pPr marL="1193800" indent="-228600" algn="l" rtl="0" eaLnBrk="0" fontAlgn="base" hangingPunct="0">
        <a:lnSpc>
          <a:spcPct val="85000"/>
        </a:lnSpc>
        <a:spcBef>
          <a:spcPct val="0"/>
        </a:spcBef>
        <a:spcAft>
          <a:spcPct val="25000"/>
        </a:spcAft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0"/>
        </a:spcBef>
        <a:spcAft>
          <a:spcPct val="25000"/>
        </a:spcAft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5000"/>
        </a:lnSpc>
        <a:spcBef>
          <a:spcPct val="0"/>
        </a:spcBef>
        <a:spcAft>
          <a:spcPct val="25000"/>
        </a:spcAft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5000"/>
        </a:lnSpc>
        <a:spcBef>
          <a:spcPct val="0"/>
        </a:spcBef>
        <a:spcAft>
          <a:spcPct val="25000"/>
        </a:spcAft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5000"/>
        </a:lnSpc>
        <a:spcBef>
          <a:spcPct val="0"/>
        </a:spcBef>
        <a:spcAft>
          <a:spcPct val="25000"/>
        </a:spcAft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5000"/>
        </a:lnSpc>
        <a:spcBef>
          <a:spcPct val="0"/>
        </a:spcBef>
        <a:spcAft>
          <a:spcPct val="25000"/>
        </a:spcAft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4151" y="1365774"/>
            <a:ext cx="6340564" cy="1470025"/>
          </a:xfrm>
        </p:spPr>
        <p:txBody>
          <a:bodyPr/>
          <a:lstStyle/>
          <a:p>
            <a:pPr eaLnBrk="1" hangingPunct="1"/>
            <a:r>
              <a:rPr lang="en-US" sz="2800" dirty="0" smtClean="0"/>
              <a:t>Network dynamics of the brain and influence of the epileptic seizure onset zone</a:t>
            </a:r>
            <a:endParaRPr lang="en-US" sz="2800" baseline="60000" dirty="0" smtClean="0"/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black">
          <a:xfrm>
            <a:off x="222250" y="5419725"/>
            <a:ext cx="5030788" cy="117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85000"/>
              </a:lnSpc>
              <a:buFont typeface="Wingdings" pitchFamily="2" charset="2"/>
              <a:buNone/>
            </a:pPr>
            <a:endParaRPr lang="en-US" sz="2800" b="1" i="1" dirty="0" smtClean="0">
              <a:solidFill>
                <a:schemeClr val="tx2"/>
              </a:solidFill>
            </a:endParaRPr>
          </a:p>
          <a:p>
            <a:pPr algn="ctr">
              <a:lnSpc>
                <a:spcPct val="85000"/>
              </a:lnSpc>
              <a:buFont typeface="Wingdings" pitchFamily="2" charset="2"/>
              <a:buNone/>
            </a:pP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black">
          <a:xfrm>
            <a:off x="147638" y="5177645"/>
            <a:ext cx="4329112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85000"/>
              </a:lnSpc>
              <a:defRPr/>
            </a:pPr>
            <a:r>
              <a:rPr lang="en-US" sz="16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Presenters:  Michele Lohr &amp; Allen Kim  </a:t>
            </a:r>
          </a:p>
          <a:p>
            <a:pPr>
              <a:lnSpc>
                <a:spcPct val="85000"/>
              </a:lnSpc>
              <a:defRPr/>
            </a:pPr>
            <a:r>
              <a:rPr lang="en-US" sz="16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6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  </a:t>
            </a:r>
            <a:endParaRPr lang="en-US" sz="16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black">
          <a:xfrm>
            <a:off x="169962" y="3249849"/>
            <a:ext cx="7395610" cy="1167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2800" b="1" i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63550" indent="-23495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2500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</a:defRPr>
            </a:lvl2pPr>
            <a:lvl3pPr marL="963613" indent="-228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2500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</a:defRPr>
            </a:lvl3pPr>
            <a:lvl4pPr marL="1193800" indent="-228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2500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2500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lnSpc>
                <a:spcPct val="85000"/>
              </a:lnSpc>
              <a:spcBef>
                <a:spcPct val="0"/>
              </a:spcBef>
              <a:spcAft>
                <a:spcPct val="2500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lnSpc>
                <a:spcPct val="85000"/>
              </a:lnSpc>
              <a:spcBef>
                <a:spcPct val="0"/>
              </a:spcBef>
              <a:spcAft>
                <a:spcPct val="2500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lnSpc>
                <a:spcPct val="85000"/>
              </a:lnSpc>
              <a:spcBef>
                <a:spcPct val="0"/>
              </a:spcBef>
              <a:spcAft>
                <a:spcPct val="2500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lnSpc>
                <a:spcPct val="85000"/>
              </a:lnSpc>
              <a:spcBef>
                <a:spcPct val="0"/>
              </a:spcBef>
              <a:spcAft>
                <a:spcPct val="2500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75000"/>
              </a:lnSpc>
            </a:pPr>
            <a:endParaRPr lang="en-US" sz="900" i="0" dirty="0" smtClean="0"/>
          </a:p>
          <a:p>
            <a:pPr algn="l">
              <a:lnSpc>
                <a:spcPct val="95000"/>
              </a:lnSpc>
              <a:tabLst>
                <a:tab pos="2687638" algn="l"/>
                <a:tab pos="4627563" algn="l"/>
              </a:tabLst>
            </a:pPr>
            <a:r>
              <a:rPr lang="en-US" sz="2000" i="0" dirty="0" smtClean="0"/>
              <a:t>                             </a:t>
            </a:r>
          </a:p>
          <a:p>
            <a:pPr algn="l">
              <a:lnSpc>
                <a:spcPct val="95000"/>
              </a:lnSpc>
              <a:tabLst>
                <a:tab pos="2687638" algn="l"/>
                <a:tab pos="4627563" algn="l"/>
              </a:tabLst>
            </a:pPr>
            <a:r>
              <a:rPr lang="en-US" sz="1600" i="0" dirty="0" smtClean="0"/>
              <a:t>Samuel P. Burns, </a:t>
            </a:r>
            <a:r>
              <a:rPr lang="en-US" sz="1600" i="0" dirty="0" err="1" smtClean="0"/>
              <a:t>Sabato</a:t>
            </a:r>
            <a:r>
              <a:rPr lang="en-US" sz="1600" i="0" dirty="0" smtClean="0"/>
              <a:t> </a:t>
            </a:r>
            <a:r>
              <a:rPr lang="en-US" sz="1600" i="0" dirty="0" err="1" smtClean="0"/>
              <a:t>Santaniello</a:t>
            </a:r>
            <a:r>
              <a:rPr lang="en-US" sz="1600" i="0" dirty="0" smtClean="0"/>
              <a:t>, Robert B. </a:t>
            </a:r>
            <a:r>
              <a:rPr lang="en-US" sz="1600" i="0" dirty="0" err="1" smtClean="0"/>
              <a:t>Yaffe</a:t>
            </a:r>
            <a:r>
              <a:rPr lang="en-US" sz="1600" i="0" dirty="0" smtClean="0"/>
              <a:t>, Christophe C. </a:t>
            </a:r>
            <a:r>
              <a:rPr lang="en-US" sz="1600" i="0" dirty="0" err="1" smtClean="0"/>
              <a:t>Jouny</a:t>
            </a:r>
            <a:r>
              <a:rPr lang="en-US" sz="1600" i="0" dirty="0" smtClean="0"/>
              <a:t>, Nathan E. Crone, Gregory K. </a:t>
            </a:r>
            <a:r>
              <a:rPr lang="en-US" sz="1600" i="0" dirty="0" err="1" smtClean="0"/>
              <a:t>Bergey</a:t>
            </a:r>
            <a:r>
              <a:rPr lang="en-US" sz="1600" i="0" dirty="0" smtClean="0"/>
              <a:t>, William S. Anderson, Sridevi V. Sarma</a:t>
            </a:r>
          </a:p>
          <a:p>
            <a:pPr algn="l">
              <a:lnSpc>
                <a:spcPct val="95000"/>
              </a:lnSpc>
              <a:tabLst>
                <a:tab pos="2687638" algn="l"/>
                <a:tab pos="4627563" algn="l"/>
              </a:tabLst>
            </a:pPr>
            <a:endParaRPr lang="en-US" sz="1900" i="0" baseline="30000" dirty="0"/>
          </a:p>
          <a:p>
            <a:pPr algn="l">
              <a:lnSpc>
                <a:spcPct val="95000"/>
              </a:lnSpc>
              <a:tabLst>
                <a:tab pos="2687638" algn="l"/>
                <a:tab pos="4627563" algn="l"/>
              </a:tabLst>
            </a:pPr>
            <a:endParaRPr lang="en-US" sz="2000" i="0" dirty="0" smtClean="0"/>
          </a:p>
          <a:p>
            <a:pPr algn="l">
              <a:lnSpc>
                <a:spcPct val="95000"/>
              </a:lnSpc>
              <a:tabLst>
                <a:tab pos="2687638" algn="l"/>
                <a:tab pos="4627563" algn="l"/>
              </a:tabLst>
            </a:pPr>
            <a:endParaRPr lang="en-US" sz="2000" i="0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black">
          <a:xfrm>
            <a:off x="161809" y="5904825"/>
            <a:ext cx="4329112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85000"/>
              </a:lnSpc>
              <a:defRPr/>
            </a:pPr>
            <a:r>
              <a:rPr lang="en-US" sz="16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April 28, 2015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0" y="6405843"/>
            <a:ext cx="8631238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68276" y="1220921"/>
            <a:ext cx="4147343" cy="508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sz="1600" b="1" kern="0" dirty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b="1" kern="0" dirty="0" smtClean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b="1" kern="0" dirty="0" smtClean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b="1" kern="0" dirty="0" smtClean="0">
                <a:latin typeface="+mn-lt"/>
              </a:rPr>
              <a:t>Connectivity matrices and EVCs show consistent pattern around seizures </a:t>
            </a:r>
          </a:p>
          <a:p>
            <a:pPr marL="684213" lvl="1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+mn-lt"/>
              </a:rPr>
              <a:t>Lowest connectivity at electrographic onset time of seizure</a:t>
            </a:r>
          </a:p>
          <a:p>
            <a:pPr marL="684213" lvl="1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+mn-lt"/>
              </a:rPr>
              <a:t>A connected </a:t>
            </a:r>
            <a:r>
              <a:rPr lang="en-US" sz="1600" b="1" kern="0" dirty="0" err="1" smtClean="0">
                <a:latin typeface="+mn-lt"/>
              </a:rPr>
              <a:t>subnetwork</a:t>
            </a:r>
            <a:r>
              <a:rPr lang="en-US" sz="1600" b="1" kern="0" dirty="0" smtClean="0">
                <a:latin typeface="+mn-lt"/>
              </a:rPr>
              <a:t> of channels developed at 100s and grew until most electrodes were strongly connected at 200s after onset</a:t>
            </a:r>
            <a:endParaRPr lang="en-US" sz="1600" b="1" kern="0" dirty="0" smtClean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Network Analysis</a:t>
            </a:r>
            <a:endParaRPr lang="en-US" sz="2400" dirty="0" smtClean="0"/>
          </a:p>
        </p:txBody>
      </p:sp>
      <p:sp>
        <p:nvSpPr>
          <p:cNvPr id="922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742"/>
          <a:stretch/>
        </p:blipFill>
        <p:spPr bwMode="auto">
          <a:xfrm>
            <a:off x="4572001" y="0"/>
            <a:ext cx="4572000" cy="6938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95258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0" y="6405843"/>
            <a:ext cx="8631238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68275" y="1315807"/>
            <a:ext cx="8716933" cy="508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sz="1600" b="1" kern="0" dirty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b="1" kern="0" dirty="0" smtClean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b="1" kern="0" dirty="0" smtClean="0">
                <a:latin typeface="+mn-lt"/>
              </a:rPr>
              <a:t>Brain states and state evolution patient specific and consistent across multiple seizures </a:t>
            </a: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sz="1600" b="1" kern="0" dirty="0" smtClean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b="1" kern="0" dirty="0" smtClean="0">
                <a:latin typeface="+mn-lt"/>
              </a:rPr>
              <a:t>Patient 1 with CPS+GTC (next slide left)</a:t>
            </a:r>
          </a:p>
          <a:p>
            <a:pPr marL="684213" lvl="1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+mn-lt"/>
              </a:rPr>
              <a:t>All seizures progressed through same set of states (</a:t>
            </a:r>
            <a:r>
              <a:rPr lang="en-US" sz="1600" b="1" kern="0" dirty="0" smtClean="0"/>
              <a:t>4 </a:t>
            </a:r>
            <a:r>
              <a:rPr lang="en-US" sz="1600" b="1" kern="0" dirty="0">
                <a:sym typeface="Wingdings" panose="05000000000000000000" pitchFamily="2" charset="2"/>
              </a:rPr>
              <a:t> 6  8  7  </a:t>
            </a:r>
            <a:r>
              <a:rPr lang="en-US" sz="1600" b="1" kern="0" dirty="0" smtClean="0">
                <a:sym typeface="Wingdings" panose="05000000000000000000" pitchFamily="2" charset="2"/>
              </a:rPr>
              <a:t>5 </a:t>
            </a:r>
            <a:r>
              <a:rPr lang="en-US" sz="1600" b="1" kern="0" dirty="0">
                <a:sym typeface="Wingdings" panose="05000000000000000000" pitchFamily="2" charset="2"/>
              </a:rPr>
              <a:t> </a:t>
            </a:r>
            <a:r>
              <a:rPr lang="en-US" sz="1600" b="1" kern="0" dirty="0" smtClean="0">
                <a:sym typeface="Wingdings" panose="05000000000000000000" pitchFamily="2" charset="2"/>
              </a:rPr>
              <a:t>9) </a:t>
            </a:r>
            <a:r>
              <a:rPr lang="en-US" sz="1600" b="1" kern="0" dirty="0" smtClean="0">
                <a:latin typeface="+mn-lt"/>
              </a:rPr>
              <a:t>ending at state 10 after termination</a:t>
            </a: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sz="1600" b="1" kern="0" dirty="0" smtClean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b="1" kern="0" dirty="0" smtClean="0">
                <a:latin typeface="+mn-lt"/>
              </a:rPr>
              <a:t>Patient 4 with CPS (next slide right)</a:t>
            </a:r>
          </a:p>
          <a:p>
            <a:pPr marL="684213" lvl="1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+mn-lt"/>
              </a:rPr>
              <a:t>Seizure brain state progression showed consistent structure (</a:t>
            </a:r>
            <a:r>
              <a:rPr lang="en-US" sz="1600" b="1" kern="0" dirty="0"/>
              <a:t>4 </a:t>
            </a:r>
            <a:r>
              <a:rPr lang="en-US" sz="1600" b="1" kern="0" dirty="0">
                <a:sym typeface="Wingdings" panose="05000000000000000000" pitchFamily="2" charset="2"/>
              </a:rPr>
              <a:t> 6  7  5  </a:t>
            </a:r>
            <a:r>
              <a:rPr lang="en-US" sz="1600" b="1" kern="0" dirty="0" smtClean="0">
                <a:sym typeface="Wingdings" panose="05000000000000000000" pitchFamily="2" charset="2"/>
              </a:rPr>
              <a:t>7) </a:t>
            </a:r>
            <a:r>
              <a:rPr lang="en-US" sz="1600" b="1" kern="0" dirty="0" smtClean="0">
                <a:latin typeface="+mn-lt"/>
              </a:rPr>
              <a:t>ultimately toggling between states 5 and 7 and then revisiting state 4 before ending at state 10 after termination</a:t>
            </a:r>
          </a:p>
          <a:p>
            <a:pPr marL="227013" lvl="1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sz="1600" b="1" kern="0" dirty="0" smtClean="0">
              <a:latin typeface="+mn-lt"/>
            </a:endParaRPr>
          </a:p>
          <a:p>
            <a:pPr marL="227013" lvl="1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b="1" kern="0" dirty="0" smtClean="0">
                <a:latin typeface="+mn-lt"/>
              </a:rPr>
              <a:t>Each patient </a:t>
            </a:r>
          </a:p>
          <a:p>
            <a:pPr marL="684213" lvl="2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sym typeface="Wingdings" panose="05000000000000000000" pitchFamily="2" charset="2"/>
              </a:rPr>
              <a:t>Fewer </a:t>
            </a:r>
            <a:r>
              <a:rPr lang="en-US" sz="1600" b="1" kern="0" dirty="0" err="1" smtClean="0">
                <a:sym typeface="Wingdings" panose="05000000000000000000" pitchFamily="2" charset="2"/>
              </a:rPr>
              <a:t>interictal</a:t>
            </a:r>
            <a:r>
              <a:rPr lang="en-US" sz="1600" b="1" kern="0" dirty="0" smtClean="0">
                <a:sym typeface="Wingdings" panose="05000000000000000000" pitchFamily="2" charset="2"/>
              </a:rPr>
              <a:t> states (3) than non-</a:t>
            </a:r>
            <a:r>
              <a:rPr lang="en-US" sz="1600" b="1" kern="0" dirty="0" err="1" smtClean="0">
                <a:sym typeface="Wingdings" panose="05000000000000000000" pitchFamily="2" charset="2"/>
              </a:rPr>
              <a:t>interictal</a:t>
            </a:r>
            <a:r>
              <a:rPr lang="en-US" sz="1600" b="1" kern="0" dirty="0" smtClean="0">
                <a:sym typeface="Wingdings" panose="05000000000000000000" pitchFamily="2" charset="2"/>
              </a:rPr>
              <a:t> states</a:t>
            </a:r>
          </a:p>
          <a:p>
            <a:pPr marL="684213" lvl="2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sym typeface="Wingdings" panose="05000000000000000000" pitchFamily="2" charset="2"/>
              </a:rPr>
              <a:t>State changes during </a:t>
            </a:r>
            <a:r>
              <a:rPr lang="en-US" sz="1600" b="1" kern="0" dirty="0" err="1" smtClean="0">
                <a:sym typeface="Wingdings" panose="05000000000000000000" pitchFamily="2" charset="2"/>
              </a:rPr>
              <a:t>interictal</a:t>
            </a:r>
            <a:r>
              <a:rPr lang="en-US" sz="1600" b="1" kern="0" dirty="0" smtClean="0">
                <a:sym typeface="Wingdings" panose="05000000000000000000" pitchFamily="2" charset="2"/>
              </a:rPr>
              <a:t> periods did not follow regular progression</a:t>
            </a:r>
          </a:p>
          <a:p>
            <a:pPr marL="684213" lvl="2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sym typeface="Wingdings" panose="05000000000000000000" pitchFamily="2" charset="2"/>
              </a:rPr>
              <a:t>Clinically annotated focus denoted by red arrow </a:t>
            </a: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sz="1600" b="1" kern="0" dirty="0" smtClean="0">
              <a:latin typeface="+mn-lt"/>
            </a:endParaRPr>
          </a:p>
          <a:p>
            <a:pPr marL="684213" lvl="1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b="1" kern="0" dirty="0" smtClean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sz="1400" b="1" kern="0" dirty="0" smtClean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 States</a:t>
            </a:r>
            <a:endParaRPr lang="en-US" sz="2400" dirty="0" smtClean="0"/>
          </a:p>
        </p:txBody>
      </p:sp>
      <p:sp>
        <p:nvSpPr>
          <p:cNvPr id="922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48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0" y="6405843"/>
            <a:ext cx="8631238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 States</a:t>
            </a:r>
            <a:endParaRPr lang="en-US" sz="2400" dirty="0" smtClean="0"/>
          </a:p>
        </p:txBody>
      </p:sp>
      <p:sp>
        <p:nvSpPr>
          <p:cNvPr id="922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2" name="Right Arrow 1"/>
          <p:cNvSpPr/>
          <p:nvPr/>
        </p:nvSpPr>
        <p:spPr bwMode="auto">
          <a:xfrm rot="18759654">
            <a:off x="659626" y="2458540"/>
            <a:ext cx="457200" cy="258792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0" b="2065"/>
          <a:stretch/>
        </p:blipFill>
        <p:spPr bwMode="auto">
          <a:xfrm>
            <a:off x="4416732" y="693052"/>
            <a:ext cx="4746124" cy="589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3" r="918"/>
          <a:stretch/>
        </p:blipFill>
        <p:spPr bwMode="auto">
          <a:xfrm>
            <a:off x="8629" y="684522"/>
            <a:ext cx="4563371" cy="5983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0" y="62552"/>
            <a:ext cx="9144000" cy="64633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	</a:t>
            </a:r>
          </a:p>
          <a:p>
            <a:r>
              <a:rPr lang="en-US" dirty="0"/>
              <a:t>	</a:t>
            </a:r>
            <a:r>
              <a:rPr lang="en-US" dirty="0" smtClean="0"/>
              <a:t>          </a:t>
            </a:r>
            <a:r>
              <a:rPr lang="en-US" b="1" dirty="0" smtClean="0"/>
              <a:t>Patient 1	                                                      Patient 4</a:t>
            </a:r>
            <a:endParaRPr lang="en-US" b="1" dirty="0"/>
          </a:p>
        </p:txBody>
      </p:sp>
      <p:sp>
        <p:nvSpPr>
          <p:cNvPr id="3" name="Right Arrow 2"/>
          <p:cNvSpPr/>
          <p:nvPr/>
        </p:nvSpPr>
        <p:spPr bwMode="auto">
          <a:xfrm rot="1937201">
            <a:off x="494678" y="2441672"/>
            <a:ext cx="236246" cy="141548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937201">
            <a:off x="4951659" y="2772955"/>
            <a:ext cx="236246" cy="141548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6504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68275" y="1220921"/>
            <a:ext cx="7819785" cy="508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sz="1600" b="1" kern="0" dirty="0">
              <a:latin typeface="+mn-lt"/>
            </a:endParaRPr>
          </a:p>
          <a:p>
            <a:pPr>
              <a:lnSpc>
                <a:spcPct val="85000"/>
              </a:lnSpc>
              <a:spcAft>
                <a:spcPct val="25000"/>
              </a:spcAft>
              <a:defRPr/>
            </a:pPr>
            <a:endParaRPr lang="en-US" sz="900" b="1" kern="0" dirty="0" smtClean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ECoG</a:t>
            </a:r>
            <a:r>
              <a:rPr lang="en-US" dirty="0" smtClean="0"/>
              <a:t> Recordings and Brain State Results</a:t>
            </a:r>
            <a:endParaRPr lang="en-US" sz="2400" dirty="0" smtClean="0"/>
          </a:p>
        </p:txBody>
      </p:sp>
      <p:sp>
        <p:nvSpPr>
          <p:cNvPr id="922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82" y="1906454"/>
            <a:ext cx="8757835" cy="4277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0" y="6405843"/>
            <a:ext cx="8631238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1620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68275" y="1220921"/>
            <a:ext cx="6041139" cy="508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sz="1600" b="1" kern="0" dirty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b="1" kern="0" dirty="0" smtClean="0">
              <a:latin typeface="+mn-lt"/>
            </a:endParaRPr>
          </a:p>
          <a:p>
            <a:pPr>
              <a:lnSpc>
                <a:spcPct val="85000"/>
              </a:lnSpc>
              <a:spcAft>
                <a:spcPct val="25000"/>
              </a:spcAft>
              <a:defRPr/>
            </a:pPr>
            <a:endParaRPr lang="en-US" sz="1400" b="1" kern="0" dirty="0" smtClean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Relationship between </a:t>
            </a:r>
            <a:br>
              <a:rPr lang="en-US" sz="2400" dirty="0" smtClean="0"/>
            </a:br>
            <a:r>
              <a:rPr lang="en-US" sz="2400" dirty="0" smtClean="0"/>
              <a:t>Brain States and SOZ</a:t>
            </a:r>
          </a:p>
        </p:txBody>
      </p:sp>
      <p:sp>
        <p:nvSpPr>
          <p:cNvPr id="922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0" y="6405843"/>
            <a:ext cx="8631238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28" b="35194"/>
          <a:stretch/>
        </p:blipFill>
        <p:spPr bwMode="auto">
          <a:xfrm>
            <a:off x="-86264" y="4556006"/>
            <a:ext cx="4726313" cy="212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3"/>
          <p:cNvSpPr txBox="1">
            <a:spLocks noChangeArrowheads="1"/>
          </p:cNvSpPr>
          <p:nvPr/>
        </p:nvSpPr>
        <p:spPr bwMode="auto">
          <a:xfrm>
            <a:off x="-189781" y="4091153"/>
            <a:ext cx="4761781" cy="64633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	</a:t>
            </a:r>
          </a:p>
          <a:p>
            <a:pPr algn="ctr"/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sz="1600" b="1" dirty="0" smtClean="0"/>
              <a:t>Patient 4 (Fig. 4H)</a:t>
            </a:r>
            <a:r>
              <a:rPr lang="en-US" b="1" dirty="0" smtClean="0"/>
              <a:t>	</a:t>
            </a:r>
            <a:endParaRPr 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" r="2384"/>
          <a:stretch/>
        </p:blipFill>
        <p:spPr bwMode="auto">
          <a:xfrm>
            <a:off x="4572000" y="54059"/>
            <a:ext cx="4571996" cy="6803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5" t="28769" r="918" b="38060"/>
          <a:stretch/>
        </p:blipFill>
        <p:spPr bwMode="auto">
          <a:xfrm>
            <a:off x="-1" y="2001286"/>
            <a:ext cx="4640051" cy="2113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-86264" y="1484389"/>
            <a:ext cx="4726313" cy="64633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	</a:t>
            </a:r>
          </a:p>
          <a:p>
            <a:pPr algn="ctr"/>
            <a:r>
              <a:rPr lang="en-US" dirty="0" smtClean="0"/>
              <a:t>	</a:t>
            </a:r>
            <a:r>
              <a:rPr lang="en-US" b="1" dirty="0" smtClean="0"/>
              <a:t>  </a:t>
            </a:r>
            <a:r>
              <a:rPr lang="en-US" sz="1600" b="1" dirty="0" smtClean="0"/>
              <a:t>Patient 1 (Fig. 3H)	</a:t>
            </a:r>
            <a:endParaRPr lang="en-US" sz="1600" b="1" dirty="0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03052" y="3064132"/>
            <a:ext cx="789317" cy="153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sz="400" dirty="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08314" y="5592308"/>
            <a:ext cx="954660" cy="1692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sz="500" dirty="0"/>
          </a:p>
        </p:txBody>
      </p:sp>
      <p:sp>
        <p:nvSpPr>
          <p:cNvPr id="2" name="Rectangle 1"/>
          <p:cNvSpPr/>
          <p:nvPr/>
        </p:nvSpPr>
        <p:spPr>
          <a:xfrm>
            <a:off x="7962181" y="2394068"/>
            <a:ext cx="1160759" cy="126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sz="800" b="1" kern="0" dirty="0"/>
              <a:t>In </a:t>
            </a:r>
            <a:r>
              <a:rPr lang="en-US" sz="800" b="1" kern="0" dirty="0" smtClean="0"/>
              <a:t>all successful </a:t>
            </a:r>
            <a:r>
              <a:rPr lang="en-US" sz="800" b="1" kern="0" dirty="0"/>
              <a:t>resections, </a:t>
            </a:r>
            <a:r>
              <a:rPr lang="en-US" sz="800" b="1" kern="0" dirty="0" smtClean="0"/>
              <a:t>SOZs or focal </a:t>
            </a:r>
            <a:r>
              <a:rPr lang="en-US" sz="800" b="1" kern="0" dirty="0"/>
              <a:t>areas </a:t>
            </a:r>
            <a:r>
              <a:rPr lang="en-US" sz="800" b="1" kern="0" dirty="0" smtClean="0"/>
              <a:t>were least connected </a:t>
            </a:r>
            <a:r>
              <a:rPr lang="en-US" sz="800" b="1" kern="0" dirty="0"/>
              <a:t>shortly after seizure onset time</a:t>
            </a:r>
            <a:r>
              <a:rPr lang="en-US" sz="800" b="1" kern="0" dirty="0" smtClean="0"/>
              <a:t>: </a:t>
            </a:r>
            <a:r>
              <a:rPr lang="en-US" sz="800" b="1" kern="0" dirty="0"/>
              <a:t>this state </a:t>
            </a:r>
            <a:r>
              <a:rPr lang="en-US" sz="800" b="1" kern="0" dirty="0" smtClean="0"/>
              <a:t>denoted the </a:t>
            </a:r>
            <a:r>
              <a:rPr lang="en-US" sz="800" b="1" kern="0" dirty="0"/>
              <a:t>IF state</a:t>
            </a:r>
          </a:p>
        </p:txBody>
      </p:sp>
      <p:sp>
        <p:nvSpPr>
          <p:cNvPr id="16" name="Right Arrow 15"/>
          <p:cNvSpPr/>
          <p:nvPr/>
        </p:nvSpPr>
        <p:spPr bwMode="auto">
          <a:xfrm rot="1937201">
            <a:off x="279028" y="2044876"/>
            <a:ext cx="236246" cy="141548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1937201">
            <a:off x="447266" y="4917454"/>
            <a:ext cx="236246" cy="141548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9530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68275" y="1220921"/>
            <a:ext cx="4826419" cy="508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sz="1600" b="1" kern="0" dirty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b="1" kern="0" dirty="0" smtClean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sz="1600" b="1" kern="0" dirty="0"/>
              <a:t>Hypothesis:  </a:t>
            </a:r>
            <a:r>
              <a:rPr lang="en-US" sz="1600" b="1" kern="0" dirty="0" smtClean="0"/>
              <a:t>IF </a:t>
            </a:r>
            <a:r>
              <a:rPr lang="en-US" sz="1600" b="1" kern="0" dirty="0"/>
              <a:t>state </a:t>
            </a:r>
            <a:r>
              <a:rPr lang="en-US" sz="1600" b="1" kern="0" dirty="0">
                <a:sym typeface="Wingdings" panose="05000000000000000000" pitchFamily="2" charset="2"/>
              </a:rPr>
              <a:t> the </a:t>
            </a:r>
            <a:r>
              <a:rPr lang="en-US" sz="1600" b="1" kern="0" dirty="0" smtClean="0">
                <a:sym typeface="Wingdings" panose="05000000000000000000" pitchFamily="2" charset="2"/>
              </a:rPr>
              <a:t>SOZ or focal area</a:t>
            </a: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sym typeface="Wingdings" panose="05000000000000000000" pitchFamily="2" charset="2"/>
              </a:rPr>
              <a:t>Test via ROC analysis </a:t>
            </a:r>
          </a:p>
          <a:p>
            <a:pPr marL="684213" lvl="1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sym typeface="Wingdings" panose="05000000000000000000" pitchFamily="2" charset="2"/>
              </a:rPr>
              <a:t>Resection indicator (RI) vector with 1’s for electrodes corresponding to SOZ and 0’s for all other electrodes</a:t>
            </a:r>
          </a:p>
          <a:p>
            <a:pPr marL="684213" lvl="1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sym typeface="Wingdings" panose="05000000000000000000" pitchFamily="2" charset="2"/>
              </a:rPr>
              <a:t>For each patient and each identified </a:t>
            </a:r>
            <a:r>
              <a:rPr lang="en-US" sz="1600" b="1" kern="0" dirty="0" err="1" smtClean="0">
                <a:sym typeface="Wingdings" panose="05000000000000000000" pitchFamily="2" charset="2"/>
              </a:rPr>
              <a:t>ictal</a:t>
            </a:r>
            <a:r>
              <a:rPr lang="en-US" sz="1600" b="1" kern="0" dirty="0" smtClean="0">
                <a:sym typeface="Wingdings" panose="05000000000000000000" pitchFamily="2" charset="2"/>
              </a:rPr>
              <a:t> state, compare state’s EVC centroid vector with RI vector, and any centroid EVC below (above) a threshold value is identified as SOZ for IF (CF) analysis </a:t>
            </a: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b="1" kern="0" dirty="0" smtClean="0">
              <a:sym typeface="Wingdings" panose="05000000000000000000" pitchFamily="2" charset="2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sz="1400" b="1" kern="0" dirty="0" smtClean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Determination of SOZ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by </a:t>
            </a:r>
            <a:r>
              <a:rPr lang="en-US" sz="2800" dirty="0"/>
              <a:t>IF State</a:t>
            </a:r>
            <a:endParaRPr lang="en-US" sz="2800" dirty="0" smtClean="0"/>
          </a:p>
        </p:txBody>
      </p:sp>
      <p:sp>
        <p:nvSpPr>
          <p:cNvPr id="922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0" y="6405843"/>
            <a:ext cx="8631238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724"/>
          <a:stretch/>
        </p:blipFill>
        <p:spPr bwMode="auto">
          <a:xfrm>
            <a:off x="5521130" y="0"/>
            <a:ext cx="362287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87"/>
          <a:stretch/>
        </p:blipFill>
        <p:spPr bwMode="auto">
          <a:xfrm>
            <a:off x="897147" y="4642717"/>
            <a:ext cx="4016833" cy="2215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1537688" y="4407675"/>
            <a:ext cx="1915064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Patient 1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344310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68275" y="1220921"/>
            <a:ext cx="6041139" cy="508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sz="1600" b="1" kern="0" dirty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b="1" kern="0" dirty="0" smtClean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sz="1400" b="1" kern="0" dirty="0" smtClean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Determination of SOZ </a:t>
            </a:r>
            <a:br>
              <a:rPr lang="en-US" sz="2800" dirty="0"/>
            </a:br>
            <a:r>
              <a:rPr lang="en-US" sz="2800" dirty="0"/>
              <a:t>by IF State</a:t>
            </a:r>
            <a:endParaRPr lang="en-US" sz="2800" dirty="0" smtClean="0"/>
          </a:p>
        </p:txBody>
      </p:sp>
      <p:sp>
        <p:nvSpPr>
          <p:cNvPr id="922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0" y="6405843"/>
            <a:ext cx="8631238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372"/>
          <a:stretch/>
        </p:blipFill>
        <p:spPr bwMode="auto">
          <a:xfrm>
            <a:off x="4268508" y="244341"/>
            <a:ext cx="4875492" cy="6042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83"/>
          <a:stretch/>
        </p:blipFill>
        <p:spPr bwMode="auto">
          <a:xfrm>
            <a:off x="159652" y="2671584"/>
            <a:ext cx="3963798" cy="193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726847" y="2423599"/>
            <a:ext cx="1915064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Patient 4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2504812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68275" y="1220921"/>
            <a:ext cx="3798071" cy="508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sz="1600" b="1" kern="0" dirty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b="1" kern="0" dirty="0" smtClean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+mn-lt"/>
              </a:rPr>
              <a:t>Results over 42 seizures from 12 patients</a:t>
            </a:r>
          </a:p>
          <a:p>
            <a:pPr marL="684213" lvl="1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sz="1400" b="1" kern="0" dirty="0" smtClean="0">
                <a:latin typeface="+mn-lt"/>
              </a:rPr>
              <a:t>Group 1: CPS+GTC, single surgery</a:t>
            </a:r>
          </a:p>
          <a:p>
            <a:pPr marL="684213" lvl="1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sz="1400" b="1" kern="0" dirty="0" smtClean="0">
                <a:latin typeface="+mn-lt"/>
              </a:rPr>
              <a:t>Group 2: CPS or PS, single surgery</a:t>
            </a:r>
          </a:p>
          <a:p>
            <a:pPr marL="684213" lvl="1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sz="1400" b="1" kern="0" dirty="0" smtClean="0">
                <a:latin typeface="+mn-lt"/>
              </a:rPr>
              <a:t>Group 3: CPS, multiple surgeries</a:t>
            </a:r>
          </a:p>
          <a:p>
            <a:pPr>
              <a:lnSpc>
                <a:spcPct val="85000"/>
              </a:lnSpc>
              <a:spcAft>
                <a:spcPct val="25000"/>
              </a:spcAft>
              <a:defRPr/>
            </a:pPr>
            <a:endParaRPr lang="en-US" sz="800" b="1" kern="0" dirty="0" smtClean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+mn-lt"/>
              </a:rPr>
              <a:t>Group 1:  </a:t>
            </a:r>
          </a:p>
          <a:p>
            <a:pPr marL="684213" lvl="1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sz="1400" b="1" kern="0" dirty="0" smtClean="0">
                <a:latin typeface="+mn-lt"/>
              </a:rPr>
              <a:t>SOZ of GTC seizures significantly isolated from remaining areas at onset time through early </a:t>
            </a:r>
            <a:r>
              <a:rPr lang="en-US" sz="1400" b="1" kern="0" dirty="0" err="1" smtClean="0">
                <a:latin typeface="+mn-lt"/>
              </a:rPr>
              <a:t>ictal</a:t>
            </a:r>
            <a:r>
              <a:rPr lang="en-US" sz="1400" b="1" kern="0" dirty="0" smtClean="0">
                <a:latin typeface="+mn-lt"/>
              </a:rPr>
              <a:t> stages, and connectedness significantly increased during later stages for 2 out of 3 patients</a:t>
            </a: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sz="1400" b="1" kern="0" dirty="0" smtClean="0">
                <a:latin typeface="+mn-lt"/>
              </a:rPr>
              <a:t> </a:t>
            </a:r>
            <a:r>
              <a:rPr lang="en-US" sz="1600" b="1" kern="0" dirty="0"/>
              <a:t>Group </a:t>
            </a:r>
            <a:r>
              <a:rPr lang="en-US" sz="1600" b="1" kern="0" dirty="0" smtClean="0"/>
              <a:t>2:  </a:t>
            </a:r>
            <a:endParaRPr lang="en-US" sz="1600" b="1" kern="0" dirty="0"/>
          </a:p>
          <a:p>
            <a:pPr marL="684213" lvl="1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sz="1400" b="1" kern="0" dirty="0"/>
              <a:t>SOZ of </a:t>
            </a:r>
            <a:r>
              <a:rPr lang="en-US" sz="1400" b="1" kern="0" dirty="0" smtClean="0"/>
              <a:t>partial seizures </a:t>
            </a:r>
            <a:r>
              <a:rPr lang="en-US" sz="1400" b="1" kern="0" dirty="0"/>
              <a:t>significantly isolated from remaining areas at onset time </a:t>
            </a:r>
            <a:r>
              <a:rPr lang="en-US" sz="1400" b="1" kern="0" dirty="0" smtClean="0"/>
              <a:t>and </a:t>
            </a:r>
            <a:r>
              <a:rPr lang="en-US" sz="1400" b="1" kern="0" dirty="0" err="1" smtClean="0"/>
              <a:t>midseizure</a:t>
            </a:r>
            <a:endParaRPr lang="en-US" sz="1400" b="1" kern="0" dirty="0" smtClean="0"/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sz="1600" b="1" kern="0" dirty="0"/>
              <a:t>Group </a:t>
            </a:r>
            <a:r>
              <a:rPr lang="en-US" sz="1600" b="1" kern="0" dirty="0" smtClean="0"/>
              <a:t>3:  </a:t>
            </a:r>
            <a:endParaRPr lang="en-US" sz="1600" b="1" kern="0" dirty="0"/>
          </a:p>
          <a:p>
            <a:pPr marL="684213" lvl="1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sz="1400" b="1" kern="0" dirty="0" smtClean="0"/>
              <a:t>AUC values close to chance level indicating possible misalignment of resected areas with the SOZ</a:t>
            </a:r>
            <a:endParaRPr lang="en-US" sz="1400" b="1" kern="0" dirty="0"/>
          </a:p>
          <a:p>
            <a:pPr lvl="1">
              <a:lnSpc>
                <a:spcPct val="85000"/>
              </a:lnSpc>
              <a:spcAft>
                <a:spcPct val="25000"/>
              </a:spcAft>
              <a:defRPr/>
            </a:pPr>
            <a:endParaRPr lang="en-US" sz="1400" b="1" kern="0" dirty="0" smtClean="0">
              <a:latin typeface="+mn-lt"/>
            </a:endParaRPr>
          </a:p>
          <a:p>
            <a:pPr marL="684213" lvl="1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sz="1400" b="1" kern="0" dirty="0" smtClean="0">
              <a:latin typeface="+mn-lt"/>
            </a:endParaRPr>
          </a:p>
          <a:p>
            <a:pPr lvl="1">
              <a:lnSpc>
                <a:spcPct val="85000"/>
              </a:lnSpc>
              <a:spcAft>
                <a:spcPct val="25000"/>
              </a:spcAft>
              <a:defRPr/>
            </a:pPr>
            <a:endParaRPr lang="en-US" b="1" kern="0" dirty="0" smtClean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sz="1400" b="1" kern="0" dirty="0" smtClean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Population</a:t>
            </a:r>
            <a:br>
              <a:rPr lang="en-US" sz="2800" dirty="0" smtClean="0"/>
            </a:br>
            <a:r>
              <a:rPr lang="en-US" sz="2800" dirty="0" smtClean="0"/>
              <a:t>Statistics</a:t>
            </a:r>
          </a:p>
        </p:txBody>
      </p:sp>
      <p:sp>
        <p:nvSpPr>
          <p:cNvPr id="922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0" y="6405843"/>
            <a:ext cx="8631238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347" y="0"/>
            <a:ext cx="517765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84440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68275" y="1220921"/>
            <a:ext cx="8725559" cy="508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sz="1600" b="1" kern="0" dirty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sz="1600" b="1" kern="0" dirty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b="1" kern="0" dirty="0" smtClean="0">
                <a:latin typeface="+mn-lt"/>
              </a:rPr>
              <a:t>Results</a:t>
            </a:r>
          </a:p>
          <a:p>
            <a:pPr marL="684213" lvl="1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+mn-lt"/>
              </a:rPr>
              <a:t>Brain activity recorded through </a:t>
            </a:r>
            <a:r>
              <a:rPr lang="en-US" sz="1600" b="1" kern="0" dirty="0" err="1" smtClean="0">
                <a:latin typeface="+mn-lt"/>
              </a:rPr>
              <a:t>ECoG</a:t>
            </a:r>
            <a:r>
              <a:rPr lang="en-US" sz="1600" b="1" kern="0" dirty="0" smtClean="0">
                <a:latin typeface="+mn-lt"/>
              </a:rPr>
              <a:t> measurements from 12 DRE patients can be described by a small number of discrete connectivity states </a:t>
            </a:r>
          </a:p>
          <a:p>
            <a:pPr marL="1141413" lvl="2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sz="1400" b="1" kern="0" dirty="0" err="1">
                <a:latin typeface="+mn-lt"/>
              </a:rPr>
              <a:t>I</a:t>
            </a:r>
            <a:r>
              <a:rPr lang="en-US" sz="1400" b="1" kern="0" dirty="0" err="1" smtClean="0">
                <a:latin typeface="+mn-lt"/>
              </a:rPr>
              <a:t>nterictal</a:t>
            </a:r>
            <a:r>
              <a:rPr lang="en-US" sz="1400" b="1" kern="0" dirty="0" smtClean="0">
                <a:latin typeface="+mn-lt"/>
              </a:rPr>
              <a:t> stages (2-5 states), </a:t>
            </a:r>
            <a:r>
              <a:rPr lang="en-US" sz="1400" b="1" kern="0" dirty="0" err="1" smtClean="0">
                <a:latin typeface="+mn-lt"/>
              </a:rPr>
              <a:t>ictal</a:t>
            </a:r>
            <a:r>
              <a:rPr lang="en-US" sz="1400" b="1" kern="0" dirty="0" smtClean="0">
                <a:latin typeface="+mn-lt"/>
              </a:rPr>
              <a:t> stages (2-11), and the pre/postictal epochs (1-5)</a:t>
            </a:r>
          </a:p>
          <a:p>
            <a:pPr marL="1141413" lvl="2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sz="1400" b="1" kern="0" dirty="0" smtClean="0">
                <a:latin typeface="+mn-lt"/>
              </a:rPr>
              <a:t>Consistent progression of states during seizures</a:t>
            </a:r>
            <a:endParaRPr lang="en-US" b="1" kern="0" dirty="0" smtClean="0">
              <a:latin typeface="+mn-lt"/>
            </a:endParaRPr>
          </a:p>
          <a:p>
            <a:pPr marL="684213" lvl="1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+mn-lt"/>
              </a:rPr>
              <a:t>Combining post-op follow-up info about the SOZ, the SOZ is significantly isolated at beginning of </a:t>
            </a:r>
            <a:r>
              <a:rPr lang="en-US" sz="1600" b="1" kern="0" dirty="0" err="1" smtClean="0">
                <a:latin typeface="+mn-lt"/>
              </a:rPr>
              <a:t>ictal</a:t>
            </a:r>
            <a:r>
              <a:rPr lang="en-US" sz="1600" b="1" kern="0" dirty="0" smtClean="0">
                <a:latin typeface="+mn-lt"/>
              </a:rPr>
              <a:t> event, which can be used for SOZ prediction</a:t>
            </a: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b="1" kern="0" dirty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b="1" kern="0" dirty="0" smtClean="0">
                <a:latin typeface="+mn-lt"/>
              </a:rPr>
              <a:t>Impact</a:t>
            </a:r>
          </a:p>
          <a:p>
            <a:pPr marL="684213" lvl="1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+mn-lt"/>
              </a:rPr>
              <a:t>May be able to assist clinicians either in identifying a ROI that likely contains the SOZ or in suggesting that electrode coverage may be inadequate</a:t>
            </a:r>
          </a:p>
          <a:p>
            <a:pPr marL="684213" lvl="1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sz="1600" b="1" kern="0" dirty="0" smtClean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b="1" kern="0" dirty="0" smtClean="0">
                <a:latin typeface="+mn-lt"/>
              </a:rPr>
              <a:t>Future</a:t>
            </a:r>
          </a:p>
          <a:p>
            <a:pPr marL="684213" lvl="1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+mn-lt"/>
              </a:rPr>
              <a:t>Resected areas (as used in ROC-based RI vector) may be smaller or larger than SOZ for cases of recurrence or multiple resections, respectively, skewing results</a:t>
            </a:r>
          </a:p>
          <a:p>
            <a:pPr marL="684213" lvl="1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+mn-lt"/>
              </a:rPr>
              <a:t>A finite-state, data-driven model (e.g., hidden Markov model) may be useful to capture the brain dynamics and study brain activity</a:t>
            </a:r>
          </a:p>
          <a:p>
            <a:pPr>
              <a:lnSpc>
                <a:spcPct val="85000"/>
              </a:lnSpc>
              <a:spcAft>
                <a:spcPct val="25000"/>
              </a:spcAft>
              <a:defRPr/>
            </a:pPr>
            <a:endParaRPr lang="en-US" sz="1400" b="1" kern="0" dirty="0" smtClean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Future</a:t>
            </a:r>
            <a:endParaRPr lang="en-US" sz="2400" dirty="0" smtClean="0"/>
          </a:p>
        </p:txBody>
      </p:sp>
      <p:sp>
        <p:nvSpPr>
          <p:cNvPr id="922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0" y="6405843"/>
            <a:ext cx="8631238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5505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68275" y="1220921"/>
            <a:ext cx="8872208" cy="508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sz="1600" b="1" kern="0" dirty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sz="1600" b="1" kern="0" dirty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b="1" kern="0" dirty="0" smtClean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b="1" kern="0" dirty="0" smtClean="0">
                <a:latin typeface="+mn-lt"/>
              </a:rPr>
              <a:t>We would like to thank Dr. Sridevi Sarma and her colleagues for writing this paper, and Dr. Sarma for explaining the methodology.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Acknowledgments</a:t>
            </a:r>
            <a:endParaRPr lang="en-US" sz="2400" dirty="0" smtClean="0"/>
          </a:p>
        </p:txBody>
      </p:sp>
      <p:sp>
        <p:nvSpPr>
          <p:cNvPr id="922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0" y="6405843"/>
            <a:ext cx="8631238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5151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0" y="6405843"/>
            <a:ext cx="8631238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68275" y="1220921"/>
            <a:ext cx="8856972" cy="508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sz="1600" b="1" kern="0" dirty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sz="1600" b="1" kern="0" dirty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b="1" kern="0" dirty="0" err="1" smtClean="0">
                <a:latin typeface="+mn-lt"/>
              </a:rPr>
              <a:t>Ictal</a:t>
            </a:r>
            <a:r>
              <a:rPr lang="en-US" b="1" kern="0" dirty="0" smtClean="0">
                <a:latin typeface="+mn-lt"/>
              </a:rPr>
              <a:t> (SZ) = seizure</a:t>
            </a: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b="1" kern="0" dirty="0" err="1" smtClean="0"/>
              <a:t>Preictal</a:t>
            </a:r>
            <a:r>
              <a:rPr lang="en-US" b="1" kern="0" dirty="0" smtClean="0"/>
              <a:t> (Pre) = pre-seizure</a:t>
            </a: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b="1" kern="0" dirty="0" smtClean="0"/>
              <a:t>Postictal (Post) = post seizure</a:t>
            </a: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b="1" kern="0" dirty="0" err="1" smtClean="0"/>
              <a:t>Periictal</a:t>
            </a:r>
            <a:r>
              <a:rPr lang="en-US" b="1" kern="0" dirty="0" smtClean="0"/>
              <a:t> = </a:t>
            </a:r>
            <a:r>
              <a:rPr lang="en-US" b="1" kern="0" dirty="0" err="1" smtClean="0"/>
              <a:t>Pre+SZ+Post</a:t>
            </a:r>
            <a:endParaRPr lang="en-US" b="1" kern="0" dirty="0"/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b="1" kern="0" dirty="0" err="1" smtClean="0">
                <a:latin typeface="+mn-lt"/>
              </a:rPr>
              <a:t>Interictal</a:t>
            </a:r>
            <a:r>
              <a:rPr lang="en-US" b="1" kern="0" dirty="0" smtClean="0">
                <a:latin typeface="+mn-lt"/>
              </a:rPr>
              <a:t> (II) = between seizures</a:t>
            </a: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b="1" kern="0" dirty="0" smtClean="0">
                <a:latin typeface="+mn-lt"/>
              </a:rPr>
              <a:t>EEG = electroencephalogram </a:t>
            </a: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b="1" kern="0" dirty="0" err="1" smtClean="0">
                <a:latin typeface="+mn-lt"/>
              </a:rPr>
              <a:t>ECoG</a:t>
            </a:r>
            <a:r>
              <a:rPr lang="en-US" b="1" kern="0" dirty="0" smtClean="0">
                <a:latin typeface="+mn-lt"/>
              </a:rPr>
              <a:t>  = </a:t>
            </a:r>
            <a:r>
              <a:rPr lang="en-US" b="1" kern="0" dirty="0" err="1" smtClean="0">
                <a:latin typeface="+mn-lt"/>
              </a:rPr>
              <a:t>electrocorticography</a:t>
            </a:r>
            <a:r>
              <a:rPr lang="en-US" b="1" kern="0" dirty="0" smtClean="0">
                <a:latin typeface="+mn-lt"/>
              </a:rPr>
              <a:t>, or intracranial EEG (</a:t>
            </a:r>
            <a:r>
              <a:rPr lang="en-US" b="1" kern="0" dirty="0" err="1" smtClean="0">
                <a:latin typeface="+mn-lt"/>
              </a:rPr>
              <a:t>iEEG</a:t>
            </a:r>
            <a:r>
              <a:rPr lang="en-US" b="1" kern="0" dirty="0" smtClean="0">
                <a:latin typeface="+mn-lt"/>
              </a:rPr>
              <a:t>)</a:t>
            </a: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b="1" kern="0" dirty="0" smtClean="0">
                <a:latin typeface="+mn-lt"/>
              </a:rPr>
              <a:t>S = subdural grid electrodes</a:t>
            </a: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b="1" kern="0" dirty="0" smtClean="0">
                <a:latin typeface="+mn-lt"/>
              </a:rPr>
              <a:t>D = depth electrodes  </a:t>
            </a: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b="1" kern="0" dirty="0"/>
              <a:t>DRE = drug resistant </a:t>
            </a:r>
            <a:r>
              <a:rPr lang="en-US" b="1" kern="0" dirty="0" smtClean="0"/>
              <a:t>epilepsy</a:t>
            </a: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b="1" kern="0" dirty="0" smtClean="0"/>
              <a:t>PS = simple partial seizure</a:t>
            </a: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b="1" kern="0" dirty="0" smtClean="0"/>
              <a:t>CPS = complex partial seizure</a:t>
            </a: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b="1" kern="0" dirty="0" smtClean="0"/>
              <a:t>GTC = secondarily generalized tonic-</a:t>
            </a:r>
            <a:r>
              <a:rPr lang="en-US" b="1" kern="0" dirty="0" err="1" smtClean="0"/>
              <a:t>clonic</a:t>
            </a:r>
            <a:r>
              <a:rPr lang="en-US" b="1" kern="0" dirty="0" smtClean="0"/>
              <a:t> seizure</a:t>
            </a: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b="1" kern="0" dirty="0" smtClean="0"/>
              <a:t>Seizure </a:t>
            </a:r>
            <a:r>
              <a:rPr lang="en-US" b="1" kern="0" dirty="0"/>
              <a:t>onset </a:t>
            </a:r>
            <a:r>
              <a:rPr lang="en-US" b="1" kern="0" dirty="0" smtClean="0"/>
              <a:t>zone (SOZ) </a:t>
            </a:r>
            <a:r>
              <a:rPr lang="en-US" b="1" kern="0" dirty="0"/>
              <a:t>= </a:t>
            </a:r>
            <a:r>
              <a:rPr lang="en-US" b="1" kern="0" dirty="0" smtClean="0"/>
              <a:t>the area of the brain thought to be capable of initiating a seizure in a particular patient</a:t>
            </a: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b="1" kern="0" dirty="0" smtClean="0">
              <a:latin typeface="+mn-lt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sz="2400" dirty="0" smtClean="0"/>
          </a:p>
        </p:txBody>
      </p:sp>
      <p:sp>
        <p:nvSpPr>
          <p:cNvPr id="922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pic>
        <p:nvPicPr>
          <p:cNvPr id="1026" name="Picture 2" descr="C:\Users\lohrmb1\Desktop\Intracranial_electrode_grid_for_electrocorticograph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690" y="-3797"/>
            <a:ext cx="2648309" cy="264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1189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68275" y="1220921"/>
            <a:ext cx="8872208" cy="508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sz="1600" b="1" kern="0" dirty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sz="1600" b="1" kern="0" dirty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b="1" kern="0" dirty="0" smtClean="0">
              <a:latin typeface="+mn-lt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Decision Theoretic</a:t>
            </a:r>
            <a:endParaRPr lang="en-US" sz="2400" dirty="0" smtClean="0"/>
          </a:p>
        </p:txBody>
      </p:sp>
      <p:sp>
        <p:nvSpPr>
          <p:cNvPr id="922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0" y="6405843"/>
            <a:ext cx="8631238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9"/>
          <a:stretch/>
        </p:blipFill>
        <p:spPr bwMode="auto">
          <a:xfrm>
            <a:off x="1047853" y="1733916"/>
            <a:ext cx="6772275" cy="4960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88575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0" y="6405843"/>
            <a:ext cx="8631238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68275" y="1220921"/>
            <a:ext cx="8856972" cy="508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sz="1600" b="1" kern="0" dirty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sz="1600" b="1" kern="0" dirty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b="1" kern="0" dirty="0"/>
              <a:t>Clinically annotated focus = region that is clinically identified as the </a:t>
            </a:r>
            <a:r>
              <a:rPr lang="en-US" b="1" kern="0" dirty="0" smtClean="0"/>
              <a:t>SOZ </a:t>
            </a:r>
            <a:r>
              <a:rPr lang="en-US" b="1" kern="0" dirty="0"/>
              <a:t>and subsequently surgically resected</a:t>
            </a: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b="1" kern="0" dirty="0"/>
              <a:t>Surgical resection = removal of abnormal tissue, e.g., in the case of DRE patients, the entire seizure onset zone or clinically annotated focus</a:t>
            </a: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b="1" kern="0" dirty="0"/>
              <a:t>FL, OL, PL, TL = lobectomies:  frontal, </a:t>
            </a:r>
            <a:r>
              <a:rPr lang="en-US" b="1" kern="0" dirty="0" err="1"/>
              <a:t>occiptal</a:t>
            </a:r>
            <a:r>
              <a:rPr lang="en-US" b="1" kern="0" dirty="0"/>
              <a:t>, parietal, temporal</a:t>
            </a: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b="1" kern="0" dirty="0"/>
              <a:t>AMG, HIPP =  </a:t>
            </a:r>
            <a:r>
              <a:rPr lang="en-US" b="1" kern="0" dirty="0" err="1"/>
              <a:t>amygdalectomy</a:t>
            </a:r>
            <a:r>
              <a:rPr lang="en-US" b="1" kern="0" dirty="0"/>
              <a:t>, </a:t>
            </a:r>
            <a:r>
              <a:rPr lang="en-US" b="1" kern="0" dirty="0" err="1"/>
              <a:t>hippocampectomy</a:t>
            </a:r>
            <a:endParaRPr lang="en-US" b="1" kern="0" dirty="0"/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b="1" kern="0" dirty="0" smtClean="0">
                <a:latin typeface="+mn-lt"/>
              </a:rPr>
              <a:t>IF state = isolated focus state</a:t>
            </a: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b="1" kern="0" dirty="0" smtClean="0">
                <a:latin typeface="+mn-lt"/>
              </a:rPr>
              <a:t>CF state = connected focus state</a:t>
            </a: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b="1" kern="0" dirty="0" smtClean="0">
                <a:latin typeface="+mn-lt"/>
              </a:rPr>
              <a:t>Eigenvector centrality (EVC) = metric capturing the importance of each electrode (node) in the corresponding connectivity matrix or graph, i.e., 1</a:t>
            </a:r>
            <a:r>
              <a:rPr lang="en-US" b="1" kern="0" baseline="30000" dirty="0" smtClean="0">
                <a:latin typeface="+mn-lt"/>
              </a:rPr>
              <a:t>st</a:t>
            </a:r>
            <a:r>
              <a:rPr lang="en-US" b="1" kern="0" dirty="0" smtClean="0">
                <a:latin typeface="+mn-lt"/>
              </a:rPr>
              <a:t> eigenvector of the adjacency matrix 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sz="2400" dirty="0" smtClean="0"/>
          </a:p>
        </p:txBody>
      </p:sp>
      <p:sp>
        <p:nvSpPr>
          <p:cNvPr id="922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3653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68275" y="1220921"/>
            <a:ext cx="8561055" cy="508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sz="1600" b="1" kern="0" dirty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sz="1600" b="1" kern="0" dirty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b="1" kern="0" dirty="0" smtClean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b="1" kern="0" dirty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b="1" kern="0" dirty="0" smtClean="0">
                <a:latin typeface="+mn-lt"/>
              </a:rPr>
              <a:t>Hypothesis:  A brain state space model, based on </a:t>
            </a:r>
            <a:r>
              <a:rPr lang="en-US" b="1" kern="0" dirty="0" err="1" smtClean="0">
                <a:latin typeface="+mn-lt"/>
              </a:rPr>
              <a:t>ECoG</a:t>
            </a:r>
            <a:r>
              <a:rPr lang="en-US" b="1" kern="0" dirty="0" smtClean="0">
                <a:latin typeface="+mn-lt"/>
              </a:rPr>
              <a:t> recordings and graph-theoretic techniques, can help localize seizure onset zone, and ultimately optimize surgical resection in DRE patients.  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or Significance</a:t>
            </a:r>
            <a:endParaRPr lang="en-US" sz="2400" dirty="0" smtClean="0"/>
          </a:p>
        </p:txBody>
      </p:sp>
      <p:sp>
        <p:nvSpPr>
          <p:cNvPr id="922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0" y="6405843"/>
            <a:ext cx="8631238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7979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0" y="6405843"/>
            <a:ext cx="8631238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68275" y="1220921"/>
            <a:ext cx="8647921" cy="508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sz="1600" b="1" kern="0" dirty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sz="1600" b="1" kern="0" dirty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b="1" kern="0" dirty="0" smtClean="0">
                <a:latin typeface="+mn-lt"/>
              </a:rPr>
              <a:t>To date:</a:t>
            </a:r>
          </a:p>
          <a:p>
            <a:pPr marL="684213" lvl="1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b="1" kern="0" dirty="0" smtClean="0"/>
              <a:t>Clinicians typically visually </a:t>
            </a:r>
            <a:r>
              <a:rPr lang="en-US" b="1" kern="0" dirty="0"/>
              <a:t>inspect seizures recorded from </a:t>
            </a:r>
            <a:r>
              <a:rPr lang="en-US" b="1" kern="0" dirty="0" err="1"/>
              <a:t>ECoG</a:t>
            </a:r>
            <a:r>
              <a:rPr lang="en-US" b="1" kern="0" dirty="0"/>
              <a:t> data to localize </a:t>
            </a:r>
            <a:r>
              <a:rPr lang="en-US" b="1" kern="0" dirty="0" smtClean="0"/>
              <a:t>seizures  </a:t>
            </a:r>
            <a:endParaRPr lang="en-US" b="1" kern="0" dirty="0"/>
          </a:p>
          <a:p>
            <a:pPr marL="1141413" lvl="2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b="1" kern="0" dirty="0"/>
              <a:t>Time consuming process</a:t>
            </a:r>
          </a:p>
          <a:p>
            <a:pPr marL="1141413" lvl="2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b="1" kern="0" dirty="0"/>
              <a:t>Not always successful, i.e., definitive localization does not always </a:t>
            </a:r>
            <a:r>
              <a:rPr lang="en-US" b="1" kern="0" dirty="0" smtClean="0"/>
              <a:t>occur</a:t>
            </a:r>
            <a:endParaRPr lang="en-US" b="1" kern="0" dirty="0" smtClean="0">
              <a:latin typeface="+mn-lt"/>
            </a:endParaRPr>
          </a:p>
          <a:p>
            <a:pPr marL="684213" lvl="1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b="1" kern="0" dirty="0">
                <a:latin typeface="+mn-lt"/>
              </a:rPr>
              <a:t>B</a:t>
            </a:r>
            <a:r>
              <a:rPr lang="en-US" b="1" kern="0" dirty="0" smtClean="0">
                <a:latin typeface="+mn-lt"/>
              </a:rPr>
              <a:t>rain connectivity has been studied in either </a:t>
            </a:r>
            <a:r>
              <a:rPr lang="en-US" b="1" kern="0" dirty="0" err="1" smtClean="0">
                <a:latin typeface="+mn-lt"/>
              </a:rPr>
              <a:t>interictal</a:t>
            </a:r>
            <a:r>
              <a:rPr lang="en-US" b="1" kern="0" dirty="0">
                <a:latin typeface="+mn-lt"/>
              </a:rPr>
              <a:t> </a:t>
            </a:r>
            <a:r>
              <a:rPr lang="en-US" b="1" kern="0" dirty="0" smtClean="0">
                <a:latin typeface="+mn-lt"/>
              </a:rPr>
              <a:t>or </a:t>
            </a:r>
            <a:r>
              <a:rPr lang="en-US" b="1" kern="0" dirty="0" err="1" smtClean="0">
                <a:latin typeface="+mn-lt"/>
              </a:rPr>
              <a:t>ictal</a:t>
            </a:r>
            <a:r>
              <a:rPr lang="en-US" b="1" kern="0" dirty="0" smtClean="0">
                <a:latin typeface="+mn-lt"/>
              </a:rPr>
              <a:t> periods using </a:t>
            </a:r>
            <a:r>
              <a:rPr lang="en-US" b="1" kern="0" dirty="0" err="1" smtClean="0">
                <a:latin typeface="+mn-lt"/>
              </a:rPr>
              <a:t>ECoG</a:t>
            </a:r>
            <a:r>
              <a:rPr lang="en-US" b="1" kern="0" dirty="0" smtClean="0">
                <a:latin typeface="+mn-lt"/>
              </a:rPr>
              <a:t> recordings over short temporal intervals (tens to hundreds of seconds)</a:t>
            </a:r>
          </a:p>
          <a:p>
            <a:pPr marL="684213" lvl="1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b="1" kern="0" dirty="0" smtClean="0">
                <a:latin typeface="+mn-lt"/>
              </a:rPr>
              <a:t>Neuronal ensembles have been studied in vitro</a:t>
            </a:r>
          </a:p>
          <a:p>
            <a:pPr marL="684213" lvl="1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b="1" kern="0" dirty="0" smtClean="0">
                <a:latin typeface="+mn-lt"/>
              </a:rPr>
              <a:t>Only a handful of studies have investigated the role of the clinically annotated focus in brain networks over time</a:t>
            </a:r>
          </a:p>
          <a:p>
            <a:pPr marL="684213" lvl="1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b="1" kern="0" dirty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b="1" kern="0" dirty="0" smtClean="0">
                <a:latin typeface="+mn-lt"/>
              </a:rPr>
              <a:t>It is unknown whether or not a consistent structure in brain functional networks emerges over time during </a:t>
            </a:r>
            <a:r>
              <a:rPr lang="en-US" b="1" kern="0" dirty="0" err="1" smtClean="0">
                <a:latin typeface="+mn-lt"/>
              </a:rPr>
              <a:t>interictal</a:t>
            </a:r>
            <a:r>
              <a:rPr lang="en-US" b="1" kern="0" dirty="0" smtClean="0">
                <a:latin typeface="+mn-lt"/>
              </a:rPr>
              <a:t> and </a:t>
            </a:r>
            <a:r>
              <a:rPr lang="en-US" b="1" kern="0" dirty="0" err="1" smtClean="0">
                <a:latin typeface="+mn-lt"/>
              </a:rPr>
              <a:t>ictal</a:t>
            </a:r>
            <a:r>
              <a:rPr lang="en-US" b="1" kern="0" dirty="0" smtClean="0">
                <a:latin typeface="+mn-lt"/>
              </a:rPr>
              <a:t> periods, which could lead to a state space model to help localize the SOZ in </a:t>
            </a:r>
            <a:r>
              <a:rPr lang="en-US" b="1" kern="0" dirty="0" err="1" smtClean="0">
                <a:latin typeface="+mn-lt"/>
              </a:rPr>
              <a:t>ECoG</a:t>
            </a:r>
            <a:r>
              <a:rPr lang="en-US" b="1" kern="0" dirty="0" smtClean="0">
                <a:latin typeface="+mn-lt"/>
              </a:rPr>
              <a:t> recordings</a:t>
            </a: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b="1" kern="0" dirty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b="1" kern="0" dirty="0" smtClean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b="1" kern="0" dirty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b="1" kern="0" dirty="0" smtClean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b="1" kern="0" dirty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b="1" kern="0" dirty="0" smtClean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b="1" kern="0" dirty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b="1" kern="0" dirty="0" smtClean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b="1" kern="0" dirty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b="1" kern="0" dirty="0" smtClean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b="1" kern="0" dirty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b="1" kern="0" dirty="0" smtClean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b="1" kern="0" dirty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b="1" kern="0" dirty="0" smtClean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b="1" kern="0" dirty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b="1" kern="0" dirty="0" smtClean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b="1" kern="0" dirty="0" smtClean="0">
              <a:latin typeface="+mn-lt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sz="2400" dirty="0" smtClean="0"/>
          </a:p>
        </p:txBody>
      </p:sp>
      <p:sp>
        <p:nvSpPr>
          <p:cNvPr id="922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1063" y="5316404"/>
            <a:ext cx="9001873" cy="79868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  <a:spcAft>
                <a:spcPct val="25000"/>
              </a:spcAft>
              <a:defRPr/>
            </a:pPr>
            <a:r>
              <a:rPr lang="en-US" b="1" kern="0" dirty="0"/>
              <a:t>It is unknown whether or not a consistent structure in brain functional networks emerges over time during </a:t>
            </a:r>
            <a:r>
              <a:rPr lang="en-US" b="1" kern="0" dirty="0" err="1"/>
              <a:t>interictal</a:t>
            </a:r>
            <a:r>
              <a:rPr lang="en-US" b="1" kern="0" dirty="0"/>
              <a:t> and </a:t>
            </a:r>
            <a:r>
              <a:rPr lang="en-US" b="1" kern="0" dirty="0" err="1"/>
              <a:t>ictal</a:t>
            </a:r>
            <a:r>
              <a:rPr lang="en-US" b="1" kern="0" dirty="0"/>
              <a:t> periods, which could lead to a state space model to help localize the SOZ in </a:t>
            </a:r>
            <a:r>
              <a:rPr lang="en-US" b="1" kern="0" dirty="0" err="1"/>
              <a:t>ECoG</a:t>
            </a:r>
            <a:r>
              <a:rPr lang="en-US" b="1" kern="0" dirty="0"/>
              <a:t> recordings</a:t>
            </a:r>
          </a:p>
        </p:txBody>
      </p:sp>
    </p:spTree>
    <p:extLst>
      <p:ext uri="{BB962C8B-B14F-4D97-AF65-F5344CB8AC3E}">
        <p14:creationId xmlns:p14="http://schemas.microsoft.com/office/powerpoint/2010/main" val="30221237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0" y="6405843"/>
            <a:ext cx="8631238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68275" y="1220921"/>
            <a:ext cx="8596163" cy="508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sz="1600" b="1" kern="0" dirty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sz="1600" b="1" kern="0" dirty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b="1" kern="0" dirty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b="1" kern="0" dirty="0" smtClean="0">
                <a:latin typeface="+mn-lt"/>
              </a:rPr>
              <a:t>Continuous </a:t>
            </a:r>
            <a:r>
              <a:rPr lang="en-US" b="1" kern="0" dirty="0" err="1" smtClean="0">
                <a:latin typeface="+mn-lt"/>
              </a:rPr>
              <a:t>ECoG</a:t>
            </a:r>
            <a:r>
              <a:rPr lang="en-US" b="1" kern="0" dirty="0" smtClean="0">
                <a:latin typeface="+mn-lt"/>
              </a:rPr>
              <a:t> recordings made of patients undergoing </a:t>
            </a:r>
            <a:r>
              <a:rPr lang="en-US" b="1" kern="0" dirty="0" err="1" smtClean="0">
                <a:latin typeface="+mn-lt"/>
              </a:rPr>
              <a:t>presurgical</a:t>
            </a:r>
            <a:r>
              <a:rPr lang="en-US" b="1" kern="0" dirty="0" smtClean="0">
                <a:latin typeface="+mn-lt"/>
              </a:rPr>
              <a:t> evaluations</a:t>
            </a:r>
          </a:p>
          <a:p>
            <a:pPr marL="684213" lvl="1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b="1" kern="0" dirty="0" smtClean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b="1" kern="0" dirty="0" smtClean="0">
                <a:latin typeface="+mn-lt"/>
              </a:rPr>
              <a:t>Functional brain connectivity computed continuously over time (one matrix or EVC per each second), clustering into a finite set of distinct networks or brain states</a:t>
            </a: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b="1" kern="0" dirty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b="1" kern="0" dirty="0"/>
              <a:t>Using post resection surgery results, </a:t>
            </a:r>
            <a:r>
              <a:rPr lang="en-US" b="1" kern="0" dirty="0">
                <a:latin typeface="+mn-lt"/>
              </a:rPr>
              <a:t>t</a:t>
            </a:r>
            <a:r>
              <a:rPr lang="en-US" b="1" kern="0" dirty="0" smtClean="0">
                <a:latin typeface="+mn-lt"/>
              </a:rPr>
              <a:t>ransitions between these  states investigated and used to assess connectivity of the SOZ throughout seizure</a:t>
            </a: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b="1" kern="0" dirty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b="1" kern="0" dirty="0" smtClean="0">
                <a:latin typeface="+mn-lt"/>
              </a:rPr>
              <a:t>Centroid connectivity of each state is then used to predict the SOZ, and performance assessed over all patients and seizures</a:t>
            </a: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b="1" kern="0" dirty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sz="1400" b="1" kern="0" dirty="0" smtClean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</a:t>
            </a:r>
            <a:endParaRPr lang="en-US" sz="2400" dirty="0" smtClean="0"/>
          </a:p>
        </p:txBody>
      </p:sp>
      <p:sp>
        <p:nvSpPr>
          <p:cNvPr id="922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6088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68275" y="1220921"/>
            <a:ext cx="8975725" cy="508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sz="1600" b="1" kern="0" dirty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sz="1600" b="1" kern="0" dirty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b="1" kern="0" dirty="0" err="1" smtClean="0">
                <a:latin typeface="+mn-lt"/>
              </a:rPr>
              <a:t>ECoG</a:t>
            </a:r>
            <a:r>
              <a:rPr lang="en-US" b="1" kern="0" dirty="0" smtClean="0">
                <a:latin typeface="+mn-lt"/>
              </a:rPr>
              <a:t> recordings of patients undergoing </a:t>
            </a:r>
            <a:r>
              <a:rPr lang="en-US" b="1" kern="0" dirty="0" err="1" smtClean="0">
                <a:latin typeface="+mn-lt"/>
              </a:rPr>
              <a:t>presurgical</a:t>
            </a:r>
            <a:r>
              <a:rPr lang="en-US" b="1" kern="0" dirty="0" smtClean="0">
                <a:latin typeface="+mn-lt"/>
              </a:rPr>
              <a:t> evaluations</a:t>
            </a:r>
          </a:p>
          <a:p>
            <a:pPr marL="684213" lvl="1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+mn-lt"/>
              </a:rPr>
              <a:t>12 DRE patients</a:t>
            </a:r>
          </a:p>
          <a:p>
            <a:pPr marL="684213" lvl="1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+mn-lt"/>
              </a:rPr>
              <a:t>88 </a:t>
            </a:r>
            <a:r>
              <a:rPr lang="en-US" sz="1600" b="1" kern="0" dirty="0" smtClean="0"/>
              <a:t>± </a:t>
            </a:r>
            <a:r>
              <a:rPr lang="en-US" sz="1600" b="1" kern="0" dirty="0" smtClean="0">
                <a:latin typeface="+mn-lt"/>
              </a:rPr>
              <a:t>22 </a:t>
            </a:r>
            <a:r>
              <a:rPr lang="en-US" sz="1600" b="1" kern="0" dirty="0"/>
              <a:t>(</a:t>
            </a:r>
            <a:r>
              <a:rPr lang="en-US" sz="1600" b="1" kern="0" dirty="0">
                <a:latin typeface="Symbol" panose="05050102010706020507" pitchFamily="18" charset="2"/>
              </a:rPr>
              <a:t>m</a:t>
            </a:r>
            <a:r>
              <a:rPr lang="en-US" sz="1600" b="1" kern="0" dirty="0"/>
              <a:t> ± </a:t>
            </a:r>
            <a:r>
              <a:rPr lang="en-US" sz="1600" b="1" kern="0" dirty="0">
                <a:latin typeface="Symbol" panose="05050102010706020507" pitchFamily="18" charset="2"/>
              </a:rPr>
              <a:t>s</a:t>
            </a:r>
            <a:r>
              <a:rPr lang="en-US" sz="1600" b="1" kern="0" dirty="0"/>
              <a:t>) </a:t>
            </a:r>
            <a:r>
              <a:rPr lang="en-US" sz="1600" b="1" kern="0" dirty="0" smtClean="0">
                <a:latin typeface="+mn-lt"/>
              </a:rPr>
              <a:t>electrodes per patient</a:t>
            </a:r>
          </a:p>
          <a:p>
            <a:pPr marL="684213" lvl="1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+mn-lt"/>
              </a:rPr>
              <a:t>5.4 ± 1.7 </a:t>
            </a:r>
            <a:r>
              <a:rPr lang="en-US" sz="1600" b="1" kern="0" dirty="0" smtClean="0"/>
              <a:t>days </a:t>
            </a:r>
            <a:r>
              <a:rPr lang="en-US" sz="1600" b="1" kern="0" dirty="0"/>
              <a:t>of </a:t>
            </a:r>
            <a:r>
              <a:rPr lang="en-US" sz="1600" b="1" kern="0" dirty="0" smtClean="0"/>
              <a:t>continuous measurements </a:t>
            </a:r>
            <a:r>
              <a:rPr lang="en-US" sz="1600" b="1" kern="0" dirty="0" smtClean="0">
                <a:latin typeface="+mn-lt"/>
              </a:rPr>
              <a:t>per patient</a:t>
            </a:r>
          </a:p>
          <a:p>
            <a:pPr marL="684213" lvl="1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+mn-lt"/>
              </a:rPr>
              <a:t>3.5</a:t>
            </a:r>
            <a:r>
              <a:rPr lang="en-US" sz="1600" b="1" kern="0" dirty="0" smtClean="0"/>
              <a:t> ± </a:t>
            </a:r>
            <a:r>
              <a:rPr lang="en-US" sz="1600" b="1" kern="0" dirty="0" smtClean="0">
                <a:latin typeface="+mn-lt"/>
              </a:rPr>
              <a:t>1.51 seizures per patient (42 seizures total across all 12 patients)</a:t>
            </a:r>
          </a:p>
          <a:p>
            <a:pPr marL="684213" lvl="1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+mn-lt"/>
              </a:rPr>
              <a:t>Measurements during all phases:  </a:t>
            </a:r>
            <a:r>
              <a:rPr lang="en-US" sz="1600" b="1" kern="0" dirty="0" err="1" smtClean="0">
                <a:latin typeface="+mn-lt"/>
              </a:rPr>
              <a:t>interictal</a:t>
            </a:r>
            <a:r>
              <a:rPr lang="en-US" sz="1600" b="1" kern="0" dirty="0" smtClean="0">
                <a:latin typeface="+mn-lt"/>
              </a:rPr>
              <a:t>, </a:t>
            </a:r>
            <a:r>
              <a:rPr lang="en-US" sz="1600" b="1" kern="0" dirty="0" err="1" smtClean="0">
                <a:latin typeface="+mn-lt"/>
              </a:rPr>
              <a:t>periictal</a:t>
            </a:r>
            <a:r>
              <a:rPr lang="en-US" sz="1600" b="1" kern="0" dirty="0" smtClean="0">
                <a:latin typeface="+mn-lt"/>
              </a:rPr>
              <a:t>, and </a:t>
            </a:r>
            <a:r>
              <a:rPr lang="en-US" sz="1600" b="1" kern="0" dirty="0" err="1" smtClean="0">
                <a:latin typeface="+mn-lt"/>
              </a:rPr>
              <a:t>ictal</a:t>
            </a:r>
            <a:r>
              <a:rPr lang="en-US" sz="1600" b="1" kern="0" dirty="0" smtClean="0">
                <a:latin typeface="+mn-lt"/>
              </a:rPr>
              <a:t> periods</a:t>
            </a:r>
          </a:p>
          <a:p>
            <a:pPr marL="684213" lvl="1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b="1" kern="0" dirty="0" smtClean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b="1" kern="0" dirty="0" smtClean="0">
                <a:latin typeface="+mn-lt"/>
              </a:rPr>
              <a:t>Functional brain connectivity computed over time</a:t>
            </a:r>
          </a:p>
          <a:p>
            <a:pPr lvl="1">
              <a:lnSpc>
                <a:spcPct val="85000"/>
              </a:lnSpc>
              <a:spcAft>
                <a:spcPct val="25000"/>
              </a:spcAft>
              <a:defRPr/>
            </a:pPr>
            <a:r>
              <a:rPr lang="en-US" sz="800" b="1" kern="0" dirty="0" smtClean="0"/>
              <a:t>                  </a:t>
            </a:r>
          </a:p>
          <a:p>
            <a:pPr lvl="1">
              <a:lnSpc>
                <a:spcPct val="85000"/>
              </a:lnSpc>
              <a:spcAft>
                <a:spcPct val="25000"/>
              </a:spcAft>
              <a:defRPr/>
            </a:pPr>
            <a:r>
              <a:rPr lang="en-US" sz="1600" b="1" kern="0" dirty="0"/>
              <a:t> </a:t>
            </a:r>
            <a:r>
              <a:rPr lang="en-US" sz="1600" b="1" kern="0" dirty="0" smtClean="0"/>
              <a:t>             </a:t>
            </a:r>
            <a:endParaRPr lang="en-US" sz="1200" b="1" kern="0" dirty="0"/>
          </a:p>
          <a:p>
            <a:pPr marL="684213" lvl="1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sz="1600" b="1" kern="0" dirty="0" smtClean="0"/>
          </a:p>
          <a:p>
            <a:pPr lvl="1">
              <a:lnSpc>
                <a:spcPct val="85000"/>
              </a:lnSpc>
              <a:spcAft>
                <a:spcPct val="25000"/>
              </a:spcAft>
              <a:defRPr/>
            </a:pPr>
            <a:endParaRPr lang="en-US" b="1" kern="0" dirty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b="1" kern="0" dirty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sz="1400" b="1" kern="0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-1" y="3282876"/>
            <a:ext cx="6305910" cy="3122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sz="1600" b="1" kern="0" dirty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sz="1600" b="1" kern="0" dirty="0">
              <a:latin typeface="+mn-lt"/>
            </a:endParaRPr>
          </a:p>
          <a:p>
            <a:pPr lvl="1">
              <a:lnSpc>
                <a:spcPct val="85000"/>
              </a:lnSpc>
              <a:spcAft>
                <a:spcPct val="25000"/>
              </a:spcAft>
              <a:defRPr/>
            </a:pPr>
            <a:endParaRPr lang="en-US" sz="1600" b="1" kern="0" dirty="0" smtClean="0"/>
          </a:p>
          <a:p>
            <a:pPr lvl="1">
              <a:lnSpc>
                <a:spcPct val="85000"/>
              </a:lnSpc>
              <a:spcAft>
                <a:spcPct val="25000"/>
              </a:spcAft>
              <a:defRPr/>
            </a:pPr>
            <a:r>
              <a:rPr lang="en-US" sz="1600" b="1" kern="0" dirty="0" smtClean="0"/>
              <a:t>Network </a:t>
            </a:r>
            <a:r>
              <a:rPr lang="en-US" sz="1600" b="1" kern="0" dirty="0"/>
              <a:t>analysis</a:t>
            </a:r>
          </a:p>
          <a:p>
            <a:pPr marL="684213" lvl="1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sz="1400" b="1" kern="0" dirty="0"/>
              <a:t>One connectivity matrix </a:t>
            </a:r>
            <a:r>
              <a:rPr lang="en-US" sz="1400" b="1" kern="0" dirty="0" smtClean="0"/>
              <a:t>per second (3-s window, 2-s overlap)</a:t>
            </a:r>
            <a:endParaRPr lang="en-US" sz="1400" b="1" kern="0" dirty="0"/>
          </a:p>
          <a:p>
            <a:pPr marL="1141413" lvl="2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sz="1400" b="1" kern="0" dirty="0" smtClean="0"/>
              <a:t>Each </a:t>
            </a:r>
            <a:r>
              <a:rPr lang="en-US" sz="1400" b="1" kern="0" dirty="0"/>
              <a:t>graph node = one </a:t>
            </a:r>
            <a:r>
              <a:rPr lang="en-US" sz="1400" b="1" kern="0" dirty="0" smtClean="0"/>
              <a:t>electrode</a:t>
            </a:r>
          </a:p>
          <a:p>
            <a:pPr marL="1141413" lvl="2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sz="1400" b="1" kern="0" dirty="0" smtClean="0"/>
              <a:t>Edges </a:t>
            </a:r>
            <a:r>
              <a:rPr lang="en-US" sz="1400" b="1" kern="0" dirty="0"/>
              <a:t>= weighted by average normalized coherence in a fixed frequency </a:t>
            </a:r>
            <a:r>
              <a:rPr lang="en-US" sz="1400" b="1" kern="0" dirty="0" smtClean="0"/>
              <a:t>band</a:t>
            </a:r>
          </a:p>
          <a:p>
            <a:pPr marL="684213" lvl="1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sz="1400" b="1" kern="0" dirty="0"/>
          </a:p>
          <a:p>
            <a:pPr marL="684213" lvl="1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sz="1400" b="1" kern="0" dirty="0"/>
          </a:p>
          <a:p>
            <a:pPr marL="684213" lvl="1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sz="1400" b="1" kern="0" dirty="0"/>
              <a:t>Network connectivity at each second summarized by </a:t>
            </a:r>
            <a:r>
              <a:rPr lang="en-US" sz="1400" b="1" kern="0" dirty="0" smtClean="0"/>
              <a:t>eigenvector centrality (EVC) of the nodes from </a:t>
            </a:r>
            <a:r>
              <a:rPr lang="en-US" sz="1400" b="1" kern="0" dirty="0"/>
              <a:t>the corresponding connectivity matrix</a:t>
            </a:r>
          </a:p>
          <a:p>
            <a:pPr marL="684213" lvl="1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sz="1400" b="1" kern="0" dirty="0" smtClean="0"/>
          </a:p>
          <a:p>
            <a:pPr marL="684213" lvl="1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b="1" kern="0" dirty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b="1" kern="0" dirty="0">
              <a:latin typeface="+mn-lt"/>
            </a:endParaRPr>
          </a:p>
          <a:p>
            <a:pPr>
              <a:lnSpc>
                <a:spcPct val="85000"/>
              </a:lnSpc>
              <a:spcAft>
                <a:spcPct val="25000"/>
              </a:spcAft>
              <a:defRPr/>
            </a:pPr>
            <a:endParaRPr lang="en-US" sz="1400" b="1" kern="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16634"/>
          <a:stretch/>
        </p:blipFill>
        <p:spPr bwMode="auto">
          <a:xfrm>
            <a:off x="2594980" y="5171197"/>
            <a:ext cx="1643001" cy="476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0" y="6405843"/>
            <a:ext cx="8631238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Measurements and Network Analysis</a:t>
            </a:r>
            <a:endParaRPr lang="en-US" sz="2400" dirty="0" smtClean="0"/>
          </a:p>
        </p:txBody>
      </p:sp>
      <p:sp>
        <p:nvSpPr>
          <p:cNvPr id="922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/>
          <a:stretch/>
        </p:blipFill>
        <p:spPr bwMode="auto">
          <a:xfrm>
            <a:off x="6501103" y="3476549"/>
            <a:ext cx="2586566" cy="2319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009" y="5128067"/>
            <a:ext cx="1222665" cy="590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844" y="6119032"/>
            <a:ext cx="2484423" cy="59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ight Arrow 1"/>
          <p:cNvSpPr/>
          <p:nvPr/>
        </p:nvSpPr>
        <p:spPr bwMode="auto">
          <a:xfrm>
            <a:off x="4151717" y="5331822"/>
            <a:ext cx="327804" cy="172529"/>
          </a:xfrm>
          <a:prstGeom prst="right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9242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0" y="6405843"/>
            <a:ext cx="8631238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68275" y="1220921"/>
            <a:ext cx="8596163" cy="508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sz="1600" b="1" kern="0" dirty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sz="1600" b="1" kern="0" dirty="0">
              <a:latin typeface="+mn-lt"/>
            </a:endParaRPr>
          </a:p>
          <a:p>
            <a:pPr lvl="1">
              <a:lnSpc>
                <a:spcPct val="85000"/>
              </a:lnSpc>
              <a:spcAft>
                <a:spcPct val="25000"/>
              </a:spcAft>
              <a:defRPr/>
            </a:pPr>
            <a:endParaRPr lang="en-US" b="1" kern="0" dirty="0" smtClean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b="1" kern="0" dirty="0" smtClean="0">
                <a:latin typeface="+mn-lt"/>
              </a:rPr>
              <a:t>EVCs clustered into brain network states, separately for </a:t>
            </a:r>
            <a:r>
              <a:rPr lang="en-US" b="1" kern="0" dirty="0" err="1" smtClean="0">
                <a:latin typeface="+mn-lt"/>
              </a:rPr>
              <a:t>interictal</a:t>
            </a:r>
            <a:r>
              <a:rPr lang="en-US" b="1" kern="0" dirty="0" smtClean="0">
                <a:latin typeface="+mn-lt"/>
              </a:rPr>
              <a:t> periods, </a:t>
            </a:r>
            <a:r>
              <a:rPr lang="en-US" b="1" kern="0" dirty="0" err="1" smtClean="0">
                <a:latin typeface="+mn-lt"/>
              </a:rPr>
              <a:t>ictal</a:t>
            </a:r>
            <a:r>
              <a:rPr lang="en-US" b="1" kern="0" dirty="0" smtClean="0">
                <a:latin typeface="+mn-lt"/>
              </a:rPr>
              <a:t> periods, and </a:t>
            </a:r>
            <a:r>
              <a:rPr lang="en-US" b="1" kern="0" dirty="0" err="1" smtClean="0">
                <a:latin typeface="+mn-lt"/>
              </a:rPr>
              <a:t>preictal</a:t>
            </a:r>
            <a:r>
              <a:rPr lang="en-US" b="1" kern="0" dirty="0" smtClean="0">
                <a:latin typeface="+mn-lt"/>
              </a:rPr>
              <a:t> and postictal epochs </a:t>
            </a:r>
          </a:p>
          <a:p>
            <a:pPr marL="684213" lvl="1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+mn-lt"/>
              </a:rPr>
              <a:t>Unsupervised k-means clustering</a:t>
            </a:r>
            <a:endParaRPr lang="en-US" b="1" kern="0" dirty="0" smtClean="0"/>
          </a:p>
          <a:p>
            <a:pPr>
              <a:lnSpc>
                <a:spcPct val="85000"/>
              </a:lnSpc>
              <a:spcAft>
                <a:spcPct val="25000"/>
              </a:spcAft>
              <a:defRPr/>
            </a:pPr>
            <a:endParaRPr lang="en-US" b="1" kern="0" dirty="0"/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b="1" kern="0" dirty="0" smtClean="0">
                <a:latin typeface="+mn-lt"/>
              </a:rPr>
              <a:t>Connectivity of the SOZ throughout seizure assessed and patterns noted</a:t>
            </a:r>
          </a:p>
          <a:p>
            <a:pPr marL="684213" lvl="1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sz="1600" b="1" kern="0" dirty="0"/>
              <a:t>Statistical testing of seizure state progression</a:t>
            </a:r>
          </a:p>
          <a:p>
            <a:pPr>
              <a:lnSpc>
                <a:spcPct val="85000"/>
              </a:lnSpc>
              <a:spcAft>
                <a:spcPct val="25000"/>
              </a:spcAft>
              <a:defRPr/>
            </a:pPr>
            <a:endParaRPr lang="en-US" b="1" kern="0" dirty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b="1" kern="0" dirty="0" smtClean="0">
                <a:latin typeface="+mn-lt"/>
              </a:rPr>
              <a:t>The centroid connectivity of each state is used to predict the SOZ</a:t>
            </a:r>
          </a:p>
          <a:p>
            <a:pPr marL="684213" lvl="1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sz="1600" b="1" kern="0" dirty="0"/>
              <a:t>ROC Curve </a:t>
            </a:r>
            <a:r>
              <a:rPr lang="en-US" sz="1600" b="1" kern="0" dirty="0" smtClean="0"/>
              <a:t>Analysis using </a:t>
            </a:r>
            <a:r>
              <a:rPr lang="en-US" sz="1600" b="1" kern="0" dirty="0"/>
              <a:t>post resection surgery </a:t>
            </a:r>
            <a:r>
              <a:rPr lang="en-US" sz="1600" b="1" kern="0" dirty="0" smtClean="0"/>
              <a:t>results</a:t>
            </a:r>
            <a:endParaRPr lang="en-US" sz="1600" b="1" kern="0" dirty="0"/>
          </a:p>
          <a:p>
            <a:pPr marL="684213" lvl="1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r>
              <a:rPr lang="en-US" sz="1600" b="1" kern="0" dirty="0"/>
              <a:t>Statistical testing of ROC </a:t>
            </a:r>
            <a:r>
              <a:rPr lang="en-US" sz="1600" b="1" kern="0" dirty="0" smtClean="0"/>
              <a:t>Analysis</a:t>
            </a:r>
          </a:p>
          <a:p>
            <a:pPr marL="684213" lvl="1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sz="1600" b="1" kern="0" dirty="0"/>
          </a:p>
          <a:p>
            <a:pPr marL="684213" lvl="1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sz="1600" b="1" kern="0" dirty="0" smtClean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b="1" kern="0" dirty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b="1" kern="0" dirty="0" smtClean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b="1" kern="0" dirty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sz="1400" b="1" kern="0" dirty="0" smtClean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 State Clustering and SOZ Prediction</a:t>
            </a:r>
            <a:endParaRPr lang="en-US" sz="2400" dirty="0" smtClean="0"/>
          </a:p>
        </p:txBody>
      </p:sp>
      <p:sp>
        <p:nvSpPr>
          <p:cNvPr id="922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42" b="14801"/>
          <a:stretch/>
        </p:blipFill>
        <p:spPr bwMode="auto">
          <a:xfrm>
            <a:off x="5470116" y="3372940"/>
            <a:ext cx="1684401" cy="483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80753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68275" y="1220921"/>
            <a:ext cx="6041139" cy="508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sz="1600" b="1" kern="0" dirty="0" smtClean="0">
              <a:latin typeface="+mn-lt"/>
            </a:endParaRPr>
          </a:p>
          <a:p>
            <a:pPr marL="227013" indent="-227013">
              <a:lnSpc>
                <a:spcPct val="85000"/>
              </a:lnSpc>
              <a:spcAft>
                <a:spcPct val="25000"/>
              </a:spcAft>
              <a:buFont typeface="Wingdings" pitchFamily="2" charset="2"/>
              <a:buChar char="§"/>
              <a:defRPr/>
            </a:pPr>
            <a:endParaRPr lang="en-US" b="1" kern="0" dirty="0" smtClean="0">
              <a:latin typeface="+mn-lt"/>
            </a:endParaRPr>
          </a:p>
          <a:p>
            <a:pPr>
              <a:lnSpc>
                <a:spcPct val="85000"/>
              </a:lnSpc>
              <a:spcAft>
                <a:spcPct val="25000"/>
              </a:spcAft>
              <a:defRPr/>
            </a:pPr>
            <a:r>
              <a:rPr lang="en-US" sz="1400" b="1" kern="0" dirty="0" smtClean="0"/>
              <a:t>  DRE Patients in Study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Resolution</a:t>
            </a:r>
            <a:endParaRPr lang="en-US" sz="2400" dirty="0" smtClean="0"/>
          </a:p>
        </p:txBody>
      </p:sp>
      <p:sp>
        <p:nvSpPr>
          <p:cNvPr id="922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76" y="1989449"/>
            <a:ext cx="8919463" cy="4278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3"/>
          <p:cNvSpPr txBox="1">
            <a:spLocks noChangeArrowheads="1"/>
          </p:cNvSpPr>
          <p:nvPr/>
        </p:nvSpPr>
        <p:spPr bwMode="auto">
          <a:xfrm>
            <a:off x="0" y="6405843"/>
            <a:ext cx="8631238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271417" y="2363638"/>
            <a:ext cx="13083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>
                    <a:lumMod val="75000"/>
                  </a:schemeClr>
                </a:solidFill>
              </a:rPr>
              <a:t>(Resected Region)</a:t>
            </a:r>
            <a:endParaRPr lang="en-US" sz="1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2039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nk Presentation">
  <a:themeElements>
    <a:clrScheme name="Blank Presentation 14">
      <a:dk1>
        <a:srgbClr val="333300"/>
      </a:dk1>
      <a:lt1>
        <a:srgbClr val="FFFFFF"/>
      </a:lt1>
      <a:dk2>
        <a:srgbClr val="990000"/>
      </a:dk2>
      <a:lt2>
        <a:srgbClr val="846F58"/>
      </a:lt2>
      <a:accent1>
        <a:srgbClr val="C8BBAC"/>
      </a:accent1>
      <a:accent2>
        <a:srgbClr val="336699"/>
      </a:accent2>
      <a:accent3>
        <a:srgbClr val="FFFFFF"/>
      </a:accent3>
      <a:accent4>
        <a:srgbClr val="2A2A00"/>
      </a:accent4>
      <a:accent5>
        <a:srgbClr val="E0DAD2"/>
      </a:accent5>
      <a:accent6>
        <a:srgbClr val="2D5C8A"/>
      </a:accent6>
      <a:hlink>
        <a:srgbClr val="669900"/>
      </a:hlink>
      <a:folHlink>
        <a:srgbClr val="990000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stretch>
            <a:fillRect/>
          </a:stretch>
        </a:blip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stretch>
            <a:fillRect/>
          </a:stretch>
        </a:blip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333300"/>
        </a:dk1>
        <a:lt1>
          <a:srgbClr val="FFFFFF"/>
        </a:lt1>
        <a:dk2>
          <a:srgbClr val="990000"/>
        </a:dk2>
        <a:lt2>
          <a:srgbClr val="996633"/>
        </a:lt2>
        <a:accent1>
          <a:srgbClr val="C8BBAC"/>
        </a:accent1>
        <a:accent2>
          <a:srgbClr val="336699"/>
        </a:accent2>
        <a:accent3>
          <a:srgbClr val="FFFFFF"/>
        </a:accent3>
        <a:accent4>
          <a:srgbClr val="2A2A00"/>
        </a:accent4>
        <a:accent5>
          <a:srgbClr val="E0DAD2"/>
        </a:accent5>
        <a:accent6>
          <a:srgbClr val="2D5C8A"/>
        </a:accent6>
        <a:hlink>
          <a:srgbClr val="66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4">
        <a:dk1>
          <a:srgbClr val="333300"/>
        </a:dk1>
        <a:lt1>
          <a:srgbClr val="FFFFFF"/>
        </a:lt1>
        <a:dk2>
          <a:srgbClr val="990000"/>
        </a:dk2>
        <a:lt2>
          <a:srgbClr val="846F58"/>
        </a:lt2>
        <a:accent1>
          <a:srgbClr val="C8BBAC"/>
        </a:accent1>
        <a:accent2>
          <a:srgbClr val="336699"/>
        </a:accent2>
        <a:accent3>
          <a:srgbClr val="FFFFFF"/>
        </a:accent3>
        <a:accent4>
          <a:srgbClr val="2A2A00"/>
        </a:accent4>
        <a:accent5>
          <a:srgbClr val="E0DAD2"/>
        </a:accent5>
        <a:accent6>
          <a:srgbClr val="2D5C8A"/>
        </a:accent6>
        <a:hlink>
          <a:srgbClr val="66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5">
        <a:dk1>
          <a:srgbClr val="000000"/>
        </a:dk1>
        <a:lt1>
          <a:srgbClr val="FFFFFF"/>
        </a:lt1>
        <a:dk2>
          <a:srgbClr val="002850"/>
        </a:dk2>
        <a:lt2>
          <a:srgbClr val="846F58"/>
        </a:lt2>
        <a:accent1>
          <a:srgbClr val="C8BBAC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E0DAD2"/>
        </a:accent5>
        <a:accent6>
          <a:srgbClr val="B9B9E7"/>
        </a:accent6>
        <a:hlink>
          <a:srgbClr val="006699"/>
        </a:hlink>
        <a:folHlink>
          <a:srgbClr val="00285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6">
        <a:dk1>
          <a:srgbClr val="000000"/>
        </a:dk1>
        <a:lt1>
          <a:srgbClr val="FFFFFF"/>
        </a:lt1>
        <a:dk2>
          <a:srgbClr val="01255B"/>
        </a:dk2>
        <a:lt2>
          <a:srgbClr val="846F58"/>
        </a:lt2>
        <a:accent1>
          <a:srgbClr val="C8BBAC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E0DAD2"/>
        </a:accent5>
        <a:accent6>
          <a:srgbClr val="B9B9E7"/>
        </a:accent6>
        <a:hlink>
          <a:srgbClr val="006699"/>
        </a:hlink>
        <a:folHlink>
          <a:srgbClr val="0125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60467</TotalTime>
  <Words>1320</Words>
  <Application>Microsoft Office PowerPoint</Application>
  <PresentationFormat>On-screen Show (4:3)</PresentationFormat>
  <Paragraphs>233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Blank Presentation</vt:lpstr>
      <vt:lpstr>Network dynamics of the brain and influence of the epileptic seizure onset zone</vt:lpstr>
      <vt:lpstr>Definitions</vt:lpstr>
      <vt:lpstr>Definitions</vt:lpstr>
      <vt:lpstr>Overview or Significance</vt:lpstr>
      <vt:lpstr>Challenge</vt:lpstr>
      <vt:lpstr>Action</vt:lpstr>
      <vt:lpstr>Measurements and Network Analysis</vt:lpstr>
      <vt:lpstr>Brain State Clustering and SOZ Prediction</vt:lpstr>
      <vt:lpstr>Resolution</vt:lpstr>
      <vt:lpstr> Network Analysis</vt:lpstr>
      <vt:lpstr>Brain States</vt:lpstr>
      <vt:lpstr>Brain States</vt:lpstr>
      <vt:lpstr> ECoG Recordings and Brain State Results</vt:lpstr>
      <vt:lpstr>Relationship between  Brain States and SOZ</vt:lpstr>
      <vt:lpstr>Determination of SOZ  by IF State</vt:lpstr>
      <vt:lpstr>Determination of SOZ  by IF State</vt:lpstr>
      <vt:lpstr>Population Statistics</vt:lpstr>
      <vt:lpstr>Results and Future</vt:lpstr>
      <vt:lpstr>Acknowledgments</vt:lpstr>
      <vt:lpstr>Statistical Decision Theoretic</vt:lpstr>
    </vt:vector>
  </TitlesOfParts>
  <Company>JHU/APL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Marcie Steerman</dc:creator>
  <cp:lastModifiedBy>Lohr, Michele B.</cp:lastModifiedBy>
  <cp:revision>4867</cp:revision>
  <cp:lastPrinted>2012-07-09T18:26:55Z</cp:lastPrinted>
  <dcterms:created xsi:type="dcterms:W3CDTF">2005-01-11T19:37:59Z</dcterms:created>
  <dcterms:modified xsi:type="dcterms:W3CDTF">2015-05-11T00:11:59Z</dcterms:modified>
</cp:coreProperties>
</file>