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315" r:id="rId2"/>
    <p:sldId id="328" r:id="rId3"/>
    <p:sldId id="336" r:id="rId4"/>
    <p:sldId id="343" r:id="rId5"/>
    <p:sldId id="318" r:id="rId6"/>
    <p:sldId id="321" r:id="rId7"/>
    <p:sldId id="340" r:id="rId8"/>
    <p:sldId id="341" r:id="rId9"/>
    <p:sldId id="338" r:id="rId10"/>
    <p:sldId id="360" r:id="rId11"/>
    <p:sldId id="339" r:id="rId12"/>
    <p:sldId id="348" r:id="rId13"/>
    <p:sldId id="345" r:id="rId14"/>
    <p:sldId id="346" r:id="rId15"/>
    <p:sldId id="347" r:id="rId16"/>
    <p:sldId id="350" r:id="rId17"/>
    <p:sldId id="349" r:id="rId18"/>
    <p:sldId id="351" r:id="rId19"/>
    <p:sldId id="352" r:id="rId20"/>
    <p:sldId id="361" r:id="rId21"/>
    <p:sldId id="314" r:id="rId22"/>
    <p:sldId id="353" r:id="rId23"/>
    <p:sldId id="354" r:id="rId24"/>
    <p:sldId id="355" r:id="rId25"/>
    <p:sldId id="357" r:id="rId26"/>
    <p:sldId id="362" r:id="rId27"/>
    <p:sldId id="356" r:id="rId28"/>
    <p:sldId id="363" r:id="rId29"/>
    <p:sldId id="364" r:id="rId30"/>
    <p:sldId id="365" r:id="rId31"/>
    <p:sldId id="358" r:id="rId32"/>
    <p:sldId id="33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urphy" initials="s" lastIdx="3" clrIdx="0"/>
  <p:cmAuthor id="1" name="Walton, Ashley (waltonal)" initials="WA(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EE"/>
    <a:srgbClr val="1B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/>
    <p:restoredTop sz="85022"/>
  </p:normalViewPr>
  <p:slideViewPr>
    <p:cSldViewPr snapToGrid="0" snapToObjects="1">
      <p:cViewPr>
        <p:scale>
          <a:sx n="135" d="100"/>
          <a:sy n="135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955C2-2AA9-ED43-ADE5-E236DC7B883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490A5-322B-2E43-9D92-56C82DD6C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6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3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will outline the scientific problem of detection.  We will detect smoking episodes in a manner that allows for error propagation. We are unable to ascertain precisely when a smoking episode occurs.   We assume for now that we observe all times of hand-to-month gestures.   Puffs can only occur as hand-to-mouth gestures.  The measurement error problem is that this gesture is a 1 or 0 (1=puff, 0=otherwise).   So the missing data is the 1, 0’s at each hand-to-mouth gesture.  The measurements are at multiple time-scales and of mixed type (i.e., EMA and sensor).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question is to use all the other information to figure out which hand-to-mouth are LABELLED as a puff inside a smoking episode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Imputation 1 is more “likely” and so we will impute these labels more often; however, the uncertainty in the measurements allows imputation 2 to also be likely (albeit less likely than imputation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490A5-322B-2E43-9D92-56C82DD6C8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8B92-1641-4F45-A7AB-772725D3321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7D02-6B8D-084D-85E0-89ACFFE3B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Smoking Episodes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multiple sources of information collected at different time scales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1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Step 2a: Measurement error and self-report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“The most difficult thing in life is to know yourself” – </a:t>
            </a:r>
            <a:r>
              <a:rPr lang="en-US" i="1" dirty="0"/>
              <a:t>Thales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Making sense of self-reports</a:t>
            </a: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483DB360-C59C-B44E-961F-4BD97B91EFAD}"/>
              </a:ext>
            </a:extLst>
          </p:cNvPr>
          <p:cNvSpPr/>
          <p:nvPr/>
        </p:nvSpPr>
        <p:spPr>
          <a:xfrm>
            <a:off x="306874" y="952011"/>
            <a:ext cx="11627460" cy="1385710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07934FDB-4DD2-004F-88DD-4E4587D841AF}"/>
              </a:ext>
            </a:extLst>
          </p:cNvPr>
          <p:cNvSpPr/>
          <p:nvPr/>
        </p:nvSpPr>
        <p:spPr>
          <a:xfrm>
            <a:off x="220745" y="2895995"/>
            <a:ext cx="11133055" cy="2885192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7975E7C-6695-A34F-9694-1C180D0515E4}"/>
              </a:ext>
            </a:extLst>
          </p:cNvPr>
          <p:cNvGrpSpPr/>
          <p:nvPr/>
        </p:nvGrpSpPr>
        <p:grpSpPr>
          <a:xfrm>
            <a:off x="329656" y="2927976"/>
            <a:ext cx="10826182" cy="649405"/>
            <a:chOff x="184324" y="3066394"/>
            <a:chExt cx="10826182" cy="649405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82C8992A-D1C7-864C-A37F-40B6E13B0F06}"/>
                </a:ext>
              </a:extLst>
            </p:cNvPr>
            <p:cNvSpPr/>
            <p:nvPr/>
          </p:nvSpPr>
          <p:spPr>
            <a:xfrm>
              <a:off x="184324" y="3219997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Random EMA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E175ED4-B5FE-574D-924F-FE51F06CB8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503668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E4DB34-2A34-9C4B-9B46-A75B76A20528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Diamond 151">
              <a:extLst>
                <a:ext uri="{FF2B5EF4-FFF2-40B4-BE49-F238E27FC236}">
                  <a16:creationId xmlns:a16="http://schemas.microsoft.com/office/drawing/2014/main" id="{8EF2D9B5-BE03-514F-9355-D7C319D82C53}"/>
                </a:ext>
              </a:extLst>
            </p:cNvPr>
            <p:cNvSpPr/>
            <p:nvPr/>
          </p:nvSpPr>
          <p:spPr>
            <a:xfrm>
              <a:off x="3533088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E890782-F629-FA4E-AEB5-54D89B955DB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Diamond 153">
              <a:extLst>
                <a:ext uri="{FF2B5EF4-FFF2-40B4-BE49-F238E27FC236}">
                  <a16:creationId xmlns:a16="http://schemas.microsoft.com/office/drawing/2014/main" id="{0EDA9CB8-FD16-EB47-85BB-3C5E47AAFDF4}"/>
                </a:ext>
              </a:extLst>
            </p:cNvPr>
            <p:cNvSpPr/>
            <p:nvPr/>
          </p:nvSpPr>
          <p:spPr>
            <a:xfrm>
              <a:off x="8352149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4D5C808D-2C1F-6144-8EBD-0FE5E9D5CDF2}"/>
                </a:ext>
              </a:extLst>
            </p:cNvPr>
            <p:cNvSpPr/>
            <p:nvPr/>
          </p:nvSpPr>
          <p:spPr>
            <a:xfrm>
              <a:off x="2196445" y="3461115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981D6D6-0B59-6945-9C78-64AEBB1D27A2}"/>
                </a:ext>
              </a:extLst>
            </p:cNvPr>
            <p:cNvSpPr/>
            <p:nvPr/>
          </p:nvSpPr>
          <p:spPr>
            <a:xfrm>
              <a:off x="9068585" y="3461115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40D46C67-00B0-AB4C-B21C-E15D1A999692}"/>
                </a:ext>
              </a:extLst>
            </p:cNvPr>
            <p:cNvSpPr/>
            <p:nvPr/>
          </p:nvSpPr>
          <p:spPr>
            <a:xfrm>
              <a:off x="4185500" y="3461115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Content Placeholder 2">
              <a:extLst>
                <a:ext uri="{FF2B5EF4-FFF2-40B4-BE49-F238E27FC236}">
                  <a16:creationId xmlns:a16="http://schemas.microsoft.com/office/drawing/2014/main" id="{29551383-6D8D-4C4C-AE51-27953B42A769}"/>
                </a:ext>
              </a:extLst>
            </p:cNvPr>
            <p:cNvSpPr txBox="1">
              <a:spLocks/>
            </p:cNvSpPr>
            <p:nvPr/>
          </p:nvSpPr>
          <p:spPr>
            <a:xfrm>
              <a:off x="798136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No</a:t>
              </a:r>
            </a:p>
          </p:txBody>
        </p: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B7006DE2-CB75-7744-A299-1583ADD98F91}"/>
                </a:ext>
              </a:extLst>
            </p:cNvPr>
            <p:cNvSpPr/>
            <p:nvPr/>
          </p:nvSpPr>
          <p:spPr>
            <a:xfrm>
              <a:off x="4732256" y="3372365"/>
              <a:ext cx="94268" cy="26260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ontent Placeholder 2">
              <a:extLst>
                <a:ext uri="{FF2B5EF4-FFF2-40B4-BE49-F238E27FC236}">
                  <a16:creationId xmlns:a16="http://schemas.microsoft.com/office/drawing/2014/main" id="{AE4E9CCA-5DD5-EA44-A83E-91A6EB4F12DB}"/>
                </a:ext>
              </a:extLst>
            </p:cNvPr>
            <p:cNvSpPr txBox="1">
              <a:spLocks/>
            </p:cNvSpPr>
            <p:nvPr/>
          </p:nvSpPr>
          <p:spPr>
            <a:xfrm>
              <a:off x="435204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Missed</a:t>
              </a:r>
            </a:p>
          </p:txBody>
        </p:sp>
        <p:sp>
          <p:nvSpPr>
            <p:cNvPr id="161" name="Content Placeholder 2">
              <a:extLst>
                <a:ext uri="{FF2B5EF4-FFF2-40B4-BE49-F238E27FC236}">
                  <a16:creationId xmlns:a16="http://schemas.microsoft.com/office/drawing/2014/main" id="{C190B722-E7EF-A04D-9010-97184C5BE2DB}"/>
                </a:ext>
              </a:extLst>
            </p:cNvPr>
            <p:cNvSpPr txBox="1">
              <a:spLocks/>
            </p:cNvSpPr>
            <p:nvPr/>
          </p:nvSpPr>
          <p:spPr>
            <a:xfrm>
              <a:off x="3152872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Yes</a:t>
              </a:r>
            </a:p>
          </p:txBody>
        </p:sp>
        <p:sp>
          <p:nvSpPr>
            <p:cNvPr id="162" name="Left Brace 161">
              <a:extLst>
                <a:ext uri="{FF2B5EF4-FFF2-40B4-BE49-F238E27FC236}">
                  <a16:creationId xmlns:a16="http://schemas.microsoft.com/office/drawing/2014/main" id="{1C2706FC-B915-EA4A-9EC0-6705C501B43E}"/>
                </a:ext>
              </a:extLst>
            </p:cNvPr>
            <p:cNvSpPr/>
            <p:nvPr/>
          </p:nvSpPr>
          <p:spPr>
            <a:xfrm rot="5400000">
              <a:off x="1796348" y="2833979"/>
              <a:ext cx="97801" cy="10316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6B15C8B-74B1-E042-9765-6ED4BAE7FF87}"/>
                </a:ext>
              </a:extLst>
            </p:cNvPr>
            <p:cNvCxnSpPr>
              <a:cxnSpLocks/>
              <a:stCxn id="152" idx="1"/>
              <a:endCxn id="164" idx="3"/>
            </p:cNvCxnSpPr>
            <p:nvPr/>
          </p:nvCxnSpPr>
          <p:spPr>
            <a:xfrm flipH="1" flipV="1">
              <a:off x="2269454" y="3187100"/>
              <a:ext cx="1263634" cy="3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Content Placeholder 2">
              <a:extLst>
                <a:ext uri="{FF2B5EF4-FFF2-40B4-BE49-F238E27FC236}">
                  <a16:creationId xmlns:a16="http://schemas.microsoft.com/office/drawing/2014/main" id="{FEF230D8-CE81-9942-9ADB-F10DF0A71354}"/>
                </a:ext>
              </a:extLst>
            </p:cNvPr>
            <p:cNvSpPr txBox="1">
              <a:spLocks/>
            </p:cNvSpPr>
            <p:nvPr/>
          </p:nvSpPr>
          <p:spPr>
            <a:xfrm>
              <a:off x="1421041" y="3066394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&gt;100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C8159A3-3EE7-4347-9590-8D9E13DD890F}"/>
              </a:ext>
            </a:extLst>
          </p:cNvPr>
          <p:cNvGrpSpPr/>
          <p:nvPr/>
        </p:nvGrpSpPr>
        <p:grpSpPr>
          <a:xfrm>
            <a:off x="339081" y="3827810"/>
            <a:ext cx="10826182" cy="734389"/>
            <a:chOff x="184324" y="3642593"/>
            <a:chExt cx="10826182" cy="73438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D937E34-6145-1C4A-B731-7D1E02525177}"/>
                </a:ext>
              </a:extLst>
            </p:cNvPr>
            <p:cNvCxnSpPr>
              <a:cxnSpLocks/>
              <a:stCxn id="171" idx="1"/>
              <a:endCxn id="176" idx="0"/>
            </p:cNvCxnSpPr>
            <p:nvPr/>
          </p:nvCxnSpPr>
          <p:spPr>
            <a:xfrm flipH="1" flipV="1">
              <a:off x="9418933" y="3977665"/>
              <a:ext cx="92713" cy="18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66B5193-5B12-404B-8410-DD6412111E0A}"/>
                </a:ext>
              </a:extLst>
            </p:cNvPr>
            <p:cNvGrpSpPr/>
            <p:nvPr/>
          </p:nvGrpSpPr>
          <p:grpSpPr>
            <a:xfrm>
              <a:off x="184324" y="3642593"/>
              <a:ext cx="10826182" cy="734389"/>
              <a:chOff x="184324" y="3642593"/>
              <a:chExt cx="10826182" cy="734389"/>
            </a:xfrm>
          </p:grpSpPr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CDFF7D4E-58F3-4F4F-A735-CB1D289ED0E9}"/>
                  </a:ext>
                </a:extLst>
              </p:cNvPr>
              <p:cNvSpPr/>
              <p:nvPr/>
            </p:nvSpPr>
            <p:spPr>
              <a:xfrm>
                <a:off x="184324" y="3881180"/>
                <a:ext cx="1012880" cy="49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Event-based EMA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2B467AE-19F3-0F4C-B123-B054ED29D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4164851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AE04E87-C211-6A4D-A97D-BD26883A0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3956596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1609356A-D56B-664C-93DA-44309BFA9312}"/>
                  </a:ext>
                </a:extLst>
              </p:cNvPr>
              <p:cNvSpPr/>
              <p:nvPr/>
            </p:nvSpPr>
            <p:spPr>
              <a:xfrm>
                <a:off x="9511646" y="4033548"/>
                <a:ext cx="94268" cy="262606"/>
              </a:xfrm>
              <a:prstGeom prst="diamond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29F129FF-2AE0-8347-89E1-644AE8017439}"/>
                  </a:ext>
                </a:extLst>
              </p:cNvPr>
              <p:cNvSpPr/>
              <p:nvPr/>
            </p:nvSpPr>
            <p:spPr>
              <a:xfrm>
                <a:off x="2196445" y="4132716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ECAAAF9A-079E-254A-B354-139BA18DA4F7}"/>
                  </a:ext>
                </a:extLst>
              </p:cNvPr>
              <p:cNvSpPr/>
              <p:nvPr/>
            </p:nvSpPr>
            <p:spPr>
              <a:xfrm>
                <a:off x="9068585" y="4132716"/>
                <a:ext cx="32004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EDD61244-C8F7-6E44-AFF5-3E1A19ED37D2}"/>
                  </a:ext>
                </a:extLst>
              </p:cNvPr>
              <p:cNvSpPr/>
              <p:nvPr/>
            </p:nvSpPr>
            <p:spPr>
              <a:xfrm>
                <a:off x="4185500" y="4132716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EC646FF-0F8E-DD47-A3A7-CD34C2492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506" y="3967014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Left Brace 175">
                <a:extLst>
                  <a:ext uri="{FF2B5EF4-FFF2-40B4-BE49-F238E27FC236}">
                    <a16:creationId xmlns:a16="http://schemas.microsoft.com/office/drawing/2014/main" id="{E58FC873-F06E-1A48-A40D-191633E3FE45}"/>
                  </a:ext>
                </a:extLst>
              </p:cNvPr>
              <p:cNvSpPr/>
              <p:nvPr/>
            </p:nvSpPr>
            <p:spPr>
              <a:xfrm rot="5400000">
                <a:off x="9231481" y="3790213"/>
                <a:ext cx="100584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DC19EDE6-7D35-C04E-89A6-1ABCD37CFA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2696" y="3642593"/>
                <a:ext cx="848413" cy="241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5-15</a:t>
                </a:r>
              </a:p>
            </p:txBody>
          </p:sp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488FD98-A2D2-5F43-83A2-5BC1A5A213DD}"/>
              </a:ext>
            </a:extLst>
          </p:cNvPr>
          <p:cNvSpPr/>
          <p:nvPr/>
        </p:nvSpPr>
        <p:spPr>
          <a:xfrm>
            <a:off x="11424102" y="3696831"/>
            <a:ext cx="7481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Various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Self-Report Measures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Of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Smoking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Episodes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D062C5E-8EB8-EE48-94D7-5B4D966D3525}"/>
              </a:ext>
            </a:extLst>
          </p:cNvPr>
          <p:cNvGrpSpPr/>
          <p:nvPr/>
        </p:nvGrpSpPr>
        <p:grpSpPr>
          <a:xfrm>
            <a:off x="339081" y="5057392"/>
            <a:ext cx="10826182" cy="551001"/>
            <a:chOff x="184324" y="4533803"/>
            <a:chExt cx="10826182" cy="551001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B8BC9977-1E02-2741-AEC9-CA1A8BB686B5}"/>
                </a:ext>
              </a:extLst>
            </p:cNvPr>
            <p:cNvSpPr/>
            <p:nvPr/>
          </p:nvSpPr>
          <p:spPr>
            <a:xfrm>
              <a:off x="184324" y="4589002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End-of-day EMA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36CA39B-EBFA-4449-B5B9-9DC59740DA4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872673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9CF4581-C833-0F47-B8EF-A8EDBC67D940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66441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D77938C4-5C0E-ED48-88FF-77CBDCB38AD8}"/>
                </a:ext>
              </a:extLst>
            </p:cNvPr>
            <p:cNvSpPr/>
            <p:nvPr/>
          </p:nvSpPr>
          <p:spPr>
            <a:xfrm>
              <a:off x="2196445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3A7141F5-C62B-994B-8076-8F4B853152DE}"/>
                </a:ext>
              </a:extLst>
            </p:cNvPr>
            <p:cNvSpPr/>
            <p:nvPr/>
          </p:nvSpPr>
          <p:spPr>
            <a:xfrm>
              <a:off x="9068585" y="4839053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4BFCAB5-FC8D-F645-86CD-EB1C6E3B2740}"/>
                </a:ext>
              </a:extLst>
            </p:cNvPr>
            <p:cNvSpPr/>
            <p:nvPr/>
          </p:nvSpPr>
          <p:spPr>
            <a:xfrm>
              <a:off x="4185500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7ABCC7A-A3A7-B846-BE0B-7C27716649C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465449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E45D1E4-8B07-7F40-927F-5BEE2EF47089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1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277F3FA-95CD-414F-9257-81703C6DC6C4}"/>
                </a:ext>
              </a:extLst>
            </p:cNvPr>
            <p:cNvCxnSpPr>
              <a:cxnSpLocks/>
            </p:cNvCxnSpPr>
            <p:nvPr/>
          </p:nvCxnSpPr>
          <p:spPr>
            <a:xfrm>
              <a:off x="2934879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3F500DC-EDC6-0344-A80B-C5DA98B8A29E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68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A3BC4A-C00C-F948-917C-6BEAABBFB551}"/>
                </a:ext>
              </a:extLst>
            </p:cNvPr>
            <p:cNvCxnSpPr>
              <a:cxnSpLocks/>
            </p:cNvCxnSpPr>
            <p:nvPr/>
          </p:nvCxnSpPr>
          <p:spPr>
            <a:xfrm>
              <a:off x="6165131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AAF168-6898-2E43-B3C7-C3C743A0B4B3}"/>
                </a:ext>
              </a:extLst>
            </p:cNvPr>
            <p:cNvCxnSpPr>
              <a:cxnSpLocks/>
            </p:cNvCxnSpPr>
            <p:nvPr/>
          </p:nvCxnSpPr>
          <p:spPr>
            <a:xfrm>
              <a:off x="3742442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1C65202-22BC-F64A-85CC-23E1ED7A241F}"/>
                </a:ext>
              </a:extLst>
            </p:cNvPr>
            <p:cNvCxnSpPr>
              <a:cxnSpLocks/>
            </p:cNvCxnSpPr>
            <p:nvPr/>
          </p:nvCxnSpPr>
          <p:spPr>
            <a:xfrm>
              <a:off x="4550005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2B5EC1-1B82-594E-9679-24F3CCDEAC86}"/>
                </a:ext>
              </a:extLst>
            </p:cNvPr>
            <p:cNvCxnSpPr>
              <a:cxnSpLocks/>
            </p:cNvCxnSpPr>
            <p:nvPr/>
          </p:nvCxnSpPr>
          <p:spPr>
            <a:xfrm>
              <a:off x="6972694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042B79C-CF11-DA48-97B3-F05DC2E78265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57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A773AC0-F93B-264E-A32D-2EA9615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8587820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04E5893-1A26-0F4C-8120-DC8C24CC0F03}"/>
                </a:ext>
              </a:extLst>
            </p:cNvPr>
            <p:cNvCxnSpPr>
              <a:cxnSpLocks/>
            </p:cNvCxnSpPr>
            <p:nvPr/>
          </p:nvCxnSpPr>
          <p:spPr>
            <a:xfrm>
              <a:off x="9395383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C416AE-4194-E642-A3DD-271ABA670C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94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197">
              <a:extLst>
                <a:ext uri="{FF2B5EF4-FFF2-40B4-BE49-F238E27FC236}">
                  <a16:creationId xmlns:a16="http://schemas.microsoft.com/office/drawing/2014/main" id="{D7FE0A8A-67F1-5748-A229-1692E9A16B91}"/>
                </a:ext>
              </a:extLst>
            </p:cNvPr>
            <p:cNvSpPr/>
            <p:nvPr/>
          </p:nvSpPr>
          <p:spPr>
            <a:xfrm>
              <a:off x="1620939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F6C9EF84-52DD-F54D-81B7-088A8D456CC1}"/>
                </a:ext>
              </a:extLst>
            </p:cNvPr>
            <p:cNvSpPr/>
            <p:nvPr/>
          </p:nvSpPr>
          <p:spPr>
            <a:xfrm>
              <a:off x="2451910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EECA3A3A-1D9A-DC4D-8540-B4A775F3BE2D}"/>
                </a:ext>
              </a:extLst>
            </p:cNvPr>
            <p:cNvSpPr/>
            <p:nvPr/>
          </p:nvSpPr>
          <p:spPr>
            <a:xfrm>
              <a:off x="3259187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74BF5892-726E-944D-86A6-859862E6F753}"/>
                </a:ext>
              </a:extLst>
            </p:cNvPr>
            <p:cNvSpPr/>
            <p:nvPr/>
          </p:nvSpPr>
          <p:spPr>
            <a:xfrm>
              <a:off x="4042770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68C6BC54-E62A-1441-8287-36288B4ED538}"/>
                </a:ext>
              </a:extLst>
            </p:cNvPr>
            <p:cNvSpPr/>
            <p:nvPr/>
          </p:nvSpPr>
          <p:spPr>
            <a:xfrm>
              <a:off x="4873741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7E947EA4-1AEA-DE47-A8E2-4B17CD0C457E}"/>
                </a:ext>
              </a:extLst>
            </p:cNvPr>
            <p:cNvSpPr/>
            <p:nvPr/>
          </p:nvSpPr>
          <p:spPr>
            <a:xfrm>
              <a:off x="5681018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D863171D-5CE1-6644-88DA-B6A740D5BDF8}"/>
                </a:ext>
              </a:extLst>
            </p:cNvPr>
            <p:cNvSpPr/>
            <p:nvPr/>
          </p:nvSpPr>
          <p:spPr>
            <a:xfrm>
              <a:off x="648829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323A3E33-2EDD-5140-8919-6E1943149F2F}"/>
                </a:ext>
              </a:extLst>
            </p:cNvPr>
            <p:cNvSpPr/>
            <p:nvPr/>
          </p:nvSpPr>
          <p:spPr>
            <a:xfrm>
              <a:off x="7295572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396442FF-E8F5-F54A-8B91-3F4A3B141DFF}"/>
                </a:ext>
              </a:extLst>
            </p:cNvPr>
            <p:cNvSpPr/>
            <p:nvPr/>
          </p:nvSpPr>
          <p:spPr>
            <a:xfrm>
              <a:off x="807915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131CE34-DEF7-E848-A5ED-EB5633F0AAD1}"/>
                </a:ext>
              </a:extLst>
            </p:cNvPr>
            <p:cNvSpPr/>
            <p:nvPr/>
          </p:nvSpPr>
          <p:spPr>
            <a:xfrm>
              <a:off x="8886432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C5B90EB3-BA21-E34C-B068-EF26E70F4DF1}"/>
                </a:ext>
              </a:extLst>
            </p:cNvPr>
            <p:cNvSpPr/>
            <p:nvPr/>
          </p:nvSpPr>
          <p:spPr>
            <a:xfrm>
              <a:off x="969370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D38CB474-7F3D-DA45-9D3F-F085B96B755D}"/>
                </a:ext>
              </a:extLst>
            </p:cNvPr>
            <p:cNvSpPr/>
            <p:nvPr/>
          </p:nvSpPr>
          <p:spPr>
            <a:xfrm>
              <a:off x="1050098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ED4800E-7B17-2E42-B57E-4C72E6DB0FA6}"/>
              </a:ext>
            </a:extLst>
          </p:cNvPr>
          <p:cNvCxnSpPr>
            <a:cxnSpLocks/>
          </p:cNvCxnSpPr>
          <p:nvPr/>
        </p:nvCxnSpPr>
        <p:spPr>
          <a:xfrm>
            <a:off x="1319753" y="1982014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042425A-9949-4C4B-8C96-4384ACD1B6DD}"/>
              </a:ext>
            </a:extLst>
          </p:cNvPr>
          <p:cNvCxnSpPr/>
          <p:nvPr/>
        </p:nvCxnSpPr>
        <p:spPr>
          <a:xfrm>
            <a:off x="11001081" y="1850039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7410C8A-8E37-7C41-AC19-B30CDA97F512}"/>
              </a:ext>
            </a:extLst>
          </p:cNvPr>
          <p:cNvCxnSpPr/>
          <p:nvPr/>
        </p:nvCxnSpPr>
        <p:spPr>
          <a:xfrm>
            <a:off x="1319753" y="1835899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ontent Placeholder 2">
            <a:extLst>
              <a:ext uri="{FF2B5EF4-FFF2-40B4-BE49-F238E27FC236}">
                <a16:creationId xmlns:a16="http://schemas.microsoft.com/office/drawing/2014/main" id="{7F0AE7D7-75D2-2F40-9769-B82448DB8154}"/>
              </a:ext>
            </a:extLst>
          </p:cNvPr>
          <p:cNvSpPr txBox="1">
            <a:spLocks/>
          </p:cNvSpPr>
          <p:nvPr/>
        </p:nvSpPr>
        <p:spPr>
          <a:xfrm>
            <a:off x="306873" y="1736917"/>
            <a:ext cx="890331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Beginning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Of day</a:t>
            </a:r>
          </a:p>
        </p:txBody>
      </p:sp>
      <p:sp>
        <p:nvSpPr>
          <p:cNvPr id="214" name="Content Placeholder 2">
            <a:extLst>
              <a:ext uri="{FF2B5EF4-FFF2-40B4-BE49-F238E27FC236}">
                <a16:creationId xmlns:a16="http://schemas.microsoft.com/office/drawing/2014/main" id="{C90E5384-7921-FC44-B1A8-013E04976764}"/>
              </a:ext>
            </a:extLst>
          </p:cNvPr>
          <p:cNvSpPr txBox="1">
            <a:spLocks/>
          </p:cNvSpPr>
          <p:nvPr/>
        </p:nvSpPr>
        <p:spPr>
          <a:xfrm>
            <a:off x="11044003" y="1736917"/>
            <a:ext cx="890331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End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Of day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283EE12-3C78-854A-BFFE-6F7AB62C8A9C}"/>
              </a:ext>
            </a:extLst>
          </p:cNvPr>
          <p:cNvGrpSpPr/>
          <p:nvPr/>
        </p:nvGrpSpPr>
        <p:grpSpPr>
          <a:xfrm>
            <a:off x="2328673" y="999873"/>
            <a:ext cx="7214709" cy="737044"/>
            <a:chOff x="2173916" y="792479"/>
            <a:chExt cx="7214709" cy="737044"/>
          </a:xfrm>
        </p:grpSpPr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D8D68E93-19E6-2245-9129-42DF68B8591F}"/>
                </a:ext>
              </a:extLst>
            </p:cNvPr>
            <p:cNvSpPr/>
            <p:nvPr/>
          </p:nvSpPr>
          <p:spPr>
            <a:xfrm>
              <a:off x="2196445" y="1444682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84CE41D7-19FF-AC43-9B20-2128B8BA112E}"/>
                </a:ext>
              </a:extLst>
            </p:cNvPr>
            <p:cNvSpPr/>
            <p:nvPr/>
          </p:nvSpPr>
          <p:spPr>
            <a:xfrm>
              <a:off x="9068585" y="1444682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53375249-1EDB-B64C-9254-151E2E18688D}"/>
                </a:ext>
              </a:extLst>
            </p:cNvPr>
            <p:cNvSpPr/>
            <p:nvPr/>
          </p:nvSpPr>
          <p:spPr>
            <a:xfrm>
              <a:off x="4185500" y="1444682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Left Brace 218">
              <a:extLst>
                <a:ext uri="{FF2B5EF4-FFF2-40B4-BE49-F238E27FC236}">
                  <a16:creationId xmlns:a16="http://schemas.microsoft.com/office/drawing/2014/main" id="{5181A7A3-D4F0-6947-832B-445C95BFF7C9}"/>
                </a:ext>
              </a:extLst>
            </p:cNvPr>
            <p:cNvSpPr/>
            <p:nvPr/>
          </p:nvSpPr>
          <p:spPr>
            <a:xfrm rot="5400000">
              <a:off x="2254515" y="119675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Left Brace 219">
              <a:extLst>
                <a:ext uri="{FF2B5EF4-FFF2-40B4-BE49-F238E27FC236}">
                  <a16:creationId xmlns:a16="http://schemas.microsoft.com/office/drawing/2014/main" id="{7413C866-7B42-794E-AE18-6D63638297D6}"/>
                </a:ext>
              </a:extLst>
            </p:cNvPr>
            <p:cNvSpPr/>
            <p:nvPr/>
          </p:nvSpPr>
          <p:spPr>
            <a:xfrm rot="5400000">
              <a:off x="4247245" y="1208554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73B0F911-14C1-884E-8627-48CF59A89613}"/>
                </a:ext>
              </a:extLst>
            </p:cNvPr>
            <p:cNvSpPr/>
            <p:nvPr/>
          </p:nvSpPr>
          <p:spPr>
            <a:xfrm rot="5400000">
              <a:off x="9161725" y="1211607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36AF3C7-8ECA-BB44-BFE3-3E6F12C05F9B}"/>
                </a:ext>
              </a:extLst>
            </p:cNvPr>
            <p:cNvCxnSpPr>
              <a:cxnSpLocks/>
              <a:stCxn id="228" idx="1"/>
              <a:endCxn id="219" idx="1"/>
            </p:cNvCxnSpPr>
            <p:nvPr/>
          </p:nvCxnSpPr>
          <p:spPr>
            <a:xfrm flipH="1">
              <a:off x="2311076" y="1009330"/>
              <a:ext cx="3089383" cy="2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A5ECDA4-1D32-724F-BB32-F81F27ECA2B8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 flipH="1">
              <a:off x="4336973" y="1009330"/>
              <a:ext cx="1063486" cy="19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E3BD1CB-496D-064D-AE7A-AF6261B3FE85}"/>
                </a:ext>
              </a:extLst>
            </p:cNvPr>
            <p:cNvCxnSpPr>
              <a:cxnSpLocks/>
              <a:stCxn id="228" idx="3"/>
            </p:cNvCxnSpPr>
            <p:nvPr/>
          </p:nvCxnSpPr>
          <p:spPr>
            <a:xfrm>
              <a:off x="6248872" y="1009330"/>
              <a:ext cx="2979703" cy="2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Content Placeholder 2">
              <a:extLst>
                <a:ext uri="{FF2B5EF4-FFF2-40B4-BE49-F238E27FC236}">
                  <a16:creationId xmlns:a16="http://schemas.microsoft.com/office/drawing/2014/main" id="{2A2C08E0-1949-2244-BF90-635175F34F5A}"/>
                </a:ext>
              </a:extLst>
            </p:cNvPr>
            <p:cNvSpPr txBox="1">
              <a:spLocks/>
            </p:cNvSpPr>
            <p:nvPr/>
          </p:nvSpPr>
          <p:spPr>
            <a:xfrm>
              <a:off x="5400459" y="79247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Episodes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2E871CC-05D8-C54D-AA7C-B177501FB7E4}"/>
              </a:ext>
            </a:extLst>
          </p:cNvPr>
          <p:cNvSpPr/>
          <p:nvPr/>
        </p:nvSpPr>
        <p:spPr>
          <a:xfrm>
            <a:off x="219174" y="6046233"/>
            <a:ext cx="1171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measurement-error properties for each self-report?  Can we use high sensitivity measures to triangulate reasonable priors?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end-of-day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93DE0C-FE9F-1D43-9D84-E2F8C151392C}"/>
              </a:ext>
            </a:extLst>
          </p:cNvPr>
          <p:cNvGrpSpPr/>
          <p:nvPr/>
        </p:nvGrpSpPr>
        <p:grpSpPr>
          <a:xfrm>
            <a:off x="339081" y="2307406"/>
            <a:ext cx="10826182" cy="551001"/>
            <a:chOff x="184324" y="4533803"/>
            <a:chExt cx="10826182" cy="55100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399C17-9BAF-9040-91B6-24AD8A04BF7A}"/>
                </a:ext>
              </a:extLst>
            </p:cNvPr>
            <p:cNvSpPr/>
            <p:nvPr/>
          </p:nvSpPr>
          <p:spPr>
            <a:xfrm>
              <a:off x="184324" y="4589002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End-of-day EMA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13EDEA-DEFD-5D4E-A764-6E5031CED83A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872673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C5DF95-A055-1147-955A-3366A0ACBF8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66441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929474-45AC-864B-9BB9-66626212F9A8}"/>
                </a:ext>
              </a:extLst>
            </p:cNvPr>
            <p:cNvSpPr/>
            <p:nvPr/>
          </p:nvSpPr>
          <p:spPr>
            <a:xfrm>
              <a:off x="2196445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A4C4CAE-C672-5A41-9019-EA5022B39A54}"/>
                </a:ext>
              </a:extLst>
            </p:cNvPr>
            <p:cNvSpPr/>
            <p:nvPr/>
          </p:nvSpPr>
          <p:spPr>
            <a:xfrm>
              <a:off x="9068585" y="4839053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4F07DCE-9722-994B-925E-6B38881053C6}"/>
                </a:ext>
              </a:extLst>
            </p:cNvPr>
            <p:cNvSpPr/>
            <p:nvPr/>
          </p:nvSpPr>
          <p:spPr>
            <a:xfrm>
              <a:off x="4185500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384FC8-CDBA-0642-A1F6-FA0E4EE1D17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465449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EFC01C-6DC8-7444-A733-9DEDBC09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1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357ACF-595E-A44C-9195-3F093124506E}"/>
                </a:ext>
              </a:extLst>
            </p:cNvPr>
            <p:cNvCxnSpPr>
              <a:cxnSpLocks/>
            </p:cNvCxnSpPr>
            <p:nvPr/>
          </p:nvCxnSpPr>
          <p:spPr>
            <a:xfrm>
              <a:off x="2934879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8E246A-1AA0-0645-AD01-F4F1E750DFA4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68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FA36DB-0A09-8A49-9D96-7275C1EE5BE9}"/>
                </a:ext>
              </a:extLst>
            </p:cNvPr>
            <p:cNvCxnSpPr>
              <a:cxnSpLocks/>
            </p:cNvCxnSpPr>
            <p:nvPr/>
          </p:nvCxnSpPr>
          <p:spPr>
            <a:xfrm>
              <a:off x="6165131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E58FC5-0977-7A4B-84EE-5A12F404F8A5}"/>
                </a:ext>
              </a:extLst>
            </p:cNvPr>
            <p:cNvCxnSpPr>
              <a:cxnSpLocks/>
            </p:cNvCxnSpPr>
            <p:nvPr/>
          </p:nvCxnSpPr>
          <p:spPr>
            <a:xfrm>
              <a:off x="3742442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FC150C-E955-4844-A34F-A54483D398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0005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3709FB-B588-1647-AD6A-2F18A3C6738E}"/>
                </a:ext>
              </a:extLst>
            </p:cNvPr>
            <p:cNvCxnSpPr>
              <a:cxnSpLocks/>
            </p:cNvCxnSpPr>
            <p:nvPr/>
          </p:nvCxnSpPr>
          <p:spPr>
            <a:xfrm>
              <a:off x="6972694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030631-AFFA-1440-A1BE-294CCECE9596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57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6A8B4E-3CF9-0340-A3AF-1505E304373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820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26B451-3FDA-8A4A-B47D-B411D4734628}"/>
                </a:ext>
              </a:extLst>
            </p:cNvPr>
            <p:cNvCxnSpPr>
              <a:cxnSpLocks/>
            </p:cNvCxnSpPr>
            <p:nvPr/>
          </p:nvCxnSpPr>
          <p:spPr>
            <a:xfrm>
              <a:off x="9395383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AE956B-6B4C-064D-AF1E-41ED48288617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94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16D7ABE-8A1F-7B4F-AA5E-260089BCA498}"/>
                </a:ext>
              </a:extLst>
            </p:cNvPr>
            <p:cNvSpPr/>
            <p:nvPr/>
          </p:nvSpPr>
          <p:spPr>
            <a:xfrm>
              <a:off x="1620939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EB4BB24-FED4-7F4A-AA3B-1EDAF2F9111C}"/>
                </a:ext>
              </a:extLst>
            </p:cNvPr>
            <p:cNvSpPr/>
            <p:nvPr/>
          </p:nvSpPr>
          <p:spPr>
            <a:xfrm>
              <a:off x="2451910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29B2611-1E05-0B46-8D13-4DEF9E4F0756}"/>
                </a:ext>
              </a:extLst>
            </p:cNvPr>
            <p:cNvSpPr/>
            <p:nvPr/>
          </p:nvSpPr>
          <p:spPr>
            <a:xfrm>
              <a:off x="3259187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269DDBE-41CE-4148-9D64-34C5CE451E30}"/>
                </a:ext>
              </a:extLst>
            </p:cNvPr>
            <p:cNvSpPr/>
            <p:nvPr/>
          </p:nvSpPr>
          <p:spPr>
            <a:xfrm>
              <a:off x="4042770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0D27B16-2AF1-CD42-9114-832EB22CF003}"/>
                </a:ext>
              </a:extLst>
            </p:cNvPr>
            <p:cNvSpPr/>
            <p:nvPr/>
          </p:nvSpPr>
          <p:spPr>
            <a:xfrm>
              <a:off x="4873741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17CF130-4506-2143-8D3B-8D9096FBD621}"/>
                </a:ext>
              </a:extLst>
            </p:cNvPr>
            <p:cNvSpPr/>
            <p:nvPr/>
          </p:nvSpPr>
          <p:spPr>
            <a:xfrm>
              <a:off x="5681018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20900E4-F4FB-EB4D-AB08-2A058EE75554}"/>
                </a:ext>
              </a:extLst>
            </p:cNvPr>
            <p:cNvSpPr/>
            <p:nvPr/>
          </p:nvSpPr>
          <p:spPr>
            <a:xfrm>
              <a:off x="648829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D014EE5-79AD-5340-B252-88B7C84E30AE}"/>
                </a:ext>
              </a:extLst>
            </p:cNvPr>
            <p:cNvSpPr/>
            <p:nvPr/>
          </p:nvSpPr>
          <p:spPr>
            <a:xfrm>
              <a:off x="7295572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8A1FB29-7847-0F48-B234-79C86C2796E4}"/>
                </a:ext>
              </a:extLst>
            </p:cNvPr>
            <p:cNvSpPr/>
            <p:nvPr/>
          </p:nvSpPr>
          <p:spPr>
            <a:xfrm>
              <a:off x="807915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44809C-E5CE-3C42-960B-C546BF57B10C}"/>
                </a:ext>
              </a:extLst>
            </p:cNvPr>
            <p:cNvSpPr/>
            <p:nvPr/>
          </p:nvSpPr>
          <p:spPr>
            <a:xfrm>
              <a:off x="8886432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298CEE8-4E13-094E-BF81-798168E6D6D1}"/>
                </a:ext>
              </a:extLst>
            </p:cNvPr>
            <p:cNvSpPr/>
            <p:nvPr/>
          </p:nvSpPr>
          <p:spPr>
            <a:xfrm>
              <a:off x="969370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C71A95E-0320-444C-A8BE-857A24B4CA1F}"/>
                </a:ext>
              </a:extLst>
            </p:cNvPr>
            <p:cNvSpPr/>
            <p:nvPr/>
          </p:nvSpPr>
          <p:spPr>
            <a:xfrm>
              <a:off x="1050098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2367B4F-E11B-0348-9636-D8827A96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913"/>
            <a:ext cx="10515600" cy="1798609"/>
          </a:xfrm>
        </p:spPr>
        <p:txBody>
          <a:bodyPr>
            <a:normAutofit/>
          </a:bodyPr>
          <a:lstStyle/>
          <a:p>
            <a:r>
              <a:rPr lang="en-US" dirty="0"/>
              <a:t>Can we use other data sources to understand ME properties?</a:t>
            </a:r>
          </a:p>
          <a:p>
            <a:endParaRPr lang="en-US" dirty="0"/>
          </a:p>
          <a:p>
            <a:r>
              <a:rPr lang="en-US" dirty="0"/>
              <a:t>Does the bias/variance depend on which type of self-report we use?</a:t>
            </a:r>
          </a:p>
        </p:txBody>
      </p:sp>
    </p:spTree>
    <p:extLst>
      <p:ext uri="{BB962C8B-B14F-4D97-AF65-F5344CB8AC3E}">
        <p14:creationId xmlns:p14="http://schemas.microsoft.com/office/powerpoint/2010/main" val="40558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Use high sensitivity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 times at which event-contingent smoking is reported</a:t>
            </a:r>
          </a:p>
          <a:p>
            <a:pPr lvl="1"/>
            <a:r>
              <a:rPr lang="en-US" dirty="0"/>
              <a:t>These are almost GUARANTEED to be smoking times (or proximal to smoking times)</a:t>
            </a:r>
          </a:p>
          <a:p>
            <a:pPr lvl="1"/>
            <a:r>
              <a:rPr lang="en-US" dirty="0"/>
              <a:t>Only take times between 8AM and 8PM (due to EOD range)</a:t>
            </a:r>
          </a:p>
          <a:p>
            <a:r>
              <a:rPr lang="en-US" dirty="0"/>
              <a:t>Take reports with response “&lt;5”, “5-15”, or “15-30”. </a:t>
            </a:r>
          </a:p>
          <a:p>
            <a:r>
              <a:rPr lang="en-US" dirty="0"/>
              <a:t>Pretend the smoking event occurs at the mid-point of this range</a:t>
            </a:r>
          </a:p>
          <a:p>
            <a:r>
              <a:rPr lang="en-US" dirty="0"/>
              <a:t>If user provides end-of-day self-report,</a:t>
            </a:r>
          </a:p>
          <a:p>
            <a:pPr lvl="1"/>
            <a:r>
              <a:rPr lang="en-US" dirty="0"/>
              <a:t>Check if the user says they smoked in the same hour</a:t>
            </a:r>
          </a:p>
          <a:p>
            <a:pPr lvl="1"/>
            <a:r>
              <a:rPr lang="en-US" dirty="0"/>
              <a:t>Check if the user says they smoked in a nearby hour</a:t>
            </a:r>
          </a:p>
          <a:p>
            <a:r>
              <a:rPr lang="en-US" dirty="0"/>
              <a:t>For each user, keep track of how often these agree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Quick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8054A-8AB2-4D4D-A878-F5E4B6A7C807}"/>
              </a:ext>
            </a:extLst>
          </p:cNvPr>
          <p:cNvGrpSpPr/>
          <p:nvPr/>
        </p:nvGrpSpPr>
        <p:grpSpPr>
          <a:xfrm>
            <a:off x="339081" y="1690688"/>
            <a:ext cx="10826182" cy="734389"/>
            <a:chOff x="184324" y="3642593"/>
            <a:chExt cx="10826182" cy="7343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56A5FE-C583-5E46-B7A9-981268B12E95}"/>
                </a:ext>
              </a:extLst>
            </p:cNvPr>
            <p:cNvCxnSpPr>
              <a:cxnSpLocks/>
              <a:stCxn id="10" idx="1"/>
              <a:endCxn id="15" idx="0"/>
            </p:cNvCxnSpPr>
            <p:nvPr/>
          </p:nvCxnSpPr>
          <p:spPr>
            <a:xfrm flipH="1" flipV="1">
              <a:off x="9418933" y="3977665"/>
              <a:ext cx="92713" cy="18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C1D062-A38D-F54D-83BF-E9B4007848B1}"/>
                </a:ext>
              </a:extLst>
            </p:cNvPr>
            <p:cNvGrpSpPr/>
            <p:nvPr/>
          </p:nvGrpSpPr>
          <p:grpSpPr>
            <a:xfrm>
              <a:off x="184324" y="3642593"/>
              <a:ext cx="10826182" cy="734389"/>
              <a:chOff x="184324" y="3642593"/>
              <a:chExt cx="10826182" cy="73438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5B33994-00EF-DA4B-8BCC-7DBAADF70392}"/>
                  </a:ext>
                </a:extLst>
              </p:cNvPr>
              <p:cNvSpPr/>
              <p:nvPr/>
            </p:nvSpPr>
            <p:spPr>
              <a:xfrm>
                <a:off x="184324" y="3881180"/>
                <a:ext cx="1012880" cy="49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Event-based EMA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35F365-3382-114B-BB0B-B558B41A4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4164851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B8CE23-2EF1-7341-A4FF-3C04CC07E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3956596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C34626C2-6AC3-7544-8309-295C1B0EA008}"/>
                  </a:ext>
                </a:extLst>
              </p:cNvPr>
              <p:cNvSpPr/>
              <p:nvPr/>
            </p:nvSpPr>
            <p:spPr>
              <a:xfrm>
                <a:off x="9511646" y="4033548"/>
                <a:ext cx="94268" cy="262606"/>
              </a:xfrm>
              <a:prstGeom prst="diamond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D7B9FDD-F254-154E-89C9-132AD7A51F64}"/>
                  </a:ext>
                </a:extLst>
              </p:cNvPr>
              <p:cNvSpPr/>
              <p:nvPr/>
            </p:nvSpPr>
            <p:spPr>
              <a:xfrm>
                <a:off x="2196445" y="4132716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F3A6C0E-0560-854E-B729-65B2D9F9E30A}"/>
                  </a:ext>
                </a:extLst>
              </p:cNvPr>
              <p:cNvSpPr/>
              <p:nvPr/>
            </p:nvSpPr>
            <p:spPr>
              <a:xfrm>
                <a:off x="9068585" y="4132716"/>
                <a:ext cx="32004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A1AD270-76AC-0041-9098-DD7DAACF83B9}"/>
                  </a:ext>
                </a:extLst>
              </p:cNvPr>
              <p:cNvSpPr/>
              <p:nvPr/>
            </p:nvSpPr>
            <p:spPr>
              <a:xfrm>
                <a:off x="4185500" y="4132716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E704CD2-0DBB-8D48-AEDD-EAF07C7E9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506" y="3967014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05FC55B2-89DD-C54B-AF7B-0DCD55645FFF}"/>
                  </a:ext>
                </a:extLst>
              </p:cNvPr>
              <p:cNvSpPr/>
              <p:nvPr/>
            </p:nvSpPr>
            <p:spPr>
              <a:xfrm rot="5400000">
                <a:off x="9231481" y="3790213"/>
                <a:ext cx="100584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0E60628-D298-BA4A-8388-357F49CC9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2696" y="3642593"/>
                <a:ext cx="848413" cy="241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5-15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93DE0C-FE9F-1D43-9D84-E2F8C151392C}"/>
              </a:ext>
            </a:extLst>
          </p:cNvPr>
          <p:cNvGrpSpPr/>
          <p:nvPr/>
        </p:nvGrpSpPr>
        <p:grpSpPr>
          <a:xfrm>
            <a:off x="339081" y="3004990"/>
            <a:ext cx="10826182" cy="551001"/>
            <a:chOff x="184324" y="4533803"/>
            <a:chExt cx="10826182" cy="55100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399C17-9BAF-9040-91B6-24AD8A04BF7A}"/>
                </a:ext>
              </a:extLst>
            </p:cNvPr>
            <p:cNvSpPr/>
            <p:nvPr/>
          </p:nvSpPr>
          <p:spPr>
            <a:xfrm>
              <a:off x="184324" y="4589002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End-of-day EMA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13EDEA-DEFD-5D4E-A764-6E5031CED83A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872673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C5DF95-A055-1147-955A-3366A0ACBF8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66441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929474-45AC-864B-9BB9-66626212F9A8}"/>
                </a:ext>
              </a:extLst>
            </p:cNvPr>
            <p:cNvSpPr/>
            <p:nvPr/>
          </p:nvSpPr>
          <p:spPr>
            <a:xfrm>
              <a:off x="2196445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A4C4CAE-C672-5A41-9019-EA5022B39A54}"/>
                </a:ext>
              </a:extLst>
            </p:cNvPr>
            <p:cNvSpPr/>
            <p:nvPr/>
          </p:nvSpPr>
          <p:spPr>
            <a:xfrm>
              <a:off x="9068585" y="4839053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4F07DCE-9722-994B-925E-6B38881053C6}"/>
                </a:ext>
              </a:extLst>
            </p:cNvPr>
            <p:cNvSpPr/>
            <p:nvPr/>
          </p:nvSpPr>
          <p:spPr>
            <a:xfrm>
              <a:off x="4185500" y="4839053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384FC8-CDBA-0642-A1F6-FA0E4EE1D17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465449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EFC01C-6DC8-7444-A733-9DEDBC09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1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357ACF-595E-A44C-9195-3F093124506E}"/>
                </a:ext>
              </a:extLst>
            </p:cNvPr>
            <p:cNvCxnSpPr>
              <a:cxnSpLocks/>
            </p:cNvCxnSpPr>
            <p:nvPr/>
          </p:nvCxnSpPr>
          <p:spPr>
            <a:xfrm>
              <a:off x="2934879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8E246A-1AA0-0645-AD01-F4F1E750DFA4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68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FA36DB-0A09-8A49-9D96-7275C1EE5BE9}"/>
                </a:ext>
              </a:extLst>
            </p:cNvPr>
            <p:cNvCxnSpPr>
              <a:cxnSpLocks/>
            </p:cNvCxnSpPr>
            <p:nvPr/>
          </p:nvCxnSpPr>
          <p:spPr>
            <a:xfrm>
              <a:off x="6165131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E58FC5-0977-7A4B-84EE-5A12F404F8A5}"/>
                </a:ext>
              </a:extLst>
            </p:cNvPr>
            <p:cNvCxnSpPr>
              <a:cxnSpLocks/>
            </p:cNvCxnSpPr>
            <p:nvPr/>
          </p:nvCxnSpPr>
          <p:spPr>
            <a:xfrm>
              <a:off x="3742442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FC150C-E955-4844-A34F-A54483D398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0005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3709FB-B588-1647-AD6A-2F18A3C6738E}"/>
                </a:ext>
              </a:extLst>
            </p:cNvPr>
            <p:cNvCxnSpPr>
              <a:cxnSpLocks/>
            </p:cNvCxnSpPr>
            <p:nvPr/>
          </p:nvCxnSpPr>
          <p:spPr>
            <a:xfrm>
              <a:off x="6972694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030631-AFFA-1440-A1BE-294CCECE9596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57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6A8B4E-3CF9-0340-A3AF-1505E304373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820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26B451-3FDA-8A4A-B47D-B411D4734628}"/>
                </a:ext>
              </a:extLst>
            </p:cNvPr>
            <p:cNvCxnSpPr>
              <a:cxnSpLocks/>
            </p:cNvCxnSpPr>
            <p:nvPr/>
          </p:nvCxnSpPr>
          <p:spPr>
            <a:xfrm>
              <a:off x="9395383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AE956B-6B4C-064D-AF1E-41ED48288617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94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16D7ABE-8A1F-7B4F-AA5E-260089BCA498}"/>
                </a:ext>
              </a:extLst>
            </p:cNvPr>
            <p:cNvSpPr/>
            <p:nvPr/>
          </p:nvSpPr>
          <p:spPr>
            <a:xfrm>
              <a:off x="1620939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EB4BB24-FED4-7F4A-AA3B-1EDAF2F9111C}"/>
                </a:ext>
              </a:extLst>
            </p:cNvPr>
            <p:cNvSpPr/>
            <p:nvPr/>
          </p:nvSpPr>
          <p:spPr>
            <a:xfrm>
              <a:off x="2451910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29B2611-1E05-0B46-8D13-4DEF9E4F0756}"/>
                </a:ext>
              </a:extLst>
            </p:cNvPr>
            <p:cNvSpPr/>
            <p:nvPr/>
          </p:nvSpPr>
          <p:spPr>
            <a:xfrm>
              <a:off x="3259187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269DDBE-41CE-4148-9D64-34C5CE451E30}"/>
                </a:ext>
              </a:extLst>
            </p:cNvPr>
            <p:cNvSpPr/>
            <p:nvPr/>
          </p:nvSpPr>
          <p:spPr>
            <a:xfrm>
              <a:off x="4042770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0D27B16-2AF1-CD42-9114-832EB22CF003}"/>
                </a:ext>
              </a:extLst>
            </p:cNvPr>
            <p:cNvSpPr/>
            <p:nvPr/>
          </p:nvSpPr>
          <p:spPr>
            <a:xfrm>
              <a:off x="4873741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17CF130-4506-2143-8D3B-8D9096FBD621}"/>
                </a:ext>
              </a:extLst>
            </p:cNvPr>
            <p:cNvSpPr/>
            <p:nvPr/>
          </p:nvSpPr>
          <p:spPr>
            <a:xfrm>
              <a:off x="5681018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20900E4-F4FB-EB4D-AB08-2A058EE75554}"/>
                </a:ext>
              </a:extLst>
            </p:cNvPr>
            <p:cNvSpPr/>
            <p:nvPr/>
          </p:nvSpPr>
          <p:spPr>
            <a:xfrm>
              <a:off x="648829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D014EE5-79AD-5340-B252-88B7C84E30AE}"/>
                </a:ext>
              </a:extLst>
            </p:cNvPr>
            <p:cNvSpPr/>
            <p:nvPr/>
          </p:nvSpPr>
          <p:spPr>
            <a:xfrm>
              <a:off x="7295572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8A1FB29-7847-0F48-B234-79C86C2796E4}"/>
                </a:ext>
              </a:extLst>
            </p:cNvPr>
            <p:cNvSpPr/>
            <p:nvPr/>
          </p:nvSpPr>
          <p:spPr>
            <a:xfrm>
              <a:off x="807915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44809C-E5CE-3C42-960B-C546BF57B10C}"/>
                </a:ext>
              </a:extLst>
            </p:cNvPr>
            <p:cNvSpPr/>
            <p:nvPr/>
          </p:nvSpPr>
          <p:spPr>
            <a:xfrm>
              <a:off x="8886432" y="4533803"/>
              <a:ext cx="137160" cy="137160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298CEE8-4E13-094E-BF81-798168E6D6D1}"/>
                </a:ext>
              </a:extLst>
            </p:cNvPr>
            <p:cNvSpPr/>
            <p:nvPr/>
          </p:nvSpPr>
          <p:spPr>
            <a:xfrm>
              <a:off x="969370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C71A95E-0320-444C-A8BE-857A24B4CA1F}"/>
                </a:ext>
              </a:extLst>
            </p:cNvPr>
            <p:cNvSpPr/>
            <p:nvPr/>
          </p:nvSpPr>
          <p:spPr>
            <a:xfrm>
              <a:off x="1050098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2367B4F-E11B-0348-9636-D8827A96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0851"/>
            <a:ext cx="10515600" cy="241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two smoking events were not recorded and so we don’t know that end-of-day is a good measure</a:t>
            </a:r>
          </a:p>
          <a:p>
            <a:r>
              <a:rPr lang="en-US" dirty="0"/>
              <a:t>The final smoking event we received an event-contingent self-report so we can check that against end-of-day</a:t>
            </a:r>
          </a:p>
          <a:p>
            <a:r>
              <a:rPr lang="en-US" dirty="0"/>
              <a:t>Note this check is conditional on event-contingent and therefore we should think of this as a conditional MEM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Use high sensitivity measures</a:t>
            </a:r>
          </a:p>
        </p:txBody>
      </p:sp>
      <p:graphicFrame>
        <p:nvGraphicFramePr>
          <p:cNvPr id="50" name="Content Placeholder 49">
            <a:extLst>
              <a:ext uri="{FF2B5EF4-FFF2-40B4-BE49-F238E27FC236}">
                <a16:creationId xmlns:a16="http://schemas.microsoft.com/office/drawing/2014/main" id="{E57027F5-E383-1742-8195-CBC09842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516442"/>
              </p:ext>
            </p:extLst>
          </p:nvPr>
        </p:nvGraphicFramePr>
        <p:xfrm>
          <a:off x="838200" y="1825624"/>
          <a:ext cx="10515600" cy="36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890129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2589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0450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2868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8321718"/>
                    </a:ext>
                  </a:extLst>
                </a:gridCol>
              </a:tblGrid>
              <a:tr h="851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Event-Contingent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aggregated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fraction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 Of </a:t>
                      </a:r>
                    </a:p>
                    <a:p>
                      <a:pPr algn="ctr"/>
                      <a:r>
                        <a:rPr lang="en-US" dirty="0"/>
                        <a:t>fraction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986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85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3468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2pm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89864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4221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2pm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337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71617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C3E1D2C-854F-4540-BE40-E80675F6612A}"/>
              </a:ext>
            </a:extLst>
          </p:cNvPr>
          <p:cNvSpPr/>
          <p:nvPr/>
        </p:nvSpPr>
        <p:spPr>
          <a:xfrm>
            <a:off x="838200" y="5621312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Suggest time-of-day did not conditionally impact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Assuming no bias, this would suggest approximately 40-42 minute standard deviation around the event-contingent report</a:t>
            </a:r>
          </a:p>
        </p:txBody>
      </p:sp>
    </p:spTree>
    <p:extLst>
      <p:ext uri="{BB962C8B-B14F-4D97-AF65-F5344CB8AC3E}">
        <p14:creationId xmlns:p14="http://schemas.microsoft.com/office/powerpoint/2010/main" val="238521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Use medium sensitivity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times at which random self-reported smoking is reported</a:t>
            </a:r>
          </a:p>
          <a:p>
            <a:pPr lvl="1"/>
            <a:r>
              <a:rPr lang="en-US" dirty="0"/>
              <a:t>These are GUARANTEED to be smoking times (or proximal to smoking times)</a:t>
            </a:r>
          </a:p>
          <a:p>
            <a:pPr lvl="1"/>
            <a:r>
              <a:rPr lang="en-US" dirty="0"/>
              <a:t>Only take times between 8AM and 8PM (due to EOD range)</a:t>
            </a:r>
          </a:p>
          <a:p>
            <a:r>
              <a:rPr lang="en-US" dirty="0"/>
              <a:t>Take reports with response Response options "1-19”, “20-39”, “40-59”, “60-79”, “80-100” </a:t>
            </a:r>
          </a:p>
          <a:p>
            <a:pPr lvl="1"/>
            <a:r>
              <a:rPr lang="en-US" dirty="0"/>
              <a:t>Ignore “&gt;100”</a:t>
            </a:r>
          </a:p>
          <a:p>
            <a:pPr lvl="1"/>
            <a:r>
              <a:rPr lang="en-US" dirty="0"/>
              <a:t>Pretend the smoking event occurs at the mid-point of this range</a:t>
            </a:r>
          </a:p>
          <a:p>
            <a:r>
              <a:rPr lang="en-US" dirty="0"/>
              <a:t>If user provides end-of-day self-report,</a:t>
            </a:r>
          </a:p>
          <a:p>
            <a:pPr lvl="1"/>
            <a:r>
              <a:rPr lang="en-US" dirty="0"/>
              <a:t>Check if the user says they smoked in the same hour</a:t>
            </a:r>
          </a:p>
          <a:p>
            <a:pPr lvl="1"/>
            <a:r>
              <a:rPr lang="en-US" dirty="0"/>
              <a:t>Check if the user says they smoked in nearby hour</a:t>
            </a:r>
          </a:p>
          <a:p>
            <a:r>
              <a:rPr lang="en-US" dirty="0"/>
              <a:t>For each user, keep track of how often these agree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Use random EMA (medium sensitivity)</a:t>
            </a:r>
          </a:p>
        </p:txBody>
      </p:sp>
      <p:graphicFrame>
        <p:nvGraphicFramePr>
          <p:cNvPr id="50" name="Content Placeholder 49">
            <a:extLst>
              <a:ext uri="{FF2B5EF4-FFF2-40B4-BE49-F238E27FC236}">
                <a16:creationId xmlns:a16="http://schemas.microsoft.com/office/drawing/2014/main" id="{E57027F5-E383-1742-8195-CBC09842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44330"/>
              </p:ext>
            </p:extLst>
          </p:nvPr>
        </p:nvGraphicFramePr>
        <p:xfrm>
          <a:off x="838200" y="1825624"/>
          <a:ext cx="10515600" cy="36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890129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2589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0450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2868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8321718"/>
                    </a:ext>
                  </a:extLst>
                </a:gridCol>
              </a:tblGrid>
              <a:tr h="851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Event-Contingent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aggregated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fraction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 Of </a:t>
                      </a:r>
                    </a:p>
                    <a:p>
                      <a:pPr algn="ctr"/>
                      <a:r>
                        <a:rPr lang="en-US" dirty="0"/>
                        <a:t>fraction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986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85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3468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2pm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89864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4221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2pm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337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71617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C3E1D2C-854F-4540-BE40-E80675F6612A}"/>
              </a:ext>
            </a:extLst>
          </p:cNvPr>
          <p:cNvSpPr/>
          <p:nvPr/>
        </p:nvSpPr>
        <p:spPr>
          <a:xfrm>
            <a:off x="838200" y="562131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Suggest time-of-day did not conditionally impact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Suggest approximately 52-59 minute standard deviation around the random self-report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1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</a:t>
            </a:r>
            <a:r>
              <a:rPr lang="en-US" dirty="0"/>
              <a:t>Use “high” sensitivity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times at which </a:t>
            </a:r>
            <a:r>
              <a:rPr lang="en-US" dirty="0" err="1"/>
              <a:t>puffMarker</a:t>
            </a:r>
            <a:r>
              <a:rPr lang="en-US" dirty="0"/>
              <a:t> reports a smoking episode</a:t>
            </a:r>
          </a:p>
          <a:p>
            <a:pPr lvl="1"/>
            <a:r>
              <a:rPr lang="en-US" dirty="0"/>
              <a:t>We “believe” these will be smoking times </a:t>
            </a:r>
          </a:p>
          <a:p>
            <a:pPr lvl="1"/>
            <a:r>
              <a:rPr lang="en-US" dirty="0"/>
              <a:t>Only take times between 8AM and 8PM (due to EOD range)</a:t>
            </a:r>
          </a:p>
          <a:p>
            <a:r>
              <a:rPr lang="en-US" dirty="0"/>
              <a:t>If user provides end-of-day self-report,</a:t>
            </a:r>
          </a:p>
          <a:p>
            <a:pPr lvl="1"/>
            <a:r>
              <a:rPr lang="en-US" dirty="0"/>
              <a:t>Check if the user says they smoked in the same hour</a:t>
            </a:r>
          </a:p>
          <a:p>
            <a:pPr lvl="1"/>
            <a:r>
              <a:rPr lang="en-US" dirty="0"/>
              <a:t>Check if the user says they smoked in nearby hour</a:t>
            </a:r>
          </a:p>
          <a:p>
            <a:r>
              <a:rPr lang="en-US" dirty="0"/>
              <a:t>For each user, keep track of how often these agree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Use </a:t>
            </a:r>
            <a:r>
              <a:rPr lang="en-US" dirty="0" err="1"/>
              <a:t>puffMarker</a:t>
            </a:r>
            <a:r>
              <a:rPr lang="en-US" dirty="0"/>
              <a:t> (“high” sensitivity)</a:t>
            </a:r>
          </a:p>
        </p:txBody>
      </p:sp>
      <p:graphicFrame>
        <p:nvGraphicFramePr>
          <p:cNvPr id="50" name="Content Placeholder 49">
            <a:extLst>
              <a:ext uri="{FF2B5EF4-FFF2-40B4-BE49-F238E27FC236}">
                <a16:creationId xmlns:a16="http://schemas.microsoft.com/office/drawing/2014/main" id="{E57027F5-E383-1742-8195-CBC09842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99450"/>
              </p:ext>
            </p:extLst>
          </p:nvPr>
        </p:nvGraphicFramePr>
        <p:xfrm>
          <a:off x="847627" y="1835051"/>
          <a:ext cx="10515600" cy="36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890129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2589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04507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2868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8321718"/>
                    </a:ext>
                  </a:extLst>
                </a:gridCol>
              </a:tblGrid>
              <a:tr h="8515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puffMarker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aggregated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fraction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 Of </a:t>
                      </a:r>
                    </a:p>
                    <a:p>
                      <a:pPr algn="ctr"/>
                      <a:r>
                        <a:rPr lang="en-US" dirty="0"/>
                        <a:t>fraction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986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85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3468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2pm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89864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42219"/>
                  </a:ext>
                </a:extLst>
              </a:tr>
              <a:tr h="4681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2pm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337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Plus-minus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71617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C3E1D2C-854F-4540-BE40-E80675F6612A}"/>
              </a:ext>
            </a:extLst>
          </p:cNvPr>
          <p:cNvSpPr/>
          <p:nvPr/>
        </p:nvSpPr>
        <p:spPr>
          <a:xfrm>
            <a:off x="838200" y="562131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Suggest time-of-day did not conditionally impact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Suggest approximately 70-73 minute standard deviation around the </a:t>
            </a:r>
            <a:r>
              <a:rPr lang="en-US" dirty="0" err="1">
                <a:solidFill>
                  <a:srgbClr val="FF0000"/>
                </a:solidFill>
              </a:rPr>
              <a:t>puffMarker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1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Detecting smoking episodes using multiple information sources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EFF818-AB09-4D44-9739-94707C017D09}"/>
              </a:ext>
            </a:extLst>
          </p:cNvPr>
          <p:cNvCxnSpPr>
            <a:cxnSpLocks/>
          </p:cNvCxnSpPr>
          <p:nvPr/>
        </p:nvCxnSpPr>
        <p:spPr>
          <a:xfrm>
            <a:off x="1319753" y="1774620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90265A-ECDB-3E4A-A167-4468A3957C85}"/>
              </a:ext>
            </a:extLst>
          </p:cNvPr>
          <p:cNvCxnSpPr/>
          <p:nvPr/>
        </p:nvCxnSpPr>
        <p:spPr>
          <a:xfrm>
            <a:off x="11001081" y="1642645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4C110-7E46-0E40-98B6-74CB17371EF4}"/>
              </a:ext>
            </a:extLst>
          </p:cNvPr>
          <p:cNvCxnSpPr/>
          <p:nvPr/>
        </p:nvCxnSpPr>
        <p:spPr>
          <a:xfrm>
            <a:off x="1319753" y="1628505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1DD751-469A-CE43-91CA-F96C48BD8644}"/>
              </a:ext>
            </a:extLst>
          </p:cNvPr>
          <p:cNvSpPr txBox="1">
            <a:spLocks/>
          </p:cNvSpPr>
          <p:nvPr/>
        </p:nvSpPr>
        <p:spPr>
          <a:xfrm>
            <a:off x="306873" y="1529523"/>
            <a:ext cx="890331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Beginning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Of day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7EE609-F295-7346-8E68-601761D6CEEE}"/>
              </a:ext>
            </a:extLst>
          </p:cNvPr>
          <p:cNvSpPr txBox="1">
            <a:spLocks/>
          </p:cNvSpPr>
          <p:nvPr/>
        </p:nvSpPr>
        <p:spPr>
          <a:xfrm>
            <a:off x="11044003" y="1529523"/>
            <a:ext cx="890331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End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Of day</a:t>
            </a:r>
          </a:p>
        </p:txBody>
      </p: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A4E73E0-9622-F846-9C39-6DA3118F2DFF}"/>
              </a:ext>
            </a:extLst>
          </p:cNvPr>
          <p:cNvGrpSpPr/>
          <p:nvPr/>
        </p:nvGrpSpPr>
        <p:grpSpPr>
          <a:xfrm>
            <a:off x="2173916" y="792479"/>
            <a:ext cx="7214709" cy="737044"/>
            <a:chOff x="2173916" y="792479"/>
            <a:chExt cx="7214709" cy="73704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E42CBDE-9CF8-FC4D-8023-5B5F1D93A361}"/>
                </a:ext>
              </a:extLst>
            </p:cNvPr>
            <p:cNvSpPr/>
            <p:nvPr/>
          </p:nvSpPr>
          <p:spPr>
            <a:xfrm>
              <a:off x="2196445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5220D4-3797-5A4C-AAD7-26799DEECEA0}"/>
                </a:ext>
              </a:extLst>
            </p:cNvPr>
            <p:cNvSpPr/>
            <p:nvPr/>
          </p:nvSpPr>
          <p:spPr>
            <a:xfrm>
              <a:off x="9068585" y="1444682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2DD69CB-D56C-B14F-8A7B-7361D494FCBE}"/>
                </a:ext>
              </a:extLst>
            </p:cNvPr>
            <p:cNvSpPr/>
            <p:nvPr/>
          </p:nvSpPr>
          <p:spPr>
            <a:xfrm>
              <a:off x="4185500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6FA5C0E-5BDA-0D4D-9946-54A99E8F6278}"/>
                </a:ext>
              </a:extLst>
            </p:cNvPr>
            <p:cNvSpPr/>
            <p:nvPr/>
          </p:nvSpPr>
          <p:spPr>
            <a:xfrm rot="5400000">
              <a:off x="2254515" y="119675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E1FADA07-9213-7F43-AEC8-F1E70F25D578}"/>
                </a:ext>
              </a:extLst>
            </p:cNvPr>
            <p:cNvSpPr/>
            <p:nvPr/>
          </p:nvSpPr>
          <p:spPr>
            <a:xfrm rot="5400000">
              <a:off x="4247245" y="1208554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6A3C5507-8373-C04A-ABF2-23B4111DEC69}"/>
                </a:ext>
              </a:extLst>
            </p:cNvPr>
            <p:cNvSpPr/>
            <p:nvPr/>
          </p:nvSpPr>
          <p:spPr>
            <a:xfrm rot="5400000">
              <a:off x="9161725" y="1211607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6428AF-7F75-AE4B-8B80-772A06464935}"/>
                </a:ext>
              </a:extLst>
            </p:cNvPr>
            <p:cNvCxnSpPr>
              <a:cxnSpLocks/>
              <a:stCxn id="37" idx="1"/>
              <a:endCxn id="21" idx="1"/>
            </p:cNvCxnSpPr>
            <p:nvPr/>
          </p:nvCxnSpPr>
          <p:spPr>
            <a:xfrm flipH="1">
              <a:off x="2311076" y="1009330"/>
              <a:ext cx="3089383" cy="2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5CCA02-8DF7-6E44-AC28-62ECD4C9C6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336973" y="1009330"/>
              <a:ext cx="1063486" cy="19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16FB48-0AAA-2C43-905E-3982ABEB681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248872" y="1009330"/>
              <a:ext cx="2979703" cy="2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1A2BC24-4EDB-2B4D-9F97-D35423F2D05F}"/>
                </a:ext>
              </a:extLst>
            </p:cNvPr>
            <p:cNvSpPr txBox="1">
              <a:spLocks/>
            </p:cNvSpPr>
            <p:nvPr/>
          </p:nvSpPr>
          <p:spPr>
            <a:xfrm>
              <a:off x="5400459" y="79247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Episodes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E48119-8265-C14F-A602-1A82D2E5CE26}"/>
              </a:ext>
            </a:extLst>
          </p:cNvPr>
          <p:cNvGrpSpPr/>
          <p:nvPr/>
        </p:nvGrpSpPr>
        <p:grpSpPr>
          <a:xfrm>
            <a:off x="1517716" y="1640928"/>
            <a:ext cx="8371002" cy="774542"/>
            <a:chOff x="1517716" y="1640928"/>
            <a:chExt cx="8371002" cy="77454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E2E1C5-67BC-4C45-B691-1A108BB066BC}"/>
                </a:ext>
              </a:extLst>
            </p:cNvPr>
            <p:cNvCxnSpPr/>
            <p:nvPr/>
          </p:nvCxnSpPr>
          <p:spPr>
            <a:xfrm>
              <a:off x="2237031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7AECC3-865C-DF42-B486-320D3CC9BC66}"/>
                </a:ext>
              </a:extLst>
            </p:cNvPr>
            <p:cNvCxnSpPr/>
            <p:nvPr/>
          </p:nvCxnSpPr>
          <p:spPr>
            <a:xfrm>
              <a:off x="2321872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B734FF-1241-0E4D-924C-6D433DFCE118}"/>
                </a:ext>
              </a:extLst>
            </p:cNvPr>
            <p:cNvCxnSpPr/>
            <p:nvPr/>
          </p:nvCxnSpPr>
          <p:spPr>
            <a:xfrm>
              <a:off x="4242190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9DCDCD-EF22-C44A-9EA8-1ACC1EF22867}"/>
                </a:ext>
              </a:extLst>
            </p:cNvPr>
            <p:cNvCxnSpPr/>
            <p:nvPr/>
          </p:nvCxnSpPr>
          <p:spPr>
            <a:xfrm>
              <a:off x="4328082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3BEC3B-C6F7-034D-82ED-40FF674DC264}"/>
                </a:ext>
              </a:extLst>
            </p:cNvPr>
            <p:cNvCxnSpPr/>
            <p:nvPr/>
          </p:nvCxnSpPr>
          <p:spPr>
            <a:xfrm>
              <a:off x="2396764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9D56FD-ED85-2A43-93EB-B32B3C1F28A6}"/>
                </a:ext>
              </a:extLst>
            </p:cNvPr>
            <p:cNvCxnSpPr/>
            <p:nvPr/>
          </p:nvCxnSpPr>
          <p:spPr>
            <a:xfrm>
              <a:off x="9110743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FDC14A-6B88-1045-BE59-F8E3D8EFC3B1}"/>
                </a:ext>
              </a:extLst>
            </p:cNvPr>
            <p:cNvCxnSpPr/>
            <p:nvPr/>
          </p:nvCxnSpPr>
          <p:spPr>
            <a:xfrm>
              <a:off x="9168874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559523-6DD4-A547-BBC3-9F5FE38E340A}"/>
                </a:ext>
              </a:extLst>
            </p:cNvPr>
            <p:cNvCxnSpPr/>
            <p:nvPr/>
          </p:nvCxnSpPr>
          <p:spPr>
            <a:xfrm>
              <a:off x="9274609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1AF6D0-EFDB-AA42-96CA-DBBD542A38D8}"/>
                </a:ext>
              </a:extLst>
            </p:cNvPr>
            <p:cNvCxnSpPr/>
            <p:nvPr/>
          </p:nvCxnSpPr>
          <p:spPr>
            <a:xfrm>
              <a:off x="9369977" y="1640928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72AE31-E47D-5A4B-8701-0D8846267A0A}"/>
                </a:ext>
              </a:extLst>
            </p:cNvPr>
            <p:cNvCxnSpPr/>
            <p:nvPr/>
          </p:nvCxnSpPr>
          <p:spPr>
            <a:xfrm>
              <a:off x="4694548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92FB0B-9666-474A-BEE5-CAF8FAA9F0E6}"/>
                </a:ext>
              </a:extLst>
            </p:cNvPr>
            <p:cNvCxnSpPr/>
            <p:nvPr/>
          </p:nvCxnSpPr>
          <p:spPr>
            <a:xfrm>
              <a:off x="5118754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F345A19-AC8E-7547-9592-6521D88DDC31}"/>
                </a:ext>
              </a:extLst>
            </p:cNvPr>
            <p:cNvCxnSpPr/>
            <p:nvPr/>
          </p:nvCxnSpPr>
          <p:spPr>
            <a:xfrm>
              <a:off x="6542201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EA14E63-28D5-BE47-9CE2-B5C608F68E32}"/>
                </a:ext>
              </a:extLst>
            </p:cNvPr>
            <p:cNvCxnSpPr/>
            <p:nvPr/>
          </p:nvCxnSpPr>
          <p:spPr>
            <a:xfrm>
              <a:off x="6438506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52A6CA-06AE-864E-B2F7-B43085FAE62B}"/>
                </a:ext>
              </a:extLst>
            </p:cNvPr>
            <p:cNvCxnSpPr/>
            <p:nvPr/>
          </p:nvCxnSpPr>
          <p:spPr>
            <a:xfrm>
              <a:off x="6645896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E876F2-26D5-2F40-B9A5-BF9F2E1A7FD7}"/>
                </a:ext>
              </a:extLst>
            </p:cNvPr>
            <p:cNvCxnSpPr/>
            <p:nvPr/>
          </p:nvCxnSpPr>
          <p:spPr>
            <a:xfrm>
              <a:off x="6598762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F79038-AA1C-F944-8A1C-E9D2871C7476}"/>
                </a:ext>
              </a:extLst>
            </p:cNvPr>
            <p:cNvCxnSpPr/>
            <p:nvPr/>
          </p:nvCxnSpPr>
          <p:spPr>
            <a:xfrm>
              <a:off x="7352906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25A11D-750C-2F42-BE56-7A00E581CD77}"/>
                </a:ext>
              </a:extLst>
            </p:cNvPr>
            <p:cNvCxnSpPr/>
            <p:nvPr/>
          </p:nvCxnSpPr>
          <p:spPr>
            <a:xfrm>
              <a:off x="8097624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B470FF-AE12-6C4D-8B60-CA783D67E5AE}"/>
                </a:ext>
              </a:extLst>
            </p:cNvPr>
            <p:cNvCxnSpPr/>
            <p:nvPr/>
          </p:nvCxnSpPr>
          <p:spPr>
            <a:xfrm>
              <a:off x="8012783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902E1D-87B2-C848-BDF5-4DB7FD9D3CF4}"/>
                </a:ext>
              </a:extLst>
            </p:cNvPr>
            <p:cNvCxnSpPr/>
            <p:nvPr/>
          </p:nvCxnSpPr>
          <p:spPr>
            <a:xfrm>
              <a:off x="8154185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284DB2E-BC03-2E42-B97C-8DEFE3A6C1B3}"/>
                </a:ext>
              </a:extLst>
            </p:cNvPr>
            <p:cNvCxnSpPr/>
            <p:nvPr/>
          </p:nvCxnSpPr>
          <p:spPr>
            <a:xfrm>
              <a:off x="9747315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FD90AE-4F5A-474A-9BF0-FDB4242F8F34}"/>
                </a:ext>
              </a:extLst>
            </p:cNvPr>
            <p:cNvCxnSpPr/>
            <p:nvPr/>
          </p:nvCxnSpPr>
          <p:spPr>
            <a:xfrm>
              <a:off x="9888718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A295B7-1D4D-F240-8390-AAE9B9BBB4B0}"/>
                </a:ext>
              </a:extLst>
            </p:cNvPr>
            <p:cNvCxnSpPr/>
            <p:nvPr/>
          </p:nvCxnSpPr>
          <p:spPr>
            <a:xfrm>
              <a:off x="1517716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0A03C0-D3F2-7E44-8876-A2A9BD3CD9F4}"/>
                </a:ext>
              </a:extLst>
            </p:cNvPr>
            <p:cNvCxnSpPr/>
            <p:nvPr/>
          </p:nvCxnSpPr>
          <p:spPr>
            <a:xfrm>
              <a:off x="1593131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9E1896-F128-434F-BC6A-6FAB6E19A850}"/>
                </a:ext>
              </a:extLst>
            </p:cNvPr>
            <p:cNvCxnSpPr>
              <a:cxnSpLocks/>
            </p:cNvCxnSpPr>
            <p:nvPr/>
          </p:nvCxnSpPr>
          <p:spPr>
            <a:xfrm>
              <a:off x="1659119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263698-4078-3449-9142-2C4BD2467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90335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887112-134C-4347-82D9-73E1A2494642}"/>
                </a:ext>
              </a:extLst>
            </p:cNvPr>
            <p:cNvCxnSpPr>
              <a:cxnSpLocks/>
            </p:cNvCxnSpPr>
            <p:nvPr/>
          </p:nvCxnSpPr>
          <p:spPr>
            <a:xfrm>
              <a:off x="2978871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5D76922-26AE-3E43-83C8-CF786093817B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23" y="1640928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B45CBAA7-CCFE-B34B-8A86-E96BFCFD2F38}"/>
                </a:ext>
              </a:extLst>
            </p:cNvPr>
            <p:cNvGrpSpPr/>
            <p:nvPr/>
          </p:nvGrpSpPr>
          <p:grpSpPr>
            <a:xfrm>
              <a:off x="2196445" y="1864187"/>
              <a:ext cx="7192180" cy="551283"/>
              <a:chOff x="2196445" y="1864187"/>
              <a:chExt cx="7192180" cy="551283"/>
            </a:xfrm>
          </p:grpSpPr>
          <p:sp>
            <p:nvSpPr>
              <p:cNvPr id="74" name="Left Brace 73">
                <a:extLst>
                  <a:ext uri="{FF2B5EF4-FFF2-40B4-BE49-F238E27FC236}">
                    <a16:creationId xmlns:a16="http://schemas.microsoft.com/office/drawing/2014/main" id="{42ABCD00-D580-7F45-A40E-099A30381623}"/>
                  </a:ext>
                </a:extLst>
              </p:cNvPr>
              <p:cNvSpPr/>
              <p:nvPr/>
            </p:nvSpPr>
            <p:spPr>
              <a:xfrm rot="16200000">
                <a:off x="2277044" y="1783589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126051D5-25B9-534D-9248-6BDE0F73AB12}"/>
                  </a:ext>
                </a:extLst>
              </p:cNvPr>
              <p:cNvSpPr/>
              <p:nvPr/>
            </p:nvSpPr>
            <p:spPr>
              <a:xfrm rot="16200000">
                <a:off x="4271521" y="1783588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5ADC5283-D08C-E14F-8C57-79A3B30B4479}"/>
                  </a:ext>
                </a:extLst>
              </p:cNvPr>
              <p:cNvSpPr/>
              <p:nvPr/>
            </p:nvSpPr>
            <p:spPr>
              <a:xfrm rot="16200000">
                <a:off x="9172044" y="1760728"/>
                <a:ext cx="113122" cy="3200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0E928B-F199-4540-B6DA-EC180182B41C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 flipV="1">
                <a:off x="2318995" y="1978450"/>
                <a:ext cx="2948616" cy="220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A6AC58-D78F-B440-B8B9-DB825F617B97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 flipV="1">
                <a:off x="4328083" y="1956834"/>
                <a:ext cx="939528" cy="241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0C13D52-92AB-3B41-9F62-119B326631B2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6116024" y="1960872"/>
                <a:ext cx="3112551" cy="237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1EFF83D0-4B99-1A4B-9699-6ED94D077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7611" y="1981769"/>
                <a:ext cx="848413" cy="433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Smoking Puffs</a:t>
                </a:r>
              </a:p>
            </p:txBody>
          </p:sp>
        </p:grp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11418BB2-270D-2642-98E6-A7CD0A44F4F0}"/>
              </a:ext>
            </a:extLst>
          </p:cNvPr>
          <p:cNvGrpSpPr/>
          <p:nvPr/>
        </p:nvGrpSpPr>
        <p:grpSpPr>
          <a:xfrm>
            <a:off x="184324" y="2361604"/>
            <a:ext cx="10816757" cy="743699"/>
            <a:chOff x="184324" y="2361604"/>
            <a:chExt cx="10816757" cy="743699"/>
          </a:xfrm>
        </p:grpSpPr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B4843417-EB88-4F48-869B-1950EE686527}"/>
                </a:ext>
              </a:extLst>
            </p:cNvPr>
            <p:cNvGrpSpPr/>
            <p:nvPr/>
          </p:nvGrpSpPr>
          <p:grpSpPr>
            <a:xfrm>
              <a:off x="184324" y="2361604"/>
              <a:ext cx="10816757" cy="671910"/>
              <a:chOff x="184324" y="2361604"/>
              <a:chExt cx="10816757" cy="671910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3BBF3C26-A379-184E-B91E-320BF77A3DC3}"/>
                  </a:ext>
                </a:extLst>
              </p:cNvPr>
              <p:cNvSpPr/>
              <p:nvPr/>
            </p:nvSpPr>
            <p:spPr>
              <a:xfrm>
                <a:off x="184324" y="2468484"/>
                <a:ext cx="1012880" cy="49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PuffMarker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94D5562-286C-0F4F-A78B-F5F4111F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2930097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8FA3ACD-6484-B74E-8009-AF2327286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2543900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B4E18A9-3F7A-AE43-8BD8-D5A178A70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7031" y="2543900"/>
                <a:ext cx="0" cy="384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8DE866-A130-AB48-992E-8BDC980C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1872" y="2791801"/>
                <a:ext cx="0" cy="13658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C790DE8-DD97-B245-B3FC-E7C972463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2190" y="2796405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AD3856B-ECC7-A94B-B54C-B54373118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082" y="2690015"/>
                <a:ext cx="0" cy="23836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9D39CDE-667E-DA40-BC47-5AE125C60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6764" y="2652007"/>
                <a:ext cx="0" cy="2763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E51F0DF-3357-9C4E-B210-5AD57B3B8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0743" y="2543900"/>
                <a:ext cx="0" cy="384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B36F139-E70A-934E-B486-46BDCFECC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8874" y="2455362"/>
                <a:ext cx="0" cy="47301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F221EF7-76E9-3A4C-9143-00EE532D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4609" y="2652007"/>
                <a:ext cx="0" cy="2763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1FFFF13-5693-6242-AB61-6D0716D95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9977" y="2543900"/>
                <a:ext cx="0" cy="384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F615A08-0557-8F4C-8DBA-8DF0439D7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4548" y="2543900"/>
                <a:ext cx="0" cy="38448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1A9678-A541-1040-B4F1-1FF319DC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8754" y="2796405"/>
                <a:ext cx="0" cy="13197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C29DA5F-5F83-564D-8706-3FDA7A315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1" y="2652007"/>
                <a:ext cx="0" cy="27637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DBFBC35-9A29-1D4B-A135-6D1D6A2EE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8506" y="2736140"/>
                <a:ext cx="0" cy="19224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58D5F50-7F3A-EB48-AE20-379CC82F6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5896" y="2796405"/>
                <a:ext cx="0" cy="13197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A37EAE4-5B72-2146-B044-AFE8DFC72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8762" y="2856181"/>
                <a:ext cx="0" cy="72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3A060A-1A17-C44F-84AF-9427EFDE1B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2906" y="2783982"/>
                <a:ext cx="0" cy="14439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0A4A272-DAD4-DE46-B6B8-5ECA600BE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624" y="2783982"/>
                <a:ext cx="0" cy="14439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0102CB1-69D3-EF44-A70A-150CE947D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2783" y="2652007"/>
                <a:ext cx="0" cy="27637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30BCBB4-6CFD-8E45-B35A-4D82A5C7C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4185" y="2783982"/>
                <a:ext cx="0" cy="14439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FE4A8D0-9BDA-2E45-ABAA-C0C083F06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7315" y="2736140"/>
                <a:ext cx="0" cy="192241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757D71-6D3C-CE4A-8728-43E8F3FD7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8718" y="2796405"/>
                <a:ext cx="0" cy="13197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0CA8A11-F9DB-D54C-BD6E-28B6FD76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7716" y="2690015"/>
                <a:ext cx="0" cy="23836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492214E-A8DB-B54B-A14F-ED5A399C0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3131" y="2796405"/>
                <a:ext cx="0" cy="13197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DE5924-AF56-C64D-B42E-3712AEB97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119" y="2783982"/>
                <a:ext cx="0" cy="144399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A48532C-D29B-D248-8362-08A713107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335" y="2856181"/>
                <a:ext cx="0" cy="7220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8DDFB03-B512-3546-8593-F173C9F63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871" y="2652007"/>
                <a:ext cx="0" cy="276374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0480479-F94E-9449-B662-E42928949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723" y="2796405"/>
                <a:ext cx="0" cy="131976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Lightning Bolt 134">
                <a:extLst>
                  <a:ext uri="{FF2B5EF4-FFF2-40B4-BE49-F238E27FC236}">
                    <a16:creationId xmlns:a16="http://schemas.microsoft.com/office/drawing/2014/main" id="{BB5F51A6-CB85-CC4A-A47D-F12265459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42343" y="2783982"/>
                <a:ext cx="231486" cy="249532"/>
              </a:xfrm>
              <a:prstGeom prst="lightningBol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A0C41A23-5EC7-2F4A-9342-FD55580403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1918" y="2361604"/>
                <a:ext cx="226243" cy="1875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8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1</a:t>
                </a:r>
              </a:p>
            </p:txBody>
          </p:sp>
        </p:grp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3023E130-2AD3-1C43-A0F9-31CEF18B335F}"/>
                </a:ext>
              </a:extLst>
            </p:cNvPr>
            <p:cNvSpPr txBox="1">
              <a:spLocks/>
            </p:cNvSpPr>
            <p:nvPr/>
          </p:nvSpPr>
          <p:spPr>
            <a:xfrm>
              <a:off x="1201918" y="2917786"/>
              <a:ext cx="226243" cy="1875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800" dirty="0">
                  <a:latin typeface="Franklin Gothic Book" charset="0"/>
                  <a:ea typeface="Franklin Gothic Book" charset="0"/>
                  <a:cs typeface="Franklin Gothic Book" charset="0"/>
                </a:rPr>
                <a:t>0</a:t>
              </a:r>
            </a:p>
          </p:txBody>
        </p:sp>
      </p:grpSp>
      <p:sp>
        <p:nvSpPr>
          <p:cNvPr id="368" name="Rounded Rectangle 367">
            <a:extLst>
              <a:ext uri="{FF2B5EF4-FFF2-40B4-BE49-F238E27FC236}">
                <a16:creationId xmlns:a16="http://schemas.microsoft.com/office/drawing/2014/main" id="{4B01D07A-35B4-3D49-AA9C-B534E379F4D4}"/>
              </a:ext>
            </a:extLst>
          </p:cNvPr>
          <p:cNvSpPr/>
          <p:nvPr/>
        </p:nvSpPr>
        <p:spPr>
          <a:xfrm>
            <a:off x="65988" y="2372406"/>
            <a:ext cx="11133055" cy="2885192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3628F34-13D0-C349-889C-0D7A8A598D2C}"/>
              </a:ext>
            </a:extLst>
          </p:cNvPr>
          <p:cNvGrpSpPr/>
          <p:nvPr/>
        </p:nvGrpSpPr>
        <p:grpSpPr>
          <a:xfrm>
            <a:off x="184324" y="3066394"/>
            <a:ext cx="10826182" cy="649405"/>
            <a:chOff x="184324" y="3066394"/>
            <a:chExt cx="10826182" cy="649405"/>
          </a:xfrm>
        </p:grpSpPr>
        <p:sp>
          <p:nvSpPr>
            <p:cNvPr id="255" name="Rounded Rectangle 254">
              <a:extLst>
                <a:ext uri="{FF2B5EF4-FFF2-40B4-BE49-F238E27FC236}">
                  <a16:creationId xmlns:a16="http://schemas.microsoft.com/office/drawing/2014/main" id="{39D4743C-109E-ED43-AFFE-5D9159AFB371}"/>
                </a:ext>
              </a:extLst>
            </p:cNvPr>
            <p:cNvSpPr/>
            <p:nvPr/>
          </p:nvSpPr>
          <p:spPr>
            <a:xfrm>
              <a:off x="184324" y="3219997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Random EMA</a:t>
              </a: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31CB35-7B6A-DD4E-B55F-1AF9DDD5B30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503668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2647E02-DE83-D749-AF22-6F7EFAD32E2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Diamond 316">
              <a:extLst>
                <a:ext uri="{FF2B5EF4-FFF2-40B4-BE49-F238E27FC236}">
                  <a16:creationId xmlns:a16="http://schemas.microsoft.com/office/drawing/2014/main" id="{523B97A7-A74B-B540-8462-384E2AABDD77}"/>
                </a:ext>
              </a:extLst>
            </p:cNvPr>
            <p:cNvSpPr/>
            <p:nvPr/>
          </p:nvSpPr>
          <p:spPr>
            <a:xfrm>
              <a:off x="3533088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6DA9E42-C0EB-A04D-86F7-A5E10D2446B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Diamond 320">
              <a:extLst>
                <a:ext uri="{FF2B5EF4-FFF2-40B4-BE49-F238E27FC236}">
                  <a16:creationId xmlns:a16="http://schemas.microsoft.com/office/drawing/2014/main" id="{4C724D8E-33F8-2D46-8FE2-E57E16CC9284}"/>
                </a:ext>
              </a:extLst>
            </p:cNvPr>
            <p:cNvSpPr/>
            <p:nvPr/>
          </p:nvSpPr>
          <p:spPr>
            <a:xfrm>
              <a:off x="8352149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ed Rectangle 350">
              <a:extLst>
                <a:ext uri="{FF2B5EF4-FFF2-40B4-BE49-F238E27FC236}">
                  <a16:creationId xmlns:a16="http://schemas.microsoft.com/office/drawing/2014/main" id="{28519293-B856-674C-B02B-331EE4C828E3}"/>
                </a:ext>
              </a:extLst>
            </p:cNvPr>
            <p:cNvSpPr/>
            <p:nvPr/>
          </p:nvSpPr>
          <p:spPr>
            <a:xfrm>
              <a:off x="2196445" y="3461115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ounded Rectangle 351">
              <a:extLst>
                <a:ext uri="{FF2B5EF4-FFF2-40B4-BE49-F238E27FC236}">
                  <a16:creationId xmlns:a16="http://schemas.microsoft.com/office/drawing/2014/main" id="{2FF0B8C6-B90C-1E4E-B1DA-5043D3EA0911}"/>
                </a:ext>
              </a:extLst>
            </p:cNvPr>
            <p:cNvSpPr/>
            <p:nvPr/>
          </p:nvSpPr>
          <p:spPr>
            <a:xfrm>
              <a:off x="9068585" y="3461115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ounded Rectangle 352">
              <a:extLst>
                <a:ext uri="{FF2B5EF4-FFF2-40B4-BE49-F238E27FC236}">
                  <a16:creationId xmlns:a16="http://schemas.microsoft.com/office/drawing/2014/main" id="{226B2683-5806-2A42-89AF-377CE9921E52}"/>
                </a:ext>
              </a:extLst>
            </p:cNvPr>
            <p:cNvSpPr/>
            <p:nvPr/>
          </p:nvSpPr>
          <p:spPr>
            <a:xfrm>
              <a:off x="4185500" y="3461115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Content Placeholder 2">
              <a:extLst>
                <a:ext uri="{FF2B5EF4-FFF2-40B4-BE49-F238E27FC236}">
                  <a16:creationId xmlns:a16="http://schemas.microsoft.com/office/drawing/2014/main" id="{F0BB2019-5A89-854D-8C51-C89081DDBA60}"/>
                </a:ext>
              </a:extLst>
            </p:cNvPr>
            <p:cNvSpPr txBox="1">
              <a:spLocks/>
            </p:cNvSpPr>
            <p:nvPr/>
          </p:nvSpPr>
          <p:spPr>
            <a:xfrm>
              <a:off x="798136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No</a:t>
              </a:r>
            </a:p>
          </p:txBody>
        </p:sp>
        <p:sp>
          <p:nvSpPr>
            <p:cNvPr id="366" name="Diamond 365">
              <a:extLst>
                <a:ext uri="{FF2B5EF4-FFF2-40B4-BE49-F238E27FC236}">
                  <a16:creationId xmlns:a16="http://schemas.microsoft.com/office/drawing/2014/main" id="{65938318-B35C-F143-B04A-CFF66EC7B499}"/>
                </a:ext>
              </a:extLst>
            </p:cNvPr>
            <p:cNvSpPr/>
            <p:nvPr/>
          </p:nvSpPr>
          <p:spPr>
            <a:xfrm>
              <a:off x="4732256" y="3372365"/>
              <a:ext cx="94268" cy="26260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Content Placeholder 2">
              <a:extLst>
                <a:ext uri="{FF2B5EF4-FFF2-40B4-BE49-F238E27FC236}">
                  <a16:creationId xmlns:a16="http://schemas.microsoft.com/office/drawing/2014/main" id="{BA024A04-7869-2B4A-A9B6-A6FBC4C5E83A}"/>
                </a:ext>
              </a:extLst>
            </p:cNvPr>
            <p:cNvSpPr txBox="1">
              <a:spLocks/>
            </p:cNvSpPr>
            <p:nvPr/>
          </p:nvSpPr>
          <p:spPr>
            <a:xfrm>
              <a:off x="435204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Missed</a:t>
              </a:r>
            </a:p>
          </p:txBody>
        </p:sp>
        <p:sp>
          <p:nvSpPr>
            <p:cNvPr id="369" name="Content Placeholder 2">
              <a:extLst>
                <a:ext uri="{FF2B5EF4-FFF2-40B4-BE49-F238E27FC236}">
                  <a16:creationId xmlns:a16="http://schemas.microsoft.com/office/drawing/2014/main" id="{0E930AB2-2FED-FA4A-850E-A3EF023C8980}"/>
                </a:ext>
              </a:extLst>
            </p:cNvPr>
            <p:cNvSpPr txBox="1">
              <a:spLocks/>
            </p:cNvSpPr>
            <p:nvPr/>
          </p:nvSpPr>
          <p:spPr>
            <a:xfrm>
              <a:off x="3152872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Yes</a:t>
              </a:r>
            </a:p>
          </p:txBody>
        </p:sp>
        <p:sp>
          <p:nvSpPr>
            <p:cNvPr id="370" name="Left Brace 369">
              <a:extLst>
                <a:ext uri="{FF2B5EF4-FFF2-40B4-BE49-F238E27FC236}">
                  <a16:creationId xmlns:a16="http://schemas.microsoft.com/office/drawing/2014/main" id="{7DB7422C-55BB-1E4D-86AF-B4896632719B}"/>
                </a:ext>
              </a:extLst>
            </p:cNvPr>
            <p:cNvSpPr/>
            <p:nvPr/>
          </p:nvSpPr>
          <p:spPr>
            <a:xfrm rot="5400000">
              <a:off x="1796348" y="2833979"/>
              <a:ext cx="97801" cy="10316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DF887238-A83A-0649-BD2A-40A00603AF93}"/>
                </a:ext>
              </a:extLst>
            </p:cNvPr>
            <p:cNvCxnSpPr>
              <a:cxnSpLocks/>
              <a:stCxn id="317" idx="1"/>
              <a:endCxn id="376" idx="3"/>
            </p:cNvCxnSpPr>
            <p:nvPr/>
          </p:nvCxnSpPr>
          <p:spPr>
            <a:xfrm flipH="1" flipV="1">
              <a:off x="2269454" y="3187100"/>
              <a:ext cx="1263634" cy="3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Content Placeholder 2">
              <a:extLst>
                <a:ext uri="{FF2B5EF4-FFF2-40B4-BE49-F238E27FC236}">
                  <a16:creationId xmlns:a16="http://schemas.microsoft.com/office/drawing/2014/main" id="{4C2AE9F9-4331-2D4B-8181-D9510F94011F}"/>
                </a:ext>
              </a:extLst>
            </p:cNvPr>
            <p:cNvSpPr txBox="1">
              <a:spLocks/>
            </p:cNvSpPr>
            <p:nvPr/>
          </p:nvSpPr>
          <p:spPr>
            <a:xfrm>
              <a:off x="1421041" y="3066394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&gt;100</a:t>
              </a: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CFE282E-73D3-AC40-A282-852A4DCA36C5}"/>
              </a:ext>
            </a:extLst>
          </p:cNvPr>
          <p:cNvGrpSpPr/>
          <p:nvPr/>
        </p:nvGrpSpPr>
        <p:grpSpPr>
          <a:xfrm>
            <a:off x="184324" y="3642593"/>
            <a:ext cx="10826182" cy="734389"/>
            <a:chOff x="184324" y="3642593"/>
            <a:chExt cx="10826182" cy="734389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8E30E893-9AC2-0343-9D65-104DEB016839}"/>
                </a:ext>
              </a:extLst>
            </p:cNvPr>
            <p:cNvCxnSpPr>
              <a:cxnSpLocks/>
              <a:stCxn id="329" idx="1"/>
              <a:endCxn id="378" idx="0"/>
            </p:cNvCxnSpPr>
            <p:nvPr/>
          </p:nvCxnSpPr>
          <p:spPr>
            <a:xfrm flipH="1" flipV="1">
              <a:off x="9418933" y="3977665"/>
              <a:ext cx="92713" cy="18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E28072EE-DEE6-494D-8E5C-85EC1199834B}"/>
                </a:ext>
              </a:extLst>
            </p:cNvPr>
            <p:cNvGrpSpPr/>
            <p:nvPr/>
          </p:nvGrpSpPr>
          <p:grpSpPr>
            <a:xfrm>
              <a:off x="184324" y="3642593"/>
              <a:ext cx="10826182" cy="734389"/>
              <a:chOff x="184324" y="3642593"/>
              <a:chExt cx="10826182" cy="734389"/>
            </a:xfrm>
          </p:grpSpPr>
          <p:sp>
            <p:nvSpPr>
              <p:cNvPr id="324" name="Rounded Rectangle 323">
                <a:extLst>
                  <a:ext uri="{FF2B5EF4-FFF2-40B4-BE49-F238E27FC236}">
                    <a16:creationId xmlns:a16="http://schemas.microsoft.com/office/drawing/2014/main" id="{CBA284E1-5398-8B40-AA4A-0B169F1A51A8}"/>
                  </a:ext>
                </a:extLst>
              </p:cNvPr>
              <p:cNvSpPr/>
              <p:nvPr/>
            </p:nvSpPr>
            <p:spPr>
              <a:xfrm>
                <a:off x="184324" y="3881180"/>
                <a:ext cx="1012880" cy="49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Event-based EMA</a:t>
                </a:r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6602A66-CF52-EE42-892D-D7F330153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4164851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5909ED8-578B-5F43-AB2E-D1D2B85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3956596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Diamond 328">
                <a:extLst>
                  <a:ext uri="{FF2B5EF4-FFF2-40B4-BE49-F238E27FC236}">
                    <a16:creationId xmlns:a16="http://schemas.microsoft.com/office/drawing/2014/main" id="{340D9CDD-F918-C94B-B649-6F4D8456EFD5}"/>
                  </a:ext>
                </a:extLst>
              </p:cNvPr>
              <p:cNvSpPr/>
              <p:nvPr/>
            </p:nvSpPr>
            <p:spPr>
              <a:xfrm>
                <a:off x="9511646" y="4033548"/>
                <a:ext cx="94268" cy="262606"/>
              </a:xfrm>
              <a:prstGeom prst="diamond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DA1DB076-4DFD-0548-BF9E-46F59D0D1B40}"/>
                  </a:ext>
                </a:extLst>
              </p:cNvPr>
              <p:cNvSpPr/>
              <p:nvPr/>
            </p:nvSpPr>
            <p:spPr>
              <a:xfrm>
                <a:off x="2196445" y="4132716"/>
                <a:ext cx="22860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ECE9B0-58BB-6F47-B32E-DA67F7B2DECD}"/>
                  </a:ext>
                </a:extLst>
              </p:cNvPr>
              <p:cNvSpPr/>
              <p:nvPr/>
            </p:nvSpPr>
            <p:spPr>
              <a:xfrm>
                <a:off x="9068585" y="4132716"/>
                <a:ext cx="32004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3DA31EE8-5D32-5744-9A6E-7A63A40E4893}"/>
                  </a:ext>
                </a:extLst>
              </p:cNvPr>
              <p:cNvSpPr/>
              <p:nvPr/>
            </p:nvSpPr>
            <p:spPr>
              <a:xfrm>
                <a:off x="4185500" y="4132716"/>
                <a:ext cx="22860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348DB28-D8EE-974B-8248-BBEE2974E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506" y="3967014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Left Brace 377">
                <a:extLst>
                  <a:ext uri="{FF2B5EF4-FFF2-40B4-BE49-F238E27FC236}">
                    <a16:creationId xmlns:a16="http://schemas.microsoft.com/office/drawing/2014/main" id="{67E5F572-C4F8-7C47-ADF5-7834D4B27649}"/>
                  </a:ext>
                </a:extLst>
              </p:cNvPr>
              <p:cNvSpPr/>
              <p:nvPr/>
            </p:nvSpPr>
            <p:spPr>
              <a:xfrm rot="5400000">
                <a:off x="9231481" y="3790213"/>
                <a:ext cx="100584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Content Placeholder 2">
                <a:extLst>
                  <a:ext uri="{FF2B5EF4-FFF2-40B4-BE49-F238E27FC236}">
                    <a16:creationId xmlns:a16="http://schemas.microsoft.com/office/drawing/2014/main" id="{8BDDF649-8043-074D-8297-226FD4E6D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2696" y="3642593"/>
                <a:ext cx="848413" cy="241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5-15</a:t>
                </a:r>
              </a:p>
            </p:txBody>
          </p:sp>
        </p:grpSp>
      </p:grpSp>
      <p:sp>
        <p:nvSpPr>
          <p:cNvPr id="427" name="Rounded Rectangle 426">
            <a:extLst>
              <a:ext uri="{FF2B5EF4-FFF2-40B4-BE49-F238E27FC236}">
                <a16:creationId xmlns:a16="http://schemas.microsoft.com/office/drawing/2014/main" id="{E1CA7C00-9163-0148-B5EF-5652F1B842A9}"/>
              </a:ext>
            </a:extLst>
          </p:cNvPr>
          <p:cNvSpPr/>
          <p:nvPr/>
        </p:nvSpPr>
        <p:spPr>
          <a:xfrm>
            <a:off x="184324" y="5370425"/>
            <a:ext cx="1012880" cy="123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imputation to produce smoking episodes with error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37B6C1B6-A323-2642-A674-855870802603}"/>
              </a:ext>
            </a:extLst>
          </p:cNvPr>
          <p:cNvSpPr/>
          <p:nvPr/>
        </p:nvSpPr>
        <p:spPr>
          <a:xfrm>
            <a:off x="11269345" y="3173242"/>
            <a:ext cx="7481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Various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Measures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Of 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Smoking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Episodes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And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Puffs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9529C4F-1D15-EE42-A717-1C984599CF94}"/>
              </a:ext>
            </a:extLst>
          </p:cNvPr>
          <p:cNvGrpSpPr/>
          <p:nvPr/>
        </p:nvGrpSpPr>
        <p:grpSpPr>
          <a:xfrm>
            <a:off x="184324" y="4533803"/>
            <a:ext cx="10826182" cy="551001"/>
            <a:chOff x="184324" y="4533803"/>
            <a:chExt cx="10826182" cy="551001"/>
          </a:xfrm>
        </p:grpSpPr>
        <p:sp>
          <p:nvSpPr>
            <p:cNvPr id="330" name="Rounded Rectangle 329">
              <a:extLst>
                <a:ext uri="{FF2B5EF4-FFF2-40B4-BE49-F238E27FC236}">
                  <a16:creationId xmlns:a16="http://schemas.microsoft.com/office/drawing/2014/main" id="{AB3BC1DB-5673-164A-B152-EE59546807EE}"/>
                </a:ext>
              </a:extLst>
            </p:cNvPr>
            <p:cNvSpPr/>
            <p:nvPr/>
          </p:nvSpPr>
          <p:spPr>
            <a:xfrm>
              <a:off x="184324" y="4589002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End-of-day EMA</a:t>
              </a: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B4D0312-8135-334A-A1C2-3D99E0959A6E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872673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30A65E9-D116-D247-82FD-D14CC80D952E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466441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C052DA85-31C0-6C49-99AB-E35FBDAAB27E}"/>
                </a:ext>
              </a:extLst>
            </p:cNvPr>
            <p:cNvSpPr/>
            <p:nvPr/>
          </p:nvSpPr>
          <p:spPr>
            <a:xfrm>
              <a:off x="2196445" y="4839053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45E68EC9-FD8F-CB40-A239-E768DFDE4BC9}"/>
                </a:ext>
              </a:extLst>
            </p:cNvPr>
            <p:cNvSpPr/>
            <p:nvPr/>
          </p:nvSpPr>
          <p:spPr>
            <a:xfrm>
              <a:off x="9068585" y="4839053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410DE537-23C6-1347-9451-F02772863602}"/>
                </a:ext>
              </a:extLst>
            </p:cNvPr>
            <p:cNvSpPr/>
            <p:nvPr/>
          </p:nvSpPr>
          <p:spPr>
            <a:xfrm>
              <a:off x="4185500" y="4839053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3D5F84-2BA9-4641-B1F2-FD9134B93B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4654498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15CF6AC6-4FDE-8B4F-8C4C-3346B8BEC318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1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9D860D4-21AB-064A-A9FA-03302EB2AD99}"/>
                </a:ext>
              </a:extLst>
            </p:cNvPr>
            <p:cNvCxnSpPr>
              <a:cxnSpLocks/>
            </p:cNvCxnSpPr>
            <p:nvPr/>
          </p:nvCxnSpPr>
          <p:spPr>
            <a:xfrm>
              <a:off x="2934879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EBBCE13-6E22-A744-A3C9-0785CCA9A54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568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C4A23DF3-07C5-9C4F-872B-BC8E24208462}"/>
                </a:ext>
              </a:extLst>
            </p:cNvPr>
            <p:cNvCxnSpPr>
              <a:cxnSpLocks/>
            </p:cNvCxnSpPr>
            <p:nvPr/>
          </p:nvCxnSpPr>
          <p:spPr>
            <a:xfrm>
              <a:off x="6165131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387D56D-0B9E-DC45-BC85-82AA65944BDC}"/>
                </a:ext>
              </a:extLst>
            </p:cNvPr>
            <p:cNvCxnSpPr>
              <a:cxnSpLocks/>
            </p:cNvCxnSpPr>
            <p:nvPr/>
          </p:nvCxnSpPr>
          <p:spPr>
            <a:xfrm>
              <a:off x="3742442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2A9E8F4-F3AE-EA40-B7E9-CA7CA1FFD643}"/>
                </a:ext>
              </a:extLst>
            </p:cNvPr>
            <p:cNvCxnSpPr>
              <a:cxnSpLocks/>
            </p:cNvCxnSpPr>
            <p:nvPr/>
          </p:nvCxnSpPr>
          <p:spPr>
            <a:xfrm>
              <a:off x="4550005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5160AF33-016C-6748-A172-46C2C6E7D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72694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84E4F2D-E896-2E42-9FAA-A59D2CABFE2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57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90EADCF-74B0-784F-BA02-58495AEAE544}"/>
                </a:ext>
              </a:extLst>
            </p:cNvPr>
            <p:cNvCxnSpPr>
              <a:cxnSpLocks/>
            </p:cNvCxnSpPr>
            <p:nvPr/>
          </p:nvCxnSpPr>
          <p:spPr>
            <a:xfrm>
              <a:off x="8587820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2378D5D-0EF2-4741-837A-038EA9D95F7C}"/>
                </a:ext>
              </a:extLst>
            </p:cNvPr>
            <p:cNvCxnSpPr>
              <a:cxnSpLocks/>
            </p:cNvCxnSpPr>
            <p:nvPr/>
          </p:nvCxnSpPr>
          <p:spPr>
            <a:xfrm>
              <a:off x="9395383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19BBF23-C237-8543-8C9E-722F356EA4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946" y="4666089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Rounded Rectangle 507">
              <a:extLst>
                <a:ext uri="{FF2B5EF4-FFF2-40B4-BE49-F238E27FC236}">
                  <a16:creationId xmlns:a16="http://schemas.microsoft.com/office/drawing/2014/main" id="{0A49FAF6-F5B7-FB4B-BD30-21FD9C9AB03D}"/>
                </a:ext>
              </a:extLst>
            </p:cNvPr>
            <p:cNvSpPr/>
            <p:nvPr/>
          </p:nvSpPr>
          <p:spPr>
            <a:xfrm>
              <a:off x="1620939" y="4533803"/>
              <a:ext cx="137160" cy="13716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ounded Rectangle 508">
              <a:extLst>
                <a:ext uri="{FF2B5EF4-FFF2-40B4-BE49-F238E27FC236}">
                  <a16:creationId xmlns:a16="http://schemas.microsoft.com/office/drawing/2014/main" id="{84154759-C25C-7046-BF16-657791D13AC9}"/>
                </a:ext>
              </a:extLst>
            </p:cNvPr>
            <p:cNvSpPr/>
            <p:nvPr/>
          </p:nvSpPr>
          <p:spPr>
            <a:xfrm>
              <a:off x="2451910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ounded Rectangle 509">
              <a:extLst>
                <a:ext uri="{FF2B5EF4-FFF2-40B4-BE49-F238E27FC236}">
                  <a16:creationId xmlns:a16="http://schemas.microsoft.com/office/drawing/2014/main" id="{EF5FC83E-81B3-CE49-B28F-1D6A31DBB9BB}"/>
                </a:ext>
              </a:extLst>
            </p:cNvPr>
            <p:cNvSpPr/>
            <p:nvPr/>
          </p:nvSpPr>
          <p:spPr>
            <a:xfrm>
              <a:off x="3259187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ounded Rectangle 510">
              <a:extLst>
                <a:ext uri="{FF2B5EF4-FFF2-40B4-BE49-F238E27FC236}">
                  <a16:creationId xmlns:a16="http://schemas.microsoft.com/office/drawing/2014/main" id="{54D7D17C-9EE6-CF4A-B61B-A251BDAFF4DD}"/>
                </a:ext>
              </a:extLst>
            </p:cNvPr>
            <p:cNvSpPr/>
            <p:nvPr/>
          </p:nvSpPr>
          <p:spPr>
            <a:xfrm>
              <a:off x="4042770" y="4533803"/>
              <a:ext cx="137160" cy="13716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511">
              <a:extLst>
                <a:ext uri="{FF2B5EF4-FFF2-40B4-BE49-F238E27FC236}">
                  <a16:creationId xmlns:a16="http://schemas.microsoft.com/office/drawing/2014/main" id="{BA76D3AB-9B38-114F-8968-B6A3393122D9}"/>
                </a:ext>
              </a:extLst>
            </p:cNvPr>
            <p:cNvSpPr/>
            <p:nvPr/>
          </p:nvSpPr>
          <p:spPr>
            <a:xfrm>
              <a:off x="4873741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512">
              <a:extLst>
                <a:ext uri="{FF2B5EF4-FFF2-40B4-BE49-F238E27FC236}">
                  <a16:creationId xmlns:a16="http://schemas.microsoft.com/office/drawing/2014/main" id="{50B8CCEE-F751-B64B-9EE3-DF3474C3F123}"/>
                </a:ext>
              </a:extLst>
            </p:cNvPr>
            <p:cNvSpPr/>
            <p:nvPr/>
          </p:nvSpPr>
          <p:spPr>
            <a:xfrm>
              <a:off x="5681018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513">
              <a:extLst>
                <a:ext uri="{FF2B5EF4-FFF2-40B4-BE49-F238E27FC236}">
                  <a16:creationId xmlns:a16="http://schemas.microsoft.com/office/drawing/2014/main" id="{FB02EF6B-7732-DE44-9633-A28695328C3B}"/>
                </a:ext>
              </a:extLst>
            </p:cNvPr>
            <p:cNvSpPr/>
            <p:nvPr/>
          </p:nvSpPr>
          <p:spPr>
            <a:xfrm>
              <a:off x="648829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A92B24EA-DC29-0941-BDB5-941D4CEE4F03}"/>
                </a:ext>
              </a:extLst>
            </p:cNvPr>
            <p:cNvSpPr/>
            <p:nvPr/>
          </p:nvSpPr>
          <p:spPr>
            <a:xfrm>
              <a:off x="7295572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B1638FFE-D0D6-5A47-8278-AFD03FA27AA4}"/>
                </a:ext>
              </a:extLst>
            </p:cNvPr>
            <p:cNvSpPr/>
            <p:nvPr/>
          </p:nvSpPr>
          <p:spPr>
            <a:xfrm>
              <a:off x="8079155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ounded Rectangle 516">
              <a:extLst>
                <a:ext uri="{FF2B5EF4-FFF2-40B4-BE49-F238E27FC236}">
                  <a16:creationId xmlns:a16="http://schemas.microsoft.com/office/drawing/2014/main" id="{F4AE4C73-B9C2-D04C-91F0-CC09B4A478B8}"/>
                </a:ext>
              </a:extLst>
            </p:cNvPr>
            <p:cNvSpPr/>
            <p:nvPr/>
          </p:nvSpPr>
          <p:spPr>
            <a:xfrm>
              <a:off x="8886432" y="4533803"/>
              <a:ext cx="137160" cy="13716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ounded Rectangle 517">
              <a:extLst>
                <a:ext uri="{FF2B5EF4-FFF2-40B4-BE49-F238E27FC236}">
                  <a16:creationId xmlns:a16="http://schemas.microsoft.com/office/drawing/2014/main" id="{C39F555E-D3A9-464D-A93A-AC97C5716982}"/>
                </a:ext>
              </a:extLst>
            </p:cNvPr>
            <p:cNvSpPr/>
            <p:nvPr/>
          </p:nvSpPr>
          <p:spPr>
            <a:xfrm>
              <a:off x="969370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ounded Rectangle 518">
              <a:extLst>
                <a:ext uri="{FF2B5EF4-FFF2-40B4-BE49-F238E27FC236}">
                  <a16:creationId xmlns:a16="http://schemas.microsoft.com/office/drawing/2014/main" id="{20777556-898A-3E46-A4F5-C25E41B87115}"/>
                </a:ext>
              </a:extLst>
            </p:cNvPr>
            <p:cNvSpPr/>
            <p:nvPr/>
          </p:nvSpPr>
          <p:spPr>
            <a:xfrm>
              <a:off x="10500989" y="4533803"/>
              <a:ext cx="137160" cy="137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EAE5ED3A-3716-6F4D-AF7E-44C4320BF793}"/>
              </a:ext>
            </a:extLst>
          </p:cNvPr>
          <p:cNvGrpSpPr/>
          <p:nvPr/>
        </p:nvGrpSpPr>
        <p:grpSpPr>
          <a:xfrm>
            <a:off x="1319753" y="5369003"/>
            <a:ext cx="10598605" cy="490193"/>
            <a:chOff x="1319753" y="5369003"/>
            <a:chExt cx="10598605" cy="490193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988903F-4EB7-194F-BD89-724EBA46639A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5698941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8A8B785-8ED5-6246-ABB4-D67AA5C0009D}"/>
                </a:ext>
              </a:extLst>
            </p:cNvPr>
            <p:cNvCxnSpPr/>
            <p:nvPr/>
          </p:nvCxnSpPr>
          <p:spPr>
            <a:xfrm>
              <a:off x="11001081" y="5566966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9FB2F943-1B2F-8C4E-8904-8EF6F34DF00E}"/>
                </a:ext>
              </a:extLst>
            </p:cNvPr>
            <p:cNvSpPr/>
            <p:nvPr/>
          </p:nvSpPr>
          <p:spPr>
            <a:xfrm>
              <a:off x="2196445" y="5369003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F6ABD5CA-69AA-964B-BC16-D9591C826B8C}"/>
                </a:ext>
              </a:extLst>
            </p:cNvPr>
            <p:cNvSpPr/>
            <p:nvPr/>
          </p:nvSpPr>
          <p:spPr>
            <a:xfrm>
              <a:off x="9068585" y="5369003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983C6465-53DB-0146-8599-863EC4571B72}"/>
                </a:ext>
              </a:extLst>
            </p:cNvPr>
            <p:cNvSpPr/>
            <p:nvPr/>
          </p:nvSpPr>
          <p:spPr>
            <a:xfrm>
              <a:off x="4185500" y="5369003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C256DCC-8463-9C44-B5D3-569CAA7D79D0}"/>
                </a:ext>
              </a:extLst>
            </p:cNvPr>
            <p:cNvCxnSpPr/>
            <p:nvPr/>
          </p:nvCxnSpPr>
          <p:spPr>
            <a:xfrm>
              <a:off x="1319753" y="5552826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F5D9A57-8CC8-E34A-A03B-742E3C09E509}"/>
                </a:ext>
              </a:extLst>
            </p:cNvPr>
            <p:cNvCxnSpPr/>
            <p:nvPr/>
          </p:nvCxnSpPr>
          <p:spPr>
            <a:xfrm>
              <a:off x="2237031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1BAC5ED-FCCE-8141-95B8-F5F31367C502}"/>
                </a:ext>
              </a:extLst>
            </p:cNvPr>
            <p:cNvCxnSpPr/>
            <p:nvPr/>
          </p:nvCxnSpPr>
          <p:spPr>
            <a:xfrm>
              <a:off x="2321872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DCD77D2D-510F-9944-BEB9-AE8F5E713544}"/>
                </a:ext>
              </a:extLst>
            </p:cNvPr>
            <p:cNvCxnSpPr/>
            <p:nvPr/>
          </p:nvCxnSpPr>
          <p:spPr>
            <a:xfrm>
              <a:off x="4242190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58C2935-6BF6-D64A-9A54-5806F16795D2}"/>
                </a:ext>
              </a:extLst>
            </p:cNvPr>
            <p:cNvCxnSpPr/>
            <p:nvPr/>
          </p:nvCxnSpPr>
          <p:spPr>
            <a:xfrm>
              <a:off x="4328082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9E9D0F3-8DE4-AD47-AAC8-D7E0FA80A066}"/>
                </a:ext>
              </a:extLst>
            </p:cNvPr>
            <p:cNvCxnSpPr/>
            <p:nvPr/>
          </p:nvCxnSpPr>
          <p:spPr>
            <a:xfrm>
              <a:off x="2396764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0790ED11-B587-6949-854C-957570A81A88}"/>
                </a:ext>
              </a:extLst>
            </p:cNvPr>
            <p:cNvCxnSpPr/>
            <p:nvPr/>
          </p:nvCxnSpPr>
          <p:spPr>
            <a:xfrm>
              <a:off x="9110743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BF5ADFC-CE64-8440-8588-1DB3124C8380}"/>
                </a:ext>
              </a:extLst>
            </p:cNvPr>
            <p:cNvCxnSpPr/>
            <p:nvPr/>
          </p:nvCxnSpPr>
          <p:spPr>
            <a:xfrm>
              <a:off x="9168874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10B19020-3E92-BE43-B21F-997D1A768F09}"/>
                </a:ext>
              </a:extLst>
            </p:cNvPr>
            <p:cNvCxnSpPr/>
            <p:nvPr/>
          </p:nvCxnSpPr>
          <p:spPr>
            <a:xfrm>
              <a:off x="9274609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18478EE-4C62-F347-98D6-FFE90D9537EA}"/>
                </a:ext>
              </a:extLst>
            </p:cNvPr>
            <p:cNvCxnSpPr/>
            <p:nvPr/>
          </p:nvCxnSpPr>
          <p:spPr>
            <a:xfrm>
              <a:off x="9369977" y="5565249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B48EC63-491E-F246-819F-A8DE0C150A88}"/>
                </a:ext>
              </a:extLst>
            </p:cNvPr>
            <p:cNvCxnSpPr/>
            <p:nvPr/>
          </p:nvCxnSpPr>
          <p:spPr>
            <a:xfrm>
              <a:off x="4694548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4848C85D-5D66-C941-842C-9F6DE8EB4D24}"/>
                </a:ext>
              </a:extLst>
            </p:cNvPr>
            <p:cNvCxnSpPr/>
            <p:nvPr/>
          </p:nvCxnSpPr>
          <p:spPr>
            <a:xfrm>
              <a:off x="5118754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EB35213-0B4B-CA4B-8789-E724EF13F439}"/>
                </a:ext>
              </a:extLst>
            </p:cNvPr>
            <p:cNvCxnSpPr/>
            <p:nvPr/>
          </p:nvCxnSpPr>
          <p:spPr>
            <a:xfrm>
              <a:off x="6542201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56DC401-B0E0-D64C-B498-32E123883649}"/>
                </a:ext>
              </a:extLst>
            </p:cNvPr>
            <p:cNvCxnSpPr/>
            <p:nvPr/>
          </p:nvCxnSpPr>
          <p:spPr>
            <a:xfrm>
              <a:off x="6438506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097DDA0-79D7-4943-B89D-C58748BE9DD7}"/>
                </a:ext>
              </a:extLst>
            </p:cNvPr>
            <p:cNvCxnSpPr/>
            <p:nvPr/>
          </p:nvCxnSpPr>
          <p:spPr>
            <a:xfrm>
              <a:off x="6645896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2306060-FD6C-A246-8459-38FBAB662141}"/>
                </a:ext>
              </a:extLst>
            </p:cNvPr>
            <p:cNvCxnSpPr/>
            <p:nvPr/>
          </p:nvCxnSpPr>
          <p:spPr>
            <a:xfrm>
              <a:off x="6598762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D01723EF-A390-D242-82DC-7ACF70A47036}"/>
                </a:ext>
              </a:extLst>
            </p:cNvPr>
            <p:cNvCxnSpPr/>
            <p:nvPr/>
          </p:nvCxnSpPr>
          <p:spPr>
            <a:xfrm>
              <a:off x="7352906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7BFBE60-0593-234F-A260-CB1F83B05ADD}"/>
                </a:ext>
              </a:extLst>
            </p:cNvPr>
            <p:cNvCxnSpPr/>
            <p:nvPr/>
          </p:nvCxnSpPr>
          <p:spPr>
            <a:xfrm>
              <a:off x="8097624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656EA71-3D0D-494B-9470-00D6E062BBF9}"/>
                </a:ext>
              </a:extLst>
            </p:cNvPr>
            <p:cNvCxnSpPr/>
            <p:nvPr/>
          </p:nvCxnSpPr>
          <p:spPr>
            <a:xfrm>
              <a:off x="8012783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643AD3DE-4677-2E4C-8457-FA28FC9BB3C8}"/>
                </a:ext>
              </a:extLst>
            </p:cNvPr>
            <p:cNvCxnSpPr/>
            <p:nvPr/>
          </p:nvCxnSpPr>
          <p:spPr>
            <a:xfrm>
              <a:off x="8154185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809D0A4-4AA2-7849-A947-8E067D3B9BF0}"/>
                </a:ext>
              </a:extLst>
            </p:cNvPr>
            <p:cNvCxnSpPr/>
            <p:nvPr/>
          </p:nvCxnSpPr>
          <p:spPr>
            <a:xfrm>
              <a:off x="9747315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415339E-D9F8-8D4E-9AA3-B8B0977B62F4}"/>
                </a:ext>
              </a:extLst>
            </p:cNvPr>
            <p:cNvCxnSpPr/>
            <p:nvPr/>
          </p:nvCxnSpPr>
          <p:spPr>
            <a:xfrm>
              <a:off x="9888718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3F837F8-7024-E845-A3B3-E0DADC54F3E6}"/>
                </a:ext>
              </a:extLst>
            </p:cNvPr>
            <p:cNvCxnSpPr/>
            <p:nvPr/>
          </p:nvCxnSpPr>
          <p:spPr>
            <a:xfrm>
              <a:off x="1517716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7E93F1D-AC78-0F47-9C68-E7229D6D3240}"/>
                </a:ext>
              </a:extLst>
            </p:cNvPr>
            <p:cNvCxnSpPr/>
            <p:nvPr/>
          </p:nvCxnSpPr>
          <p:spPr>
            <a:xfrm>
              <a:off x="1593131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09121CE-41C0-F04D-8189-3471567B0177}"/>
                </a:ext>
              </a:extLst>
            </p:cNvPr>
            <p:cNvCxnSpPr>
              <a:cxnSpLocks/>
            </p:cNvCxnSpPr>
            <p:nvPr/>
          </p:nvCxnSpPr>
          <p:spPr>
            <a:xfrm>
              <a:off x="1659119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3E792516-8D09-8B48-AF7B-5D3D69CE8670}"/>
                </a:ext>
              </a:extLst>
            </p:cNvPr>
            <p:cNvCxnSpPr>
              <a:cxnSpLocks/>
            </p:cNvCxnSpPr>
            <p:nvPr/>
          </p:nvCxnSpPr>
          <p:spPr>
            <a:xfrm>
              <a:off x="2790335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89FBC23-A142-EB42-9012-ACAB309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2978871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373DD76E-B3F9-F641-92F0-DADC4358F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23" y="5565249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FA0CD5C7-159B-5C40-A756-622F55AA48D6}"/>
                </a:ext>
              </a:extLst>
            </p:cNvPr>
            <p:cNvSpPr/>
            <p:nvPr/>
          </p:nvSpPr>
          <p:spPr>
            <a:xfrm>
              <a:off x="11025099" y="5582241"/>
              <a:ext cx="8932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Imputation 1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585F5897-7A33-1941-A412-08B2B023D40E}"/>
              </a:ext>
            </a:extLst>
          </p:cNvPr>
          <p:cNvGrpSpPr/>
          <p:nvPr/>
        </p:nvGrpSpPr>
        <p:grpSpPr>
          <a:xfrm>
            <a:off x="1319753" y="6039210"/>
            <a:ext cx="10598605" cy="504851"/>
            <a:chOff x="1319753" y="6039210"/>
            <a:chExt cx="10598605" cy="504851"/>
          </a:xfrm>
        </p:grpSpPr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DED04457-426B-214D-BEA5-AF7949D9573E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6369148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265BEC5-0205-DF4B-8137-D56007C5301F}"/>
                </a:ext>
              </a:extLst>
            </p:cNvPr>
            <p:cNvCxnSpPr/>
            <p:nvPr/>
          </p:nvCxnSpPr>
          <p:spPr>
            <a:xfrm>
              <a:off x="11010506" y="6251831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D23A4E78-3155-BC4F-8350-D9E57A9BB032}"/>
                </a:ext>
              </a:extLst>
            </p:cNvPr>
            <p:cNvSpPr/>
            <p:nvPr/>
          </p:nvSpPr>
          <p:spPr>
            <a:xfrm>
              <a:off x="1478831" y="6039210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ounded Rectangle 463">
              <a:extLst>
                <a:ext uri="{FF2B5EF4-FFF2-40B4-BE49-F238E27FC236}">
                  <a16:creationId xmlns:a16="http://schemas.microsoft.com/office/drawing/2014/main" id="{8D784487-6E3D-7440-9EEC-05549DC15F6E}"/>
                </a:ext>
              </a:extLst>
            </p:cNvPr>
            <p:cNvSpPr/>
            <p:nvPr/>
          </p:nvSpPr>
          <p:spPr>
            <a:xfrm>
              <a:off x="9068585" y="6039210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ounded Rectangle 464">
              <a:extLst>
                <a:ext uri="{FF2B5EF4-FFF2-40B4-BE49-F238E27FC236}">
                  <a16:creationId xmlns:a16="http://schemas.microsoft.com/office/drawing/2014/main" id="{BB08BF9B-F0C5-8B4A-9208-F352D173F49C}"/>
                </a:ext>
              </a:extLst>
            </p:cNvPr>
            <p:cNvSpPr/>
            <p:nvPr/>
          </p:nvSpPr>
          <p:spPr>
            <a:xfrm>
              <a:off x="4185500" y="6039210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26AE3715-8CA7-834E-8A70-EBF8B7204EFE}"/>
                </a:ext>
              </a:extLst>
            </p:cNvPr>
            <p:cNvCxnSpPr/>
            <p:nvPr/>
          </p:nvCxnSpPr>
          <p:spPr>
            <a:xfrm>
              <a:off x="1319753" y="6223033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D79EEA-F9B7-A041-B8C6-4F59CE90FAF3}"/>
                </a:ext>
              </a:extLst>
            </p:cNvPr>
            <p:cNvCxnSpPr/>
            <p:nvPr/>
          </p:nvCxnSpPr>
          <p:spPr>
            <a:xfrm>
              <a:off x="2237031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AD8C6D9-5D4A-B246-8BEB-6ACC88F9A92C}"/>
                </a:ext>
              </a:extLst>
            </p:cNvPr>
            <p:cNvCxnSpPr/>
            <p:nvPr/>
          </p:nvCxnSpPr>
          <p:spPr>
            <a:xfrm>
              <a:off x="2321872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370DCDB5-081D-AB4E-B4C1-6CB8D4B07F40}"/>
                </a:ext>
              </a:extLst>
            </p:cNvPr>
            <p:cNvCxnSpPr/>
            <p:nvPr/>
          </p:nvCxnSpPr>
          <p:spPr>
            <a:xfrm>
              <a:off x="4242190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9514C19D-33C6-7C42-BBC0-A396415CA4EE}"/>
                </a:ext>
              </a:extLst>
            </p:cNvPr>
            <p:cNvCxnSpPr/>
            <p:nvPr/>
          </p:nvCxnSpPr>
          <p:spPr>
            <a:xfrm>
              <a:off x="4328082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2CE5B02A-CA53-5A47-9E76-56027B0D5C51}"/>
                </a:ext>
              </a:extLst>
            </p:cNvPr>
            <p:cNvCxnSpPr/>
            <p:nvPr/>
          </p:nvCxnSpPr>
          <p:spPr>
            <a:xfrm>
              <a:off x="2396764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A2A340-CC58-C149-8AB6-A4FCE263ECDD}"/>
                </a:ext>
              </a:extLst>
            </p:cNvPr>
            <p:cNvCxnSpPr/>
            <p:nvPr/>
          </p:nvCxnSpPr>
          <p:spPr>
            <a:xfrm>
              <a:off x="9110743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505B4D61-2E78-034A-82E8-ACB21DF2A134}"/>
                </a:ext>
              </a:extLst>
            </p:cNvPr>
            <p:cNvCxnSpPr/>
            <p:nvPr/>
          </p:nvCxnSpPr>
          <p:spPr>
            <a:xfrm>
              <a:off x="9168874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C63F9211-5068-1B41-AE53-6E79C43968AB}"/>
                </a:ext>
              </a:extLst>
            </p:cNvPr>
            <p:cNvCxnSpPr/>
            <p:nvPr/>
          </p:nvCxnSpPr>
          <p:spPr>
            <a:xfrm>
              <a:off x="9274609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E6D8BCFC-F391-7343-BCC0-052D4B2E753E}"/>
                </a:ext>
              </a:extLst>
            </p:cNvPr>
            <p:cNvCxnSpPr/>
            <p:nvPr/>
          </p:nvCxnSpPr>
          <p:spPr>
            <a:xfrm>
              <a:off x="9369977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A694CC3-C6D8-D449-A2DE-539B498A7798}"/>
                </a:ext>
              </a:extLst>
            </p:cNvPr>
            <p:cNvCxnSpPr/>
            <p:nvPr/>
          </p:nvCxnSpPr>
          <p:spPr>
            <a:xfrm>
              <a:off x="4694548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C6E5853D-BD27-0146-87DB-5A44246597CC}"/>
                </a:ext>
              </a:extLst>
            </p:cNvPr>
            <p:cNvCxnSpPr/>
            <p:nvPr/>
          </p:nvCxnSpPr>
          <p:spPr>
            <a:xfrm>
              <a:off x="5118754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9885D7DA-DE34-F74D-AD3B-B739389845E8}"/>
                </a:ext>
              </a:extLst>
            </p:cNvPr>
            <p:cNvCxnSpPr/>
            <p:nvPr/>
          </p:nvCxnSpPr>
          <p:spPr>
            <a:xfrm>
              <a:off x="6542201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986E1AD-6AB3-7543-A7F9-417AF22B14EC}"/>
                </a:ext>
              </a:extLst>
            </p:cNvPr>
            <p:cNvCxnSpPr/>
            <p:nvPr/>
          </p:nvCxnSpPr>
          <p:spPr>
            <a:xfrm>
              <a:off x="6438506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F5ECE15E-A1CD-7148-AAD9-D222C7F77262}"/>
                </a:ext>
              </a:extLst>
            </p:cNvPr>
            <p:cNvCxnSpPr/>
            <p:nvPr/>
          </p:nvCxnSpPr>
          <p:spPr>
            <a:xfrm>
              <a:off x="6645896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054AA091-2DD2-124B-BFE9-9A0E55CFEB35}"/>
                </a:ext>
              </a:extLst>
            </p:cNvPr>
            <p:cNvCxnSpPr/>
            <p:nvPr/>
          </p:nvCxnSpPr>
          <p:spPr>
            <a:xfrm>
              <a:off x="6598762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E05B166-BDBC-844E-A020-F4E733446BF8}"/>
                </a:ext>
              </a:extLst>
            </p:cNvPr>
            <p:cNvCxnSpPr/>
            <p:nvPr/>
          </p:nvCxnSpPr>
          <p:spPr>
            <a:xfrm>
              <a:off x="7352906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393AF3F-BBB8-8349-95F5-347E396FC17C}"/>
                </a:ext>
              </a:extLst>
            </p:cNvPr>
            <p:cNvCxnSpPr/>
            <p:nvPr/>
          </p:nvCxnSpPr>
          <p:spPr>
            <a:xfrm>
              <a:off x="8097624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163DA0F-0698-7C4B-B54F-354EC85092BB}"/>
                </a:ext>
              </a:extLst>
            </p:cNvPr>
            <p:cNvCxnSpPr/>
            <p:nvPr/>
          </p:nvCxnSpPr>
          <p:spPr>
            <a:xfrm>
              <a:off x="8012783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F7912BAF-92FA-3646-B11D-5F149F2190A3}"/>
                </a:ext>
              </a:extLst>
            </p:cNvPr>
            <p:cNvCxnSpPr/>
            <p:nvPr/>
          </p:nvCxnSpPr>
          <p:spPr>
            <a:xfrm>
              <a:off x="8154185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B9581BA-2301-2943-997F-ACCFFD6FB17B}"/>
                </a:ext>
              </a:extLst>
            </p:cNvPr>
            <p:cNvCxnSpPr/>
            <p:nvPr/>
          </p:nvCxnSpPr>
          <p:spPr>
            <a:xfrm>
              <a:off x="9747315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4371615-E7C6-0542-AD8D-845A760D9319}"/>
                </a:ext>
              </a:extLst>
            </p:cNvPr>
            <p:cNvCxnSpPr/>
            <p:nvPr/>
          </p:nvCxnSpPr>
          <p:spPr>
            <a:xfrm>
              <a:off x="9888718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A9D2C446-FB97-1A4F-A5E8-DF33AF98B2A1}"/>
                </a:ext>
              </a:extLst>
            </p:cNvPr>
            <p:cNvCxnSpPr/>
            <p:nvPr/>
          </p:nvCxnSpPr>
          <p:spPr>
            <a:xfrm>
              <a:off x="1517716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1EA2EA2-7372-7747-B309-71CEE3B4FA06}"/>
                </a:ext>
              </a:extLst>
            </p:cNvPr>
            <p:cNvCxnSpPr/>
            <p:nvPr/>
          </p:nvCxnSpPr>
          <p:spPr>
            <a:xfrm>
              <a:off x="1593131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00DF0-727C-FF44-9932-404F6057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659119" y="6235456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3B1CAC4-64FE-7746-87BC-0D2E331E0373}"/>
                </a:ext>
              </a:extLst>
            </p:cNvPr>
            <p:cNvCxnSpPr>
              <a:cxnSpLocks/>
            </p:cNvCxnSpPr>
            <p:nvPr/>
          </p:nvCxnSpPr>
          <p:spPr>
            <a:xfrm>
              <a:off x="2790335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39A15B5-7D69-C342-8ABE-2DC3AD414F21}"/>
                </a:ext>
              </a:extLst>
            </p:cNvPr>
            <p:cNvCxnSpPr>
              <a:cxnSpLocks/>
            </p:cNvCxnSpPr>
            <p:nvPr/>
          </p:nvCxnSpPr>
          <p:spPr>
            <a:xfrm>
              <a:off x="2978871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D213993-6B3D-AD4F-83FA-A87534FF9442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23" y="6235456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EB89DE1-2F5D-E446-9F42-14CA3F3FD3A4}"/>
                </a:ext>
              </a:extLst>
            </p:cNvPr>
            <p:cNvSpPr/>
            <p:nvPr/>
          </p:nvSpPr>
          <p:spPr>
            <a:xfrm>
              <a:off x="11025099" y="6235384"/>
              <a:ext cx="8932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Imputation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427" grpId="0" animBg="1"/>
      <p:bldP spid="4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Step 2b: Measurement error and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“Big brother is watching you” – </a:t>
            </a:r>
            <a:r>
              <a:rPr lang="en-US" i="1" dirty="0"/>
              <a:t>1984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1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Hand-to Mouth Gestures &amp; Marked Point Process</a:t>
            </a: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FC393F9-286E-674E-BC1D-005B969B06FA}"/>
              </a:ext>
            </a:extLst>
          </p:cNvPr>
          <p:cNvCxnSpPr>
            <a:cxnSpLocks/>
          </p:cNvCxnSpPr>
          <p:nvPr/>
        </p:nvCxnSpPr>
        <p:spPr>
          <a:xfrm>
            <a:off x="1319753" y="4602661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B1EAC9B-9B52-9B44-BE91-BC276816C75A}"/>
              </a:ext>
            </a:extLst>
          </p:cNvPr>
          <p:cNvCxnSpPr/>
          <p:nvPr/>
        </p:nvCxnSpPr>
        <p:spPr>
          <a:xfrm>
            <a:off x="11001081" y="4470686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0BCD832-5EF5-DF49-8F5E-DCAC346F44B9}"/>
              </a:ext>
            </a:extLst>
          </p:cNvPr>
          <p:cNvCxnSpPr/>
          <p:nvPr/>
        </p:nvCxnSpPr>
        <p:spPr>
          <a:xfrm>
            <a:off x="1319753" y="4456546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17E283D-819F-BA42-9DAD-664092904230}"/>
              </a:ext>
            </a:extLst>
          </p:cNvPr>
          <p:cNvCxnSpPr/>
          <p:nvPr/>
        </p:nvCxnSpPr>
        <p:spPr>
          <a:xfrm>
            <a:off x="4694548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B4F8ADA-30FC-3547-83D4-5BFDAF43D70B}"/>
              </a:ext>
            </a:extLst>
          </p:cNvPr>
          <p:cNvCxnSpPr/>
          <p:nvPr/>
        </p:nvCxnSpPr>
        <p:spPr>
          <a:xfrm>
            <a:off x="5118754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0A50996-C151-4A4A-B5C4-2516F4929A26}"/>
              </a:ext>
            </a:extLst>
          </p:cNvPr>
          <p:cNvCxnSpPr/>
          <p:nvPr/>
        </p:nvCxnSpPr>
        <p:spPr>
          <a:xfrm>
            <a:off x="6542201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F9A16D5-60CA-E446-B052-7877F63A90C0}"/>
              </a:ext>
            </a:extLst>
          </p:cNvPr>
          <p:cNvCxnSpPr/>
          <p:nvPr/>
        </p:nvCxnSpPr>
        <p:spPr>
          <a:xfrm>
            <a:off x="6438506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F15A9D4-8A78-A345-BA97-E045CE893F8A}"/>
              </a:ext>
            </a:extLst>
          </p:cNvPr>
          <p:cNvCxnSpPr/>
          <p:nvPr/>
        </p:nvCxnSpPr>
        <p:spPr>
          <a:xfrm>
            <a:off x="6645896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B9E81561-5A2D-C846-993E-E0C8EAE2EFEB}"/>
              </a:ext>
            </a:extLst>
          </p:cNvPr>
          <p:cNvCxnSpPr/>
          <p:nvPr/>
        </p:nvCxnSpPr>
        <p:spPr>
          <a:xfrm>
            <a:off x="6598762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B65B7CF1-A985-C641-8EF2-D3A5976ACC99}"/>
              </a:ext>
            </a:extLst>
          </p:cNvPr>
          <p:cNvCxnSpPr/>
          <p:nvPr/>
        </p:nvCxnSpPr>
        <p:spPr>
          <a:xfrm>
            <a:off x="7352906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7A2D7B2-ED32-2848-9134-FD906E1CD689}"/>
              </a:ext>
            </a:extLst>
          </p:cNvPr>
          <p:cNvCxnSpPr/>
          <p:nvPr/>
        </p:nvCxnSpPr>
        <p:spPr>
          <a:xfrm>
            <a:off x="8097624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A277A01-7134-AA4D-A7E3-8BED0C8FF39F}"/>
              </a:ext>
            </a:extLst>
          </p:cNvPr>
          <p:cNvCxnSpPr/>
          <p:nvPr/>
        </p:nvCxnSpPr>
        <p:spPr>
          <a:xfrm>
            <a:off x="8012783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BA5B8EE-9EC6-C747-BC4C-17F716C96458}"/>
              </a:ext>
            </a:extLst>
          </p:cNvPr>
          <p:cNvCxnSpPr/>
          <p:nvPr/>
        </p:nvCxnSpPr>
        <p:spPr>
          <a:xfrm>
            <a:off x="8154185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3523C65-6E3F-AA4A-B922-3B715651FEFD}"/>
              </a:ext>
            </a:extLst>
          </p:cNvPr>
          <p:cNvCxnSpPr/>
          <p:nvPr/>
        </p:nvCxnSpPr>
        <p:spPr>
          <a:xfrm>
            <a:off x="9747315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874B4B7-8E32-394E-8C2B-81D6A19942E5}"/>
              </a:ext>
            </a:extLst>
          </p:cNvPr>
          <p:cNvCxnSpPr/>
          <p:nvPr/>
        </p:nvCxnSpPr>
        <p:spPr>
          <a:xfrm>
            <a:off x="9888718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607D2124-B08B-CD4C-83AF-8478386F33AB}"/>
              </a:ext>
            </a:extLst>
          </p:cNvPr>
          <p:cNvCxnSpPr/>
          <p:nvPr/>
        </p:nvCxnSpPr>
        <p:spPr>
          <a:xfrm>
            <a:off x="1517716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C33FCD9-4942-2E4F-9536-DFBF69BBEF7E}"/>
              </a:ext>
            </a:extLst>
          </p:cNvPr>
          <p:cNvCxnSpPr/>
          <p:nvPr/>
        </p:nvCxnSpPr>
        <p:spPr>
          <a:xfrm>
            <a:off x="1593131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7C6268B-2E73-E14B-9A0B-07B0AAF2D161}"/>
              </a:ext>
            </a:extLst>
          </p:cNvPr>
          <p:cNvCxnSpPr>
            <a:cxnSpLocks/>
          </p:cNvCxnSpPr>
          <p:nvPr/>
        </p:nvCxnSpPr>
        <p:spPr>
          <a:xfrm>
            <a:off x="1659119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977C593C-C741-C84A-8955-F6ED37094C97}"/>
              </a:ext>
            </a:extLst>
          </p:cNvPr>
          <p:cNvCxnSpPr>
            <a:cxnSpLocks/>
          </p:cNvCxnSpPr>
          <p:nvPr/>
        </p:nvCxnSpPr>
        <p:spPr>
          <a:xfrm>
            <a:off x="2790335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0F13869-DBAD-6B49-BE94-6B086661E202}"/>
              </a:ext>
            </a:extLst>
          </p:cNvPr>
          <p:cNvCxnSpPr>
            <a:cxnSpLocks/>
          </p:cNvCxnSpPr>
          <p:nvPr/>
        </p:nvCxnSpPr>
        <p:spPr>
          <a:xfrm>
            <a:off x="2978871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4C334547-D941-F040-9416-DD61A0BD2E1E}"/>
              </a:ext>
            </a:extLst>
          </p:cNvPr>
          <p:cNvCxnSpPr>
            <a:cxnSpLocks/>
          </p:cNvCxnSpPr>
          <p:nvPr/>
        </p:nvCxnSpPr>
        <p:spPr>
          <a:xfrm>
            <a:off x="3770723" y="4468969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931FF0D9-AA59-0D4B-9FA3-687702B0F653}"/>
              </a:ext>
            </a:extLst>
          </p:cNvPr>
          <p:cNvSpPr/>
          <p:nvPr/>
        </p:nvSpPr>
        <p:spPr>
          <a:xfrm>
            <a:off x="306874" y="4125795"/>
            <a:ext cx="11627460" cy="825668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3484D-2C08-4241-86FA-9CD1842ECEBB}"/>
              </a:ext>
            </a:extLst>
          </p:cNvPr>
          <p:cNvGrpSpPr/>
          <p:nvPr/>
        </p:nvGrpSpPr>
        <p:grpSpPr>
          <a:xfrm>
            <a:off x="306873" y="952010"/>
            <a:ext cx="11627461" cy="3028311"/>
            <a:chOff x="306873" y="952010"/>
            <a:chExt cx="11627461" cy="302831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FF818-AB09-4D44-9739-94707C017D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1689778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90265A-ECDB-3E4A-A167-4468A3957C85}"/>
                </a:ext>
              </a:extLst>
            </p:cNvPr>
            <p:cNvCxnSpPr/>
            <p:nvPr/>
          </p:nvCxnSpPr>
          <p:spPr>
            <a:xfrm>
              <a:off x="11001081" y="1543663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C4C110-7E46-0E40-98B6-74CB17371EF4}"/>
                </a:ext>
              </a:extLst>
            </p:cNvPr>
            <p:cNvCxnSpPr/>
            <p:nvPr/>
          </p:nvCxnSpPr>
          <p:spPr>
            <a:xfrm>
              <a:off x="1319753" y="1543663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6E7EE609-F295-7346-8E68-601761D6CEEE}"/>
                </a:ext>
              </a:extLst>
            </p:cNvPr>
            <p:cNvSpPr txBox="1">
              <a:spLocks/>
            </p:cNvSpPr>
            <p:nvPr/>
          </p:nvSpPr>
          <p:spPr>
            <a:xfrm>
              <a:off x="11044003" y="1529523"/>
              <a:ext cx="890331" cy="5787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End</a:t>
              </a:r>
            </a:p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Of day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E42CBDE-9CF8-FC4D-8023-5B5F1D93A361}"/>
                </a:ext>
              </a:extLst>
            </p:cNvPr>
            <p:cNvSpPr/>
            <p:nvPr/>
          </p:nvSpPr>
          <p:spPr>
            <a:xfrm>
              <a:off x="2196445" y="1647358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5220D4-3797-5A4C-AAD7-26799DEECEA0}"/>
                </a:ext>
              </a:extLst>
            </p:cNvPr>
            <p:cNvSpPr/>
            <p:nvPr/>
          </p:nvSpPr>
          <p:spPr>
            <a:xfrm>
              <a:off x="9068585" y="1647358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2DD69CB-D56C-B14F-8A7B-7361D494FCBE}"/>
                </a:ext>
              </a:extLst>
            </p:cNvPr>
            <p:cNvSpPr/>
            <p:nvPr/>
          </p:nvSpPr>
          <p:spPr>
            <a:xfrm>
              <a:off x="4185500" y="1647358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681353-B8C4-3540-ADB4-227B8AED1BCF}"/>
                </a:ext>
              </a:extLst>
            </p:cNvPr>
            <p:cNvGrpSpPr/>
            <p:nvPr/>
          </p:nvGrpSpPr>
          <p:grpSpPr>
            <a:xfrm>
              <a:off x="2173916" y="952010"/>
              <a:ext cx="7204390" cy="635709"/>
              <a:chOff x="2173916" y="792479"/>
              <a:chExt cx="7204390" cy="635709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26FA5C0E-5BDA-0D4D-9946-54A99E8F6278}"/>
                  </a:ext>
                </a:extLst>
              </p:cNvPr>
              <p:cNvSpPr/>
              <p:nvPr/>
            </p:nvSpPr>
            <p:spPr>
              <a:xfrm rot="5400000">
                <a:off x="2254515" y="1196759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E1FADA07-9213-7F43-AEC8-F1E70F25D578}"/>
                  </a:ext>
                </a:extLst>
              </p:cNvPr>
              <p:cNvSpPr/>
              <p:nvPr/>
            </p:nvSpPr>
            <p:spPr>
              <a:xfrm rot="5400000">
                <a:off x="4247245" y="1208554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A3C5507-8373-C04A-ABF2-23B4111DEC69}"/>
                  </a:ext>
                </a:extLst>
              </p:cNvPr>
              <p:cNvSpPr/>
              <p:nvPr/>
            </p:nvSpPr>
            <p:spPr>
              <a:xfrm rot="5400000">
                <a:off x="9161725" y="1211607"/>
                <a:ext cx="113122" cy="3200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36428AF-7F75-AE4B-8B80-772A06464935}"/>
                  </a:ext>
                </a:extLst>
              </p:cNvPr>
              <p:cNvCxnSpPr>
                <a:cxnSpLocks/>
                <a:stCxn id="37" idx="1"/>
                <a:endCxn id="21" idx="1"/>
              </p:cNvCxnSpPr>
              <p:nvPr/>
            </p:nvCxnSpPr>
            <p:spPr>
              <a:xfrm flipH="1">
                <a:off x="2311076" y="1009330"/>
                <a:ext cx="3089383" cy="268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75CCA02-8DF7-6E44-AC28-62ECD4C9C69A}"/>
                  </a:ext>
                </a:extLst>
              </p:cNvPr>
              <p:cNvCxnSpPr>
                <a:cxnSpLocks/>
                <a:stCxn id="37" idx="1"/>
              </p:cNvCxnSpPr>
              <p:nvPr/>
            </p:nvCxnSpPr>
            <p:spPr>
              <a:xfrm flipH="1">
                <a:off x="4336973" y="1009330"/>
                <a:ext cx="1063486" cy="199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516FB48-0AAA-2C43-905E-3982ABEB6819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6248872" y="1009330"/>
                <a:ext cx="2979703" cy="288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1A2BC24-4EDB-2B4D-9F97-D35423F2D0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0459" y="792479"/>
                <a:ext cx="848413" cy="433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Smoking Episodes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24BE851-A984-5C42-A2E9-C99EC543C469}"/>
                </a:ext>
              </a:extLst>
            </p:cNvPr>
            <p:cNvGrpSpPr/>
            <p:nvPr/>
          </p:nvGrpSpPr>
          <p:grpSpPr>
            <a:xfrm>
              <a:off x="2173916" y="2357329"/>
              <a:ext cx="7214709" cy="737044"/>
              <a:chOff x="2173916" y="792479"/>
              <a:chExt cx="7214709" cy="737044"/>
            </a:xfrm>
          </p:grpSpPr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19ACA5EF-94F8-7B4F-9347-83CE6C85AC7E}"/>
                  </a:ext>
                </a:extLst>
              </p:cNvPr>
              <p:cNvSpPr/>
              <p:nvPr/>
            </p:nvSpPr>
            <p:spPr>
              <a:xfrm>
                <a:off x="2196445" y="1444682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:a16="http://schemas.microsoft.com/office/drawing/2014/main" id="{5A8BB77E-A2C4-CB4B-8B33-1F3A30577220}"/>
                  </a:ext>
                </a:extLst>
              </p:cNvPr>
              <p:cNvSpPr/>
              <p:nvPr/>
            </p:nvSpPr>
            <p:spPr>
              <a:xfrm>
                <a:off x="9068585" y="1444682"/>
                <a:ext cx="32004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A39E5AC1-F8D2-8349-825A-BE4102EA296B}"/>
                  </a:ext>
                </a:extLst>
              </p:cNvPr>
              <p:cNvSpPr/>
              <p:nvPr/>
            </p:nvSpPr>
            <p:spPr>
              <a:xfrm>
                <a:off x="4185500" y="1444682"/>
                <a:ext cx="228600" cy="8484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Left Brace 232">
                <a:extLst>
                  <a:ext uri="{FF2B5EF4-FFF2-40B4-BE49-F238E27FC236}">
                    <a16:creationId xmlns:a16="http://schemas.microsoft.com/office/drawing/2014/main" id="{2C7C6630-3B2B-9748-A016-718937B559F7}"/>
                  </a:ext>
                </a:extLst>
              </p:cNvPr>
              <p:cNvSpPr/>
              <p:nvPr/>
            </p:nvSpPr>
            <p:spPr>
              <a:xfrm rot="5400000">
                <a:off x="2254515" y="1196759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Left Brace 233">
                <a:extLst>
                  <a:ext uri="{FF2B5EF4-FFF2-40B4-BE49-F238E27FC236}">
                    <a16:creationId xmlns:a16="http://schemas.microsoft.com/office/drawing/2014/main" id="{06CC25ED-8423-4840-8B58-6E402A81BA03}"/>
                  </a:ext>
                </a:extLst>
              </p:cNvPr>
              <p:cNvSpPr/>
              <p:nvPr/>
            </p:nvSpPr>
            <p:spPr>
              <a:xfrm rot="5400000">
                <a:off x="4247245" y="1208554"/>
                <a:ext cx="113122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Left Brace 234">
                <a:extLst>
                  <a:ext uri="{FF2B5EF4-FFF2-40B4-BE49-F238E27FC236}">
                    <a16:creationId xmlns:a16="http://schemas.microsoft.com/office/drawing/2014/main" id="{3484DB72-4927-C241-BAF7-7C679BED2F18}"/>
                  </a:ext>
                </a:extLst>
              </p:cNvPr>
              <p:cNvSpPr/>
              <p:nvPr/>
            </p:nvSpPr>
            <p:spPr>
              <a:xfrm rot="5400000">
                <a:off x="9161725" y="1211607"/>
                <a:ext cx="113122" cy="3200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1A58516B-D5A9-F44E-A581-B56E55D562A5}"/>
                  </a:ext>
                </a:extLst>
              </p:cNvPr>
              <p:cNvCxnSpPr>
                <a:cxnSpLocks/>
                <a:stCxn id="239" idx="1"/>
                <a:endCxn id="233" idx="1"/>
              </p:cNvCxnSpPr>
              <p:nvPr/>
            </p:nvCxnSpPr>
            <p:spPr>
              <a:xfrm flipH="1">
                <a:off x="2311076" y="1009330"/>
                <a:ext cx="3089383" cy="268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D95F376-2276-904B-A90E-88AE615BE170}"/>
                  </a:ext>
                </a:extLst>
              </p:cNvPr>
              <p:cNvCxnSpPr>
                <a:cxnSpLocks/>
                <a:stCxn id="239" idx="1"/>
              </p:cNvCxnSpPr>
              <p:nvPr/>
            </p:nvCxnSpPr>
            <p:spPr>
              <a:xfrm flipH="1">
                <a:off x="4336973" y="1009330"/>
                <a:ext cx="1063486" cy="199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3911DC8F-4207-564B-8807-B96A72FDD8C8}"/>
                  </a:ext>
                </a:extLst>
              </p:cNvPr>
              <p:cNvCxnSpPr>
                <a:cxnSpLocks/>
                <a:stCxn id="239" idx="3"/>
              </p:cNvCxnSpPr>
              <p:nvPr/>
            </p:nvCxnSpPr>
            <p:spPr>
              <a:xfrm>
                <a:off x="6248872" y="1009330"/>
                <a:ext cx="2979703" cy="288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Content Placeholder 2">
                <a:extLst>
                  <a:ext uri="{FF2B5EF4-FFF2-40B4-BE49-F238E27FC236}">
                    <a16:creationId xmlns:a16="http://schemas.microsoft.com/office/drawing/2014/main" id="{B156D2F6-4CD2-E64C-9231-DFA416BAE7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0459" y="792479"/>
                <a:ext cx="848413" cy="433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Smoking Episodes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ADDDCE-A246-3643-A288-0DCBDCDD838C}"/>
                </a:ext>
              </a:extLst>
            </p:cNvPr>
            <p:cNvGrpSpPr/>
            <p:nvPr/>
          </p:nvGrpSpPr>
          <p:grpSpPr>
            <a:xfrm>
              <a:off x="1319753" y="3193355"/>
              <a:ext cx="9681328" cy="786965"/>
              <a:chOff x="1319753" y="3193355"/>
              <a:chExt cx="9681328" cy="786965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6B6F2B90-018B-1C47-8510-5F158105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3339470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CB420D0-A846-8E45-9E9E-545DCA6E660A}"/>
                  </a:ext>
                </a:extLst>
              </p:cNvPr>
              <p:cNvCxnSpPr/>
              <p:nvPr/>
            </p:nvCxnSpPr>
            <p:spPr>
              <a:xfrm>
                <a:off x="11001081" y="3207495"/>
                <a:ext cx="0" cy="292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E020C5-A5A5-7C42-906A-BFC0384617A7}"/>
                  </a:ext>
                </a:extLst>
              </p:cNvPr>
              <p:cNvCxnSpPr/>
              <p:nvPr/>
            </p:nvCxnSpPr>
            <p:spPr>
              <a:xfrm>
                <a:off x="1319753" y="3193355"/>
                <a:ext cx="0" cy="292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6BFD01A-B89D-4F4F-BF58-74BD68FD000A}"/>
                  </a:ext>
                </a:extLst>
              </p:cNvPr>
              <p:cNvCxnSpPr/>
              <p:nvPr/>
            </p:nvCxnSpPr>
            <p:spPr>
              <a:xfrm>
                <a:off x="2237031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859633A-9C74-764D-8858-6F9F0A518506}"/>
                  </a:ext>
                </a:extLst>
              </p:cNvPr>
              <p:cNvCxnSpPr/>
              <p:nvPr/>
            </p:nvCxnSpPr>
            <p:spPr>
              <a:xfrm>
                <a:off x="2321872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18B62FD-634C-9245-A704-A70329C58198}"/>
                  </a:ext>
                </a:extLst>
              </p:cNvPr>
              <p:cNvCxnSpPr/>
              <p:nvPr/>
            </p:nvCxnSpPr>
            <p:spPr>
              <a:xfrm>
                <a:off x="4242190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AF7F1A0-F58E-624D-9853-AD93AC75A39C}"/>
                  </a:ext>
                </a:extLst>
              </p:cNvPr>
              <p:cNvCxnSpPr/>
              <p:nvPr/>
            </p:nvCxnSpPr>
            <p:spPr>
              <a:xfrm>
                <a:off x="4328082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7B92D0F-0F18-DA4F-BA5C-5B9840DD3A64}"/>
                  </a:ext>
                </a:extLst>
              </p:cNvPr>
              <p:cNvCxnSpPr/>
              <p:nvPr/>
            </p:nvCxnSpPr>
            <p:spPr>
              <a:xfrm>
                <a:off x="2396764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016EDC0-7F5F-6A43-A0E3-0935D58AF0A1}"/>
                  </a:ext>
                </a:extLst>
              </p:cNvPr>
              <p:cNvCxnSpPr/>
              <p:nvPr/>
            </p:nvCxnSpPr>
            <p:spPr>
              <a:xfrm>
                <a:off x="9110743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DB2E4DC-7ACA-9445-A976-A8779B1EB829}"/>
                  </a:ext>
                </a:extLst>
              </p:cNvPr>
              <p:cNvCxnSpPr/>
              <p:nvPr/>
            </p:nvCxnSpPr>
            <p:spPr>
              <a:xfrm>
                <a:off x="9168874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7E1D7BC-6CDA-3844-BCF4-4C651A757CB1}"/>
                  </a:ext>
                </a:extLst>
              </p:cNvPr>
              <p:cNvCxnSpPr/>
              <p:nvPr/>
            </p:nvCxnSpPr>
            <p:spPr>
              <a:xfrm>
                <a:off x="9274609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F4994B-4E5C-F642-81F3-1B6DF5AF7A31}"/>
                  </a:ext>
                </a:extLst>
              </p:cNvPr>
              <p:cNvCxnSpPr/>
              <p:nvPr/>
            </p:nvCxnSpPr>
            <p:spPr>
              <a:xfrm>
                <a:off x="9369977" y="3205778"/>
                <a:ext cx="0" cy="1319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642E691-5BB1-CE4D-B724-2FB464247EC8}"/>
                  </a:ext>
                </a:extLst>
              </p:cNvPr>
              <p:cNvGrpSpPr/>
              <p:nvPr/>
            </p:nvGrpSpPr>
            <p:grpSpPr>
              <a:xfrm>
                <a:off x="2196445" y="3429037"/>
                <a:ext cx="7192180" cy="551283"/>
                <a:chOff x="2196445" y="1864187"/>
                <a:chExt cx="7192180" cy="551283"/>
              </a:xfrm>
            </p:grpSpPr>
            <p:sp>
              <p:nvSpPr>
                <p:cNvPr id="271" name="Left Brace 270">
                  <a:extLst>
                    <a:ext uri="{FF2B5EF4-FFF2-40B4-BE49-F238E27FC236}">
                      <a16:creationId xmlns:a16="http://schemas.microsoft.com/office/drawing/2014/main" id="{63EF5C71-DE60-D643-8171-F93865B6593E}"/>
                    </a:ext>
                  </a:extLst>
                </p:cNvPr>
                <p:cNvSpPr/>
                <p:nvPr/>
              </p:nvSpPr>
              <p:spPr>
                <a:xfrm rot="16200000">
                  <a:off x="2277044" y="1783589"/>
                  <a:ext cx="113122" cy="27432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Left Brace 271">
                  <a:extLst>
                    <a:ext uri="{FF2B5EF4-FFF2-40B4-BE49-F238E27FC236}">
                      <a16:creationId xmlns:a16="http://schemas.microsoft.com/office/drawing/2014/main" id="{C041417D-AD24-8F40-84C5-EFC292B09B8C}"/>
                    </a:ext>
                  </a:extLst>
                </p:cNvPr>
                <p:cNvSpPr/>
                <p:nvPr/>
              </p:nvSpPr>
              <p:spPr>
                <a:xfrm rot="16200000">
                  <a:off x="4271521" y="1783588"/>
                  <a:ext cx="113122" cy="27432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Left Brace 272">
                  <a:extLst>
                    <a:ext uri="{FF2B5EF4-FFF2-40B4-BE49-F238E27FC236}">
                      <a16:creationId xmlns:a16="http://schemas.microsoft.com/office/drawing/2014/main" id="{489E12CF-F15B-174F-BE7A-D282FAC48E1E}"/>
                    </a:ext>
                  </a:extLst>
                </p:cNvPr>
                <p:cNvSpPr/>
                <p:nvPr/>
              </p:nvSpPr>
              <p:spPr>
                <a:xfrm rot="16200000">
                  <a:off x="9172044" y="1760728"/>
                  <a:ext cx="113122" cy="32004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4" name="Straight Arrow Connector 273">
                  <a:extLst>
                    <a:ext uri="{FF2B5EF4-FFF2-40B4-BE49-F238E27FC236}">
                      <a16:creationId xmlns:a16="http://schemas.microsoft.com/office/drawing/2014/main" id="{69D2C760-33ED-A648-BCE7-212D4D7351D8}"/>
                    </a:ext>
                  </a:extLst>
                </p:cNvPr>
                <p:cNvCxnSpPr>
                  <a:cxnSpLocks/>
                  <a:stCxn id="277" idx="1"/>
                </p:cNvCxnSpPr>
                <p:nvPr/>
              </p:nvCxnSpPr>
              <p:spPr>
                <a:xfrm flipH="1" flipV="1">
                  <a:off x="2318995" y="1978450"/>
                  <a:ext cx="2948616" cy="2201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94464F8E-D71C-2741-B102-32D0F307824B}"/>
                    </a:ext>
                  </a:extLst>
                </p:cNvPr>
                <p:cNvCxnSpPr>
                  <a:cxnSpLocks/>
                  <a:stCxn id="277" idx="1"/>
                </p:cNvCxnSpPr>
                <p:nvPr/>
              </p:nvCxnSpPr>
              <p:spPr>
                <a:xfrm flipH="1" flipV="1">
                  <a:off x="4328083" y="1956834"/>
                  <a:ext cx="939528" cy="241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>
                  <a:extLst>
                    <a:ext uri="{FF2B5EF4-FFF2-40B4-BE49-F238E27FC236}">
                      <a16:creationId xmlns:a16="http://schemas.microsoft.com/office/drawing/2014/main" id="{2C59C19C-ABDB-1449-AC8D-F3FC07FF0C1E}"/>
                    </a:ext>
                  </a:extLst>
                </p:cNvPr>
                <p:cNvCxnSpPr>
                  <a:cxnSpLocks/>
                  <a:stCxn id="277" idx="3"/>
                </p:cNvCxnSpPr>
                <p:nvPr/>
              </p:nvCxnSpPr>
              <p:spPr>
                <a:xfrm flipV="1">
                  <a:off x="6116024" y="1960872"/>
                  <a:ext cx="3112551" cy="237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ontent Placeholder 2">
                  <a:extLst>
                    <a:ext uri="{FF2B5EF4-FFF2-40B4-BE49-F238E27FC236}">
                      <a16:creationId xmlns:a16="http://schemas.microsoft.com/office/drawing/2014/main" id="{B967F34E-CF66-6847-AF65-6E2C1176CF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67611" y="1981769"/>
                  <a:ext cx="848413" cy="43370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1200" dirty="0">
                      <a:latin typeface="Franklin Gothic Book" charset="0"/>
                      <a:ea typeface="Franklin Gothic Book" charset="0"/>
                      <a:cs typeface="Franklin Gothic Book" charset="0"/>
                    </a:rPr>
                    <a:t>Smoking Puffs</a:t>
                  </a:r>
                </a:p>
              </p:txBody>
            </p:sp>
          </p:grpSp>
        </p:grpSp>
        <p:sp>
          <p:nvSpPr>
            <p:cNvPr id="446" name="Content Placeholder 2">
              <a:extLst>
                <a:ext uri="{FF2B5EF4-FFF2-40B4-BE49-F238E27FC236}">
                  <a16:creationId xmlns:a16="http://schemas.microsoft.com/office/drawing/2014/main" id="{D2679282-E1FB-D04C-A4B9-6B3A0ECC8DC4}"/>
                </a:ext>
              </a:extLst>
            </p:cNvPr>
            <p:cNvSpPr txBox="1">
              <a:spLocks/>
            </p:cNvSpPr>
            <p:nvPr/>
          </p:nvSpPr>
          <p:spPr>
            <a:xfrm>
              <a:off x="306873" y="1397548"/>
              <a:ext cx="890331" cy="5787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Beginning</a:t>
              </a:r>
            </a:p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Of day</a:t>
              </a:r>
            </a:p>
          </p:txBody>
        </p:sp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483DB360-C59C-B44E-961F-4BD97B91EFAD}"/>
                </a:ext>
              </a:extLst>
            </p:cNvPr>
            <p:cNvSpPr/>
            <p:nvPr/>
          </p:nvSpPr>
          <p:spPr>
            <a:xfrm>
              <a:off x="306874" y="952011"/>
              <a:ext cx="11627460" cy="3028310"/>
            </a:xfrm>
            <a:prstGeom prst="roundRect">
              <a:avLst>
                <a:gd name="adj" fmla="val 8825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C80F17-A1B4-2A49-8B4F-BC2221D10843}"/>
                </a:ext>
              </a:extLst>
            </p:cNvPr>
            <p:cNvSpPr/>
            <p:nvPr/>
          </p:nvSpPr>
          <p:spPr>
            <a:xfrm>
              <a:off x="546755" y="2955330"/>
              <a:ext cx="530352" cy="530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B8DD3F01-2AB0-AD41-8BCE-AA82A601BA63}"/>
              </a:ext>
            </a:extLst>
          </p:cNvPr>
          <p:cNvSpPr/>
          <p:nvPr/>
        </p:nvSpPr>
        <p:spPr>
          <a:xfrm>
            <a:off x="546755" y="4227949"/>
            <a:ext cx="530352" cy="530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810EE3-959F-6F44-94FC-7D844511888C}"/>
              </a:ext>
            </a:extLst>
          </p:cNvPr>
          <p:cNvGrpSpPr/>
          <p:nvPr/>
        </p:nvGrpSpPr>
        <p:grpSpPr>
          <a:xfrm>
            <a:off x="306873" y="5090474"/>
            <a:ext cx="11627461" cy="1255125"/>
            <a:chOff x="306873" y="5090474"/>
            <a:chExt cx="11627461" cy="125512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EE54EA3-B139-EF48-AA3C-D0BCDA3E8071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6011966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8E0CBE6-8102-364B-A6C8-B425AC0CD601}"/>
                </a:ext>
              </a:extLst>
            </p:cNvPr>
            <p:cNvCxnSpPr/>
            <p:nvPr/>
          </p:nvCxnSpPr>
          <p:spPr>
            <a:xfrm>
              <a:off x="11001081" y="5879991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1EF3780-0D7D-ED43-9224-9B0A67EB5B7A}"/>
                </a:ext>
              </a:extLst>
            </p:cNvPr>
            <p:cNvCxnSpPr/>
            <p:nvPr/>
          </p:nvCxnSpPr>
          <p:spPr>
            <a:xfrm>
              <a:off x="1319753" y="5865851"/>
              <a:ext cx="0" cy="292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Content Placeholder 2">
              <a:extLst>
                <a:ext uri="{FF2B5EF4-FFF2-40B4-BE49-F238E27FC236}">
                  <a16:creationId xmlns:a16="http://schemas.microsoft.com/office/drawing/2014/main" id="{888A4DE3-408B-2B45-BF86-C248CA5BBEA1}"/>
                </a:ext>
              </a:extLst>
            </p:cNvPr>
            <p:cNvSpPr txBox="1">
              <a:spLocks/>
            </p:cNvSpPr>
            <p:nvPr/>
          </p:nvSpPr>
          <p:spPr>
            <a:xfrm>
              <a:off x="306873" y="5766869"/>
              <a:ext cx="890331" cy="5787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Beginning</a:t>
              </a:r>
            </a:p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Of day</a:t>
              </a:r>
            </a:p>
          </p:txBody>
        </p:sp>
        <p:sp>
          <p:nvSpPr>
            <p:cNvPr id="343" name="Content Placeholder 2">
              <a:extLst>
                <a:ext uri="{FF2B5EF4-FFF2-40B4-BE49-F238E27FC236}">
                  <a16:creationId xmlns:a16="http://schemas.microsoft.com/office/drawing/2014/main" id="{7E58B2E1-11C3-7E4F-BCB3-30FF7AC66693}"/>
                </a:ext>
              </a:extLst>
            </p:cNvPr>
            <p:cNvSpPr txBox="1">
              <a:spLocks/>
            </p:cNvSpPr>
            <p:nvPr/>
          </p:nvSpPr>
          <p:spPr>
            <a:xfrm>
              <a:off x="11044003" y="5766869"/>
              <a:ext cx="890331" cy="5787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End</a:t>
              </a:r>
            </a:p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Of day</a:t>
              </a:r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03E35B2F-525C-4A47-B6DB-218E1462744C}"/>
                </a:ext>
              </a:extLst>
            </p:cNvPr>
            <p:cNvCxnSpPr/>
            <p:nvPr/>
          </p:nvCxnSpPr>
          <p:spPr>
            <a:xfrm>
              <a:off x="2237031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82EEF23-28DE-9143-8785-A2866D9AB568}"/>
                </a:ext>
              </a:extLst>
            </p:cNvPr>
            <p:cNvCxnSpPr/>
            <p:nvPr/>
          </p:nvCxnSpPr>
          <p:spPr>
            <a:xfrm>
              <a:off x="2321872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76B5EA6-1A2A-9F44-8C3C-C8FF5A789648}"/>
                </a:ext>
              </a:extLst>
            </p:cNvPr>
            <p:cNvCxnSpPr/>
            <p:nvPr/>
          </p:nvCxnSpPr>
          <p:spPr>
            <a:xfrm>
              <a:off x="4242190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06DE419-0277-0F4E-95E0-23095CDF1AAA}"/>
                </a:ext>
              </a:extLst>
            </p:cNvPr>
            <p:cNvCxnSpPr/>
            <p:nvPr/>
          </p:nvCxnSpPr>
          <p:spPr>
            <a:xfrm>
              <a:off x="4328082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F43370D-B9A7-6A4F-8510-10501EBF7269}"/>
                </a:ext>
              </a:extLst>
            </p:cNvPr>
            <p:cNvCxnSpPr/>
            <p:nvPr/>
          </p:nvCxnSpPr>
          <p:spPr>
            <a:xfrm>
              <a:off x="2396764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4696691-1522-CC44-81BF-4D39BBD7944F}"/>
                </a:ext>
              </a:extLst>
            </p:cNvPr>
            <p:cNvCxnSpPr/>
            <p:nvPr/>
          </p:nvCxnSpPr>
          <p:spPr>
            <a:xfrm>
              <a:off x="9110743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E0956B4-27B6-1945-875F-E10877207A70}"/>
                </a:ext>
              </a:extLst>
            </p:cNvPr>
            <p:cNvCxnSpPr/>
            <p:nvPr/>
          </p:nvCxnSpPr>
          <p:spPr>
            <a:xfrm>
              <a:off x="9168874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C0467C1-244E-DF48-8B87-CD03D964AC08}"/>
                </a:ext>
              </a:extLst>
            </p:cNvPr>
            <p:cNvCxnSpPr/>
            <p:nvPr/>
          </p:nvCxnSpPr>
          <p:spPr>
            <a:xfrm>
              <a:off x="9274609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149DE97-2AAD-EF44-BF9D-024B233FB212}"/>
                </a:ext>
              </a:extLst>
            </p:cNvPr>
            <p:cNvCxnSpPr/>
            <p:nvPr/>
          </p:nvCxnSpPr>
          <p:spPr>
            <a:xfrm>
              <a:off x="9369977" y="5878274"/>
              <a:ext cx="0" cy="1319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2FFDBF-1B61-CB4F-91A0-CA08B3AF8AED}"/>
                </a:ext>
              </a:extLst>
            </p:cNvPr>
            <p:cNvCxnSpPr/>
            <p:nvPr/>
          </p:nvCxnSpPr>
          <p:spPr>
            <a:xfrm>
              <a:off x="4694548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4173E11-F556-5D47-B2EF-386CD6B1E31A}"/>
                </a:ext>
              </a:extLst>
            </p:cNvPr>
            <p:cNvCxnSpPr/>
            <p:nvPr/>
          </p:nvCxnSpPr>
          <p:spPr>
            <a:xfrm>
              <a:off x="5118754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D58F7B68-BEE9-E540-8B53-93E85DF35B26}"/>
                </a:ext>
              </a:extLst>
            </p:cNvPr>
            <p:cNvCxnSpPr/>
            <p:nvPr/>
          </p:nvCxnSpPr>
          <p:spPr>
            <a:xfrm>
              <a:off x="6542201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B054898-1987-E84B-AB64-09B11E06AEC7}"/>
                </a:ext>
              </a:extLst>
            </p:cNvPr>
            <p:cNvCxnSpPr/>
            <p:nvPr/>
          </p:nvCxnSpPr>
          <p:spPr>
            <a:xfrm>
              <a:off x="6438506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EF5247A-2168-494B-B31E-31E8DA4A056F}"/>
                </a:ext>
              </a:extLst>
            </p:cNvPr>
            <p:cNvCxnSpPr/>
            <p:nvPr/>
          </p:nvCxnSpPr>
          <p:spPr>
            <a:xfrm>
              <a:off x="6645896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FC2747C-2433-1D4F-9A1C-8E0A2B75A7FF}"/>
                </a:ext>
              </a:extLst>
            </p:cNvPr>
            <p:cNvCxnSpPr/>
            <p:nvPr/>
          </p:nvCxnSpPr>
          <p:spPr>
            <a:xfrm>
              <a:off x="6598762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CA6A9D8-EEDD-F548-8D90-F1DC110F630D}"/>
                </a:ext>
              </a:extLst>
            </p:cNvPr>
            <p:cNvCxnSpPr/>
            <p:nvPr/>
          </p:nvCxnSpPr>
          <p:spPr>
            <a:xfrm>
              <a:off x="7352906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4FA19C88-55F7-814C-97DB-DFC873C2EA03}"/>
                </a:ext>
              </a:extLst>
            </p:cNvPr>
            <p:cNvCxnSpPr/>
            <p:nvPr/>
          </p:nvCxnSpPr>
          <p:spPr>
            <a:xfrm>
              <a:off x="8097624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3FB5BD1-AB4A-4F4D-8BC1-8F0A5F20F0FA}"/>
                </a:ext>
              </a:extLst>
            </p:cNvPr>
            <p:cNvCxnSpPr/>
            <p:nvPr/>
          </p:nvCxnSpPr>
          <p:spPr>
            <a:xfrm>
              <a:off x="8012783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06A61B46-0457-964E-9973-78C696F162CF}"/>
                </a:ext>
              </a:extLst>
            </p:cNvPr>
            <p:cNvCxnSpPr/>
            <p:nvPr/>
          </p:nvCxnSpPr>
          <p:spPr>
            <a:xfrm>
              <a:off x="8154185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D492804-3753-9B46-9039-5C824AEB84B9}"/>
                </a:ext>
              </a:extLst>
            </p:cNvPr>
            <p:cNvCxnSpPr/>
            <p:nvPr/>
          </p:nvCxnSpPr>
          <p:spPr>
            <a:xfrm>
              <a:off x="9747315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F36FDCA-2E6A-6D4B-A95B-CF240A4DB7B3}"/>
                </a:ext>
              </a:extLst>
            </p:cNvPr>
            <p:cNvCxnSpPr/>
            <p:nvPr/>
          </p:nvCxnSpPr>
          <p:spPr>
            <a:xfrm>
              <a:off x="9888718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F91A6A3-6678-BE45-9073-AF60F131EB45}"/>
                </a:ext>
              </a:extLst>
            </p:cNvPr>
            <p:cNvCxnSpPr/>
            <p:nvPr/>
          </p:nvCxnSpPr>
          <p:spPr>
            <a:xfrm>
              <a:off x="1517716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47AA9C3-CCCC-A74E-BE59-C59EB00F4DFE}"/>
                </a:ext>
              </a:extLst>
            </p:cNvPr>
            <p:cNvCxnSpPr/>
            <p:nvPr/>
          </p:nvCxnSpPr>
          <p:spPr>
            <a:xfrm>
              <a:off x="1593131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47C710AB-9C45-EA4B-9D2D-15658F1E00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9119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E2FC460-C26A-AB4B-8BD8-8AEFBBD5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90335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4F4CF78-B615-7144-AD24-47FFAE0C28E9}"/>
                </a:ext>
              </a:extLst>
            </p:cNvPr>
            <p:cNvCxnSpPr>
              <a:cxnSpLocks/>
            </p:cNvCxnSpPr>
            <p:nvPr/>
          </p:nvCxnSpPr>
          <p:spPr>
            <a:xfrm>
              <a:off x="2978871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6163DC38-0958-E94F-B959-B45A2ABE9751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23" y="5878274"/>
              <a:ext cx="0" cy="13197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20F71FE8-9654-E04F-9525-F3F6A110E3FB}"/>
                </a:ext>
              </a:extLst>
            </p:cNvPr>
            <p:cNvSpPr/>
            <p:nvPr/>
          </p:nvSpPr>
          <p:spPr>
            <a:xfrm rot="10800000">
              <a:off x="546755" y="5090474"/>
              <a:ext cx="11095348" cy="3110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4F4526-E14A-AC44-9381-2222575F0DB9}"/>
              </a:ext>
            </a:extLst>
          </p:cNvPr>
          <p:cNvSpPr/>
          <p:nvPr/>
        </p:nvSpPr>
        <p:spPr>
          <a:xfrm>
            <a:off x="306873" y="6413295"/>
            <a:ext cx="1162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pretend that we get to see all the HTMGs but not if they come from a smoking episode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/>
      <p:bldP spid="4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HTMGs: only useful if there’s signal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2367B4F-E11B-0348-9636-D8827A96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9391"/>
            <a:ext cx="10515600" cy="17986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we use other data sources to understand the relationship between smoking and HTMGs?</a:t>
            </a:r>
          </a:p>
          <a:p>
            <a:endParaRPr lang="en-US" dirty="0"/>
          </a:p>
          <a:p>
            <a:r>
              <a:rPr lang="en-US" dirty="0"/>
              <a:t>What’s the expected # of HTMGs in each episode?</a:t>
            </a:r>
          </a:p>
          <a:p>
            <a:endParaRPr lang="en-US" dirty="0"/>
          </a:p>
          <a:p>
            <a:r>
              <a:rPr lang="en-US" dirty="0"/>
              <a:t>What’s the expected # of HTMGs away from smoking episodes?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A80621-AF43-C640-9A0E-AACEB767E6B6}"/>
              </a:ext>
            </a:extLst>
          </p:cNvPr>
          <p:cNvCxnSpPr>
            <a:cxnSpLocks/>
          </p:cNvCxnSpPr>
          <p:nvPr/>
        </p:nvCxnSpPr>
        <p:spPr>
          <a:xfrm>
            <a:off x="1762812" y="2547924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2010FB-0272-7E40-AE1D-F62069165794}"/>
              </a:ext>
            </a:extLst>
          </p:cNvPr>
          <p:cNvCxnSpPr/>
          <p:nvPr/>
        </p:nvCxnSpPr>
        <p:spPr>
          <a:xfrm>
            <a:off x="11444140" y="2415949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B3C2E4-2912-A546-87C3-F637762B59F9}"/>
              </a:ext>
            </a:extLst>
          </p:cNvPr>
          <p:cNvCxnSpPr/>
          <p:nvPr/>
        </p:nvCxnSpPr>
        <p:spPr>
          <a:xfrm>
            <a:off x="1762812" y="2401809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A1A53DC5-661B-EC45-85A2-8D8FDCA066C6}"/>
              </a:ext>
            </a:extLst>
          </p:cNvPr>
          <p:cNvSpPr txBox="1">
            <a:spLocks/>
          </p:cNvSpPr>
          <p:nvPr/>
        </p:nvSpPr>
        <p:spPr>
          <a:xfrm>
            <a:off x="306873" y="2302827"/>
            <a:ext cx="1416525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Person A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“The Gesticulator”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EF4458-9936-354B-ABF7-51C42A101DB5}"/>
              </a:ext>
            </a:extLst>
          </p:cNvPr>
          <p:cNvGrpSpPr/>
          <p:nvPr/>
        </p:nvGrpSpPr>
        <p:grpSpPr>
          <a:xfrm>
            <a:off x="2616975" y="1565783"/>
            <a:ext cx="7214709" cy="2264186"/>
            <a:chOff x="2173916" y="792479"/>
            <a:chExt cx="7214709" cy="2264186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A72C62D-3B5F-6D41-8025-965ED320E108}"/>
                </a:ext>
              </a:extLst>
            </p:cNvPr>
            <p:cNvSpPr/>
            <p:nvPr/>
          </p:nvSpPr>
          <p:spPr>
            <a:xfrm>
              <a:off x="2196445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0AB91B8-BB5E-ED44-97D3-36C196A0A5A7}"/>
                </a:ext>
              </a:extLst>
            </p:cNvPr>
            <p:cNvSpPr/>
            <p:nvPr/>
          </p:nvSpPr>
          <p:spPr>
            <a:xfrm>
              <a:off x="9068585" y="1444682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8761B6B-0690-E74D-9EF1-B4F5A999BF93}"/>
                </a:ext>
              </a:extLst>
            </p:cNvPr>
            <p:cNvSpPr/>
            <p:nvPr/>
          </p:nvSpPr>
          <p:spPr>
            <a:xfrm>
              <a:off x="4185500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04E5A763-8D08-EA46-84CB-44EDD6E5B0FF}"/>
                </a:ext>
              </a:extLst>
            </p:cNvPr>
            <p:cNvSpPr/>
            <p:nvPr/>
          </p:nvSpPr>
          <p:spPr>
            <a:xfrm rot="5400000">
              <a:off x="2254515" y="119675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E7ECF7B1-3E84-D142-9BE1-413B606E0CFB}"/>
                </a:ext>
              </a:extLst>
            </p:cNvPr>
            <p:cNvSpPr/>
            <p:nvPr/>
          </p:nvSpPr>
          <p:spPr>
            <a:xfrm rot="5400000">
              <a:off x="4247245" y="1208554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EF557225-07A0-4245-8C8D-59730FBF809D}"/>
                </a:ext>
              </a:extLst>
            </p:cNvPr>
            <p:cNvSpPr/>
            <p:nvPr/>
          </p:nvSpPr>
          <p:spPr>
            <a:xfrm rot="5400000">
              <a:off x="9161725" y="1211607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AE6A42E-2BBD-1E40-8786-B2D60D0F2629}"/>
                </a:ext>
              </a:extLst>
            </p:cNvPr>
            <p:cNvCxnSpPr>
              <a:cxnSpLocks/>
              <a:stCxn id="106" idx="1"/>
              <a:endCxn id="100" idx="1"/>
            </p:cNvCxnSpPr>
            <p:nvPr/>
          </p:nvCxnSpPr>
          <p:spPr>
            <a:xfrm flipH="1">
              <a:off x="2311076" y="1009330"/>
              <a:ext cx="3089383" cy="2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ADC0EF1-BA30-C042-92E4-767F00CF5449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4336973" y="1009330"/>
              <a:ext cx="1063486" cy="19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11BB5E3-77BB-9547-BAF9-591E207D682C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6248872" y="1009330"/>
              <a:ext cx="2979703" cy="2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>
              <a:extLst>
                <a:ext uri="{FF2B5EF4-FFF2-40B4-BE49-F238E27FC236}">
                  <a16:creationId xmlns:a16="http://schemas.microsoft.com/office/drawing/2014/main" id="{E2F268FD-7E63-E94D-93FF-18DC53D7FD32}"/>
                </a:ext>
              </a:extLst>
            </p:cNvPr>
            <p:cNvSpPr txBox="1">
              <a:spLocks/>
            </p:cNvSpPr>
            <p:nvPr/>
          </p:nvSpPr>
          <p:spPr>
            <a:xfrm>
              <a:off x="5400459" y="79247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Episodes</a:t>
              </a:r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282C1A59-7E27-E544-992E-93E6ED3E1584}"/>
                </a:ext>
              </a:extLst>
            </p:cNvPr>
            <p:cNvSpPr/>
            <p:nvPr/>
          </p:nvSpPr>
          <p:spPr>
            <a:xfrm>
              <a:off x="2196445" y="2971824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6094B067-2C5B-D346-BF70-75085E9F29D1}"/>
                </a:ext>
              </a:extLst>
            </p:cNvPr>
            <p:cNvSpPr/>
            <p:nvPr/>
          </p:nvSpPr>
          <p:spPr>
            <a:xfrm>
              <a:off x="9068585" y="2971824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6201F3D2-326F-5745-B2C4-B9975D541D0E}"/>
                </a:ext>
              </a:extLst>
            </p:cNvPr>
            <p:cNvSpPr/>
            <p:nvPr/>
          </p:nvSpPr>
          <p:spPr>
            <a:xfrm>
              <a:off x="4185500" y="2971824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DCA5C7-4941-8842-85DA-D41489D5E2F6}"/>
              </a:ext>
            </a:extLst>
          </p:cNvPr>
          <p:cNvCxnSpPr/>
          <p:nvPr/>
        </p:nvCxnSpPr>
        <p:spPr>
          <a:xfrm>
            <a:off x="2680090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54D87FD-B5E7-BA44-A926-B34704A204A5}"/>
              </a:ext>
            </a:extLst>
          </p:cNvPr>
          <p:cNvCxnSpPr/>
          <p:nvPr/>
        </p:nvCxnSpPr>
        <p:spPr>
          <a:xfrm>
            <a:off x="2764931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31374A2-D7A7-D342-BD04-56B2D62964C6}"/>
              </a:ext>
            </a:extLst>
          </p:cNvPr>
          <p:cNvCxnSpPr/>
          <p:nvPr/>
        </p:nvCxnSpPr>
        <p:spPr>
          <a:xfrm>
            <a:off x="4685249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218B5D-E0A2-E04A-A482-7DA27B30F58D}"/>
              </a:ext>
            </a:extLst>
          </p:cNvPr>
          <p:cNvCxnSpPr/>
          <p:nvPr/>
        </p:nvCxnSpPr>
        <p:spPr>
          <a:xfrm>
            <a:off x="4771141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3B3621C-9100-2545-A353-C530A55B4958}"/>
              </a:ext>
            </a:extLst>
          </p:cNvPr>
          <p:cNvCxnSpPr/>
          <p:nvPr/>
        </p:nvCxnSpPr>
        <p:spPr>
          <a:xfrm>
            <a:off x="2839823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B61163F-C447-AA4C-9E7A-4823958D5CF2}"/>
              </a:ext>
            </a:extLst>
          </p:cNvPr>
          <p:cNvCxnSpPr/>
          <p:nvPr/>
        </p:nvCxnSpPr>
        <p:spPr>
          <a:xfrm>
            <a:off x="9553802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8116C0B-A89F-6F44-8839-A0C91FB3240E}"/>
              </a:ext>
            </a:extLst>
          </p:cNvPr>
          <p:cNvCxnSpPr/>
          <p:nvPr/>
        </p:nvCxnSpPr>
        <p:spPr>
          <a:xfrm>
            <a:off x="9611933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52AE9E8-1628-8F47-B235-CA7FFA3B0F18}"/>
              </a:ext>
            </a:extLst>
          </p:cNvPr>
          <p:cNvCxnSpPr/>
          <p:nvPr/>
        </p:nvCxnSpPr>
        <p:spPr>
          <a:xfrm>
            <a:off x="9717668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25FD736-DB28-EF46-A943-BDD4387129C8}"/>
              </a:ext>
            </a:extLst>
          </p:cNvPr>
          <p:cNvCxnSpPr/>
          <p:nvPr/>
        </p:nvCxnSpPr>
        <p:spPr>
          <a:xfrm>
            <a:off x="9813036" y="2414232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E4D3D24-3EF5-8747-A6A8-E0286F9393A3}"/>
              </a:ext>
            </a:extLst>
          </p:cNvPr>
          <p:cNvCxnSpPr/>
          <p:nvPr/>
        </p:nvCxnSpPr>
        <p:spPr>
          <a:xfrm>
            <a:off x="5137607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45538C-6265-8F45-92E7-3968F5775121}"/>
              </a:ext>
            </a:extLst>
          </p:cNvPr>
          <p:cNvCxnSpPr/>
          <p:nvPr/>
        </p:nvCxnSpPr>
        <p:spPr>
          <a:xfrm>
            <a:off x="5561813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280ED7-2FCA-174C-A9A2-FE4BF017D025}"/>
              </a:ext>
            </a:extLst>
          </p:cNvPr>
          <p:cNvCxnSpPr/>
          <p:nvPr/>
        </p:nvCxnSpPr>
        <p:spPr>
          <a:xfrm>
            <a:off x="6985260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A1EE6A8-1C22-724A-A9C3-F2134FEAB37A}"/>
              </a:ext>
            </a:extLst>
          </p:cNvPr>
          <p:cNvCxnSpPr/>
          <p:nvPr/>
        </p:nvCxnSpPr>
        <p:spPr>
          <a:xfrm>
            <a:off x="6881565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154B99E-713D-FE41-91B7-D908D88EA342}"/>
              </a:ext>
            </a:extLst>
          </p:cNvPr>
          <p:cNvCxnSpPr/>
          <p:nvPr/>
        </p:nvCxnSpPr>
        <p:spPr>
          <a:xfrm>
            <a:off x="7088955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597D51C-084E-1440-A57F-41CEE539D869}"/>
              </a:ext>
            </a:extLst>
          </p:cNvPr>
          <p:cNvCxnSpPr/>
          <p:nvPr/>
        </p:nvCxnSpPr>
        <p:spPr>
          <a:xfrm>
            <a:off x="7041821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27A865-1EFE-674B-8881-49FCB2790762}"/>
              </a:ext>
            </a:extLst>
          </p:cNvPr>
          <p:cNvCxnSpPr/>
          <p:nvPr/>
        </p:nvCxnSpPr>
        <p:spPr>
          <a:xfrm>
            <a:off x="7795965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C53D77-67D6-EA4F-88B8-A5501410159C}"/>
              </a:ext>
            </a:extLst>
          </p:cNvPr>
          <p:cNvCxnSpPr/>
          <p:nvPr/>
        </p:nvCxnSpPr>
        <p:spPr>
          <a:xfrm>
            <a:off x="8540683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A516C9-42C1-F746-8589-64FAC4CF849D}"/>
              </a:ext>
            </a:extLst>
          </p:cNvPr>
          <p:cNvCxnSpPr/>
          <p:nvPr/>
        </p:nvCxnSpPr>
        <p:spPr>
          <a:xfrm>
            <a:off x="8455842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75C3BB3-20EB-254F-BC1E-9EA0F9292DCA}"/>
              </a:ext>
            </a:extLst>
          </p:cNvPr>
          <p:cNvCxnSpPr/>
          <p:nvPr/>
        </p:nvCxnSpPr>
        <p:spPr>
          <a:xfrm>
            <a:off x="8597244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2365244-B11B-9547-A1CE-7257999062EA}"/>
              </a:ext>
            </a:extLst>
          </p:cNvPr>
          <p:cNvCxnSpPr/>
          <p:nvPr/>
        </p:nvCxnSpPr>
        <p:spPr>
          <a:xfrm>
            <a:off x="10190374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2DE6F10-6F86-DA45-8F62-23DB6BC4642A}"/>
              </a:ext>
            </a:extLst>
          </p:cNvPr>
          <p:cNvCxnSpPr/>
          <p:nvPr/>
        </p:nvCxnSpPr>
        <p:spPr>
          <a:xfrm>
            <a:off x="10331777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2A0155D-6AC3-8D45-92ED-27E4F125DCC2}"/>
              </a:ext>
            </a:extLst>
          </p:cNvPr>
          <p:cNvCxnSpPr/>
          <p:nvPr/>
        </p:nvCxnSpPr>
        <p:spPr>
          <a:xfrm>
            <a:off x="1960775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480628-D981-5F48-AD62-6D0561469515}"/>
              </a:ext>
            </a:extLst>
          </p:cNvPr>
          <p:cNvCxnSpPr/>
          <p:nvPr/>
        </p:nvCxnSpPr>
        <p:spPr>
          <a:xfrm>
            <a:off x="2036190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6C1B4A6-175D-1644-B025-EB02720C9A13}"/>
              </a:ext>
            </a:extLst>
          </p:cNvPr>
          <p:cNvCxnSpPr>
            <a:cxnSpLocks/>
          </p:cNvCxnSpPr>
          <p:nvPr/>
        </p:nvCxnSpPr>
        <p:spPr>
          <a:xfrm>
            <a:off x="2102178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B4E320B-79C3-4C43-91F4-817B698A8C83}"/>
              </a:ext>
            </a:extLst>
          </p:cNvPr>
          <p:cNvCxnSpPr>
            <a:cxnSpLocks/>
          </p:cNvCxnSpPr>
          <p:nvPr/>
        </p:nvCxnSpPr>
        <p:spPr>
          <a:xfrm>
            <a:off x="3233394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5B8734-DF8B-C34E-B9B5-68346A3FC909}"/>
              </a:ext>
            </a:extLst>
          </p:cNvPr>
          <p:cNvCxnSpPr>
            <a:cxnSpLocks/>
          </p:cNvCxnSpPr>
          <p:nvPr/>
        </p:nvCxnSpPr>
        <p:spPr>
          <a:xfrm>
            <a:off x="3421930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FF24BEE-B7F6-F449-9B61-2A17A20D606F}"/>
              </a:ext>
            </a:extLst>
          </p:cNvPr>
          <p:cNvCxnSpPr>
            <a:cxnSpLocks/>
          </p:cNvCxnSpPr>
          <p:nvPr/>
        </p:nvCxnSpPr>
        <p:spPr>
          <a:xfrm>
            <a:off x="4213782" y="2414232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031D810-07EF-2544-BE5A-1B34257AA1AF}"/>
              </a:ext>
            </a:extLst>
          </p:cNvPr>
          <p:cNvGrpSpPr/>
          <p:nvPr/>
        </p:nvGrpSpPr>
        <p:grpSpPr>
          <a:xfrm>
            <a:off x="2639504" y="2637491"/>
            <a:ext cx="7192180" cy="551283"/>
            <a:chOff x="2196445" y="1864187"/>
            <a:chExt cx="7192180" cy="551283"/>
          </a:xfrm>
        </p:grpSpPr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0CB9D5EB-F769-1C44-8651-CA5379C2E2B6}"/>
                </a:ext>
              </a:extLst>
            </p:cNvPr>
            <p:cNvSpPr/>
            <p:nvPr/>
          </p:nvSpPr>
          <p:spPr>
            <a:xfrm rot="16200000">
              <a:off x="2277044" y="178358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A42E664A-71BE-1F44-A2CC-F6A2FFCE15DB}"/>
                </a:ext>
              </a:extLst>
            </p:cNvPr>
            <p:cNvSpPr/>
            <p:nvPr/>
          </p:nvSpPr>
          <p:spPr>
            <a:xfrm rot="16200000">
              <a:off x="4271521" y="1783588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1C4A022A-6250-FF48-B285-3CB76ACE65C7}"/>
                </a:ext>
              </a:extLst>
            </p:cNvPr>
            <p:cNvSpPr/>
            <p:nvPr/>
          </p:nvSpPr>
          <p:spPr>
            <a:xfrm rot="16200000">
              <a:off x="9172044" y="1760728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EE5980-6ED1-6342-85AB-BD03061919A0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flipH="1" flipV="1">
              <a:off x="2318995" y="1978450"/>
              <a:ext cx="2948616" cy="22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3233B55-13EF-6F4C-9BE4-5BF6D3437187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flipH="1" flipV="1">
              <a:off x="4328083" y="1956834"/>
              <a:ext cx="939528" cy="24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010EC9E-9153-0940-B3DD-57FF8074EFAF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 flipV="1">
              <a:off x="6116024" y="1960872"/>
              <a:ext cx="3112551" cy="23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ontent Placeholder 2">
              <a:extLst>
                <a:ext uri="{FF2B5EF4-FFF2-40B4-BE49-F238E27FC236}">
                  <a16:creationId xmlns:a16="http://schemas.microsoft.com/office/drawing/2014/main" id="{8C438AC5-FFA0-D548-861F-0BD97ED9F602}"/>
                </a:ext>
              </a:extLst>
            </p:cNvPr>
            <p:cNvSpPr txBox="1">
              <a:spLocks/>
            </p:cNvSpPr>
            <p:nvPr/>
          </p:nvSpPr>
          <p:spPr>
            <a:xfrm>
              <a:off x="5267611" y="198176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Puffs</a:t>
              </a: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C2B1374-E00C-3F4E-9147-C2072083B20A}"/>
              </a:ext>
            </a:extLst>
          </p:cNvPr>
          <p:cNvCxnSpPr>
            <a:cxnSpLocks/>
          </p:cNvCxnSpPr>
          <p:nvPr/>
        </p:nvCxnSpPr>
        <p:spPr>
          <a:xfrm>
            <a:off x="1762812" y="4036665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DA3F3D-4179-A846-9838-0FC8A4F56512}"/>
              </a:ext>
            </a:extLst>
          </p:cNvPr>
          <p:cNvCxnSpPr/>
          <p:nvPr/>
        </p:nvCxnSpPr>
        <p:spPr>
          <a:xfrm>
            <a:off x="11444140" y="3904690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52DA7C-D505-884A-990F-0823D8801E43}"/>
              </a:ext>
            </a:extLst>
          </p:cNvPr>
          <p:cNvCxnSpPr/>
          <p:nvPr/>
        </p:nvCxnSpPr>
        <p:spPr>
          <a:xfrm>
            <a:off x="1762812" y="3890550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D27E1904-36AE-AB40-B2E2-486389115641}"/>
              </a:ext>
            </a:extLst>
          </p:cNvPr>
          <p:cNvSpPr txBox="1">
            <a:spLocks/>
          </p:cNvSpPr>
          <p:nvPr/>
        </p:nvSpPr>
        <p:spPr>
          <a:xfrm>
            <a:off x="306874" y="3791568"/>
            <a:ext cx="1417320" cy="57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Person B</a:t>
            </a:r>
          </a:p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“The Quiet One”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6FE68C-9035-8D46-992C-669FFA93DBAA}"/>
              </a:ext>
            </a:extLst>
          </p:cNvPr>
          <p:cNvCxnSpPr/>
          <p:nvPr/>
        </p:nvCxnSpPr>
        <p:spPr>
          <a:xfrm>
            <a:off x="2680090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61D886D-CDDF-C74F-81A7-5A95AD516FD5}"/>
              </a:ext>
            </a:extLst>
          </p:cNvPr>
          <p:cNvCxnSpPr/>
          <p:nvPr/>
        </p:nvCxnSpPr>
        <p:spPr>
          <a:xfrm>
            <a:off x="2764931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70B64FB-22B9-934C-AF24-AA34A8ECFB3C}"/>
              </a:ext>
            </a:extLst>
          </p:cNvPr>
          <p:cNvCxnSpPr/>
          <p:nvPr/>
        </p:nvCxnSpPr>
        <p:spPr>
          <a:xfrm>
            <a:off x="4685249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3264257-9A7D-CB41-A993-E644B893E9F1}"/>
              </a:ext>
            </a:extLst>
          </p:cNvPr>
          <p:cNvCxnSpPr/>
          <p:nvPr/>
        </p:nvCxnSpPr>
        <p:spPr>
          <a:xfrm>
            <a:off x="4771141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49283AA-5FAE-8948-A67A-F44B53B36F2D}"/>
              </a:ext>
            </a:extLst>
          </p:cNvPr>
          <p:cNvCxnSpPr/>
          <p:nvPr/>
        </p:nvCxnSpPr>
        <p:spPr>
          <a:xfrm>
            <a:off x="2839823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196FE5C-CCFA-6F4D-98FB-E93756660EEC}"/>
              </a:ext>
            </a:extLst>
          </p:cNvPr>
          <p:cNvCxnSpPr/>
          <p:nvPr/>
        </p:nvCxnSpPr>
        <p:spPr>
          <a:xfrm>
            <a:off x="9553802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6F59436-C174-D849-8928-58B1040B8C31}"/>
              </a:ext>
            </a:extLst>
          </p:cNvPr>
          <p:cNvCxnSpPr/>
          <p:nvPr/>
        </p:nvCxnSpPr>
        <p:spPr>
          <a:xfrm>
            <a:off x="9611933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87B3568-7B2C-504A-A4DD-AD16335ACC9E}"/>
              </a:ext>
            </a:extLst>
          </p:cNvPr>
          <p:cNvCxnSpPr/>
          <p:nvPr/>
        </p:nvCxnSpPr>
        <p:spPr>
          <a:xfrm>
            <a:off x="9717668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140A4D-4DFA-2B4C-B8D3-A696CE060835}"/>
              </a:ext>
            </a:extLst>
          </p:cNvPr>
          <p:cNvCxnSpPr/>
          <p:nvPr/>
        </p:nvCxnSpPr>
        <p:spPr>
          <a:xfrm>
            <a:off x="9813036" y="3902973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8ACD6B-FBF3-0640-8C93-0D13943C9990}"/>
              </a:ext>
            </a:extLst>
          </p:cNvPr>
          <p:cNvCxnSpPr/>
          <p:nvPr/>
        </p:nvCxnSpPr>
        <p:spPr>
          <a:xfrm>
            <a:off x="6701357" y="3902973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AEDD8E6-D5C5-2D4B-86D5-BFC850F6E639}"/>
              </a:ext>
            </a:extLst>
          </p:cNvPr>
          <p:cNvCxnSpPr>
            <a:cxnSpLocks/>
          </p:cNvCxnSpPr>
          <p:nvPr/>
        </p:nvCxnSpPr>
        <p:spPr>
          <a:xfrm>
            <a:off x="3667027" y="3902973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826A843-7FB1-724A-BC3B-DC2BB1F03C17}"/>
              </a:ext>
            </a:extLst>
          </p:cNvPr>
          <p:cNvGrpSpPr/>
          <p:nvPr/>
        </p:nvGrpSpPr>
        <p:grpSpPr>
          <a:xfrm>
            <a:off x="2639504" y="4126232"/>
            <a:ext cx="7192180" cy="551283"/>
            <a:chOff x="2196445" y="1864187"/>
            <a:chExt cx="7192180" cy="551283"/>
          </a:xfrm>
        </p:grpSpPr>
        <p:sp>
          <p:nvSpPr>
            <p:cNvPr id="175" name="Left Brace 174">
              <a:extLst>
                <a:ext uri="{FF2B5EF4-FFF2-40B4-BE49-F238E27FC236}">
                  <a16:creationId xmlns:a16="http://schemas.microsoft.com/office/drawing/2014/main" id="{7279720D-C11A-B14F-BC62-28E163A91140}"/>
                </a:ext>
              </a:extLst>
            </p:cNvPr>
            <p:cNvSpPr/>
            <p:nvPr/>
          </p:nvSpPr>
          <p:spPr>
            <a:xfrm rot="16200000">
              <a:off x="2277044" y="178358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Left Brace 175">
              <a:extLst>
                <a:ext uri="{FF2B5EF4-FFF2-40B4-BE49-F238E27FC236}">
                  <a16:creationId xmlns:a16="http://schemas.microsoft.com/office/drawing/2014/main" id="{612B87A8-51BC-3249-B6DA-2B6DDE414E23}"/>
                </a:ext>
              </a:extLst>
            </p:cNvPr>
            <p:cNvSpPr/>
            <p:nvPr/>
          </p:nvSpPr>
          <p:spPr>
            <a:xfrm rot="16200000">
              <a:off x="4271521" y="1783588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Left Brace 176">
              <a:extLst>
                <a:ext uri="{FF2B5EF4-FFF2-40B4-BE49-F238E27FC236}">
                  <a16:creationId xmlns:a16="http://schemas.microsoft.com/office/drawing/2014/main" id="{C15B210C-8937-5642-A0A5-0B44F7862A3D}"/>
                </a:ext>
              </a:extLst>
            </p:cNvPr>
            <p:cNvSpPr/>
            <p:nvPr/>
          </p:nvSpPr>
          <p:spPr>
            <a:xfrm rot="16200000">
              <a:off x="9172044" y="1760728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D6DCF0-27CC-D047-B83E-1DA33353FFC4}"/>
                </a:ext>
              </a:extLst>
            </p:cNvPr>
            <p:cNvCxnSpPr>
              <a:cxnSpLocks/>
              <a:stCxn id="181" idx="1"/>
            </p:cNvCxnSpPr>
            <p:nvPr/>
          </p:nvCxnSpPr>
          <p:spPr>
            <a:xfrm flipH="1" flipV="1">
              <a:off x="2318995" y="1978450"/>
              <a:ext cx="2948616" cy="22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186B8F2-4BB4-E24F-9547-599B19BC7CCC}"/>
                </a:ext>
              </a:extLst>
            </p:cNvPr>
            <p:cNvCxnSpPr>
              <a:cxnSpLocks/>
              <a:stCxn id="181" idx="1"/>
            </p:cNvCxnSpPr>
            <p:nvPr/>
          </p:nvCxnSpPr>
          <p:spPr>
            <a:xfrm flipH="1" flipV="1">
              <a:off x="4328083" y="1956834"/>
              <a:ext cx="939528" cy="24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FB3448-30EE-0540-98C2-BCE0891DD515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 flipV="1">
              <a:off x="6116024" y="1960872"/>
              <a:ext cx="3112551" cy="23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Content Placeholder 2">
              <a:extLst>
                <a:ext uri="{FF2B5EF4-FFF2-40B4-BE49-F238E27FC236}">
                  <a16:creationId xmlns:a16="http://schemas.microsoft.com/office/drawing/2014/main" id="{E034E3A8-BA8D-C744-8274-4DD86348D772}"/>
                </a:ext>
              </a:extLst>
            </p:cNvPr>
            <p:cNvSpPr txBox="1">
              <a:spLocks/>
            </p:cNvSpPr>
            <p:nvPr/>
          </p:nvSpPr>
          <p:spPr>
            <a:xfrm>
              <a:off x="5267611" y="198176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Puffs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1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Use high sensitivity measure for </a:t>
            </a:r>
            <a:r>
              <a:rPr lang="en-US"/>
              <a:t>smoking episodes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9D87C-6F49-A84B-856C-5164801D2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Take times at which event-contingent self-reported smoking is reported</a:t>
                </a:r>
              </a:p>
              <a:p>
                <a:pPr lvl="1"/>
                <a:r>
                  <a:rPr lang="en-US" dirty="0"/>
                  <a:t>These are GUARANTEED to be smoking times (or proximal to smoking times)</a:t>
                </a:r>
              </a:p>
              <a:p>
                <a:r>
                  <a:rPr lang="en-US" dirty="0"/>
                  <a:t>Take reports with response Response options ”&lt;5”, “5-15”, and “15-30” </a:t>
                </a:r>
              </a:p>
              <a:p>
                <a:pPr lvl="1"/>
                <a:r>
                  <a:rPr lang="en-US" dirty="0"/>
                  <a:t>Ignore “&gt;30”</a:t>
                </a:r>
              </a:p>
              <a:p>
                <a:pPr lvl="1"/>
                <a:r>
                  <a:rPr lang="en-US" dirty="0"/>
                  <a:t>Pretend the smoking event occurs at the mid-point of this range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 15, 30, 60</m:t>
                    </m:r>
                  </m:oMath>
                </a14:m>
                <a:r>
                  <a:rPr lang="en-US" dirty="0"/>
                  <a:t> minutes</a:t>
                </a:r>
              </a:p>
              <a:p>
                <a:pPr lvl="1"/>
                <a:r>
                  <a:rPr lang="en-US" dirty="0"/>
                  <a:t>For each event-contingent self-report, compute HTMGs in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minutes preceding the event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9D87C-6F49-A84B-856C-5164801D2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4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Prior on signal-to-noise of end-of-day self-report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EFF818-AB09-4D44-9739-94707C017D09}"/>
              </a:ext>
            </a:extLst>
          </p:cNvPr>
          <p:cNvCxnSpPr>
            <a:cxnSpLocks/>
          </p:cNvCxnSpPr>
          <p:nvPr/>
        </p:nvCxnSpPr>
        <p:spPr>
          <a:xfrm>
            <a:off x="1973629" y="2662787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90265A-ECDB-3E4A-A167-4468A3957C85}"/>
              </a:ext>
            </a:extLst>
          </p:cNvPr>
          <p:cNvCxnSpPr/>
          <p:nvPr/>
        </p:nvCxnSpPr>
        <p:spPr>
          <a:xfrm>
            <a:off x="11654957" y="2530812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4C110-7E46-0E40-98B6-74CB17371EF4}"/>
              </a:ext>
            </a:extLst>
          </p:cNvPr>
          <p:cNvCxnSpPr/>
          <p:nvPr/>
        </p:nvCxnSpPr>
        <p:spPr>
          <a:xfrm>
            <a:off x="1973629" y="2516672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A4E73E0-9622-F846-9C39-6DA3118F2DFF}"/>
              </a:ext>
            </a:extLst>
          </p:cNvPr>
          <p:cNvGrpSpPr/>
          <p:nvPr/>
        </p:nvGrpSpPr>
        <p:grpSpPr>
          <a:xfrm>
            <a:off x="2827792" y="1680646"/>
            <a:ext cx="7214709" cy="737044"/>
            <a:chOff x="2173916" y="792479"/>
            <a:chExt cx="7214709" cy="73704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E42CBDE-9CF8-FC4D-8023-5B5F1D93A361}"/>
                </a:ext>
              </a:extLst>
            </p:cNvPr>
            <p:cNvSpPr/>
            <p:nvPr/>
          </p:nvSpPr>
          <p:spPr>
            <a:xfrm>
              <a:off x="2196445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5220D4-3797-5A4C-AAD7-26799DEECEA0}"/>
                </a:ext>
              </a:extLst>
            </p:cNvPr>
            <p:cNvSpPr/>
            <p:nvPr/>
          </p:nvSpPr>
          <p:spPr>
            <a:xfrm>
              <a:off x="9068585" y="1444682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2DD69CB-D56C-B14F-8A7B-7361D494FCBE}"/>
                </a:ext>
              </a:extLst>
            </p:cNvPr>
            <p:cNvSpPr/>
            <p:nvPr/>
          </p:nvSpPr>
          <p:spPr>
            <a:xfrm>
              <a:off x="4185500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6FA5C0E-5BDA-0D4D-9946-54A99E8F6278}"/>
                </a:ext>
              </a:extLst>
            </p:cNvPr>
            <p:cNvSpPr/>
            <p:nvPr/>
          </p:nvSpPr>
          <p:spPr>
            <a:xfrm rot="5400000">
              <a:off x="2254515" y="119675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E1FADA07-9213-7F43-AEC8-F1E70F25D578}"/>
                </a:ext>
              </a:extLst>
            </p:cNvPr>
            <p:cNvSpPr/>
            <p:nvPr/>
          </p:nvSpPr>
          <p:spPr>
            <a:xfrm rot="5400000">
              <a:off x="4247245" y="1208554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6A3C5507-8373-C04A-ABF2-23B4111DEC69}"/>
                </a:ext>
              </a:extLst>
            </p:cNvPr>
            <p:cNvSpPr/>
            <p:nvPr/>
          </p:nvSpPr>
          <p:spPr>
            <a:xfrm rot="5400000">
              <a:off x="9161725" y="1211607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6428AF-7F75-AE4B-8B80-772A06464935}"/>
                </a:ext>
              </a:extLst>
            </p:cNvPr>
            <p:cNvCxnSpPr>
              <a:cxnSpLocks/>
              <a:stCxn id="37" idx="1"/>
              <a:endCxn id="21" idx="1"/>
            </p:cNvCxnSpPr>
            <p:nvPr/>
          </p:nvCxnSpPr>
          <p:spPr>
            <a:xfrm flipH="1">
              <a:off x="2311076" y="1009330"/>
              <a:ext cx="3089383" cy="2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5CCA02-8DF7-6E44-AC28-62ECD4C9C6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336973" y="1009330"/>
              <a:ext cx="1063486" cy="19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16FB48-0AAA-2C43-905E-3982ABEB681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248872" y="1009330"/>
              <a:ext cx="2979703" cy="2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1A2BC24-4EDB-2B4D-9F97-D35423F2D05F}"/>
                </a:ext>
              </a:extLst>
            </p:cNvPr>
            <p:cNvSpPr txBox="1">
              <a:spLocks/>
            </p:cNvSpPr>
            <p:nvPr/>
          </p:nvSpPr>
          <p:spPr>
            <a:xfrm>
              <a:off x="5400459" y="79247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Episodes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E2E1C5-67BC-4C45-B691-1A108BB066BC}"/>
              </a:ext>
            </a:extLst>
          </p:cNvPr>
          <p:cNvCxnSpPr/>
          <p:nvPr/>
        </p:nvCxnSpPr>
        <p:spPr>
          <a:xfrm>
            <a:off x="2890907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7AECC3-865C-DF42-B486-320D3CC9BC66}"/>
              </a:ext>
            </a:extLst>
          </p:cNvPr>
          <p:cNvCxnSpPr/>
          <p:nvPr/>
        </p:nvCxnSpPr>
        <p:spPr>
          <a:xfrm>
            <a:off x="2975748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B734FF-1241-0E4D-924C-6D433DFCE118}"/>
              </a:ext>
            </a:extLst>
          </p:cNvPr>
          <p:cNvCxnSpPr/>
          <p:nvPr/>
        </p:nvCxnSpPr>
        <p:spPr>
          <a:xfrm>
            <a:off x="4896066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9DCDCD-EF22-C44A-9EA8-1ACC1EF22867}"/>
              </a:ext>
            </a:extLst>
          </p:cNvPr>
          <p:cNvCxnSpPr/>
          <p:nvPr/>
        </p:nvCxnSpPr>
        <p:spPr>
          <a:xfrm>
            <a:off x="4981958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3BEC3B-C6F7-034D-82ED-40FF674DC264}"/>
              </a:ext>
            </a:extLst>
          </p:cNvPr>
          <p:cNvCxnSpPr/>
          <p:nvPr/>
        </p:nvCxnSpPr>
        <p:spPr>
          <a:xfrm>
            <a:off x="3050640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9D56FD-ED85-2A43-93EB-B32B3C1F28A6}"/>
              </a:ext>
            </a:extLst>
          </p:cNvPr>
          <p:cNvCxnSpPr/>
          <p:nvPr/>
        </p:nvCxnSpPr>
        <p:spPr>
          <a:xfrm>
            <a:off x="9764619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FDC14A-6B88-1045-BE59-F8E3D8EFC3B1}"/>
              </a:ext>
            </a:extLst>
          </p:cNvPr>
          <p:cNvCxnSpPr/>
          <p:nvPr/>
        </p:nvCxnSpPr>
        <p:spPr>
          <a:xfrm>
            <a:off x="9822750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559523-6DD4-A547-BBC3-9F5FE38E340A}"/>
              </a:ext>
            </a:extLst>
          </p:cNvPr>
          <p:cNvCxnSpPr/>
          <p:nvPr/>
        </p:nvCxnSpPr>
        <p:spPr>
          <a:xfrm>
            <a:off x="9928485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1AF6D0-EFDB-AA42-96CA-DBBD542A38D8}"/>
              </a:ext>
            </a:extLst>
          </p:cNvPr>
          <p:cNvCxnSpPr/>
          <p:nvPr/>
        </p:nvCxnSpPr>
        <p:spPr>
          <a:xfrm>
            <a:off x="10023853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72AE31-E47D-5A4B-8701-0D8846267A0A}"/>
              </a:ext>
            </a:extLst>
          </p:cNvPr>
          <p:cNvCxnSpPr/>
          <p:nvPr/>
        </p:nvCxnSpPr>
        <p:spPr>
          <a:xfrm>
            <a:off x="5348424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92FB0B-9666-474A-BEE5-CAF8FAA9F0E6}"/>
              </a:ext>
            </a:extLst>
          </p:cNvPr>
          <p:cNvCxnSpPr/>
          <p:nvPr/>
        </p:nvCxnSpPr>
        <p:spPr>
          <a:xfrm>
            <a:off x="5772630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345A19-AC8E-7547-9592-6521D88DDC31}"/>
              </a:ext>
            </a:extLst>
          </p:cNvPr>
          <p:cNvCxnSpPr/>
          <p:nvPr/>
        </p:nvCxnSpPr>
        <p:spPr>
          <a:xfrm>
            <a:off x="719607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A14E63-28D5-BE47-9CE2-B5C608F68E32}"/>
              </a:ext>
            </a:extLst>
          </p:cNvPr>
          <p:cNvCxnSpPr/>
          <p:nvPr/>
        </p:nvCxnSpPr>
        <p:spPr>
          <a:xfrm>
            <a:off x="709238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52A6CA-06AE-864E-B2F7-B43085FAE62B}"/>
              </a:ext>
            </a:extLst>
          </p:cNvPr>
          <p:cNvCxnSpPr/>
          <p:nvPr/>
        </p:nvCxnSpPr>
        <p:spPr>
          <a:xfrm>
            <a:off x="729977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E876F2-26D5-2F40-B9A5-BF9F2E1A7FD7}"/>
              </a:ext>
            </a:extLst>
          </p:cNvPr>
          <p:cNvCxnSpPr/>
          <p:nvPr/>
        </p:nvCxnSpPr>
        <p:spPr>
          <a:xfrm>
            <a:off x="7252638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F79038-AA1C-F944-8A1C-E9D2871C7476}"/>
              </a:ext>
            </a:extLst>
          </p:cNvPr>
          <p:cNvCxnSpPr/>
          <p:nvPr/>
        </p:nvCxnSpPr>
        <p:spPr>
          <a:xfrm>
            <a:off x="800678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25A11D-750C-2F42-BE56-7A00E581CD77}"/>
              </a:ext>
            </a:extLst>
          </p:cNvPr>
          <p:cNvCxnSpPr/>
          <p:nvPr/>
        </p:nvCxnSpPr>
        <p:spPr>
          <a:xfrm>
            <a:off x="8751500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B470FF-AE12-6C4D-8B60-CA783D67E5AE}"/>
              </a:ext>
            </a:extLst>
          </p:cNvPr>
          <p:cNvCxnSpPr/>
          <p:nvPr/>
        </p:nvCxnSpPr>
        <p:spPr>
          <a:xfrm>
            <a:off x="8666659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902E1D-87B2-C848-BDF5-4DB7FD9D3CF4}"/>
              </a:ext>
            </a:extLst>
          </p:cNvPr>
          <p:cNvCxnSpPr/>
          <p:nvPr/>
        </p:nvCxnSpPr>
        <p:spPr>
          <a:xfrm>
            <a:off x="880806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84DB2E-BC03-2E42-B97C-8DEFE3A6C1B3}"/>
              </a:ext>
            </a:extLst>
          </p:cNvPr>
          <p:cNvCxnSpPr/>
          <p:nvPr/>
        </p:nvCxnSpPr>
        <p:spPr>
          <a:xfrm>
            <a:off x="1040119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FD90AE-4F5A-474A-9BF0-FDB4242F8F34}"/>
              </a:ext>
            </a:extLst>
          </p:cNvPr>
          <p:cNvCxnSpPr/>
          <p:nvPr/>
        </p:nvCxnSpPr>
        <p:spPr>
          <a:xfrm>
            <a:off x="10542594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A295B7-1D4D-F240-8390-AAE9B9BBB4B0}"/>
              </a:ext>
            </a:extLst>
          </p:cNvPr>
          <p:cNvCxnSpPr/>
          <p:nvPr/>
        </p:nvCxnSpPr>
        <p:spPr>
          <a:xfrm>
            <a:off x="217159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0A03C0-D3F2-7E44-8876-A2A9BD3CD9F4}"/>
              </a:ext>
            </a:extLst>
          </p:cNvPr>
          <p:cNvCxnSpPr/>
          <p:nvPr/>
        </p:nvCxnSpPr>
        <p:spPr>
          <a:xfrm>
            <a:off x="224700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9E1896-F128-434F-BC6A-6FAB6E19A850}"/>
              </a:ext>
            </a:extLst>
          </p:cNvPr>
          <p:cNvCxnSpPr>
            <a:cxnSpLocks/>
          </p:cNvCxnSpPr>
          <p:nvPr/>
        </p:nvCxnSpPr>
        <p:spPr>
          <a:xfrm>
            <a:off x="2312995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263698-4078-3449-9142-2C4BD24675A1}"/>
              </a:ext>
            </a:extLst>
          </p:cNvPr>
          <p:cNvCxnSpPr>
            <a:cxnSpLocks/>
          </p:cNvCxnSpPr>
          <p:nvPr/>
        </p:nvCxnSpPr>
        <p:spPr>
          <a:xfrm>
            <a:off x="344421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887112-134C-4347-82D9-73E1A2494642}"/>
              </a:ext>
            </a:extLst>
          </p:cNvPr>
          <p:cNvCxnSpPr>
            <a:cxnSpLocks/>
          </p:cNvCxnSpPr>
          <p:nvPr/>
        </p:nvCxnSpPr>
        <p:spPr>
          <a:xfrm>
            <a:off x="363274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D76922-26AE-3E43-83C8-CF786093817B}"/>
              </a:ext>
            </a:extLst>
          </p:cNvPr>
          <p:cNvCxnSpPr>
            <a:cxnSpLocks/>
          </p:cNvCxnSpPr>
          <p:nvPr/>
        </p:nvCxnSpPr>
        <p:spPr>
          <a:xfrm>
            <a:off x="4424599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B45CBAA7-CCFE-B34B-8A86-E96BFCFD2F38}"/>
              </a:ext>
            </a:extLst>
          </p:cNvPr>
          <p:cNvGrpSpPr/>
          <p:nvPr/>
        </p:nvGrpSpPr>
        <p:grpSpPr>
          <a:xfrm>
            <a:off x="2850321" y="2752354"/>
            <a:ext cx="7192180" cy="551283"/>
            <a:chOff x="2196445" y="1864187"/>
            <a:chExt cx="7192180" cy="551283"/>
          </a:xfrm>
        </p:grpSpPr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42ABCD00-D580-7F45-A40E-099A30381623}"/>
                </a:ext>
              </a:extLst>
            </p:cNvPr>
            <p:cNvSpPr/>
            <p:nvPr/>
          </p:nvSpPr>
          <p:spPr>
            <a:xfrm rot="16200000">
              <a:off x="2277044" y="178358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126051D5-25B9-534D-9248-6BDE0F73AB12}"/>
                </a:ext>
              </a:extLst>
            </p:cNvPr>
            <p:cNvSpPr/>
            <p:nvPr/>
          </p:nvSpPr>
          <p:spPr>
            <a:xfrm rot="16200000">
              <a:off x="4271521" y="1783588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5ADC5283-D08C-E14F-8C57-79A3B30B4479}"/>
                </a:ext>
              </a:extLst>
            </p:cNvPr>
            <p:cNvSpPr/>
            <p:nvPr/>
          </p:nvSpPr>
          <p:spPr>
            <a:xfrm rot="16200000">
              <a:off x="9172044" y="1760728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0E928B-F199-4540-B6DA-EC180182B41C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2318995" y="1978450"/>
              <a:ext cx="2948616" cy="22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0A6AC58-D78F-B440-B8B9-DB825F617B97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4328083" y="1956834"/>
              <a:ext cx="939528" cy="24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0C13D52-92AB-3B41-9F62-119B326631B2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6116024" y="1960872"/>
              <a:ext cx="3112551" cy="23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EFF83D0-4B99-1A4B-9699-6ED94D07793E}"/>
                </a:ext>
              </a:extLst>
            </p:cNvPr>
            <p:cNvSpPr txBox="1">
              <a:spLocks/>
            </p:cNvSpPr>
            <p:nvPr/>
          </p:nvSpPr>
          <p:spPr>
            <a:xfrm>
              <a:off x="5267611" y="198176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Puffs</a:t>
              </a:r>
            </a:p>
          </p:txBody>
        </p:sp>
      </p:grpSp>
      <p:sp>
        <p:nvSpPr>
          <p:cNvPr id="368" name="Rounded Rectangle 367">
            <a:extLst>
              <a:ext uri="{FF2B5EF4-FFF2-40B4-BE49-F238E27FC236}">
                <a16:creationId xmlns:a16="http://schemas.microsoft.com/office/drawing/2014/main" id="{4B01D07A-35B4-3D49-AA9C-B534E379F4D4}"/>
              </a:ext>
            </a:extLst>
          </p:cNvPr>
          <p:cNvSpPr/>
          <p:nvPr/>
        </p:nvSpPr>
        <p:spPr>
          <a:xfrm>
            <a:off x="719864" y="1442301"/>
            <a:ext cx="11133055" cy="3252247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CFE282E-73D3-AC40-A282-852A4DCA36C5}"/>
              </a:ext>
            </a:extLst>
          </p:cNvPr>
          <p:cNvGrpSpPr/>
          <p:nvPr/>
        </p:nvGrpSpPr>
        <p:grpSpPr>
          <a:xfrm>
            <a:off x="838200" y="3642593"/>
            <a:ext cx="10826182" cy="734389"/>
            <a:chOff x="184324" y="3642593"/>
            <a:chExt cx="10826182" cy="734389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8E30E893-9AC2-0343-9D65-104DEB016839}"/>
                </a:ext>
              </a:extLst>
            </p:cNvPr>
            <p:cNvCxnSpPr>
              <a:cxnSpLocks/>
              <a:stCxn id="329" idx="1"/>
              <a:endCxn id="378" idx="0"/>
            </p:cNvCxnSpPr>
            <p:nvPr/>
          </p:nvCxnSpPr>
          <p:spPr>
            <a:xfrm flipH="1" flipV="1">
              <a:off x="9418933" y="3977665"/>
              <a:ext cx="92713" cy="18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E28072EE-DEE6-494D-8E5C-85EC1199834B}"/>
                </a:ext>
              </a:extLst>
            </p:cNvPr>
            <p:cNvGrpSpPr/>
            <p:nvPr/>
          </p:nvGrpSpPr>
          <p:grpSpPr>
            <a:xfrm>
              <a:off x="184324" y="3642593"/>
              <a:ext cx="10826182" cy="734389"/>
              <a:chOff x="184324" y="3642593"/>
              <a:chExt cx="10826182" cy="734389"/>
            </a:xfrm>
          </p:grpSpPr>
          <p:sp>
            <p:nvSpPr>
              <p:cNvPr id="324" name="Rounded Rectangle 323">
                <a:extLst>
                  <a:ext uri="{FF2B5EF4-FFF2-40B4-BE49-F238E27FC236}">
                    <a16:creationId xmlns:a16="http://schemas.microsoft.com/office/drawing/2014/main" id="{CBA284E1-5398-8B40-AA4A-0B169F1A51A8}"/>
                  </a:ext>
                </a:extLst>
              </p:cNvPr>
              <p:cNvSpPr/>
              <p:nvPr/>
            </p:nvSpPr>
            <p:spPr>
              <a:xfrm>
                <a:off x="184324" y="3881180"/>
                <a:ext cx="1012880" cy="49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Event-based EMA</a:t>
                </a:r>
              </a:p>
            </p:txBody>
          </p: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6602A66-CF52-EE42-892D-D7F330153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4164851"/>
                <a:ext cx="96813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5909ED8-578B-5F43-AB2E-D1D2B85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753" y="3956596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Diamond 328">
                <a:extLst>
                  <a:ext uri="{FF2B5EF4-FFF2-40B4-BE49-F238E27FC236}">
                    <a16:creationId xmlns:a16="http://schemas.microsoft.com/office/drawing/2014/main" id="{340D9CDD-F918-C94B-B649-6F4D8456EFD5}"/>
                  </a:ext>
                </a:extLst>
              </p:cNvPr>
              <p:cNvSpPr/>
              <p:nvPr/>
            </p:nvSpPr>
            <p:spPr>
              <a:xfrm>
                <a:off x="9511646" y="4033548"/>
                <a:ext cx="94268" cy="262606"/>
              </a:xfrm>
              <a:prstGeom prst="diamond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DA1DB076-4DFD-0548-BF9E-46F59D0D1B40}"/>
                  </a:ext>
                </a:extLst>
              </p:cNvPr>
              <p:cNvSpPr/>
              <p:nvPr/>
            </p:nvSpPr>
            <p:spPr>
              <a:xfrm>
                <a:off x="2196445" y="4132716"/>
                <a:ext cx="22860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ECE9B0-58BB-6F47-B32E-DA67F7B2DECD}"/>
                  </a:ext>
                </a:extLst>
              </p:cNvPr>
              <p:cNvSpPr/>
              <p:nvPr/>
            </p:nvSpPr>
            <p:spPr>
              <a:xfrm>
                <a:off x="9068585" y="4132716"/>
                <a:ext cx="32004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3DA31EE8-5D32-5744-9A6E-7A63A40E4893}"/>
                  </a:ext>
                </a:extLst>
              </p:cNvPr>
              <p:cNvSpPr/>
              <p:nvPr/>
            </p:nvSpPr>
            <p:spPr>
              <a:xfrm>
                <a:off x="4185500" y="4132716"/>
                <a:ext cx="228600" cy="84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348DB28-D8EE-974B-8248-BBEE2974E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506" y="3967014"/>
                <a:ext cx="0" cy="3861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Left Brace 377">
                <a:extLst>
                  <a:ext uri="{FF2B5EF4-FFF2-40B4-BE49-F238E27FC236}">
                    <a16:creationId xmlns:a16="http://schemas.microsoft.com/office/drawing/2014/main" id="{67E5F572-C4F8-7C47-ADF5-7834D4B27649}"/>
                  </a:ext>
                </a:extLst>
              </p:cNvPr>
              <p:cNvSpPr/>
              <p:nvPr/>
            </p:nvSpPr>
            <p:spPr>
              <a:xfrm rot="5400000">
                <a:off x="9231481" y="3790213"/>
                <a:ext cx="100584" cy="2743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Content Placeholder 2">
                <a:extLst>
                  <a:ext uri="{FF2B5EF4-FFF2-40B4-BE49-F238E27FC236}">
                    <a16:creationId xmlns:a16="http://schemas.microsoft.com/office/drawing/2014/main" id="{8BDDF649-8043-074D-8297-226FD4E6D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2696" y="3642593"/>
                <a:ext cx="848413" cy="241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latin typeface="Franklin Gothic Book" charset="0"/>
                    <a:ea typeface="Franklin Gothic Book" charset="0"/>
                    <a:cs typeface="Franklin Gothic Book" charset="0"/>
                  </a:rPr>
                  <a:t>5-15</a:t>
                </a:r>
              </a:p>
            </p:txBody>
          </p:sp>
        </p:grpSp>
      </p:grp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0A50DC6F-C55C-FB45-9676-C3E96DCB104E}"/>
              </a:ext>
            </a:extLst>
          </p:cNvPr>
          <p:cNvSpPr/>
          <p:nvPr/>
        </p:nvSpPr>
        <p:spPr>
          <a:xfrm>
            <a:off x="811908" y="2413170"/>
            <a:ext cx="1012880" cy="49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PuffMarker</a:t>
            </a:r>
          </a:p>
        </p:txBody>
      </p: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B81FAF12-8269-2642-A56E-25A2FADE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" y="4815155"/>
            <a:ext cx="11133054" cy="17279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first two smoking events were not recorded and so we don’t know that these correspond to smoking HTMGs </a:t>
            </a:r>
          </a:p>
          <a:p>
            <a:r>
              <a:rPr lang="en-US" dirty="0"/>
              <a:t>The final smoking event we received an event-contingent self-report so we can check the HTMGs prior to that time</a:t>
            </a:r>
          </a:p>
          <a:p>
            <a:r>
              <a:rPr lang="en-US" dirty="0"/>
              <a:t>Seems OK to assume conditional independence of HTMG and event-contingent reporting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Use high sensitivity measure of no smoking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9D87C-6F49-A84B-856C-5164801D2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Take times at which random self-report says no smoking occurred</a:t>
                </a:r>
              </a:p>
              <a:p>
                <a:pPr lvl="1"/>
                <a:r>
                  <a:rPr lang="en-US" dirty="0"/>
                  <a:t>These are GUARANTEED to be non-smoking times</a:t>
                </a:r>
              </a:p>
              <a:p>
                <a:r>
                  <a:rPr lang="en-US" dirty="0"/>
                  <a:t>Take the non-smoking event time to be the random self-report recorded time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 15, 30, 60</m:t>
                    </m:r>
                  </m:oMath>
                </a14:m>
                <a:r>
                  <a:rPr lang="en-US" dirty="0"/>
                  <a:t> minutes</a:t>
                </a:r>
              </a:p>
              <a:p>
                <a:pPr lvl="1"/>
                <a:r>
                  <a:rPr lang="en-US" dirty="0"/>
                  <a:t>For each random self-report, compute HTMGs in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minutes preceding the event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9D87C-6F49-A84B-856C-5164801D2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4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Prior on signal-to-noise of end-of-day self-report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EFF818-AB09-4D44-9739-94707C017D09}"/>
              </a:ext>
            </a:extLst>
          </p:cNvPr>
          <p:cNvCxnSpPr>
            <a:cxnSpLocks/>
          </p:cNvCxnSpPr>
          <p:nvPr/>
        </p:nvCxnSpPr>
        <p:spPr>
          <a:xfrm>
            <a:off x="1973629" y="2662787"/>
            <a:ext cx="968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90265A-ECDB-3E4A-A167-4468A3957C85}"/>
              </a:ext>
            </a:extLst>
          </p:cNvPr>
          <p:cNvCxnSpPr/>
          <p:nvPr/>
        </p:nvCxnSpPr>
        <p:spPr>
          <a:xfrm>
            <a:off x="11654957" y="2530812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4C110-7E46-0E40-98B6-74CB17371EF4}"/>
              </a:ext>
            </a:extLst>
          </p:cNvPr>
          <p:cNvCxnSpPr/>
          <p:nvPr/>
        </p:nvCxnSpPr>
        <p:spPr>
          <a:xfrm>
            <a:off x="1973629" y="2516672"/>
            <a:ext cx="0" cy="29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A4E73E0-9622-F846-9C39-6DA3118F2DFF}"/>
              </a:ext>
            </a:extLst>
          </p:cNvPr>
          <p:cNvGrpSpPr/>
          <p:nvPr/>
        </p:nvGrpSpPr>
        <p:grpSpPr>
          <a:xfrm>
            <a:off x="2827792" y="1680646"/>
            <a:ext cx="7214709" cy="737044"/>
            <a:chOff x="2173916" y="792479"/>
            <a:chExt cx="7214709" cy="73704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E42CBDE-9CF8-FC4D-8023-5B5F1D93A361}"/>
                </a:ext>
              </a:extLst>
            </p:cNvPr>
            <p:cNvSpPr/>
            <p:nvPr/>
          </p:nvSpPr>
          <p:spPr>
            <a:xfrm>
              <a:off x="2196445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5220D4-3797-5A4C-AAD7-26799DEECEA0}"/>
                </a:ext>
              </a:extLst>
            </p:cNvPr>
            <p:cNvSpPr/>
            <p:nvPr/>
          </p:nvSpPr>
          <p:spPr>
            <a:xfrm>
              <a:off x="9068585" y="1444682"/>
              <a:ext cx="32004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2DD69CB-D56C-B14F-8A7B-7361D494FCBE}"/>
                </a:ext>
              </a:extLst>
            </p:cNvPr>
            <p:cNvSpPr/>
            <p:nvPr/>
          </p:nvSpPr>
          <p:spPr>
            <a:xfrm>
              <a:off x="4185500" y="1444682"/>
              <a:ext cx="228600" cy="84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6FA5C0E-5BDA-0D4D-9946-54A99E8F6278}"/>
                </a:ext>
              </a:extLst>
            </p:cNvPr>
            <p:cNvSpPr/>
            <p:nvPr/>
          </p:nvSpPr>
          <p:spPr>
            <a:xfrm rot="5400000">
              <a:off x="2254515" y="119675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E1FADA07-9213-7F43-AEC8-F1E70F25D578}"/>
                </a:ext>
              </a:extLst>
            </p:cNvPr>
            <p:cNvSpPr/>
            <p:nvPr/>
          </p:nvSpPr>
          <p:spPr>
            <a:xfrm rot="5400000">
              <a:off x="4247245" y="1208554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6A3C5507-8373-C04A-ABF2-23B4111DEC69}"/>
                </a:ext>
              </a:extLst>
            </p:cNvPr>
            <p:cNvSpPr/>
            <p:nvPr/>
          </p:nvSpPr>
          <p:spPr>
            <a:xfrm rot="5400000">
              <a:off x="9161725" y="1211607"/>
              <a:ext cx="113122" cy="32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6428AF-7F75-AE4B-8B80-772A06464935}"/>
                </a:ext>
              </a:extLst>
            </p:cNvPr>
            <p:cNvCxnSpPr>
              <a:cxnSpLocks/>
              <a:stCxn id="37" idx="1"/>
              <a:endCxn id="21" idx="1"/>
            </p:cNvCxnSpPr>
            <p:nvPr/>
          </p:nvCxnSpPr>
          <p:spPr>
            <a:xfrm flipH="1">
              <a:off x="2311076" y="1009330"/>
              <a:ext cx="3089383" cy="26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5CCA02-8DF7-6E44-AC28-62ECD4C9C6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336973" y="1009330"/>
              <a:ext cx="1063486" cy="19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16FB48-0AAA-2C43-905E-3982ABEB681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248872" y="1009330"/>
              <a:ext cx="2979703" cy="28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1A2BC24-4EDB-2B4D-9F97-D35423F2D05F}"/>
                </a:ext>
              </a:extLst>
            </p:cNvPr>
            <p:cNvSpPr txBox="1">
              <a:spLocks/>
            </p:cNvSpPr>
            <p:nvPr/>
          </p:nvSpPr>
          <p:spPr>
            <a:xfrm>
              <a:off x="5400459" y="79247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Episodes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E2E1C5-67BC-4C45-B691-1A108BB066BC}"/>
              </a:ext>
            </a:extLst>
          </p:cNvPr>
          <p:cNvCxnSpPr/>
          <p:nvPr/>
        </p:nvCxnSpPr>
        <p:spPr>
          <a:xfrm>
            <a:off x="2890907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7AECC3-865C-DF42-B486-320D3CC9BC66}"/>
              </a:ext>
            </a:extLst>
          </p:cNvPr>
          <p:cNvCxnSpPr/>
          <p:nvPr/>
        </p:nvCxnSpPr>
        <p:spPr>
          <a:xfrm>
            <a:off x="2975748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B734FF-1241-0E4D-924C-6D433DFCE118}"/>
              </a:ext>
            </a:extLst>
          </p:cNvPr>
          <p:cNvCxnSpPr/>
          <p:nvPr/>
        </p:nvCxnSpPr>
        <p:spPr>
          <a:xfrm>
            <a:off x="4896066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9DCDCD-EF22-C44A-9EA8-1ACC1EF22867}"/>
              </a:ext>
            </a:extLst>
          </p:cNvPr>
          <p:cNvCxnSpPr/>
          <p:nvPr/>
        </p:nvCxnSpPr>
        <p:spPr>
          <a:xfrm>
            <a:off x="4981958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3BEC3B-C6F7-034D-82ED-40FF674DC264}"/>
              </a:ext>
            </a:extLst>
          </p:cNvPr>
          <p:cNvCxnSpPr/>
          <p:nvPr/>
        </p:nvCxnSpPr>
        <p:spPr>
          <a:xfrm>
            <a:off x="3050640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9D56FD-ED85-2A43-93EB-B32B3C1F28A6}"/>
              </a:ext>
            </a:extLst>
          </p:cNvPr>
          <p:cNvCxnSpPr/>
          <p:nvPr/>
        </p:nvCxnSpPr>
        <p:spPr>
          <a:xfrm>
            <a:off x="9764619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FDC14A-6B88-1045-BE59-F8E3D8EFC3B1}"/>
              </a:ext>
            </a:extLst>
          </p:cNvPr>
          <p:cNvCxnSpPr/>
          <p:nvPr/>
        </p:nvCxnSpPr>
        <p:spPr>
          <a:xfrm>
            <a:off x="9822750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559523-6DD4-A547-BBC3-9F5FE38E340A}"/>
              </a:ext>
            </a:extLst>
          </p:cNvPr>
          <p:cNvCxnSpPr/>
          <p:nvPr/>
        </p:nvCxnSpPr>
        <p:spPr>
          <a:xfrm>
            <a:off x="9928485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1AF6D0-EFDB-AA42-96CA-DBBD542A38D8}"/>
              </a:ext>
            </a:extLst>
          </p:cNvPr>
          <p:cNvCxnSpPr/>
          <p:nvPr/>
        </p:nvCxnSpPr>
        <p:spPr>
          <a:xfrm>
            <a:off x="10023853" y="2529095"/>
            <a:ext cx="0" cy="1319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72AE31-E47D-5A4B-8701-0D8846267A0A}"/>
              </a:ext>
            </a:extLst>
          </p:cNvPr>
          <p:cNvCxnSpPr/>
          <p:nvPr/>
        </p:nvCxnSpPr>
        <p:spPr>
          <a:xfrm>
            <a:off x="5348424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92FB0B-9666-474A-BEE5-CAF8FAA9F0E6}"/>
              </a:ext>
            </a:extLst>
          </p:cNvPr>
          <p:cNvCxnSpPr/>
          <p:nvPr/>
        </p:nvCxnSpPr>
        <p:spPr>
          <a:xfrm>
            <a:off x="5772630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345A19-AC8E-7547-9592-6521D88DDC31}"/>
              </a:ext>
            </a:extLst>
          </p:cNvPr>
          <p:cNvCxnSpPr/>
          <p:nvPr/>
        </p:nvCxnSpPr>
        <p:spPr>
          <a:xfrm>
            <a:off x="719607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A14E63-28D5-BE47-9CE2-B5C608F68E32}"/>
              </a:ext>
            </a:extLst>
          </p:cNvPr>
          <p:cNvCxnSpPr/>
          <p:nvPr/>
        </p:nvCxnSpPr>
        <p:spPr>
          <a:xfrm>
            <a:off x="709238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52A6CA-06AE-864E-B2F7-B43085FAE62B}"/>
              </a:ext>
            </a:extLst>
          </p:cNvPr>
          <p:cNvCxnSpPr/>
          <p:nvPr/>
        </p:nvCxnSpPr>
        <p:spPr>
          <a:xfrm>
            <a:off x="729977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E876F2-26D5-2F40-B9A5-BF9F2E1A7FD7}"/>
              </a:ext>
            </a:extLst>
          </p:cNvPr>
          <p:cNvCxnSpPr/>
          <p:nvPr/>
        </p:nvCxnSpPr>
        <p:spPr>
          <a:xfrm>
            <a:off x="7252638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F79038-AA1C-F944-8A1C-E9D2871C7476}"/>
              </a:ext>
            </a:extLst>
          </p:cNvPr>
          <p:cNvCxnSpPr/>
          <p:nvPr/>
        </p:nvCxnSpPr>
        <p:spPr>
          <a:xfrm>
            <a:off x="800678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25A11D-750C-2F42-BE56-7A00E581CD77}"/>
              </a:ext>
            </a:extLst>
          </p:cNvPr>
          <p:cNvCxnSpPr>
            <a:cxnSpLocks/>
          </p:cNvCxnSpPr>
          <p:nvPr/>
        </p:nvCxnSpPr>
        <p:spPr>
          <a:xfrm>
            <a:off x="8751500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B470FF-AE12-6C4D-8B60-CA783D67E5AE}"/>
              </a:ext>
            </a:extLst>
          </p:cNvPr>
          <p:cNvCxnSpPr>
            <a:cxnSpLocks/>
          </p:cNvCxnSpPr>
          <p:nvPr/>
        </p:nvCxnSpPr>
        <p:spPr>
          <a:xfrm>
            <a:off x="8666659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902E1D-87B2-C848-BDF5-4DB7FD9D3CF4}"/>
              </a:ext>
            </a:extLst>
          </p:cNvPr>
          <p:cNvCxnSpPr>
            <a:cxnSpLocks/>
          </p:cNvCxnSpPr>
          <p:nvPr/>
        </p:nvCxnSpPr>
        <p:spPr>
          <a:xfrm>
            <a:off x="880806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84DB2E-BC03-2E42-B97C-8DEFE3A6C1B3}"/>
              </a:ext>
            </a:extLst>
          </p:cNvPr>
          <p:cNvCxnSpPr/>
          <p:nvPr/>
        </p:nvCxnSpPr>
        <p:spPr>
          <a:xfrm>
            <a:off x="1040119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FD90AE-4F5A-474A-9BF0-FDB4242F8F34}"/>
              </a:ext>
            </a:extLst>
          </p:cNvPr>
          <p:cNvCxnSpPr/>
          <p:nvPr/>
        </p:nvCxnSpPr>
        <p:spPr>
          <a:xfrm>
            <a:off x="10542594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A295B7-1D4D-F240-8390-AAE9B9BBB4B0}"/>
              </a:ext>
            </a:extLst>
          </p:cNvPr>
          <p:cNvCxnSpPr/>
          <p:nvPr/>
        </p:nvCxnSpPr>
        <p:spPr>
          <a:xfrm>
            <a:off x="2171592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0A03C0-D3F2-7E44-8876-A2A9BD3CD9F4}"/>
              </a:ext>
            </a:extLst>
          </p:cNvPr>
          <p:cNvCxnSpPr/>
          <p:nvPr/>
        </p:nvCxnSpPr>
        <p:spPr>
          <a:xfrm>
            <a:off x="224700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9E1896-F128-434F-BC6A-6FAB6E19A850}"/>
              </a:ext>
            </a:extLst>
          </p:cNvPr>
          <p:cNvCxnSpPr>
            <a:cxnSpLocks/>
          </p:cNvCxnSpPr>
          <p:nvPr/>
        </p:nvCxnSpPr>
        <p:spPr>
          <a:xfrm>
            <a:off x="2312995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263698-4078-3449-9142-2C4BD24675A1}"/>
              </a:ext>
            </a:extLst>
          </p:cNvPr>
          <p:cNvCxnSpPr>
            <a:cxnSpLocks/>
          </p:cNvCxnSpPr>
          <p:nvPr/>
        </p:nvCxnSpPr>
        <p:spPr>
          <a:xfrm>
            <a:off x="3444211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887112-134C-4347-82D9-73E1A2494642}"/>
              </a:ext>
            </a:extLst>
          </p:cNvPr>
          <p:cNvCxnSpPr>
            <a:cxnSpLocks/>
          </p:cNvCxnSpPr>
          <p:nvPr/>
        </p:nvCxnSpPr>
        <p:spPr>
          <a:xfrm>
            <a:off x="3632747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D76922-26AE-3E43-83C8-CF786093817B}"/>
              </a:ext>
            </a:extLst>
          </p:cNvPr>
          <p:cNvCxnSpPr>
            <a:cxnSpLocks/>
          </p:cNvCxnSpPr>
          <p:nvPr/>
        </p:nvCxnSpPr>
        <p:spPr>
          <a:xfrm>
            <a:off x="4424599" y="2529095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B45CBAA7-CCFE-B34B-8A86-E96BFCFD2F38}"/>
              </a:ext>
            </a:extLst>
          </p:cNvPr>
          <p:cNvGrpSpPr/>
          <p:nvPr/>
        </p:nvGrpSpPr>
        <p:grpSpPr>
          <a:xfrm>
            <a:off x="2850321" y="2752354"/>
            <a:ext cx="7032130" cy="1706666"/>
            <a:chOff x="2196445" y="1864187"/>
            <a:chExt cx="7032130" cy="1706666"/>
          </a:xfrm>
        </p:grpSpPr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42ABCD00-D580-7F45-A40E-099A30381623}"/>
                </a:ext>
              </a:extLst>
            </p:cNvPr>
            <p:cNvSpPr/>
            <p:nvPr/>
          </p:nvSpPr>
          <p:spPr>
            <a:xfrm rot="16200000">
              <a:off x="2277044" y="1783589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126051D5-25B9-534D-9248-6BDE0F73AB12}"/>
                </a:ext>
              </a:extLst>
            </p:cNvPr>
            <p:cNvSpPr/>
            <p:nvPr/>
          </p:nvSpPr>
          <p:spPr>
            <a:xfrm rot="16200000">
              <a:off x="4271521" y="1783588"/>
              <a:ext cx="113122" cy="2743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5ADC5283-D08C-E14F-8C57-79A3B30B4479}"/>
                </a:ext>
              </a:extLst>
            </p:cNvPr>
            <p:cNvSpPr/>
            <p:nvPr/>
          </p:nvSpPr>
          <p:spPr>
            <a:xfrm rot="16200000">
              <a:off x="8000449" y="3192027"/>
              <a:ext cx="104930" cy="6527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0E928B-F199-4540-B6DA-EC180182B41C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2318995" y="1978450"/>
              <a:ext cx="2948616" cy="22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0A6AC58-D78F-B440-B8B9-DB825F617B97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 flipV="1">
              <a:off x="4328083" y="1956834"/>
              <a:ext cx="939528" cy="24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0C13D52-92AB-3B41-9F62-119B326631B2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6116024" y="1960872"/>
              <a:ext cx="3112551" cy="23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EFF83D0-4B99-1A4B-9699-6ED94D07793E}"/>
                </a:ext>
              </a:extLst>
            </p:cNvPr>
            <p:cNvSpPr txBox="1">
              <a:spLocks/>
            </p:cNvSpPr>
            <p:nvPr/>
          </p:nvSpPr>
          <p:spPr>
            <a:xfrm>
              <a:off x="5267611" y="1981769"/>
              <a:ext cx="848413" cy="4337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Smoking Puffs</a:t>
              </a:r>
            </a:p>
          </p:txBody>
        </p:sp>
      </p:grpSp>
      <p:sp>
        <p:nvSpPr>
          <p:cNvPr id="368" name="Rounded Rectangle 367">
            <a:extLst>
              <a:ext uri="{FF2B5EF4-FFF2-40B4-BE49-F238E27FC236}">
                <a16:creationId xmlns:a16="http://schemas.microsoft.com/office/drawing/2014/main" id="{4B01D07A-35B4-3D49-AA9C-B534E379F4D4}"/>
              </a:ext>
            </a:extLst>
          </p:cNvPr>
          <p:cNvSpPr/>
          <p:nvPr/>
        </p:nvSpPr>
        <p:spPr>
          <a:xfrm>
            <a:off x="719864" y="1442301"/>
            <a:ext cx="11133055" cy="3252247"/>
          </a:xfrm>
          <a:prstGeom prst="roundRect">
            <a:avLst>
              <a:gd name="adj" fmla="val 882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0A50DC6F-C55C-FB45-9676-C3E96DCB104E}"/>
              </a:ext>
            </a:extLst>
          </p:cNvPr>
          <p:cNvSpPr/>
          <p:nvPr/>
        </p:nvSpPr>
        <p:spPr>
          <a:xfrm>
            <a:off x="811908" y="2413170"/>
            <a:ext cx="1012880" cy="49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PuffMarker</a:t>
            </a:r>
          </a:p>
        </p:txBody>
      </p: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B81FAF12-8269-2642-A56E-25A2FADE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" y="4815155"/>
            <a:ext cx="11133054" cy="1727906"/>
          </a:xfrm>
        </p:spPr>
        <p:txBody>
          <a:bodyPr>
            <a:normAutofit/>
          </a:bodyPr>
          <a:lstStyle/>
          <a:p>
            <a:r>
              <a:rPr lang="en-US" dirty="0"/>
              <a:t>The final random EMA is a clear signal of no smoking in recent history!</a:t>
            </a:r>
          </a:p>
          <a:p>
            <a:r>
              <a:rPr lang="en-US" dirty="0"/>
              <a:t>Seems OK to assume conditional independence of HTMG and random EMA reporting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11CE04-BEFC-2C4A-BECD-5EEDEDD95F8A}"/>
              </a:ext>
            </a:extLst>
          </p:cNvPr>
          <p:cNvGrpSpPr/>
          <p:nvPr/>
        </p:nvGrpSpPr>
        <p:grpSpPr>
          <a:xfrm>
            <a:off x="811908" y="3704685"/>
            <a:ext cx="10826182" cy="649405"/>
            <a:chOff x="184324" y="3066394"/>
            <a:chExt cx="10826182" cy="649405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49041C6-F946-F649-A047-B7DCD3360660}"/>
                </a:ext>
              </a:extLst>
            </p:cNvPr>
            <p:cNvSpPr/>
            <p:nvPr/>
          </p:nvSpPr>
          <p:spPr>
            <a:xfrm>
              <a:off x="184324" y="3219997"/>
              <a:ext cx="1012880" cy="4958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Random EMA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A1BA30-5B82-B045-A76A-D1D9EDF3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503668"/>
              <a:ext cx="968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95F5FEA-8A5F-574F-8AFC-8298313C8B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53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F535D045-C7A9-ED44-8C96-56EA2FD718BC}"/>
                </a:ext>
              </a:extLst>
            </p:cNvPr>
            <p:cNvSpPr/>
            <p:nvPr/>
          </p:nvSpPr>
          <p:spPr>
            <a:xfrm>
              <a:off x="3533088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385E56-9832-D047-9CBA-5A6B27BC704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506" y="3295413"/>
              <a:ext cx="0" cy="38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Diamond 85">
              <a:extLst>
                <a:ext uri="{FF2B5EF4-FFF2-40B4-BE49-F238E27FC236}">
                  <a16:creationId xmlns:a16="http://schemas.microsoft.com/office/drawing/2014/main" id="{D3DEDA59-933A-C848-ADB9-1EECDC5F859C}"/>
                </a:ext>
              </a:extLst>
            </p:cNvPr>
            <p:cNvSpPr/>
            <p:nvPr/>
          </p:nvSpPr>
          <p:spPr>
            <a:xfrm>
              <a:off x="8352149" y="3372365"/>
              <a:ext cx="94268" cy="2626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B05BE30-05B5-AB49-B981-B5B46CC94E47}"/>
                </a:ext>
              </a:extLst>
            </p:cNvPr>
            <p:cNvSpPr/>
            <p:nvPr/>
          </p:nvSpPr>
          <p:spPr>
            <a:xfrm>
              <a:off x="2196445" y="3461115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0DDD6F8-5F09-C94B-B747-60FAF6FAC7EF}"/>
                </a:ext>
              </a:extLst>
            </p:cNvPr>
            <p:cNvSpPr/>
            <p:nvPr/>
          </p:nvSpPr>
          <p:spPr>
            <a:xfrm>
              <a:off x="9068585" y="3461115"/>
              <a:ext cx="32004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B0CC118-9453-5B4C-8745-2E34E36DB163}"/>
                </a:ext>
              </a:extLst>
            </p:cNvPr>
            <p:cNvSpPr/>
            <p:nvPr/>
          </p:nvSpPr>
          <p:spPr>
            <a:xfrm>
              <a:off x="4185500" y="3461115"/>
              <a:ext cx="228600" cy="8484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5D0691D9-6E18-EB40-9539-C4B066182A0A}"/>
                </a:ext>
              </a:extLst>
            </p:cNvPr>
            <p:cNvSpPr txBox="1">
              <a:spLocks/>
            </p:cNvSpPr>
            <p:nvPr/>
          </p:nvSpPr>
          <p:spPr>
            <a:xfrm>
              <a:off x="798136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No</a:t>
              </a: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E0079F50-7235-C843-B950-3579DFAA059F}"/>
                </a:ext>
              </a:extLst>
            </p:cNvPr>
            <p:cNvSpPr/>
            <p:nvPr/>
          </p:nvSpPr>
          <p:spPr>
            <a:xfrm>
              <a:off x="4732256" y="3372365"/>
              <a:ext cx="94268" cy="26260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7DD962F8-E323-E84C-B588-285B27555B41}"/>
                </a:ext>
              </a:extLst>
            </p:cNvPr>
            <p:cNvSpPr txBox="1">
              <a:spLocks/>
            </p:cNvSpPr>
            <p:nvPr/>
          </p:nvSpPr>
          <p:spPr>
            <a:xfrm>
              <a:off x="4352040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Missed</a:t>
              </a:r>
            </a:p>
          </p:txBody>
        </p:sp>
        <p:sp>
          <p:nvSpPr>
            <p:cNvPr id="93" name="Content Placeholder 2">
              <a:extLst>
                <a:ext uri="{FF2B5EF4-FFF2-40B4-BE49-F238E27FC236}">
                  <a16:creationId xmlns:a16="http://schemas.microsoft.com/office/drawing/2014/main" id="{EB9B91C3-E6D0-6447-ADC9-C3DFAF50FCA3}"/>
                </a:ext>
              </a:extLst>
            </p:cNvPr>
            <p:cNvSpPr txBox="1">
              <a:spLocks/>
            </p:cNvSpPr>
            <p:nvPr/>
          </p:nvSpPr>
          <p:spPr>
            <a:xfrm>
              <a:off x="3152872" y="3132383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Yes</a:t>
              </a:r>
            </a:p>
          </p:txBody>
        </p:sp>
        <p:sp>
          <p:nvSpPr>
            <p:cNvPr id="94" name="Left Brace 93">
              <a:extLst>
                <a:ext uri="{FF2B5EF4-FFF2-40B4-BE49-F238E27FC236}">
                  <a16:creationId xmlns:a16="http://schemas.microsoft.com/office/drawing/2014/main" id="{2F1F8F56-C843-854F-827F-8CC928F27C77}"/>
                </a:ext>
              </a:extLst>
            </p:cNvPr>
            <p:cNvSpPr/>
            <p:nvPr/>
          </p:nvSpPr>
          <p:spPr>
            <a:xfrm rot="5400000">
              <a:off x="1796348" y="2833979"/>
              <a:ext cx="97801" cy="10316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607200D-A65C-A246-9374-D6FFA604E03C}"/>
                </a:ext>
              </a:extLst>
            </p:cNvPr>
            <p:cNvCxnSpPr>
              <a:cxnSpLocks/>
              <a:stCxn id="84" idx="1"/>
              <a:endCxn id="96" idx="3"/>
            </p:cNvCxnSpPr>
            <p:nvPr/>
          </p:nvCxnSpPr>
          <p:spPr>
            <a:xfrm flipH="1" flipV="1">
              <a:off x="2269454" y="3187100"/>
              <a:ext cx="1263634" cy="3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52E8DC21-AD31-484B-B9B2-F8D9F5DB5567}"/>
                </a:ext>
              </a:extLst>
            </p:cNvPr>
            <p:cNvSpPr txBox="1">
              <a:spLocks/>
            </p:cNvSpPr>
            <p:nvPr/>
          </p:nvSpPr>
          <p:spPr>
            <a:xfrm>
              <a:off x="1421041" y="3066394"/>
              <a:ext cx="848413" cy="2414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latin typeface="Franklin Gothic Book" charset="0"/>
                  <a:ea typeface="Franklin Gothic Book" charset="0"/>
                  <a:cs typeface="Franklin Gothic Book" charset="0"/>
                </a:rPr>
                <a:t>&gt;100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F8E168-B488-FA4F-BFAB-DF905D36AC3E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8380429" y="3770674"/>
            <a:ext cx="65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4FC6596-6CE3-8044-9ACA-3BE10ED3357D}"/>
              </a:ext>
            </a:extLst>
          </p:cNvPr>
          <p:cNvCxnSpPr>
            <a:cxnSpLocks/>
          </p:cNvCxnSpPr>
          <p:nvPr/>
        </p:nvCxnSpPr>
        <p:spPr>
          <a:xfrm>
            <a:off x="8749765" y="4009983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5FD2F5F-F7E6-B94A-BEE6-F345F4535D16}"/>
              </a:ext>
            </a:extLst>
          </p:cNvPr>
          <p:cNvCxnSpPr>
            <a:cxnSpLocks/>
          </p:cNvCxnSpPr>
          <p:nvPr/>
        </p:nvCxnSpPr>
        <p:spPr>
          <a:xfrm>
            <a:off x="8664924" y="4009983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F8FD6B-983A-534D-BF27-554288EB6CA6}"/>
              </a:ext>
            </a:extLst>
          </p:cNvPr>
          <p:cNvCxnSpPr>
            <a:cxnSpLocks/>
          </p:cNvCxnSpPr>
          <p:nvPr/>
        </p:nvCxnSpPr>
        <p:spPr>
          <a:xfrm>
            <a:off x="8806326" y="4009983"/>
            <a:ext cx="0" cy="1319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8ABD78-88E1-2C45-A186-30E1C7A65C07}"/>
                  </a:ext>
                </a:extLst>
              </p:cNvPr>
              <p:cNvSpPr/>
              <p:nvPr/>
            </p:nvSpPr>
            <p:spPr>
              <a:xfrm>
                <a:off x="8562053" y="3442439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8ABD78-88E1-2C45-A186-30E1C7A65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053" y="3442439"/>
                <a:ext cx="375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3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extra HTMGs in a smoking window</a:t>
            </a:r>
          </a:p>
        </p:txBody>
      </p:sp>
      <p:graphicFrame>
        <p:nvGraphicFramePr>
          <p:cNvPr id="50" name="Content Placeholder 49">
            <a:extLst>
              <a:ext uri="{FF2B5EF4-FFF2-40B4-BE49-F238E27FC236}">
                <a16:creationId xmlns:a16="http://schemas.microsoft.com/office/drawing/2014/main" id="{E57027F5-E383-1742-8195-CBC09842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09762"/>
              </p:ext>
            </p:extLst>
          </p:nvPr>
        </p:nvGraphicFramePr>
        <p:xfrm>
          <a:off x="838200" y="1825624"/>
          <a:ext cx="10515600" cy="465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890129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25899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704507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962868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783217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81034245"/>
                    </a:ext>
                  </a:extLst>
                </a:gridCol>
              </a:tblGrid>
              <a:tr h="851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Event-Contingent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# of HTMGs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</a:t>
                      </a:r>
                      <a:r>
                        <a:rPr lang="en-US" dirty="0"/>
                        <a:t> dev of # of HTMGs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</a:t>
                      </a:r>
                      <a:r>
                        <a:rPr lang="en-US" dirty="0" err="1"/>
                        <a:t>Frac</a:t>
                      </a:r>
                      <a:r>
                        <a:rPr lang="en-US" dirty="0"/>
                        <a:t>. Of time no HTMGs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Std. Dev. </a:t>
                      </a:r>
                      <a:r>
                        <a:rPr lang="en-US" dirty="0" err="1"/>
                        <a:t>Frac</a:t>
                      </a:r>
                      <a:r>
                        <a:rPr lang="en-US" dirty="0"/>
                        <a:t>. Of time no HTMGs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9869"/>
                  </a:ext>
                </a:extLst>
              </a:tr>
              <a:tr h="46819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Event-Contingent 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71850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76972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17038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34689"/>
                  </a:ext>
                </a:extLst>
              </a:tr>
              <a:tr h="46819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 Random EMA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89864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50809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3005"/>
                  </a:ext>
                </a:extLst>
              </a:tr>
              <a:tr h="468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8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Step 2c: Smoking at the day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Does not include participants 246-253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1: Day level smoking based on EOD 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90F11-476D-A343-9FF8-199446B9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88816"/>
            <a:ext cx="7188199" cy="42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Briefly explain the data pre-processing protocol</a:t>
            </a:r>
          </a:p>
          <a:p>
            <a:r>
              <a:rPr lang="en-US" dirty="0"/>
              <a:t>Review model structure:</a:t>
            </a:r>
          </a:p>
          <a:p>
            <a:pPr lvl="1"/>
            <a:r>
              <a:rPr lang="en-US" dirty="0"/>
              <a:t>Y: latent smoking event process</a:t>
            </a:r>
          </a:p>
          <a:p>
            <a:pPr lvl="1"/>
            <a:r>
              <a:rPr lang="en-US" dirty="0"/>
              <a:t>W: various noisy measurements  </a:t>
            </a:r>
          </a:p>
          <a:p>
            <a:pPr lvl="2"/>
            <a:r>
              <a:rPr lang="en-US" dirty="0"/>
              <a:t>HTMGs (observed point process: assume all HTMGs observed while wearing the sensors)</a:t>
            </a:r>
          </a:p>
          <a:p>
            <a:pPr lvl="2"/>
            <a:r>
              <a:rPr lang="en-US" dirty="0" err="1"/>
              <a:t>puffMarker</a:t>
            </a:r>
            <a:r>
              <a:rPr lang="en-US" dirty="0"/>
              <a:t> events (</a:t>
            </a:r>
            <a:r>
              <a:rPr lang="en-US" dirty="0" err="1"/>
              <a:t>cts</a:t>
            </a:r>
            <a:r>
              <a:rPr lang="en-US" dirty="0"/>
              <a:t>-time measure with high sensitivity, low specificity)</a:t>
            </a:r>
          </a:p>
          <a:p>
            <a:pPr lvl="2"/>
            <a:r>
              <a:rPr lang="en-US" dirty="0"/>
              <a:t>Event-contingent self-report (</a:t>
            </a:r>
            <a:r>
              <a:rPr lang="en-US" dirty="0" err="1"/>
              <a:t>cts</a:t>
            </a:r>
            <a:r>
              <a:rPr lang="en-US" dirty="0"/>
              <a:t>-time measure with high sensitivity, low specificity)</a:t>
            </a:r>
          </a:p>
          <a:p>
            <a:pPr lvl="2"/>
            <a:r>
              <a:rPr lang="en-US" dirty="0"/>
              <a:t>Random self-report (every few hours: medium sensitivity, high specificity</a:t>
            </a:r>
            <a:r>
              <a:rPr lang="en-US" b="1" dirty="0"/>
              <a:t>)</a:t>
            </a:r>
          </a:p>
          <a:p>
            <a:pPr lvl="2"/>
            <a:r>
              <a:rPr lang="en-US" dirty="0"/>
              <a:t>End-of-day self-report (end of study day: medium sensitivity, medium specificity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11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 Time until first reported  smoking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B940D-9E59-7A43-907E-40E348BC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647D0-C3E1-6C4D-A402-E1321D941C21}"/>
              </a:ext>
            </a:extLst>
          </p:cNvPr>
          <p:cNvSpPr txBox="1"/>
          <p:nvPr/>
        </p:nvSpPr>
        <p:spPr>
          <a:xfrm>
            <a:off x="838200" y="1225485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Priors on random self-report, EC, and </a:t>
            </a:r>
            <a:r>
              <a:rPr lang="en-US" sz="2000" dirty="0" err="1"/>
              <a:t>puffMarker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Versions of MAR assumption for self-report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Log-normal MEM for self-report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Low specificity for </a:t>
            </a:r>
            <a:r>
              <a:rPr lang="en-US" sz="2000" dirty="0" err="1"/>
              <a:t>puffMarker</a:t>
            </a: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have prior variance on EOD given different types of self-report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MAR 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 or Log-normal with mild dependence on other measurements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have prior on # of HTMGs within and outside smoking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have prior on time until first smoking episode post quit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further investigation into time until next smoking episode</a:t>
            </a:r>
          </a:p>
          <a:p>
            <a:pPr algn="ctr"/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12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647D0-C3E1-6C4D-A402-E1321D941C21}"/>
              </a:ext>
            </a:extLst>
          </p:cNvPr>
          <p:cNvSpPr txBox="1"/>
          <p:nvPr/>
        </p:nvSpPr>
        <p:spPr>
          <a:xfrm>
            <a:off x="838200" y="1225485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Fix priors, and implement reverse-jump MCMC procedure for latent smoking event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samples to see if the posteriors make sense for fixed MEMs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to MEMs allowed to adjust (full MCMC)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simulation study to understand how the posteriors depend on model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FUTURE: Add interventions and aim for causal effect of reminders on risk of smoking (marginal Cox model; Hernan, 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43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Overarching goal: construct posterior distribution of Y given noisy measures W</a:t>
            </a:r>
          </a:p>
          <a:p>
            <a:r>
              <a:rPr lang="en-US" dirty="0"/>
              <a:t>Key brainstorm question: </a:t>
            </a:r>
            <a:r>
              <a:rPr lang="en-US" i="1" dirty="0"/>
              <a:t>can we think of simple methods to construct priors for the measurement-error models?</a:t>
            </a:r>
          </a:p>
          <a:p>
            <a:r>
              <a:rPr lang="en-US" dirty="0"/>
              <a:t>“Walter, why does this matter?”</a:t>
            </a:r>
          </a:p>
          <a:p>
            <a:pPr lvl="1"/>
            <a:r>
              <a:rPr lang="en-US" dirty="0"/>
              <a:t>Because priors matter for small, noisy dataset</a:t>
            </a:r>
          </a:p>
          <a:p>
            <a:pPr lvl="1"/>
            <a:r>
              <a:rPr lang="en-US" dirty="0"/>
              <a:t>We don’t have good prior information on many of these variables</a:t>
            </a:r>
          </a:p>
          <a:p>
            <a:pPr lvl="1"/>
            <a:r>
              <a:rPr lang="en-US" dirty="0"/>
              <a:t>Example: Given a smoking event, what is the variability in end-of-day self-report (even assuming no recall bias)?</a:t>
            </a:r>
          </a:p>
          <a:p>
            <a:pPr lvl="1"/>
            <a:r>
              <a:rPr lang="en-US" dirty="0"/>
              <a:t>Conditional independence assumptions may be too strong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1: Building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“If you build it, they will come” – </a:t>
            </a:r>
            <a:r>
              <a:rPr lang="en-US" i="1" dirty="0"/>
              <a:t>Field of Dreams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1010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Franklin Gothic Demi" charset="0"/>
                <a:ea typeface="Franklin Gothic Demi" charset="0"/>
                <a:cs typeface="Franklin Gothic Demi" charset="0"/>
              </a:rPr>
              <a:t>Recall the ugliness: Toward automated dataset 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884B1-65C3-8F4E-8A67-0F581E31E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7" r="5751"/>
          <a:stretch/>
        </p:blipFill>
        <p:spPr>
          <a:xfrm>
            <a:off x="838201" y="1593130"/>
            <a:ext cx="6241330" cy="501977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A96309-02B9-E84C-8952-1A855B249F21}"/>
              </a:ext>
            </a:extLst>
          </p:cNvPr>
          <p:cNvSpPr/>
          <p:nvPr/>
        </p:nvSpPr>
        <p:spPr>
          <a:xfrm>
            <a:off x="1828800" y="5740925"/>
            <a:ext cx="5250730" cy="1480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C44815-1AB6-9B48-B413-617F2139214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079530" y="2749427"/>
            <a:ext cx="388135" cy="30655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96467D-118E-A84C-BE31-016F8824EB9D}"/>
              </a:ext>
            </a:extLst>
          </p:cNvPr>
          <p:cNvSpPr txBox="1">
            <a:spLocks/>
          </p:cNvSpPr>
          <p:nvPr/>
        </p:nvSpPr>
        <p:spPr>
          <a:xfrm>
            <a:off x="8788440" y="1481409"/>
            <a:ext cx="2093850" cy="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Random EMAs</a:t>
            </a:r>
          </a:p>
          <a:p>
            <a:pPr marL="0" indent="0" algn="ctr">
              <a:buNone/>
            </a:pPr>
            <a:endParaRPr lang="en-US" sz="12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0" indent="0" algn="ctr">
              <a:buNone/>
            </a:pPr>
            <a:endParaRPr lang="en-US" sz="12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EAEE377-B61C-8546-860D-3963028286D8}"/>
              </a:ext>
            </a:extLst>
          </p:cNvPr>
          <p:cNvSpPr txBox="1">
            <a:spLocks/>
          </p:cNvSpPr>
          <p:nvPr/>
        </p:nvSpPr>
        <p:spPr>
          <a:xfrm>
            <a:off x="727325" y="889144"/>
            <a:ext cx="3279068" cy="59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Franklin Gothic Book" charset="0"/>
                <a:ea typeface="Franklin Gothic Book" charset="0"/>
                <a:cs typeface="Franklin Gothic Book" charset="0"/>
              </a:rPr>
              <a:t>Extract Random EMAs and timestamps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D29D3-E281-2F4D-8B88-4D516F98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65" y="1814592"/>
            <a:ext cx="4226158" cy="18696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15F902-B830-6541-B57E-D4DF3A86A398}"/>
              </a:ext>
            </a:extLst>
          </p:cNvPr>
          <p:cNvSpPr/>
          <p:nvPr/>
        </p:nvSpPr>
        <p:spPr>
          <a:xfrm>
            <a:off x="8709680" y="4017444"/>
            <a:ext cx="22513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Response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"1 - 19 Minutes”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"20 - 39 Minutes”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"40 - 59 Minutes”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"60 - 79 Minutes”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"80 - 100 Minutes”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"&gt; 100 Minutes"</a:t>
            </a:r>
          </a:p>
        </p:txBody>
      </p:sp>
    </p:spTree>
    <p:extLst>
      <p:ext uri="{BB962C8B-B14F-4D97-AF65-F5344CB8AC3E}">
        <p14:creationId xmlns:p14="http://schemas.microsoft.com/office/powerpoint/2010/main" val="117157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Built an automated method for constructing the dataset for EOD, EC, and Random EMA as well as HTMGs and </a:t>
            </a:r>
            <a:r>
              <a:rPr lang="en-US" dirty="0" err="1"/>
              <a:t>puffMarker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N = 53 participants; &lt;= 14 (4 pre-quit,10 post-quit) days of data per participant</a:t>
            </a:r>
          </a:p>
          <a:p>
            <a:endParaRPr lang="en-US" dirty="0"/>
          </a:p>
          <a:p>
            <a:r>
              <a:rPr lang="en-US" dirty="0"/>
              <a:t>Know ‘start date”, “quit date”, and “end date” for each participant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Processed both Phone and Cloud datasets</a:t>
            </a:r>
          </a:p>
          <a:p>
            <a:pPr lvl="1"/>
            <a:r>
              <a:rPr lang="en-US" b="1" dirty="0"/>
              <a:t>RULE: </a:t>
            </a:r>
            <a:r>
              <a:rPr lang="en-US" dirty="0"/>
              <a:t>If phone backup exists for a particular data stream for that person, this data is always used in analysis</a:t>
            </a:r>
          </a:p>
          <a:p>
            <a:pPr lvl="1"/>
            <a:r>
              <a:rPr lang="en-US" dirty="0"/>
              <a:t>Phone backup doesn’t exist if participant didn’t return the phone</a:t>
            </a:r>
          </a:p>
          <a:p>
            <a:pPr lvl="1"/>
            <a:r>
              <a:rPr lang="en-US" dirty="0"/>
              <a:t>Cloud can lose the data due to syncing issues (not frequent, but happens often enough)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8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21B-3019-394C-B21F-A5AB2B8F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“Daily”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87C-6F49-A84B-856C-5164801D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entry, participant picks “start” and “end” time of each day (approximately 12 hours apart)</a:t>
            </a:r>
          </a:p>
          <a:p>
            <a:endParaRPr lang="en-US" dirty="0"/>
          </a:p>
          <a:p>
            <a:r>
              <a:rPr lang="en-US" dirty="0"/>
              <a:t>At “start” time, the user is prompted to “begin the study day”</a:t>
            </a:r>
          </a:p>
          <a:p>
            <a:pPr lvl="1"/>
            <a:r>
              <a:rPr lang="en-US" dirty="0"/>
              <a:t>If yes, then begins to receive random prompts (3 4-hour buckets;  1 uniformly at random within each 4-hour bucket)</a:t>
            </a:r>
          </a:p>
          <a:p>
            <a:pPr lvl="1"/>
            <a:r>
              <a:rPr lang="en-US" dirty="0"/>
              <a:t>If no, then no random prompts that day</a:t>
            </a:r>
          </a:p>
          <a:p>
            <a:endParaRPr lang="en-US" dirty="0"/>
          </a:p>
          <a:p>
            <a:r>
              <a:rPr lang="en-US" dirty="0"/>
              <a:t>At “end” time, the user is prompted to “end the study day”</a:t>
            </a:r>
          </a:p>
          <a:p>
            <a:pPr lvl="1"/>
            <a:r>
              <a:rPr lang="en-US" dirty="0"/>
              <a:t>If yes, then they are provided the end-of-day self-report</a:t>
            </a:r>
          </a:p>
          <a:p>
            <a:pPr lvl="1"/>
            <a:r>
              <a:rPr lang="en-US" dirty="0"/>
              <a:t>If no, then no end-of-day provided</a:t>
            </a:r>
          </a:p>
          <a:p>
            <a:endParaRPr lang="en-US" dirty="0"/>
          </a:p>
          <a:p>
            <a:r>
              <a:rPr lang="en-US" dirty="0"/>
              <a:t>Event-contingent EMA can be provided at ANY time throughout the day</a:t>
            </a:r>
          </a:p>
          <a:p>
            <a:pPr lvl="1"/>
            <a:endParaRPr lang="en-US" dirty="0"/>
          </a:p>
          <a:p>
            <a:r>
              <a:rPr lang="en-US" dirty="0"/>
              <a:t>Sensor data (HTMGs and </a:t>
            </a:r>
            <a:r>
              <a:rPr lang="en-US" dirty="0" err="1"/>
              <a:t>puffMarker</a:t>
            </a:r>
            <a:r>
              <a:rPr lang="en-US" dirty="0"/>
              <a:t>) can be provided at ANY time throughout the day</a:t>
            </a:r>
          </a:p>
          <a:p>
            <a:pPr lvl="1"/>
            <a:r>
              <a:rPr lang="en-US" dirty="0"/>
              <a:t>Requires checking data quality</a:t>
            </a:r>
          </a:p>
        </p:txBody>
      </p:sp>
    </p:spTree>
    <p:extLst>
      <p:ext uri="{BB962C8B-B14F-4D97-AF65-F5344CB8AC3E}">
        <p14:creationId xmlns:p14="http://schemas.microsoft.com/office/powerpoint/2010/main" val="7387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7D9-5C62-8A46-A776-9AAF418A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Step 2: Making sense of it all?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BDF4-7752-8940-98B9-FE091BB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“What’s the significance? I don’t know!” – </a:t>
            </a:r>
            <a:r>
              <a:rPr lang="en-US" i="1" dirty="0"/>
              <a:t>Pee-</a:t>
            </a:r>
            <a:r>
              <a:rPr lang="en-US" i="1" dirty="0" err="1"/>
              <a:t>wee’s</a:t>
            </a:r>
            <a:r>
              <a:rPr lang="en-US" i="1" dirty="0"/>
              <a:t> Big Adventure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Words>4439</Words>
  <Application>Microsoft Macintosh PowerPoint</Application>
  <PresentationFormat>Widescreen</PresentationFormat>
  <Paragraphs>500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Franklin Gothic Book</vt:lpstr>
      <vt:lpstr>Franklin Gothic Demi</vt:lpstr>
      <vt:lpstr>Office Theme</vt:lpstr>
      <vt:lpstr>Detecting Smoking Episodes</vt:lpstr>
      <vt:lpstr>PowerPoint Presentation</vt:lpstr>
      <vt:lpstr>Goals for the brainstorming</vt:lpstr>
      <vt:lpstr>Goals for the brainstorming</vt:lpstr>
      <vt:lpstr>Step 1: Building the dataset</vt:lpstr>
      <vt:lpstr>PowerPoint Presentation</vt:lpstr>
      <vt:lpstr>Pre-processing</vt:lpstr>
      <vt:lpstr>“Daily” protocol</vt:lpstr>
      <vt:lpstr>Step 2: Making sense of it all?</vt:lpstr>
      <vt:lpstr>Step 2a: Measurement error and self-report</vt:lpstr>
      <vt:lpstr>PowerPoint Presentation</vt:lpstr>
      <vt:lpstr>Relationship with end-of-day</vt:lpstr>
      <vt:lpstr>Step 1: Use high sensitivity measures</vt:lpstr>
      <vt:lpstr>Step 1: Quick example</vt:lpstr>
      <vt:lpstr>Step 1: Use high sensitivity measures</vt:lpstr>
      <vt:lpstr>Step 2: Use medium sensitivity measures</vt:lpstr>
      <vt:lpstr>Step 2: Use random EMA (medium sensitivity)</vt:lpstr>
      <vt:lpstr>Step 3: Use “high” sensitivity measure</vt:lpstr>
      <vt:lpstr>Step 3: Use puffMarker (“high” sensitivity)</vt:lpstr>
      <vt:lpstr>Step 2b: Measurement error and sensors</vt:lpstr>
      <vt:lpstr>PowerPoint Presentation</vt:lpstr>
      <vt:lpstr>HTMGs: only useful if there’s signal</vt:lpstr>
      <vt:lpstr>Step 1: Use high sensitivity measure for smoking episodes</vt:lpstr>
      <vt:lpstr>PowerPoint Presentation</vt:lpstr>
      <vt:lpstr>Step 2: Use high sensitivity measure of no smoking</vt:lpstr>
      <vt:lpstr>PowerPoint Presentation</vt:lpstr>
      <vt:lpstr>A few extra HTMGs in a smoking window</vt:lpstr>
      <vt:lpstr>Step 2c: Smoking at the day level</vt:lpstr>
      <vt:lpstr>Step 1: Day level smoking based on EOD EMA</vt:lpstr>
      <vt:lpstr>Step 2: Time until first reported  smoking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Walton, Ashley</dc:creator>
  <cp:lastModifiedBy>Dempsey, Walter</cp:lastModifiedBy>
  <cp:revision>155</cp:revision>
  <dcterms:created xsi:type="dcterms:W3CDTF">2018-01-08T16:02:42Z</dcterms:created>
  <dcterms:modified xsi:type="dcterms:W3CDTF">2019-03-09T12:26:52Z</dcterms:modified>
</cp:coreProperties>
</file>