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888" r:id="rId2"/>
    <p:sldId id="1100" r:id="rId3"/>
    <p:sldId id="1090" r:id="rId4"/>
    <p:sldId id="1140" r:id="rId5"/>
    <p:sldId id="1142" r:id="rId6"/>
    <p:sldId id="1103" r:id="rId7"/>
    <p:sldId id="1112" r:id="rId8"/>
    <p:sldId id="1120" r:id="rId9"/>
    <p:sldId id="1115" r:id="rId10"/>
    <p:sldId id="1119" r:id="rId11"/>
    <p:sldId id="1143" r:id="rId12"/>
    <p:sldId id="1144" r:id="rId13"/>
    <p:sldId id="10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1"/>
    <p:restoredTop sz="96327"/>
  </p:normalViewPr>
  <p:slideViewPr>
    <p:cSldViewPr snapToGrid="0" snapToObjects="1">
      <p:cViewPr>
        <p:scale>
          <a:sx n="90" d="100"/>
          <a:sy n="90" d="100"/>
        </p:scale>
        <p:origin x="3544" y="2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8BD2-12E8-8D44-912F-4139749E46F2}"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AD7B0-016D-E449-AF8F-750BA5529F92}" type="slidenum">
              <a:rPr lang="en-US" smtClean="0"/>
              <a:t>‹#›</a:t>
            </a:fld>
            <a:endParaRPr lang="en-US"/>
          </a:p>
        </p:txBody>
      </p:sp>
    </p:spTree>
    <p:extLst>
      <p:ext uri="{BB962C8B-B14F-4D97-AF65-F5344CB8AC3E}">
        <p14:creationId xmlns:p14="http://schemas.microsoft.com/office/powerpoint/2010/main" val="141441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294967295"/>
          </p:nvPr>
        </p:nvSpPr>
        <p:spPr bwMode="auto">
          <a:xfrm>
            <a:off x="0" y="9123363"/>
            <a:ext cx="3168650" cy="4778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800">
                <a:solidFill>
                  <a:schemeClr val="tx1"/>
                </a:solidFill>
                <a:latin typeface="Times New Roman" pitchFamily="18" charset="0"/>
              </a:defRPr>
            </a:lvl1pPr>
            <a:lvl2pPr marL="742950" indent="-285750" defTabSz="965200" eaLnBrk="0" hangingPunct="0">
              <a:defRPr sz="2800">
                <a:solidFill>
                  <a:schemeClr val="tx1"/>
                </a:solidFill>
                <a:latin typeface="Times New Roman" pitchFamily="18" charset="0"/>
              </a:defRPr>
            </a:lvl2pPr>
            <a:lvl3pPr marL="1143000" indent="-228600" defTabSz="965200" eaLnBrk="0" hangingPunct="0">
              <a:defRPr sz="2800">
                <a:solidFill>
                  <a:schemeClr val="tx1"/>
                </a:solidFill>
                <a:latin typeface="Times New Roman" pitchFamily="18" charset="0"/>
              </a:defRPr>
            </a:lvl3pPr>
            <a:lvl4pPr marL="1600200" indent="-228600" defTabSz="965200" eaLnBrk="0" hangingPunct="0">
              <a:defRPr sz="2800">
                <a:solidFill>
                  <a:schemeClr val="tx1"/>
                </a:solidFill>
                <a:latin typeface="Times New Roman" pitchFamily="18" charset="0"/>
              </a:defRPr>
            </a:lvl4pPr>
            <a:lvl5pPr marL="2057400" indent="-228600" defTabSz="965200" eaLnBrk="0" hangingPunct="0">
              <a:defRPr sz="2800">
                <a:solidFill>
                  <a:schemeClr val="tx1"/>
                </a:solidFill>
                <a:latin typeface="Times New Roman" pitchFamily="18" charset="0"/>
              </a:defRPr>
            </a:lvl5pPr>
            <a:lvl6pPr marL="2514600" indent="-228600" defTabSz="965200" eaLnBrk="0" fontAlgn="base" hangingPunct="0">
              <a:spcBef>
                <a:spcPct val="50000"/>
              </a:spcBef>
              <a:spcAft>
                <a:spcPct val="0"/>
              </a:spcAft>
              <a:defRPr sz="2800">
                <a:solidFill>
                  <a:schemeClr val="tx1"/>
                </a:solidFill>
                <a:latin typeface="Times New Roman" pitchFamily="18" charset="0"/>
              </a:defRPr>
            </a:lvl6pPr>
            <a:lvl7pPr marL="2971800" indent="-228600" defTabSz="965200" eaLnBrk="0" fontAlgn="base" hangingPunct="0">
              <a:spcBef>
                <a:spcPct val="50000"/>
              </a:spcBef>
              <a:spcAft>
                <a:spcPct val="0"/>
              </a:spcAft>
              <a:defRPr sz="2800">
                <a:solidFill>
                  <a:schemeClr val="tx1"/>
                </a:solidFill>
                <a:latin typeface="Times New Roman" pitchFamily="18" charset="0"/>
              </a:defRPr>
            </a:lvl7pPr>
            <a:lvl8pPr marL="3429000" indent="-228600" defTabSz="965200" eaLnBrk="0" fontAlgn="base" hangingPunct="0">
              <a:spcBef>
                <a:spcPct val="50000"/>
              </a:spcBef>
              <a:spcAft>
                <a:spcPct val="0"/>
              </a:spcAft>
              <a:defRPr sz="2800">
                <a:solidFill>
                  <a:schemeClr val="tx1"/>
                </a:solidFill>
                <a:latin typeface="Times New Roman" pitchFamily="18" charset="0"/>
              </a:defRPr>
            </a:lvl8pPr>
            <a:lvl9pPr marL="3886200" indent="-228600" defTabSz="965200" eaLnBrk="0" fontAlgn="base" hangingPunct="0">
              <a:spcBef>
                <a:spcPct val="50000"/>
              </a:spcBef>
              <a:spcAft>
                <a:spcPct val="0"/>
              </a:spcAft>
              <a:defRPr sz="2800">
                <a:solidFill>
                  <a:schemeClr val="tx1"/>
                </a:solidFill>
                <a:latin typeface="Times New Roman" pitchFamily="18" charset="0"/>
              </a:defRPr>
            </a:lvl9pPr>
          </a:lstStyle>
          <a:p>
            <a:pPr eaLnBrk="1" hangingPunct="1"/>
            <a:r>
              <a:rPr lang="en-US" sz="1300"/>
              <a:t>SA Murphy</a:t>
            </a:r>
          </a:p>
        </p:txBody>
      </p:sp>
      <p:sp>
        <p:nvSpPr>
          <p:cNvPr id="33795" name="Rectangle 7"/>
          <p:cNvSpPr>
            <a:spLocks noGrp="1" noChangeArrowheads="1"/>
          </p:cNvSpPr>
          <p:nvPr>
            <p:ph type="sldNum" sz="quarter" idx="5"/>
          </p:nvPr>
        </p:nvSpPr>
        <p:spPr bwMode="auto">
          <a:xfrm>
            <a:off x="4146550" y="9123363"/>
            <a:ext cx="3168650" cy="477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5200" eaLnBrk="0" hangingPunct="0">
              <a:defRPr sz="2800">
                <a:solidFill>
                  <a:schemeClr val="tx1"/>
                </a:solidFill>
                <a:latin typeface="Times New Roman" pitchFamily="18" charset="0"/>
              </a:defRPr>
            </a:lvl1pPr>
            <a:lvl2pPr marL="742950" indent="-285750" defTabSz="965200" eaLnBrk="0" hangingPunct="0">
              <a:defRPr sz="2800">
                <a:solidFill>
                  <a:schemeClr val="tx1"/>
                </a:solidFill>
                <a:latin typeface="Times New Roman" pitchFamily="18" charset="0"/>
              </a:defRPr>
            </a:lvl2pPr>
            <a:lvl3pPr marL="1143000" indent="-228600" defTabSz="965200" eaLnBrk="0" hangingPunct="0">
              <a:defRPr sz="2800">
                <a:solidFill>
                  <a:schemeClr val="tx1"/>
                </a:solidFill>
                <a:latin typeface="Times New Roman" pitchFamily="18" charset="0"/>
              </a:defRPr>
            </a:lvl3pPr>
            <a:lvl4pPr marL="1600200" indent="-228600" defTabSz="965200" eaLnBrk="0" hangingPunct="0">
              <a:defRPr sz="2800">
                <a:solidFill>
                  <a:schemeClr val="tx1"/>
                </a:solidFill>
                <a:latin typeface="Times New Roman" pitchFamily="18" charset="0"/>
              </a:defRPr>
            </a:lvl4pPr>
            <a:lvl5pPr marL="2057400" indent="-228600" defTabSz="965200" eaLnBrk="0" hangingPunct="0">
              <a:defRPr sz="2800">
                <a:solidFill>
                  <a:schemeClr val="tx1"/>
                </a:solidFill>
                <a:latin typeface="Times New Roman" pitchFamily="18" charset="0"/>
              </a:defRPr>
            </a:lvl5pPr>
            <a:lvl6pPr marL="2514600" indent="-228600" defTabSz="965200" eaLnBrk="0" fontAlgn="base" hangingPunct="0">
              <a:spcBef>
                <a:spcPct val="50000"/>
              </a:spcBef>
              <a:spcAft>
                <a:spcPct val="0"/>
              </a:spcAft>
              <a:defRPr sz="2800">
                <a:solidFill>
                  <a:schemeClr val="tx1"/>
                </a:solidFill>
                <a:latin typeface="Times New Roman" pitchFamily="18" charset="0"/>
              </a:defRPr>
            </a:lvl6pPr>
            <a:lvl7pPr marL="2971800" indent="-228600" defTabSz="965200" eaLnBrk="0" fontAlgn="base" hangingPunct="0">
              <a:spcBef>
                <a:spcPct val="50000"/>
              </a:spcBef>
              <a:spcAft>
                <a:spcPct val="0"/>
              </a:spcAft>
              <a:defRPr sz="2800">
                <a:solidFill>
                  <a:schemeClr val="tx1"/>
                </a:solidFill>
                <a:latin typeface="Times New Roman" pitchFamily="18" charset="0"/>
              </a:defRPr>
            </a:lvl7pPr>
            <a:lvl8pPr marL="3429000" indent="-228600" defTabSz="965200" eaLnBrk="0" fontAlgn="base" hangingPunct="0">
              <a:spcBef>
                <a:spcPct val="50000"/>
              </a:spcBef>
              <a:spcAft>
                <a:spcPct val="0"/>
              </a:spcAft>
              <a:defRPr sz="2800">
                <a:solidFill>
                  <a:schemeClr val="tx1"/>
                </a:solidFill>
                <a:latin typeface="Times New Roman" pitchFamily="18" charset="0"/>
              </a:defRPr>
            </a:lvl8pPr>
            <a:lvl9pPr marL="3886200" indent="-228600" defTabSz="965200" eaLnBrk="0" fontAlgn="base" hangingPunct="0">
              <a:spcBef>
                <a:spcPct val="50000"/>
              </a:spcBef>
              <a:spcAft>
                <a:spcPct val="0"/>
              </a:spcAft>
              <a:defRPr sz="2800">
                <a:solidFill>
                  <a:schemeClr val="tx1"/>
                </a:solidFill>
                <a:latin typeface="Times New Roman" pitchFamily="18" charset="0"/>
              </a:defRPr>
            </a:lvl9pPr>
          </a:lstStyle>
          <a:p>
            <a:pPr eaLnBrk="1" hangingPunct="1"/>
            <a:fld id="{E32078D1-FEF5-4E82-B779-7C5B8413B0A8}" type="slidenum">
              <a:rPr lang="en-US" sz="1300" smtClean="0"/>
              <a:pPr eaLnBrk="1" hangingPunct="1"/>
              <a:t>1</a:t>
            </a:fld>
            <a:endParaRPr lang="en-US" sz="1300"/>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Mobile Health Intervention Optimization </a:t>
            </a:r>
          </a:p>
          <a:p>
            <a:r>
              <a:rPr lang="en-US" dirty="0"/>
              <a:t>Abstract: Mobile devices along with wearable sensors facilitate our ability to deliver supportive treatments anytime and anywhere.  Indeed mobile interventions are being developed and employed across a variety of health fields, including to support HIV medication adherence, encourage physical activity and healthier eating as well as to support recovery in addictions. A critical question in the optimization of mobile health interventions is:  "When and in which contexts, is it most useful to deliver treatments to the user?"  This question concerns time-varying dynamic moderation by the context (location, stress, time of day,  mood, ambient noise, etc.)  of the effectiveness of the treatments on user behavior.    </a:t>
            </a:r>
          </a:p>
          <a:p>
            <a:endParaRPr lang="en-US" dirty="0"/>
          </a:p>
          <a:p>
            <a:r>
              <a:rPr lang="en-US" dirty="0"/>
              <a:t>In this module:</a:t>
            </a:r>
            <a:r>
              <a:rPr lang="en-US" baseline="0" dirty="0"/>
              <a:t> </a:t>
            </a:r>
            <a:endParaRPr lang="en-US" dirty="0"/>
          </a:p>
          <a:p>
            <a:r>
              <a:rPr lang="en-US" dirty="0"/>
              <a:t>We review a micro-randomized trial design that uses a binary outcome as the primary outcome measure</a:t>
            </a:r>
            <a:r>
              <a:rPr lang="en-US" baseline="0" dirty="0"/>
              <a:t> </a:t>
            </a:r>
            <a:r>
              <a:rPr lang="en-US" dirty="0"/>
              <a:t>and we present associated data analyses for use in examining this primary aim as well as other secondary aims.   We illustrate this approach with the micro-randomized trial of JOOL, a</a:t>
            </a:r>
            <a:r>
              <a:rPr lang="en-US" baseline="0" dirty="0"/>
              <a:t> sophisticated smart-phone based intervention to improve well-being</a:t>
            </a:r>
            <a:r>
              <a:rPr lang="en-US" dirty="0"/>
              <a:t>.</a:t>
            </a:r>
          </a:p>
        </p:txBody>
      </p:sp>
    </p:spTree>
    <p:extLst>
      <p:ext uri="{BB962C8B-B14F-4D97-AF65-F5344CB8AC3E}">
        <p14:creationId xmlns:p14="http://schemas.microsoft.com/office/powerpoint/2010/main" val="278216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10</a:t>
            </a:fld>
            <a:endParaRPr lang="en-US"/>
          </a:p>
        </p:txBody>
      </p:sp>
    </p:spTree>
    <p:extLst>
      <p:ext uri="{BB962C8B-B14F-4D97-AF65-F5344CB8AC3E}">
        <p14:creationId xmlns:p14="http://schemas.microsoft.com/office/powerpoint/2010/main" val="120305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11</a:t>
            </a:fld>
            <a:endParaRPr lang="en-US"/>
          </a:p>
        </p:txBody>
      </p:sp>
    </p:spTree>
    <p:extLst>
      <p:ext uri="{BB962C8B-B14F-4D97-AF65-F5344CB8AC3E}">
        <p14:creationId xmlns:p14="http://schemas.microsoft.com/office/powerpoint/2010/main" val="198973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12</a:t>
            </a:fld>
            <a:endParaRPr lang="en-US"/>
          </a:p>
        </p:txBody>
      </p:sp>
    </p:spTree>
    <p:extLst>
      <p:ext uri="{BB962C8B-B14F-4D97-AF65-F5344CB8AC3E}">
        <p14:creationId xmlns:p14="http://schemas.microsoft.com/office/powerpoint/2010/main" val="173687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13</a:t>
            </a:fld>
            <a:endParaRPr lang="en-US"/>
          </a:p>
        </p:txBody>
      </p:sp>
    </p:spTree>
    <p:extLst>
      <p:ext uri="{BB962C8B-B14F-4D97-AF65-F5344CB8AC3E}">
        <p14:creationId xmlns:p14="http://schemas.microsoft.com/office/powerpoint/2010/main" val="252849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2</a:t>
            </a:fld>
            <a:endParaRPr lang="en-US"/>
          </a:p>
        </p:txBody>
      </p:sp>
    </p:spTree>
    <p:extLst>
      <p:ext uri="{BB962C8B-B14F-4D97-AF65-F5344CB8AC3E}">
        <p14:creationId xmlns:p14="http://schemas.microsoft.com/office/powerpoint/2010/main" val="69077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3</a:t>
            </a:fld>
            <a:endParaRPr lang="en-US"/>
          </a:p>
        </p:txBody>
      </p:sp>
    </p:spTree>
    <p:extLst>
      <p:ext uri="{BB962C8B-B14F-4D97-AF65-F5344CB8AC3E}">
        <p14:creationId xmlns:p14="http://schemas.microsoft.com/office/powerpoint/2010/main" val="209053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marginal treatment effect with no moderators.  </a:t>
            </a:r>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4</a:t>
            </a:fld>
            <a:endParaRPr lang="en-US"/>
          </a:p>
        </p:txBody>
      </p:sp>
    </p:spTree>
    <p:extLst>
      <p:ext uri="{BB962C8B-B14F-4D97-AF65-F5344CB8AC3E}">
        <p14:creationId xmlns:p14="http://schemas.microsoft.com/office/powerpoint/2010/main" val="417868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treatment effect conditional on week in study.</a:t>
            </a:r>
          </a:p>
        </p:txBody>
      </p:sp>
      <p:sp>
        <p:nvSpPr>
          <p:cNvPr id="4" name="Slide Number Placeholder 3"/>
          <p:cNvSpPr>
            <a:spLocks noGrp="1"/>
          </p:cNvSpPr>
          <p:nvPr>
            <p:ph type="sldNum" sz="quarter" idx="10"/>
          </p:nvPr>
        </p:nvSpPr>
        <p:spPr/>
        <p:txBody>
          <a:bodyPr/>
          <a:lstStyle/>
          <a:p>
            <a:fld id="{87CC7A20-CA86-414B-A314-5DD198CB116A}" type="slidenum">
              <a:rPr lang="en-US" smtClean="0"/>
              <a:t>5</a:t>
            </a:fld>
            <a:endParaRPr lang="en-US"/>
          </a:p>
        </p:txBody>
      </p:sp>
    </p:spTree>
    <p:extLst>
      <p:ext uri="{BB962C8B-B14F-4D97-AF65-F5344CB8AC3E}">
        <p14:creationId xmlns:p14="http://schemas.microsoft.com/office/powerpoint/2010/main" val="41355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6</a:t>
            </a:fld>
            <a:endParaRPr lang="en-US"/>
          </a:p>
        </p:txBody>
      </p:sp>
    </p:spTree>
    <p:extLst>
      <p:ext uri="{BB962C8B-B14F-4D97-AF65-F5344CB8AC3E}">
        <p14:creationId xmlns:p14="http://schemas.microsoft.com/office/powerpoint/2010/main" val="226943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7</a:t>
            </a:fld>
            <a:endParaRPr lang="en-US"/>
          </a:p>
        </p:txBody>
      </p:sp>
    </p:spTree>
    <p:extLst>
      <p:ext uri="{BB962C8B-B14F-4D97-AF65-F5344CB8AC3E}">
        <p14:creationId xmlns:p14="http://schemas.microsoft.com/office/powerpoint/2010/main" val="312729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control covariates </a:t>
            </a:r>
            <a:r>
              <a:rPr lang="en-US" baseline="0" dirty="0" err="1"/>
              <a:t>Z_dt</a:t>
            </a:r>
            <a:r>
              <a:rPr lang="en-US" baseline="0" dirty="0"/>
              <a:t> in the JOOL example were pre-specified. We describe them later.  </a:t>
            </a:r>
          </a:p>
          <a:p>
            <a:endParaRPr lang="en-US" baseline="0" dirty="0"/>
          </a:p>
          <a:p>
            <a:r>
              <a:rPr lang="en-US" baseline="0" dirty="0"/>
              <a:t>The </a:t>
            </a:r>
            <a:r>
              <a:rPr lang="en-US" baseline="0" dirty="0" err="1"/>
              <a:t>X_dt</a:t>
            </a:r>
            <a:r>
              <a:rPr lang="en-US" baseline="0" dirty="0"/>
              <a:t> covariates will vary depending on the scientific question/aim.  We described these earlier.</a:t>
            </a:r>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8</a:t>
            </a:fld>
            <a:endParaRPr lang="en-US"/>
          </a:p>
        </p:txBody>
      </p:sp>
    </p:spTree>
    <p:extLst>
      <p:ext uri="{BB962C8B-B14F-4D97-AF65-F5344CB8AC3E}">
        <p14:creationId xmlns:p14="http://schemas.microsoft.com/office/powerpoint/2010/main" val="349594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C7A20-CA86-414B-A314-5DD198CB116A}" type="slidenum">
              <a:rPr lang="en-US" smtClean="0"/>
              <a:t>9</a:t>
            </a:fld>
            <a:endParaRPr lang="en-US"/>
          </a:p>
        </p:txBody>
      </p:sp>
    </p:spTree>
    <p:extLst>
      <p:ext uri="{BB962C8B-B14F-4D97-AF65-F5344CB8AC3E}">
        <p14:creationId xmlns:p14="http://schemas.microsoft.com/office/powerpoint/2010/main" val="315791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8617-1E63-1E40-9D8F-972D5E5DE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7C3A7-BE61-9A41-B01E-28EFEC1A6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4D0CE-A073-A049-A8CE-352A0CCC8BCD}"/>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5" name="Footer Placeholder 4">
            <a:extLst>
              <a:ext uri="{FF2B5EF4-FFF2-40B4-BE49-F238E27FC236}">
                <a16:creationId xmlns:a16="http://schemas.microsoft.com/office/drawing/2014/main" id="{9767A9DE-6C89-754F-9C4A-E5C6D89AF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6ACAA-D9B6-CF4A-9685-654FE9B8A9BF}"/>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5248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DC0D-45FE-A941-8A03-60EC5F3B6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5A8126-EDB5-2F4D-BA98-DD84CEB9A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6DD6F-FFE9-4140-B1E6-4EBFFB774E30}"/>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5" name="Footer Placeholder 4">
            <a:extLst>
              <a:ext uri="{FF2B5EF4-FFF2-40B4-BE49-F238E27FC236}">
                <a16:creationId xmlns:a16="http://schemas.microsoft.com/office/drawing/2014/main" id="{9D5A058F-7C55-8C42-9785-AE73AD3CF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33E11-E89C-B740-8E81-D2AC11754F77}"/>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11699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EDD9F-BDBD-6E42-93A8-D7FBA7C7B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885E78-523E-934A-BFAF-61A7879C3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EAB4A-9D34-114D-94A1-8A281C0BA498}"/>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5" name="Footer Placeholder 4">
            <a:extLst>
              <a:ext uri="{FF2B5EF4-FFF2-40B4-BE49-F238E27FC236}">
                <a16:creationId xmlns:a16="http://schemas.microsoft.com/office/drawing/2014/main" id="{20409945-1BD2-A74E-8930-EFBD626AF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84C6B-B15B-F24A-9B0E-FA0538BEA065}"/>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47886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772C-6843-B648-A77B-891CC13BE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DDB59-E600-3F4F-9834-6CFE6869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A790A-5483-EF47-AAC1-017137F5A194}"/>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5" name="Footer Placeholder 4">
            <a:extLst>
              <a:ext uri="{FF2B5EF4-FFF2-40B4-BE49-F238E27FC236}">
                <a16:creationId xmlns:a16="http://schemas.microsoft.com/office/drawing/2014/main" id="{AC5969E9-75C0-4E45-833E-629A84B24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2FC9F-617D-BE4D-A4A0-186B189AC71B}"/>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379009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F0A1-C635-394A-8911-EC7163EF6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4F7F71-5C20-F14B-B911-8888195B5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B6599-61BF-3446-8AAA-0B461CE4E84B}"/>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5" name="Footer Placeholder 4">
            <a:extLst>
              <a:ext uri="{FF2B5EF4-FFF2-40B4-BE49-F238E27FC236}">
                <a16:creationId xmlns:a16="http://schemas.microsoft.com/office/drawing/2014/main" id="{6FF36810-4EDC-BD43-BBDD-083A30FA5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947CA-20E0-E646-83CF-91BE9160FF8D}"/>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14021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067-DBB8-C441-A768-9712B9C31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094F8-3E25-D441-944A-176DD06A3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9E8CD1-FF90-5748-8E61-C8CC988F10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FAB01-4EE3-8043-A10B-3AF4E536BD16}"/>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6" name="Footer Placeholder 5">
            <a:extLst>
              <a:ext uri="{FF2B5EF4-FFF2-40B4-BE49-F238E27FC236}">
                <a16:creationId xmlns:a16="http://schemas.microsoft.com/office/drawing/2014/main" id="{05E89A19-D61A-1047-9C9C-37D06BF71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3E281-AE01-6C41-80D0-E4C99BEA5C9E}"/>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80521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0BC8-2F8D-404E-9218-BCECA6D69C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1C43C4-B704-F948-BFD5-19DB489A4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A3575-D50A-9847-8BA4-4911B30C2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D1F0A-BFE9-5D4B-9665-E8A308B24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62E1F-559A-3F42-8768-B10A19742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71A33D-6851-D14F-96A1-AC18F9BEBC07}"/>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8" name="Footer Placeholder 7">
            <a:extLst>
              <a:ext uri="{FF2B5EF4-FFF2-40B4-BE49-F238E27FC236}">
                <a16:creationId xmlns:a16="http://schemas.microsoft.com/office/drawing/2014/main" id="{652245FD-F811-DC47-8972-C988358CD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CDFB1A-F565-2542-B110-B655F0832D30}"/>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1982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B862-893D-6847-9CCC-44FE02FC51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9609F-56B3-B44A-95FC-B658A46A10AF}"/>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4" name="Footer Placeholder 3">
            <a:extLst>
              <a:ext uri="{FF2B5EF4-FFF2-40B4-BE49-F238E27FC236}">
                <a16:creationId xmlns:a16="http://schemas.microsoft.com/office/drawing/2014/main" id="{11A5EECA-837C-AA4A-A717-31BDB2B86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F5B63A-F9CC-E643-86DF-E0AB568C9336}"/>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386517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396B2-985D-0142-B8FE-9ED3270B46D4}"/>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3" name="Footer Placeholder 2">
            <a:extLst>
              <a:ext uri="{FF2B5EF4-FFF2-40B4-BE49-F238E27FC236}">
                <a16:creationId xmlns:a16="http://schemas.microsoft.com/office/drawing/2014/main" id="{02DE75D8-AF20-464E-A644-DC629A6F62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AD083-6B4C-774F-BB53-56A1F9583ACF}"/>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90507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A558-E3FF-B946-BAD5-AA9726CE8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8BFA00-F929-FF4C-A40A-0D873211A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F548E-5504-A345-A1EE-69CCD41C4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8A1A8-7967-BE4C-AC81-C7BA773EFBED}"/>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6" name="Footer Placeholder 5">
            <a:extLst>
              <a:ext uri="{FF2B5EF4-FFF2-40B4-BE49-F238E27FC236}">
                <a16:creationId xmlns:a16="http://schemas.microsoft.com/office/drawing/2014/main" id="{470CBFF5-1104-8043-A1CD-0BC7894AF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4081F-96E2-5D41-90E4-C1CA4902A167}"/>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226984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A7EF-B705-4C45-A31D-DD94AF47F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576D7-1889-1446-8BC4-0E228E39C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523F4-AE08-FE46-8CD9-0CD555191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2824D-3BB3-A343-BB7D-F3E2BEF1CBA3}"/>
              </a:ext>
            </a:extLst>
          </p:cNvPr>
          <p:cNvSpPr>
            <a:spLocks noGrp="1"/>
          </p:cNvSpPr>
          <p:nvPr>
            <p:ph type="dt" sz="half" idx="10"/>
          </p:nvPr>
        </p:nvSpPr>
        <p:spPr/>
        <p:txBody>
          <a:bodyPr/>
          <a:lstStyle/>
          <a:p>
            <a:fld id="{81240828-7561-9B4F-84C7-E6CFDB5332FA}" type="datetimeFigureOut">
              <a:rPr lang="en-US" smtClean="0"/>
              <a:t>2/10/20</a:t>
            </a:fld>
            <a:endParaRPr lang="en-US"/>
          </a:p>
        </p:txBody>
      </p:sp>
      <p:sp>
        <p:nvSpPr>
          <p:cNvPr id="6" name="Footer Placeholder 5">
            <a:extLst>
              <a:ext uri="{FF2B5EF4-FFF2-40B4-BE49-F238E27FC236}">
                <a16:creationId xmlns:a16="http://schemas.microsoft.com/office/drawing/2014/main" id="{34495E07-B3F8-E840-8EA0-084FDB9B5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3EB77-BC76-9743-82E9-0B1898900E49}"/>
              </a:ext>
            </a:extLst>
          </p:cNvPr>
          <p:cNvSpPr>
            <a:spLocks noGrp="1"/>
          </p:cNvSpPr>
          <p:nvPr>
            <p:ph type="sldNum" sz="quarter" idx="12"/>
          </p:nvPr>
        </p:nvSpPr>
        <p:spPr/>
        <p:txBody>
          <a:bodyPr/>
          <a:lstStyle/>
          <a:p>
            <a:fld id="{8BE4B98D-782D-BD41-AEF9-567041C194C2}" type="slidenum">
              <a:rPr lang="en-US" smtClean="0"/>
              <a:t>‹#›</a:t>
            </a:fld>
            <a:endParaRPr lang="en-US"/>
          </a:p>
        </p:txBody>
      </p:sp>
    </p:spTree>
    <p:extLst>
      <p:ext uri="{BB962C8B-B14F-4D97-AF65-F5344CB8AC3E}">
        <p14:creationId xmlns:p14="http://schemas.microsoft.com/office/powerpoint/2010/main" val="352392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B65CB-087E-004D-AA36-FB85B2A64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641E4-A4CB-C943-9AD3-84E025870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13334-B99A-5840-B748-0CCD5A06E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40828-7561-9B4F-84C7-E6CFDB5332FA}" type="datetimeFigureOut">
              <a:rPr lang="en-US" smtClean="0"/>
              <a:t>2/10/20</a:t>
            </a:fld>
            <a:endParaRPr lang="en-US"/>
          </a:p>
        </p:txBody>
      </p:sp>
      <p:sp>
        <p:nvSpPr>
          <p:cNvPr id="5" name="Footer Placeholder 4">
            <a:extLst>
              <a:ext uri="{FF2B5EF4-FFF2-40B4-BE49-F238E27FC236}">
                <a16:creationId xmlns:a16="http://schemas.microsoft.com/office/drawing/2014/main" id="{796FEFA5-1BA5-284D-8A73-D170157B5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C2FF4-9B4D-3C48-9CD0-2EF4FCB91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4B98D-782D-BD41-AEF9-567041C194C2}" type="slidenum">
              <a:rPr lang="en-US" smtClean="0"/>
              <a:t>‹#›</a:t>
            </a:fld>
            <a:endParaRPr lang="en-US"/>
          </a:p>
        </p:txBody>
      </p:sp>
    </p:spTree>
    <p:extLst>
      <p:ext uri="{BB962C8B-B14F-4D97-AF65-F5344CB8AC3E}">
        <p14:creationId xmlns:p14="http://schemas.microsoft.com/office/powerpoint/2010/main" val="55204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28800" y="381001"/>
            <a:ext cx="8458200" cy="2543587"/>
          </a:xfrm>
        </p:spPr>
        <p:txBody>
          <a:bodyPr/>
          <a:lstStyle/>
          <a:p>
            <a:pPr marL="342900" indent="-342900"/>
            <a:r>
              <a:rPr lang="en-US" sz="4300" dirty="0">
                <a:latin typeface="Times New Roman" pitchFamily="18" charset="0"/>
              </a:rPr>
              <a:t>Analysis of the Sense2Stop</a:t>
            </a:r>
            <a:br>
              <a:rPr lang="en-US" sz="4300" dirty="0">
                <a:latin typeface="Times New Roman" pitchFamily="18" charset="0"/>
              </a:rPr>
            </a:br>
            <a:r>
              <a:rPr lang="en-US" sz="4300" dirty="0">
                <a:latin typeface="Times New Roman" pitchFamily="18" charset="0"/>
              </a:rPr>
              <a:t>Micro-randomized Trial</a:t>
            </a:r>
            <a:br>
              <a:rPr lang="en-US" sz="4300" dirty="0">
                <a:latin typeface="Times New Roman" pitchFamily="18" charset="0"/>
              </a:rPr>
            </a:br>
            <a:endParaRPr lang="en-US" sz="4300" b="1" i="1" dirty="0"/>
          </a:p>
        </p:txBody>
      </p:sp>
      <p:sp>
        <p:nvSpPr>
          <p:cNvPr id="2051" name="Rectangle 3"/>
          <p:cNvSpPr>
            <a:spLocks noGrp="1" noChangeArrowheads="1"/>
          </p:cNvSpPr>
          <p:nvPr>
            <p:ph type="subTitle" idx="1"/>
          </p:nvPr>
        </p:nvSpPr>
        <p:spPr>
          <a:xfrm>
            <a:off x="2971800" y="2572475"/>
            <a:ext cx="6400800" cy="1524000"/>
          </a:xfrm>
        </p:spPr>
        <p:txBody>
          <a:bodyPr/>
          <a:lstStyle/>
          <a:p>
            <a:pPr eaLnBrk="1" hangingPunct="1"/>
            <a:endParaRPr lang="en-US" sz="2800" dirty="0"/>
          </a:p>
          <a:p>
            <a:pPr eaLnBrk="1" hangingPunct="1"/>
            <a:r>
              <a:rPr lang="en-US" sz="2800" dirty="0"/>
              <a:t>Marianne </a:t>
            </a:r>
            <a:r>
              <a:rPr lang="en-US" sz="2800" dirty="0" err="1"/>
              <a:t>Menictas</a:t>
            </a:r>
            <a:r>
              <a:rPr lang="en-US" sz="2800" dirty="0"/>
              <a:t> and Susan A. Murphy</a:t>
            </a:r>
          </a:p>
        </p:txBody>
      </p:sp>
      <p:sp>
        <p:nvSpPr>
          <p:cNvPr id="2052" name="Rectangle 6"/>
          <p:cNvSpPr>
            <a:spLocks noChangeArrowheads="1"/>
          </p:cNvSpPr>
          <p:nvPr/>
        </p:nvSpPr>
        <p:spPr bwMode="auto">
          <a:xfrm>
            <a:off x="1828800" y="381000"/>
            <a:ext cx="8458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en-US"/>
          </a:p>
        </p:txBody>
      </p:sp>
      <p:sp>
        <p:nvSpPr>
          <p:cNvPr id="2056" name="Rectangle 15"/>
          <p:cNvSpPr>
            <a:spLocks noChangeArrowheads="1"/>
          </p:cNvSpPr>
          <p:nvPr/>
        </p:nvSpPr>
        <p:spPr bwMode="auto">
          <a:xfrm>
            <a:off x="1828800" y="318655"/>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026" name="Picture 2" descr="C:\Users\samurphy\Dropbox\SMARTs and Seminars\md2k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658" y="4511973"/>
            <a:ext cx="2433133" cy="109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5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905000" y="152400"/>
                <a:ext cx="8229600" cy="1524000"/>
              </a:xfrm>
            </p:spPr>
            <p:txBody>
              <a:bodyPr/>
              <a:lstStyle/>
              <a:p>
                <a:pPr algn="ctr"/>
                <a:r>
                  <a:rPr lang="en-US" dirty="0">
                    <a:solidFill>
                      <a:srgbClr val="000099"/>
                    </a:solidFill>
                  </a:rPr>
                  <a:t>Methodology, Randomization Probabilities,  </a:t>
                </a:r>
                <a14:m>
                  <m:oMath xmlns:m="http://schemas.openxmlformats.org/officeDocument/2006/math">
                    <m:sSub>
                      <m:sSubPr>
                        <m:ctrlPr>
                          <a:rPr lang="en-US" i="1" smtClean="0">
                            <a:solidFill>
                              <a:srgbClr val="000099"/>
                            </a:solidFill>
                            <a:latin typeface="Cambria Math" panose="02040503050406030204" pitchFamily="18" charset="0"/>
                          </a:rPr>
                        </m:ctrlPr>
                      </m:sSubPr>
                      <m:e>
                        <m:r>
                          <a:rPr lang="en-US" i="1" smtClean="0">
                            <a:solidFill>
                              <a:srgbClr val="000099"/>
                            </a:solidFill>
                            <a:latin typeface="Cambria Math" charset="0"/>
                            <a:ea typeface="Cambria Math" charset="0"/>
                            <a:cs typeface="Cambria Math" charset="0"/>
                          </a:rPr>
                          <m:t>𝜋</m:t>
                        </m:r>
                      </m:e>
                      <m:sub>
                        <m:r>
                          <a:rPr lang="en-US" b="0" i="1" smtClean="0">
                            <a:solidFill>
                              <a:srgbClr val="000099"/>
                            </a:solidFill>
                            <a:latin typeface="Cambria Math" charset="0"/>
                          </a:rPr>
                          <m:t>𝑡</m:t>
                        </m:r>
                      </m:sub>
                    </m:sSub>
                    <m:d>
                      <m:dPr>
                        <m:ctrlPr>
                          <a:rPr lang="is-IS" i="1" smtClean="0">
                            <a:solidFill>
                              <a:srgbClr val="000099"/>
                            </a:solidFill>
                            <a:latin typeface="Cambria Math" panose="02040503050406030204" pitchFamily="18" charset="0"/>
                          </a:rPr>
                        </m:ctrlPr>
                      </m:dPr>
                      <m:e>
                        <m:sSub>
                          <m:sSubPr>
                            <m:ctrlPr>
                              <a:rPr lang="en-US" i="1" smtClean="0">
                                <a:solidFill>
                                  <a:srgbClr val="000099"/>
                                </a:solidFill>
                                <a:latin typeface="Cambria Math" panose="02040503050406030204" pitchFamily="18" charset="0"/>
                              </a:rPr>
                            </m:ctrlPr>
                          </m:sSubPr>
                          <m:e>
                            <m:r>
                              <a:rPr lang="en-US" b="0" i="1" smtClean="0">
                                <a:solidFill>
                                  <a:srgbClr val="000099"/>
                                </a:solidFill>
                                <a:latin typeface="Cambria Math" charset="0"/>
                              </a:rPr>
                              <m:t>𝐻</m:t>
                            </m:r>
                          </m:e>
                          <m:sub>
                            <m:r>
                              <a:rPr lang="en-US" b="0" i="1" smtClean="0">
                                <a:solidFill>
                                  <a:srgbClr val="000099"/>
                                </a:solidFill>
                                <a:latin typeface="Cambria Math" charset="0"/>
                              </a:rPr>
                              <m:t>𝑡</m:t>
                            </m:r>
                          </m:sub>
                        </m:sSub>
                      </m:e>
                    </m:d>
                  </m:oMath>
                </a14:m>
                <a:endParaRPr lang="en-US" sz="3200" dirty="0">
                  <a:solidFill>
                    <a:srgbClr val="000099"/>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905000" y="152400"/>
                <a:ext cx="8229600" cy="1524000"/>
              </a:xfrm>
              <a:blipFill>
                <a:blip r:embed="rId3"/>
                <a:stretch>
                  <a:fillRect t="-5833" b="-12500"/>
                </a:stretch>
              </a:blipFill>
            </p:spPr>
            <p:txBody>
              <a:bodyPr/>
              <a:lstStyle/>
              <a:p>
                <a:r>
                  <a:rPr lang="en-US">
                    <a:noFill/>
                  </a:rPr>
                  <a:t> </a:t>
                </a:r>
              </a:p>
            </p:txBody>
          </p:sp>
        </mc:Fallback>
      </mc:AlternateContent>
      <p:sp>
        <p:nvSpPr>
          <p:cNvPr id="3" name="Content Placeholder 2"/>
          <p:cNvSpPr>
            <a:spLocks noGrp="1"/>
          </p:cNvSpPr>
          <p:nvPr>
            <p:ph idx="1"/>
          </p:nvPr>
        </p:nvSpPr>
        <p:spPr>
          <a:xfrm>
            <a:off x="1905000" y="1447800"/>
            <a:ext cx="8458200" cy="5029200"/>
          </a:xfrm>
        </p:spPr>
        <p:txBody>
          <a:bodyPr>
            <a:normAutofit/>
          </a:bodyPr>
          <a:lstStyle/>
          <a:p>
            <a:pPr marL="457200" lvl="1" indent="-457200"/>
            <a:endParaRPr lang="is-IS" dirty="0"/>
          </a:p>
          <a:p>
            <a:pPr marL="457200" lvl="1" indent="-457200"/>
            <a:r>
              <a:rPr lang="is-IS" dirty="0"/>
              <a:t>Recall a user is provided a push on </a:t>
            </a:r>
            <a:r>
              <a:rPr lang="en-US" i="1" dirty="0"/>
              <a:t>(d, t)</a:t>
            </a:r>
            <a:r>
              <a:rPr lang="is-IS" dirty="0"/>
              <a:t> only if </a:t>
            </a:r>
            <a:br>
              <a:rPr lang="is-IS" dirty="0"/>
            </a:br>
            <a:r>
              <a:rPr lang="is-IS" dirty="0"/>
              <a:t>               </a:t>
            </a:r>
            <a:r>
              <a:rPr lang="is-IS" i="1" dirty="0"/>
              <a:t>I</a:t>
            </a:r>
            <a:r>
              <a:rPr lang="is-IS" i="1" baseline="-25000" dirty="0"/>
              <a:t>d,t</a:t>
            </a:r>
            <a:r>
              <a:rPr lang="is-IS" i="1" dirty="0"/>
              <a:t> = </a:t>
            </a:r>
            <a:r>
              <a:rPr lang="is-IS" dirty="0"/>
              <a:t>1            and          </a:t>
            </a:r>
            <a:r>
              <a:rPr lang="is-IS" i="1" dirty="0"/>
              <a:t>B</a:t>
            </a:r>
            <a:r>
              <a:rPr lang="is-IS" i="1" baseline="-25000" dirty="0"/>
              <a:t>d,t </a:t>
            </a:r>
            <a:r>
              <a:rPr lang="is-IS" i="1" dirty="0"/>
              <a:t>A</a:t>
            </a:r>
            <a:r>
              <a:rPr lang="is-IS" i="1" baseline="-25000" dirty="0"/>
              <a:t>d,t</a:t>
            </a:r>
            <a:r>
              <a:rPr lang="is-IS" i="1" dirty="0"/>
              <a:t> = </a:t>
            </a:r>
            <a:r>
              <a:rPr lang="is-IS" dirty="0"/>
              <a:t>1 </a:t>
            </a:r>
          </a:p>
          <a:p>
            <a:pPr marL="457200" lvl="1" indent="-457200"/>
            <a:endParaRPr lang="is-IS" dirty="0"/>
          </a:p>
          <a:p>
            <a:pPr marL="457200" lvl="1" indent="-457200"/>
            <a:r>
              <a:rPr lang="is-IS" dirty="0"/>
              <a:t>The push vs no push randomization probabilities (if available, i.e., if </a:t>
            </a:r>
            <a:r>
              <a:rPr lang="is-IS" i="1" dirty="0"/>
              <a:t>I</a:t>
            </a:r>
            <a:r>
              <a:rPr lang="is-IS" i="1" baseline="-25000" dirty="0"/>
              <a:t>d,t</a:t>
            </a:r>
            <a:r>
              <a:rPr lang="is-IS" i="1" dirty="0"/>
              <a:t> = </a:t>
            </a:r>
            <a:r>
              <a:rPr lang="is-IS" dirty="0"/>
              <a:t>1, are given by </a:t>
            </a:r>
          </a:p>
        </p:txBody>
      </p:sp>
      <p:sp>
        <p:nvSpPr>
          <p:cNvPr id="5" name="Slide Number Placeholder 4"/>
          <p:cNvSpPr>
            <a:spLocks noGrp="1"/>
          </p:cNvSpPr>
          <p:nvPr>
            <p:ph type="sldNum" sz="quarter" idx="12"/>
          </p:nvPr>
        </p:nvSpPr>
        <p:spPr/>
        <p:txBody>
          <a:bodyPr/>
          <a:lstStyle/>
          <a:p>
            <a:fld id="{331611EA-2376-4D8A-B063-9E6ECD99A1E4}" type="slidenum">
              <a:rPr lang="en-US" smtClean="0"/>
              <a:t>10</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4089400"/>
            <a:ext cx="8318500" cy="2159000"/>
          </a:xfrm>
          <a:prstGeom prst="rect">
            <a:avLst/>
          </a:prstGeom>
        </p:spPr>
      </p:pic>
    </p:spTree>
    <p:extLst>
      <p:ext uri="{BB962C8B-B14F-4D97-AF65-F5344CB8AC3E}">
        <p14:creationId xmlns:p14="http://schemas.microsoft.com/office/powerpoint/2010/main" val="423940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lstStyle/>
          <a:p>
            <a:pPr algn="ctr"/>
            <a:r>
              <a:rPr lang="en-US" dirty="0">
                <a:solidFill>
                  <a:srgbClr val="000099"/>
                </a:solidFill>
              </a:rPr>
              <a:t>Outline</a:t>
            </a:r>
            <a:endParaRPr lang="en-US" sz="3200" dirty="0">
              <a:solidFill>
                <a:srgbClr val="000099"/>
              </a:solidFill>
            </a:endParaRPr>
          </a:p>
        </p:txBody>
      </p:sp>
      <p:sp>
        <p:nvSpPr>
          <p:cNvPr id="3" name="Content Placeholder 2"/>
          <p:cNvSpPr>
            <a:spLocks noGrp="1"/>
          </p:cNvSpPr>
          <p:nvPr>
            <p:ph idx="1"/>
          </p:nvPr>
        </p:nvSpPr>
        <p:spPr>
          <a:xfrm>
            <a:off x="1905000" y="1143000"/>
            <a:ext cx="8458200" cy="5410200"/>
          </a:xfrm>
        </p:spPr>
        <p:txBody>
          <a:bodyPr>
            <a:normAutofit/>
          </a:bodyPr>
          <a:lstStyle/>
          <a:p>
            <a:pPr marL="457200" lvl="1" indent="-457200"/>
            <a:endParaRPr lang="en-US" dirty="0"/>
          </a:p>
          <a:p>
            <a:pPr marL="457200" lvl="1" indent="-457200"/>
            <a:endParaRPr lang="en-US" dirty="0"/>
          </a:p>
          <a:p>
            <a:pPr marL="457200" lvl="1" indent="-457200"/>
            <a:r>
              <a:rPr lang="en-US" dirty="0">
                <a:solidFill>
                  <a:schemeClr val="bg2">
                    <a:lumMod val="90000"/>
                  </a:schemeClr>
                </a:solidFill>
              </a:rPr>
              <a:t>Review the Sense2Stop Micro-randomized Trial</a:t>
            </a:r>
          </a:p>
          <a:p>
            <a:pPr marL="457200" lvl="1" indent="-457200"/>
            <a:endParaRPr lang="en-US" dirty="0">
              <a:solidFill>
                <a:schemeClr val="bg2">
                  <a:lumMod val="90000"/>
                </a:schemeClr>
              </a:solidFill>
            </a:endParaRPr>
          </a:p>
          <a:p>
            <a:pPr marL="457200" lvl="1" indent="-457200"/>
            <a:r>
              <a:rPr lang="en-US" dirty="0">
                <a:solidFill>
                  <a:schemeClr val="bg2">
                    <a:lumMod val="90000"/>
                  </a:schemeClr>
                </a:solidFill>
              </a:rPr>
              <a:t>Review Primary and Secondary Aims</a:t>
            </a:r>
          </a:p>
          <a:p>
            <a:pPr marL="457200" lvl="1" indent="-457200"/>
            <a:endParaRPr lang="en-US" dirty="0">
              <a:solidFill>
                <a:schemeClr val="bg2">
                  <a:lumMod val="90000"/>
                </a:schemeClr>
              </a:solidFill>
            </a:endParaRPr>
          </a:p>
          <a:p>
            <a:pPr marL="457200" lvl="1" indent="-457200"/>
            <a:r>
              <a:rPr lang="en-US" dirty="0">
                <a:solidFill>
                  <a:schemeClr val="bg2">
                    <a:lumMod val="90000"/>
                  </a:schemeClr>
                </a:solidFill>
              </a:rPr>
              <a:t>Methodology</a:t>
            </a:r>
          </a:p>
          <a:p>
            <a:pPr marL="457200" lvl="1" indent="-457200"/>
            <a:endParaRPr lang="en-US" dirty="0">
              <a:solidFill>
                <a:schemeClr val="bg2">
                  <a:lumMod val="90000"/>
                </a:schemeClr>
              </a:solidFill>
            </a:endParaRPr>
          </a:p>
          <a:p>
            <a:pPr marL="457200" lvl="1" indent="-457200"/>
            <a:r>
              <a:rPr lang="en-US" dirty="0"/>
              <a:t>Data Processing</a:t>
            </a:r>
          </a:p>
          <a:p>
            <a:pPr marL="457200" lvl="1" indent="-457200"/>
            <a:endParaRPr lang="en-US" dirty="0"/>
          </a:p>
          <a:p>
            <a:pPr marL="457200" lvl="1" indent="-457200"/>
            <a:r>
              <a:rPr lang="en-US" dirty="0">
                <a:solidFill>
                  <a:schemeClr val="bg2">
                    <a:lumMod val="90000"/>
                  </a:schemeClr>
                </a:solidFill>
              </a:rPr>
              <a:t>Results</a:t>
            </a:r>
          </a:p>
          <a:p>
            <a:pPr marL="457200" lvl="1" indent="-457200"/>
            <a:endParaRPr lang="en-US" dirty="0"/>
          </a:p>
        </p:txBody>
      </p:sp>
      <p:sp>
        <p:nvSpPr>
          <p:cNvPr id="5" name="Slide Number Placeholder 4"/>
          <p:cNvSpPr>
            <a:spLocks noGrp="1"/>
          </p:cNvSpPr>
          <p:nvPr>
            <p:ph type="sldNum" sz="quarter" idx="12"/>
          </p:nvPr>
        </p:nvSpPr>
        <p:spPr/>
        <p:txBody>
          <a:bodyPr/>
          <a:lstStyle/>
          <a:p>
            <a:fld id="{331611EA-2376-4D8A-B063-9E6ECD99A1E4}" type="slidenum">
              <a:rPr lang="en-US" smtClean="0"/>
              <a:t>11</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317769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normAutofit/>
          </a:bodyPr>
          <a:lstStyle/>
          <a:p>
            <a:pPr algn="ctr"/>
            <a:r>
              <a:rPr lang="en-US" dirty="0">
                <a:solidFill>
                  <a:srgbClr val="000099"/>
                </a:solidFill>
              </a:rPr>
              <a:t>Sense2Stop MRT, Data Processing</a:t>
            </a:r>
            <a:endParaRPr lang="en-US" sz="3200" dirty="0">
              <a:solidFill>
                <a:srgbClr val="000099"/>
              </a:solidFill>
            </a:endParaRPr>
          </a:p>
        </p:txBody>
      </p:sp>
      <p:sp>
        <p:nvSpPr>
          <p:cNvPr id="3" name="Content Placeholder 2"/>
          <p:cNvSpPr>
            <a:spLocks noGrp="1"/>
          </p:cNvSpPr>
          <p:nvPr>
            <p:ph idx="1"/>
          </p:nvPr>
        </p:nvSpPr>
        <p:spPr>
          <a:xfrm>
            <a:off x="1905000" y="1295400"/>
            <a:ext cx="8458200" cy="5257800"/>
          </a:xfrm>
        </p:spPr>
        <p:txBody>
          <a:bodyPr>
            <a:normAutofit lnSpcReduction="10000"/>
          </a:bodyPr>
          <a:lstStyle/>
          <a:p>
            <a:pPr marL="457200" lvl="1" indent="-457200"/>
            <a:endParaRPr lang="en-US" dirty="0"/>
          </a:p>
          <a:p>
            <a:pPr marL="457200" lvl="1" indent="-457200"/>
            <a:r>
              <a:rPr lang="en-US" dirty="0"/>
              <a:t>70 study participants in total</a:t>
            </a:r>
          </a:p>
          <a:p>
            <a:pPr marL="457200" lvl="1" indent="-457200"/>
            <a:endParaRPr lang="en-US" dirty="0"/>
          </a:p>
          <a:p>
            <a:pPr marL="457200" lvl="1" indent="-457200"/>
            <a:r>
              <a:rPr lang="en-US" dirty="0"/>
              <a:t>10 participants withdrew from the study (ids: 204, 209, 210, 213, 220, 232, 236, 237, 239, 246)</a:t>
            </a:r>
          </a:p>
          <a:p>
            <a:pPr marL="457200" lvl="1" indent="-457200"/>
            <a:endParaRPr lang="en-US" dirty="0"/>
          </a:p>
          <a:p>
            <a:pPr marL="457200" lvl="1" indent="-457200"/>
            <a:r>
              <a:rPr lang="en-US" dirty="0"/>
              <a:t>2 participants with no access to their data (ids: 257, 268)</a:t>
            </a:r>
          </a:p>
          <a:p>
            <a:pPr marL="0" lvl="1" indent="0">
              <a:buNone/>
            </a:pPr>
            <a:endParaRPr lang="en-US" dirty="0"/>
          </a:p>
          <a:p>
            <a:pPr marL="457200" lvl="1" indent="-457200"/>
            <a:r>
              <a:rPr lang="en-US" dirty="0"/>
              <a:t>11 participants with no evidence (from phone log files) of availability to be randomized during the 11 day micro-randomization study (ids: 201, 206, 215, 217, 218, 230, 241, 247, 254, 263, 270)</a:t>
            </a:r>
          </a:p>
          <a:p>
            <a:pPr marL="457200" lvl="1" indent="-457200"/>
            <a:endParaRPr lang="en-US" dirty="0"/>
          </a:p>
          <a:p>
            <a:pPr marL="457200" lvl="1" indent="-457200"/>
            <a:r>
              <a:rPr lang="en-US" dirty="0"/>
              <a:t>We consider the remaining 47 individuals for analysis.</a:t>
            </a:r>
          </a:p>
        </p:txBody>
      </p:sp>
      <p:sp>
        <p:nvSpPr>
          <p:cNvPr id="5" name="Slide Number Placeholder 4"/>
          <p:cNvSpPr>
            <a:spLocks noGrp="1"/>
          </p:cNvSpPr>
          <p:nvPr>
            <p:ph type="sldNum" sz="quarter" idx="12"/>
          </p:nvPr>
        </p:nvSpPr>
        <p:spPr/>
        <p:txBody>
          <a:bodyPr/>
          <a:lstStyle/>
          <a:p>
            <a:fld id="{331611EA-2376-4D8A-B063-9E6ECD99A1E4}" type="slidenum">
              <a:rPr lang="en-US" smtClean="0"/>
              <a:t>12</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153648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normAutofit fontScale="90000"/>
          </a:bodyPr>
          <a:lstStyle/>
          <a:p>
            <a:pPr algn="ctr"/>
            <a:r>
              <a:rPr lang="en-US" dirty="0">
                <a:solidFill>
                  <a:srgbClr val="000099"/>
                </a:solidFill>
              </a:rPr>
              <a:t>Sense2Stop MRT, Sample </a:t>
            </a:r>
            <a:r>
              <a:rPr lang="en-US" dirty="0" err="1">
                <a:solidFill>
                  <a:srgbClr val="000099"/>
                </a:solidFill>
              </a:rPr>
              <a:t>Descriptives</a:t>
            </a:r>
            <a:endParaRPr lang="en-US" sz="3200" dirty="0">
              <a:solidFill>
                <a:srgbClr val="000099"/>
              </a:solidFill>
            </a:endParaRPr>
          </a:p>
        </p:txBody>
      </p:sp>
      <p:sp>
        <p:nvSpPr>
          <p:cNvPr id="3" name="Content Placeholder 2"/>
          <p:cNvSpPr>
            <a:spLocks noGrp="1"/>
          </p:cNvSpPr>
          <p:nvPr>
            <p:ph idx="1"/>
          </p:nvPr>
        </p:nvSpPr>
        <p:spPr>
          <a:xfrm>
            <a:off x="1905000" y="1295400"/>
            <a:ext cx="8458200" cy="5257800"/>
          </a:xfrm>
        </p:spPr>
        <p:txBody>
          <a:bodyPr>
            <a:normAutofit/>
          </a:bodyPr>
          <a:lstStyle/>
          <a:p>
            <a:pPr marL="457200" lvl="1" indent="-457200"/>
            <a:endParaRPr lang="en-US" dirty="0"/>
          </a:p>
          <a:p>
            <a:pPr marL="457200" lvl="1" indent="-457200"/>
            <a:r>
              <a:rPr lang="en-US" dirty="0"/>
              <a:t>Gender</a:t>
            </a:r>
          </a:p>
          <a:p>
            <a:pPr marL="857250" lvl="2" indent="-457200"/>
            <a:r>
              <a:rPr lang="en-US" dirty="0"/>
              <a:t>64%, female</a:t>
            </a:r>
          </a:p>
          <a:p>
            <a:pPr marL="457200" lvl="1" indent="-457200"/>
            <a:r>
              <a:rPr lang="en-US" dirty="0"/>
              <a:t>Age</a:t>
            </a:r>
          </a:p>
          <a:p>
            <a:pPr marL="857250" lvl="2" indent="-457200"/>
            <a:r>
              <a:rPr lang="en-US" dirty="0"/>
              <a:t>29%, &lt;30 years old</a:t>
            </a:r>
          </a:p>
          <a:p>
            <a:pPr marL="857250" lvl="2" indent="-457200"/>
            <a:r>
              <a:rPr lang="en-US" dirty="0"/>
              <a:t>42%, 30-50 years old</a:t>
            </a:r>
          </a:p>
          <a:p>
            <a:pPr marL="857250" lvl="2" indent="-457200"/>
            <a:r>
              <a:rPr lang="en-US" dirty="0"/>
              <a:t>29%, &gt;50 years old</a:t>
            </a:r>
          </a:p>
          <a:p>
            <a:pPr marL="457200" lvl="1" indent="-457200"/>
            <a:r>
              <a:rPr lang="en-US" dirty="0"/>
              <a:t>BMI</a:t>
            </a:r>
          </a:p>
          <a:p>
            <a:pPr marL="857250" lvl="2" indent="-457200"/>
            <a:r>
              <a:rPr lang="en-US" dirty="0"/>
              <a:t>53%, overweight or obese</a:t>
            </a:r>
          </a:p>
          <a:p>
            <a:pPr marL="857250" lvl="2" indent="-457200"/>
            <a:endParaRPr lang="en-US" dirty="0"/>
          </a:p>
          <a:p>
            <a:pPr marL="457200" lvl="1" indent="-457200"/>
            <a:endParaRPr lang="en-US" dirty="0"/>
          </a:p>
        </p:txBody>
      </p:sp>
      <p:sp>
        <p:nvSpPr>
          <p:cNvPr id="5" name="Slide Number Placeholder 4"/>
          <p:cNvSpPr>
            <a:spLocks noGrp="1"/>
          </p:cNvSpPr>
          <p:nvPr>
            <p:ph type="sldNum" sz="quarter" idx="12"/>
          </p:nvPr>
        </p:nvSpPr>
        <p:spPr/>
        <p:txBody>
          <a:bodyPr/>
          <a:lstStyle/>
          <a:p>
            <a:fld id="{331611EA-2376-4D8A-B063-9E6ECD99A1E4}" type="slidenum">
              <a:rPr lang="en-US" smtClean="0"/>
              <a:t>13</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287231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lstStyle/>
          <a:p>
            <a:pPr algn="ctr"/>
            <a:r>
              <a:rPr lang="en-US" dirty="0">
                <a:solidFill>
                  <a:srgbClr val="000099"/>
                </a:solidFill>
              </a:rPr>
              <a:t>Outline</a:t>
            </a:r>
            <a:endParaRPr lang="en-US" sz="3200" dirty="0">
              <a:solidFill>
                <a:srgbClr val="000099"/>
              </a:solidFill>
            </a:endParaRPr>
          </a:p>
        </p:txBody>
      </p:sp>
      <p:sp>
        <p:nvSpPr>
          <p:cNvPr id="3" name="Content Placeholder 2"/>
          <p:cNvSpPr>
            <a:spLocks noGrp="1"/>
          </p:cNvSpPr>
          <p:nvPr>
            <p:ph idx="1"/>
          </p:nvPr>
        </p:nvSpPr>
        <p:spPr>
          <a:xfrm>
            <a:off x="1905000" y="1143000"/>
            <a:ext cx="8458200" cy="5410200"/>
          </a:xfrm>
        </p:spPr>
        <p:txBody>
          <a:bodyPr>
            <a:normAutofit/>
          </a:bodyPr>
          <a:lstStyle/>
          <a:p>
            <a:pPr marL="457200" lvl="1" indent="-457200"/>
            <a:endParaRPr lang="en-US" dirty="0"/>
          </a:p>
          <a:p>
            <a:pPr marL="457200" lvl="1" indent="-457200"/>
            <a:endParaRPr lang="en-US" dirty="0"/>
          </a:p>
          <a:p>
            <a:pPr marL="457200" lvl="1" indent="-457200"/>
            <a:r>
              <a:rPr lang="en-US" dirty="0"/>
              <a:t>Review the Sense2Stop Micro-randomized Trial</a:t>
            </a:r>
          </a:p>
          <a:p>
            <a:pPr marL="457200" lvl="1" indent="-457200"/>
            <a:endParaRPr lang="en-US" dirty="0"/>
          </a:p>
          <a:p>
            <a:pPr marL="457200" lvl="1" indent="-457200"/>
            <a:r>
              <a:rPr lang="en-US" dirty="0"/>
              <a:t>Review Primary and Secondary Aims</a:t>
            </a:r>
          </a:p>
          <a:p>
            <a:pPr marL="457200" lvl="1" indent="-457200"/>
            <a:endParaRPr lang="en-US" dirty="0"/>
          </a:p>
          <a:p>
            <a:pPr marL="457200" lvl="1" indent="-457200"/>
            <a:r>
              <a:rPr lang="en-US" dirty="0"/>
              <a:t>Methodology</a:t>
            </a:r>
          </a:p>
          <a:p>
            <a:pPr marL="457200" lvl="1" indent="-457200"/>
            <a:endParaRPr lang="en-US" dirty="0"/>
          </a:p>
          <a:p>
            <a:pPr marL="457200" lvl="1" indent="-457200"/>
            <a:r>
              <a:rPr lang="en-US" dirty="0"/>
              <a:t>Data Processing</a:t>
            </a:r>
          </a:p>
          <a:p>
            <a:pPr marL="457200" lvl="1" indent="-457200"/>
            <a:endParaRPr lang="en-US" dirty="0"/>
          </a:p>
          <a:p>
            <a:pPr marL="457200" lvl="1" indent="-457200"/>
            <a:r>
              <a:rPr lang="en-US" dirty="0"/>
              <a:t>Results</a:t>
            </a:r>
          </a:p>
          <a:p>
            <a:pPr marL="457200" lvl="1" indent="-457200"/>
            <a:endParaRPr lang="en-US" dirty="0"/>
          </a:p>
        </p:txBody>
      </p:sp>
      <p:sp>
        <p:nvSpPr>
          <p:cNvPr id="5" name="Slide Number Placeholder 4"/>
          <p:cNvSpPr>
            <a:spLocks noGrp="1"/>
          </p:cNvSpPr>
          <p:nvPr>
            <p:ph type="sldNum" sz="quarter" idx="12"/>
          </p:nvPr>
        </p:nvSpPr>
        <p:spPr/>
        <p:txBody>
          <a:bodyPr/>
          <a:lstStyle/>
          <a:p>
            <a:fld id="{331611EA-2376-4D8A-B063-9E6ECD99A1E4}" type="slidenum">
              <a:rPr lang="en-US" smtClean="0"/>
              <a:t>2</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296441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lstStyle/>
          <a:p>
            <a:pPr algn="ctr"/>
            <a:r>
              <a:rPr lang="en-US" dirty="0">
                <a:solidFill>
                  <a:srgbClr val="000099"/>
                </a:solidFill>
              </a:rPr>
              <a:t>Sense2Stop MRT</a:t>
            </a:r>
            <a:endParaRPr lang="en-US" sz="3200" dirty="0">
              <a:solidFill>
                <a:srgbClr val="000099"/>
              </a:solidFill>
            </a:endParaRPr>
          </a:p>
        </p:txBody>
      </p:sp>
      <p:sp>
        <p:nvSpPr>
          <p:cNvPr id="3" name="Content Placeholder 2"/>
          <p:cNvSpPr>
            <a:spLocks noGrp="1"/>
          </p:cNvSpPr>
          <p:nvPr>
            <p:ph idx="1"/>
          </p:nvPr>
        </p:nvSpPr>
        <p:spPr>
          <a:xfrm>
            <a:off x="1905000" y="1295400"/>
            <a:ext cx="8458200" cy="5257800"/>
          </a:xfrm>
        </p:spPr>
        <p:txBody>
          <a:bodyPr>
            <a:normAutofit lnSpcReduction="10000"/>
          </a:bodyPr>
          <a:lstStyle/>
          <a:p>
            <a:pPr marL="0" lvl="1" indent="0">
              <a:buNone/>
            </a:pPr>
            <a:endParaRPr lang="en-US" dirty="0"/>
          </a:p>
          <a:p>
            <a:pPr marL="457200" lvl="1" indent="-457200"/>
            <a:r>
              <a:rPr lang="en-US" dirty="0"/>
              <a:t>MRT of </a:t>
            </a:r>
            <a:r>
              <a:rPr lang="en-US" i="1" dirty="0"/>
              <a:t>n = 70</a:t>
            </a:r>
            <a:r>
              <a:rPr lang="en-US" dirty="0"/>
              <a:t> users</a:t>
            </a:r>
            <a:br>
              <a:rPr lang="en-US" dirty="0"/>
            </a:br>
            <a:endParaRPr lang="en-US" dirty="0"/>
          </a:p>
          <a:p>
            <a:pPr marL="457200" lvl="1" indent="-457200"/>
            <a:r>
              <a:rPr lang="en-US" i="1" dirty="0"/>
              <a:t>T = </a:t>
            </a:r>
            <a:r>
              <a:rPr lang="en-US" dirty="0"/>
              <a:t>7200 = 10*720 decision points</a:t>
            </a:r>
          </a:p>
          <a:p>
            <a:pPr marL="857250" lvl="2" indent="-457200"/>
            <a:r>
              <a:rPr lang="en-US" dirty="0"/>
              <a:t>11 day study </a:t>
            </a:r>
          </a:p>
          <a:p>
            <a:pPr marL="857250" lvl="2" indent="-457200"/>
            <a:r>
              <a:rPr lang="en-US" dirty="0"/>
              <a:t>720 times per day (every minute within 12 hour day)</a:t>
            </a:r>
          </a:p>
          <a:p>
            <a:pPr marL="400050" lvl="2" indent="0">
              <a:buNone/>
            </a:pPr>
            <a:endParaRPr lang="en-US" dirty="0"/>
          </a:p>
          <a:p>
            <a:pPr marL="457200" lvl="1" indent="-457200"/>
            <a:r>
              <a:rPr lang="en-US" dirty="0"/>
              <a:t>If users are available and either detected as being stressed or not detected as being stressed, they are randomized to be sent or not sent a push notification containing a reminder to perform a relaxation exercise.</a:t>
            </a:r>
          </a:p>
          <a:p>
            <a:pPr marL="457200" lvl="1" indent="-457200"/>
            <a:endParaRPr lang="en-US" dirty="0"/>
          </a:p>
          <a:p>
            <a:pPr marL="457200" lvl="1" indent="-457200"/>
            <a:r>
              <a:rPr lang="en-US" dirty="0"/>
              <a:t>The goal of the randomization algorithm was to provide, on average, 1 treatment at ”Detected as Stress” and 1.5 treatments at “Not detected as Stress” times per day.</a:t>
            </a:r>
          </a:p>
        </p:txBody>
      </p:sp>
      <p:sp>
        <p:nvSpPr>
          <p:cNvPr id="5" name="Slide Number Placeholder 4"/>
          <p:cNvSpPr>
            <a:spLocks noGrp="1"/>
          </p:cNvSpPr>
          <p:nvPr>
            <p:ph type="sldNum" sz="quarter" idx="12"/>
          </p:nvPr>
        </p:nvSpPr>
        <p:spPr/>
        <p:txBody>
          <a:bodyPr/>
          <a:lstStyle/>
          <a:p>
            <a:fld id="{331611EA-2376-4D8A-B063-9E6ECD99A1E4}" type="slidenum">
              <a:rPr lang="en-US" smtClean="0"/>
              <a:t>3</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317127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lstStyle/>
          <a:p>
            <a:pPr algn="ctr"/>
            <a:r>
              <a:rPr lang="en-US" dirty="0">
                <a:solidFill>
                  <a:srgbClr val="000099"/>
                </a:solidFill>
              </a:rPr>
              <a:t>Sense2Stop MRT, Primary Aim</a:t>
            </a:r>
            <a:endParaRPr lang="en-US" sz="3200" dirty="0">
              <a:solidFill>
                <a:srgbClr val="000099"/>
              </a:solidFill>
            </a:endParaRPr>
          </a:p>
        </p:txBody>
      </p:sp>
      <p:sp>
        <p:nvSpPr>
          <p:cNvPr id="3" name="Content Placeholder 2"/>
          <p:cNvSpPr>
            <a:spLocks noGrp="1"/>
          </p:cNvSpPr>
          <p:nvPr>
            <p:ph idx="1"/>
          </p:nvPr>
        </p:nvSpPr>
        <p:spPr>
          <a:xfrm>
            <a:off x="1905000" y="1143000"/>
            <a:ext cx="8458200" cy="5410200"/>
          </a:xfrm>
        </p:spPr>
        <p:txBody>
          <a:bodyPr>
            <a:normAutofit/>
          </a:bodyPr>
          <a:lstStyle/>
          <a:p>
            <a:pPr marL="457200" lvl="1" indent="-457200"/>
            <a:endParaRPr lang="en-US" dirty="0"/>
          </a:p>
          <a:p>
            <a:pPr marL="457200" lvl="1" indent="-457200"/>
            <a:r>
              <a:rPr lang="en-US" dirty="0"/>
              <a:t>To </a:t>
            </a:r>
            <a:r>
              <a:rPr lang="en-US" b="1" u="sng" dirty="0"/>
              <a:t>test</a:t>
            </a:r>
            <a:r>
              <a:rPr lang="en-US" dirty="0"/>
              <a:t> whether sending a prompt to perform a relaxation exercise vs not sending a prompt (in classifiable minutes) results in a lower likelihood of being detected as stressed in the subsequent 2 hours. </a:t>
            </a:r>
          </a:p>
          <a:p>
            <a:pPr marL="457200" lvl="1" indent="-457200"/>
            <a:endParaRPr lang="en-US" dirty="0"/>
          </a:p>
          <a:p>
            <a:pPr marL="857250" lvl="2" indent="-457200"/>
            <a:r>
              <a:rPr lang="en-US" u="sng" dirty="0"/>
              <a:t>Hypothesis</a:t>
            </a:r>
            <a:r>
              <a:rPr lang="en-US" dirty="0"/>
              <a:t>: We hypothesized that, on average, sending a prompt (vs not sending a prompt) will lead to lower likelihood of being detected as stressed. </a:t>
            </a:r>
          </a:p>
          <a:p>
            <a:pPr marL="857250" lvl="2" indent="-457200"/>
            <a:endParaRPr lang="en-US" dirty="0"/>
          </a:p>
          <a:p>
            <a:pPr marL="857250" lvl="2" indent="-457200"/>
            <a:r>
              <a:rPr lang="en-US" dirty="0"/>
              <a:t>Set Type I error = 5%</a:t>
            </a:r>
          </a:p>
        </p:txBody>
      </p:sp>
      <p:sp>
        <p:nvSpPr>
          <p:cNvPr id="5" name="Slide Number Placeholder 4"/>
          <p:cNvSpPr>
            <a:spLocks noGrp="1"/>
          </p:cNvSpPr>
          <p:nvPr>
            <p:ph type="sldNum" sz="quarter" idx="12"/>
          </p:nvPr>
        </p:nvSpPr>
        <p:spPr/>
        <p:txBody>
          <a:bodyPr/>
          <a:lstStyle/>
          <a:p>
            <a:fld id="{331611EA-2376-4D8A-B063-9E6ECD99A1E4}" type="slidenum">
              <a:rPr lang="en-US" smtClean="0"/>
              <a:t>4</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291847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838200"/>
          </a:xfrm>
        </p:spPr>
        <p:txBody>
          <a:bodyPr/>
          <a:lstStyle/>
          <a:p>
            <a:pPr algn="ctr"/>
            <a:r>
              <a:rPr lang="en-US" dirty="0">
                <a:solidFill>
                  <a:srgbClr val="000099"/>
                </a:solidFill>
              </a:rPr>
              <a:t>Sense2Stop MRT, Secondary Aim 1</a:t>
            </a:r>
            <a:endParaRPr lang="en-US" sz="3200" dirty="0">
              <a:solidFill>
                <a:srgbClr val="000099"/>
              </a:solidFill>
            </a:endParaRPr>
          </a:p>
        </p:txBody>
      </p:sp>
      <p:sp>
        <p:nvSpPr>
          <p:cNvPr id="3" name="Content Placeholder 2"/>
          <p:cNvSpPr>
            <a:spLocks noGrp="1"/>
          </p:cNvSpPr>
          <p:nvPr>
            <p:ph idx="1"/>
          </p:nvPr>
        </p:nvSpPr>
        <p:spPr>
          <a:xfrm>
            <a:off x="1905000" y="1143000"/>
            <a:ext cx="8458200" cy="5410200"/>
          </a:xfrm>
        </p:spPr>
        <p:txBody>
          <a:bodyPr>
            <a:normAutofit/>
          </a:bodyPr>
          <a:lstStyle/>
          <a:p>
            <a:pPr marL="457200" lvl="1" indent="-457200"/>
            <a:endParaRPr lang="en-US" dirty="0"/>
          </a:p>
          <a:p>
            <a:pPr marL="457200" lvl="1" indent="-457200"/>
            <a:r>
              <a:rPr lang="en-US" dirty="0"/>
              <a:t>To test whether the effect of sending a prompt (vs not sending a prompt) on the likelihood of being detected as stressed differs by being prompted when the participant is detected as stressed compared to being prompted when the participant is not detected as stressed.</a:t>
            </a:r>
          </a:p>
          <a:p>
            <a:pPr marL="457200" lvl="1" indent="-457200"/>
            <a:endParaRPr lang="en-US" dirty="0"/>
          </a:p>
          <a:p>
            <a:pPr marL="857250" lvl="2" indent="-457200"/>
            <a:r>
              <a:rPr lang="en-US" u="sng" dirty="0"/>
              <a:t>Hypothesis</a:t>
            </a:r>
            <a:r>
              <a:rPr lang="en-US" dirty="0"/>
              <a:t>: We hypothesized that the effect of sending a prompt will differ by prompting individuals when they are detected as stressed vs not detected as stressed. Specifically, we hypothesize that the effect will be greater when the prompt is made on individuals who are detected as stressed than on individuals who are not detected as stressed. </a:t>
            </a:r>
          </a:p>
          <a:p>
            <a:pPr marL="400050" lvl="2" indent="0">
              <a:buNone/>
            </a:pPr>
            <a:endParaRPr lang="en-US" dirty="0"/>
          </a:p>
          <a:p>
            <a:pPr marL="857250" lvl="2" indent="-457200"/>
            <a:r>
              <a:rPr lang="en-US" dirty="0"/>
              <a:t>Set Type I error = 10%</a:t>
            </a:r>
          </a:p>
        </p:txBody>
      </p:sp>
      <p:sp>
        <p:nvSpPr>
          <p:cNvPr id="5" name="Slide Number Placeholder 4"/>
          <p:cNvSpPr>
            <a:spLocks noGrp="1"/>
          </p:cNvSpPr>
          <p:nvPr>
            <p:ph type="sldNum" sz="quarter" idx="12"/>
          </p:nvPr>
        </p:nvSpPr>
        <p:spPr/>
        <p:txBody>
          <a:bodyPr/>
          <a:lstStyle/>
          <a:p>
            <a:fld id="{331611EA-2376-4D8A-B063-9E6ECD99A1E4}" type="slidenum">
              <a:rPr lang="en-US" smtClean="0"/>
              <a:t>5</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243322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229600" cy="1524000"/>
          </a:xfrm>
        </p:spPr>
        <p:txBody>
          <a:bodyPr/>
          <a:lstStyle/>
          <a:p>
            <a:pPr algn="ctr"/>
            <a:r>
              <a:rPr lang="en-US" dirty="0">
                <a:solidFill>
                  <a:srgbClr val="000099"/>
                </a:solidFill>
              </a:rPr>
              <a:t>Methodology, Notation</a:t>
            </a:r>
            <a:endParaRPr lang="en-US" sz="3200" dirty="0">
              <a:solidFill>
                <a:srgbClr val="000099"/>
              </a:solidFill>
            </a:endParaRPr>
          </a:p>
        </p:txBody>
      </p:sp>
      <p:sp>
        <p:nvSpPr>
          <p:cNvPr id="3" name="Content Placeholder 2"/>
          <p:cNvSpPr>
            <a:spLocks noGrp="1"/>
          </p:cNvSpPr>
          <p:nvPr>
            <p:ph idx="1"/>
          </p:nvPr>
        </p:nvSpPr>
        <p:spPr>
          <a:xfrm>
            <a:off x="1905000" y="1447800"/>
            <a:ext cx="8458200" cy="5029200"/>
          </a:xfrm>
        </p:spPr>
        <p:txBody>
          <a:bodyPr>
            <a:normAutofit/>
          </a:bodyPr>
          <a:lstStyle/>
          <a:p>
            <a:pPr marL="457200" lvl="1" indent="-457200"/>
            <a:endParaRPr lang="en-US" dirty="0"/>
          </a:p>
          <a:p>
            <a:pPr marL="457200" lvl="1" indent="-457200"/>
            <a:r>
              <a:rPr lang="en-US" dirty="0"/>
              <a:t>Decision time is denoted by the pair </a:t>
            </a:r>
            <a:r>
              <a:rPr lang="en-US" i="1" dirty="0"/>
              <a:t>(d, t)</a:t>
            </a:r>
          </a:p>
          <a:p>
            <a:pPr marL="857250" lvl="2" indent="-457200"/>
            <a:r>
              <a:rPr lang="en-US" i="1" dirty="0"/>
              <a:t>d = </a:t>
            </a:r>
            <a:r>
              <a:rPr lang="en-US" dirty="0"/>
              <a:t>1, 2,</a:t>
            </a:r>
            <a:r>
              <a:rPr lang="is-IS" dirty="0"/>
              <a:t>…, 10 days; and </a:t>
            </a:r>
            <a:r>
              <a:rPr lang="is-IS" i="1" dirty="0"/>
              <a:t>t </a:t>
            </a:r>
            <a:r>
              <a:rPr lang="en-US" i="1" dirty="0"/>
              <a:t>= </a:t>
            </a:r>
            <a:r>
              <a:rPr lang="en-US" dirty="0"/>
              <a:t>1, 2,</a:t>
            </a:r>
            <a:r>
              <a:rPr lang="is-IS" dirty="0"/>
              <a:t>…, 720 time of day</a:t>
            </a:r>
          </a:p>
          <a:p>
            <a:pPr marL="457200" lvl="1" indent="-457200"/>
            <a:r>
              <a:rPr lang="is-IS" i="1" dirty="0"/>
              <a:t>I</a:t>
            </a:r>
            <a:r>
              <a:rPr lang="is-IS" i="1" baseline="-25000" dirty="0"/>
              <a:t>d,t</a:t>
            </a:r>
            <a:r>
              <a:rPr lang="is-IS" i="1" dirty="0"/>
              <a:t> = </a:t>
            </a:r>
            <a:r>
              <a:rPr lang="is-IS" dirty="0"/>
              <a:t>1 if the user is available at </a:t>
            </a:r>
            <a:r>
              <a:rPr lang="is-IS" i="1" dirty="0"/>
              <a:t>(d, t)</a:t>
            </a:r>
            <a:r>
              <a:rPr lang="is-IS" dirty="0"/>
              <a:t>;  = 0 otherwise</a:t>
            </a:r>
          </a:p>
          <a:p>
            <a:pPr marL="457200" lvl="1" indent="-457200"/>
            <a:r>
              <a:rPr lang="is-IS" i="1" dirty="0"/>
              <a:t>B</a:t>
            </a:r>
            <a:r>
              <a:rPr lang="is-IS" i="1" baseline="-25000" dirty="0"/>
              <a:t>d,t</a:t>
            </a:r>
            <a:r>
              <a:rPr lang="is-IS" i="1" dirty="0"/>
              <a:t> = </a:t>
            </a:r>
            <a:r>
              <a:rPr lang="is-IS" dirty="0"/>
              <a:t>1 if push will be randomized at </a:t>
            </a:r>
            <a:r>
              <a:rPr lang="is-IS" i="1" dirty="0"/>
              <a:t>(d, t)</a:t>
            </a:r>
            <a:r>
              <a:rPr lang="is-IS" dirty="0"/>
              <a:t>;  = 0 o/w</a:t>
            </a:r>
          </a:p>
          <a:p>
            <a:pPr marL="457200" lvl="1" indent="-457200"/>
            <a:r>
              <a:rPr lang="is-IS" i="1" dirty="0"/>
              <a:t>A</a:t>
            </a:r>
            <a:r>
              <a:rPr lang="is-IS" i="1" baseline="-25000" dirty="0"/>
              <a:t>d,t</a:t>
            </a:r>
            <a:r>
              <a:rPr lang="is-IS" i="1" dirty="0"/>
              <a:t> = </a:t>
            </a:r>
            <a:r>
              <a:rPr lang="is-IS" dirty="0"/>
              <a:t>1 if push notification provided at </a:t>
            </a:r>
            <a:r>
              <a:rPr lang="is-IS" i="1" dirty="0"/>
              <a:t>(d, t)</a:t>
            </a:r>
            <a:r>
              <a:rPr lang="is-IS" dirty="0"/>
              <a:t>; = 0 o/w</a:t>
            </a:r>
          </a:p>
          <a:p>
            <a:pPr marL="857250" lvl="2" indent="-457200"/>
            <a:r>
              <a:rPr lang="en-US" dirty="0"/>
              <a:t>I</a:t>
            </a:r>
            <a:r>
              <a:rPr lang="is-IS" dirty="0"/>
              <a:t>f </a:t>
            </a:r>
            <a:r>
              <a:rPr lang="is-IS" i="1" dirty="0"/>
              <a:t>B</a:t>
            </a:r>
            <a:r>
              <a:rPr lang="is-IS" i="1" baseline="-25000" dirty="0"/>
              <a:t>d,t</a:t>
            </a:r>
            <a:r>
              <a:rPr lang="is-IS" i="1" dirty="0"/>
              <a:t> = </a:t>
            </a:r>
            <a:r>
              <a:rPr lang="is-IS" dirty="0"/>
              <a:t>0 then </a:t>
            </a:r>
            <a:r>
              <a:rPr lang="is-IS" i="1" dirty="0"/>
              <a:t>A</a:t>
            </a:r>
            <a:r>
              <a:rPr lang="is-IS" i="1" baseline="-25000" dirty="0"/>
              <a:t>d,t</a:t>
            </a:r>
            <a:r>
              <a:rPr lang="is-IS" i="1" dirty="0"/>
              <a:t> = </a:t>
            </a:r>
            <a:r>
              <a:rPr lang="is-IS" dirty="0"/>
              <a:t>0, by design</a:t>
            </a:r>
          </a:p>
          <a:p>
            <a:pPr marL="457200" lvl="1" indent="-457200"/>
            <a:r>
              <a:rPr lang="is-IS" i="1" dirty="0"/>
              <a:t>H</a:t>
            </a:r>
            <a:r>
              <a:rPr lang="is-IS" i="1" baseline="-25000" dirty="0"/>
              <a:t>d,t</a:t>
            </a:r>
            <a:r>
              <a:rPr lang="is-IS" i="1" dirty="0"/>
              <a:t> = </a:t>
            </a:r>
            <a:r>
              <a:rPr lang="is-IS" dirty="0"/>
              <a:t>all observed data up to</a:t>
            </a:r>
            <a:r>
              <a:rPr lang="is-IS" i="1" dirty="0"/>
              <a:t> </a:t>
            </a:r>
            <a:r>
              <a:rPr lang="en-US" i="1" dirty="0"/>
              <a:t>(d, t)</a:t>
            </a:r>
          </a:p>
          <a:p>
            <a:pPr marL="857250" lvl="2" indent="-457200"/>
            <a:r>
              <a:rPr lang="en-US" dirty="0"/>
              <a:t>Includes </a:t>
            </a:r>
            <a:r>
              <a:rPr lang="is-IS" i="1" dirty="0"/>
              <a:t>I</a:t>
            </a:r>
            <a:r>
              <a:rPr lang="is-IS" i="1" baseline="-25000" dirty="0"/>
              <a:t>d,t</a:t>
            </a:r>
            <a:r>
              <a:rPr lang="en-US" i="1" dirty="0"/>
              <a:t>, </a:t>
            </a:r>
            <a:r>
              <a:rPr lang="en-US" dirty="0"/>
              <a:t>but excludes randomizations (</a:t>
            </a:r>
            <a:r>
              <a:rPr lang="is-IS" i="1" dirty="0"/>
              <a:t>B</a:t>
            </a:r>
            <a:r>
              <a:rPr lang="is-IS" i="1" baseline="-25000" dirty="0"/>
              <a:t>d,t </a:t>
            </a:r>
            <a:r>
              <a:rPr lang="is-IS" i="1" dirty="0"/>
              <a:t>, A</a:t>
            </a:r>
            <a:r>
              <a:rPr lang="is-IS" i="1" baseline="-25000" dirty="0"/>
              <a:t>d,t</a:t>
            </a:r>
            <a:r>
              <a:rPr lang="is-IS" dirty="0"/>
              <a:t>)</a:t>
            </a:r>
          </a:p>
          <a:p>
            <a:pPr marL="457200" lvl="1" indent="-457200"/>
            <a:r>
              <a:rPr lang="is-IS" i="1" dirty="0"/>
              <a:t>Y</a:t>
            </a:r>
            <a:r>
              <a:rPr lang="is-IS" i="1" baseline="-25000" dirty="0"/>
              <a:t>d+1,t</a:t>
            </a:r>
            <a:r>
              <a:rPr lang="is-IS" dirty="0"/>
              <a:t> whether (=1) or not (=0) user is detected as stressed within the following 2 hours.</a:t>
            </a:r>
          </a:p>
        </p:txBody>
      </p:sp>
      <p:sp>
        <p:nvSpPr>
          <p:cNvPr id="5" name="Slide Number Placeholder 4"/>
          <p:cNvSpPr>
            <a:spLocks noGrp="1"/>
          </p:cNvSpPr>
          <p:nvPr>
            <p:ph type="sldNum" sz="quarter" idx="12"/>
          </p:nvPr>
        </p:nvSpPr>
        <p:spPr/>
        <p:txBody>
          <a:bodyPr/>
          <a:lstStyle/>
          <a:p>
            <a:fld id="{331611EA-2376-4D8A-B063-9E6ECD99A1E4}" type="slidenum">
              <a:rPr lang="en-US" smtClean="0"/>
              <a:t>6</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119040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229600" cy="1524000"/>
          </a:xfrm>
        </p:spPr>
        <p:txBody>
          <a:bodyPr/>
          <a:lstStyle/>
          <a:p>
            <a:pPr algn="ctr"/>
            <a:r>
              <a:rPr lang="en-US" dirty="0">
                <a:solidFill>
                  <a:srgbClr val="000099"/>
                </a:solidFill>
              </a:rPr>
              <a:t>Methodology, Notation (cont’d)</a:t>
            </a:r>
            <a:endParaRPr lang="en-US" sz="3200" dirty="0">
              <a:solidFill>
                <a:srgbClr val="000099"/>
              </a:solidFill>
            </a:endParaRPr>
          </a:p>
        </p:txBody>
      </p:sp>
      <p:sp>
        <p:nvSpPr>
          <p:cNvPr id="3" name="Content Placeholder 2"/>
          <p:cNvSpPr>
            <a:spLocks noGrp="1"/>
          </p:cNvSpPr>
          <p:nvPr>
            <p:ph idx="1"/>
          </p:nvPr>
        </p:nvSpPr>
        <p:spPr>
          <a:xfrm>
            <a:off x="1905000" y="1447800"/>
            <a:ext cx="8458200" cy="5029200"/>
          </a:xfrm>
        </p:spPr>
        <p:txBody>
          <a:bodyPr>
            <a:normAutofit/>
          </a:bodyPr>
          <a:lstStyle/>
          <a:p>
            <a:pPr marL="457200" lvl="1" indent="-457200"/>
            <a:endParaRPr lang="en-US" dirty="0">
              <a:solidFill>
                <a:schemeClr val="bg2">
                  <a:lumMod val="75000"/>
                </a:schemeClr>
              </a:solidFill>
            </a:endParaRPr>
          </a:p>
          <a:p>
            <a:pPr marL="457200" lvl="1" indent="-457200"/>
            <a:r>
              <a:rPr lang="en-US" dirty="0">
                <a:solidFill>
                  <a:schemeClr val="bg2">
                    <a:lumMod val="75000"/>
                  </a:schemeClr>
                </a:solidFill>
              </a:rPr>
              <a:t>Decision time is denoted by the pair </a:t>
            </a:r>
            <a:r>
              <a:rPr lang="en-US" i="1" dirty="0">
                <a:solidFill>
                  <a:schemeClr val="bg2">
                    <a:lumMod val="75000"/>
                  </a:schemeClr>
                </a:solidFill>
              </a:rPr>
              <a:t>(d, t)</a:t>
            </a:r>
            <a:endParaRPr lang="is-IS" dirty="0">
              <a:solidFill>
                <a:schemeClr val="bg2">
                  <a:lumMod val="75000"/>
                </a:schemeClr>
              </a:solidFill>
            </a:endParaRPr>
          </a:p>
          <a:p>
            <a:pPr marL="457200" lvl="1" indent="-457200"/>
            <a:r>
              <a:rPr lang="is-IS" i="1" dirty="0">
                <a:solidFill>
                  <a:schemeClr val="bg2">
                    <a:lumMod val="75000"/>
                  </a:schemeClr>
                </a:solidFill>
              </a:rPr>
              <a:t>I</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1 if the user is available at </a:t>
            </a:r>
            <a:r>
              <a:rPr lang="is-IS" i="1" dirty="0">
                <a:solidFill>
                  <a:schemeClr val="bg2">
                    <a:lumMod val="75000"/>
                  </a:schemeClr>
                </a:solidFill>
              </a:rPr>
              <a:t>(d, t)</a:t>
            </a:r>
            <a:r>
              <a:rPr lang="is-IS" dirty="0">
                <a:solidFill>
                  <a:schemeClr val="bg2">
                    <a:lumMod val="75000"/>
                  </a:schemeClr>
                </a:solidFill>
              </a:rPr>
              <a:t>;  = 0 otherwise</a:t>
            </a:r>
          </a:p>
          <a:p>
            <a:pPr marL="457200" lvl="1" indent="-457200"/>
            <a:r>
              <a:rPr lang="is-IS" i="1" dirty="0">
                <a:solidFill>
                  <a:schemeClr val="bg2">
                    <a:lumMod val="75000"/>
                  </a:schemeClr>
                </a:solidFill>
              </a:rPr>
              <a:t>B</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1 if push will be randomized at </a:t>
            </a:r>
            <a:r>
              <a:rPr lang="is-IS" i="1" dirty="0">
                <a:solidFill>
                  <a:schemeClr val="bg2">
                    <a:lumMod val="75000"/>
                  </a:schemeClr>
                </a:solidFill>
              </a:rPr>
              <a:t>(d, t)</a:t>
            </a:r>
            <a:r>
              <a:rPr lang="is-IS" dirty="0">
                <a:solidFill>
                  <a:schemeClr val="bg2">
                    <a:lumMod val="75000"/>
                  </a:schemeClr>
                </a:solidFill>
              </a:rPr>
              <a:t>;  = 0 o/w</a:t>
            </a:r>
          </a:p>
          <a:p>
            <a:pPr marL="457200" lvl="1" indent="-457200"/>
            <a:r>
              <a:rPr lang="is-IS" i="1" dirty="0">
                <a:solidFill>
                  <a:schemeClr val="bg2">
                    <a:lumMod val="75000"/>
                  </a:schemeClr>
                </a:solidFill>
              </a:rPr>
              <a:t>A</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1 if push notification provided at </a:t>
            </a:r>
            <a:r>
              <a:rPr lang="is-IS" i="1" dirty="0">
                <a:solidFill>
                  <a:schemeClr val="bg2">
                    <a:lumMod val="75000"/>
                  </a:schemeClr>
                </a:solidFill>
              </a:rPr>
              <a:t>(d, t)</a:t>
            </a:r>
            <a:r>
              <a:rPr lang="is-IS" dirty="0">
                <a:solidFill>
                  <a:schemeClr val="bg2">
                    <a:lumMod val="75000"/>
                  </a:schemeClr>
                </a:solidFill>
              </a:rPr>
              <a:t>; = 0 o/w</a:t>
            </a:r>
          </a:p>
          <a:p>
            <a:pPr marL="457200" lvl="1" indent="-457200"/>
            <a:r>
              <a:rPr lang="is-IS" i="1" dirty="0">
                <a:solidFill>
                  <a:schemeClr val="bg2">
                    <a:lumMod val="75000"/>
                  </a:schemeClr>
                </a:solidFill>
              </a:rPr>
              <a:t>H</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all observed data up to</a:t>
            </a:r>
            <a:r>
              <a:rPr lang="is-IS" i="1" dirty="0">
                <a:solidFill>
                  <a:schemeClr val="bg2">
                    <a:lumMod val="75000"/>
                  </a:schemeClr>
                </a:solidFill>
              </a:rPr>
              <a:t> </a:t>
            </a:r>
            <a:r>
              <a:rPr lang="en-US" i="1" dirty="0">
                <a:solidFill>
                  <a:schemeClr val="bg2">
                    <a:lumMod val="75000"/>
                  </a:schemeClr>
                </a:solidFill>
              </a:rPr>
              <a:t>(d, t)</a:t>
            </a:r>
          </a:p>
          <a:p>
            <a:pPr marL="457200" lvl="1" indent="-457200"/>
            <a:r>
              <a:rPr lang="is-IS" i="1" dirty="0">
                <a:solidFill>
                  <a:schemeClr val="bg2">
                    <a:lumMod val="75000"/>
                  </a:schemeClr>
                </a:solidFill>
              </a:rPr>
              <a:t>Y</a:t>
            </a:r>
            <a:r>
              <a:rPr lang="is-IS" i="1" baseline="-25000" dirty="0">
                <a:solidFill>
                  <a:schemeClr val="bg2">
                    <a:lumMod val="75000"/>
                  </a:schemeClr>
                </a:solidFill>
              </a:rPr>
              <a:t>d+1,t</a:t>
            </a:r>
            <a:r>
              <a:rPr lang="is-IS" dirty="0">
                <a:solidFill>
                  <a:schemeClr val="bg2">
                    <a:lumMod val="75000"/>
                  </a:schemeClr>
                </a:solidFill>
              </a:rPr>
              <a:t> whether (=1) or not (=0) user is detected as stressed within the following 2 hours.</a:t>
            </a:r>
          </a:p>
          <a:p>
            <a:pPr marL="457200" lvl="1" indent="-457200"/>
            <a:endParaRPr lang="is-IS" dirty="0"/>
          </a:p>
          <a:p>
            <a:pPr marL="457200" lvl="1" indent="-457200"/>
            <a:r>
              <a:rPr lang="is-IS" dirty="0"/>
              <a:t>Note that a user is provided a push on </a:t>
            </a:r>
            <a:r>
              <a:rPr lang="en-US" i="1" dirty="0"/>
              <a:t>(d, t)</a:t>
            </a:r>
            <a:r>
              <a:rPr lang="is-IS" dirty="0"/>
              <a:t> only if </a:t>
            </a:r>
            <a:br>
              <a:rPr lang="is-IS" dirty="0"/>
            </a:br>
            <a:r>
              <a:rPr lang="is-IS" dirty="0"/>
              <a:t>               </a:t>
            </a:r>
            <a:r>
              <a:rPr lang="is-IS" i="1" dirty="0"/>
              <a:t>I</a:t>
            </a:r>
            <a:r>
              <a:rPr lang="is-IS" i="1" baseline="-25000" dirty="0"/>
              <a:t>d,t</a:t>
            </a:r>
            <a:r>
              <a:rPr lang="is-IS" i="1" dirty="0"/>
              <a:t> = </a:t>
            </a:r>
            <a:r>
              <a:rPr lang="is-IS" dirty="0"/>
              <a:t>1            and          </a:t>
            </a:r>
            <a:r>
              <a:rPr lang="is-IS" i="1" dirty="0"/>
              <a:t>B</a:t>
            </a:r>
            <a:r>
              <a:rPr lang="is-IS" i="1" baseline="-25000" dirty="0"/>
              <a:t>d,t </a:t>
            </a:r>
            <a:r>
              <a:rPr lang="is-IS" i="1" dirty="0"/>
              <a:t>A</a:t>
            </a:r>
            <a:r>
              <a:rPr lang="is-IS" i="1" baseline="-25000" dirty="0"/>
              <a:t>d,t</a:t>
            </a:r>
            <a:r>
              <a:rPr lang="is-IS" i="1" dirty="0"/>
              <a:t> = </a:t>
            </a:r>
            <a:r>
              <a:rPr lang="is-IS" dirty="0"/>
              <a:t>1 </a:t>
            </a:r>
          </a:p>
        </p:txBody>
      </p:sp>
      <p:sp>
        <p:nvSpPr>
          <p:cNvPr id="5" name="Slide Number Placeholder 4"/>
          <p:cNvSpPr>
            <a:spLocks noGrp="1"/>
          </p:cNvSpPr>
          <p:nvPr>
            <p:ph type="sldNum" sz="quarter" idx="12"/>
          </p:nvPr>
        </p:nvSpPr>
        <p:spPr/>
        <p:txBody>
          <a:bodyPr/>
          <a:lstStyle/>
          <a:p>
            <a:fld id="{331611EA-2376-4D8A-B063-9E6ECD99A1E4}" type="slidenum">
              <a:rPr lang="en-US" smtClean="0"/>
              <a:t>7</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37722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229600" cy="1524000"/>
          </a:xfrm>
        </p:spPr>
        <p:txBody>
          <a:bodyPr/>
          <a:lstStyle/>
          <a:p>
            <a:pPr algn="ctr"/>
            <a:r>
              <a:rPr lang="en-US" dirty="0">
                <a:solidFill>
                  <a:srgbClr val="000099"/>
                </a:solidFill>
              </a:rPr>
              <a:t>Methodology, Notation (cont’d)</a:t>
            </a:r>
            <a:endParaRPr lang="en-US" sz="3200" dirty="0">
              <a:solidFill>
                <a:srgbClr val="000099"/>
              </a:solidFill>
            </a:endParaRPr>
          </a:p>
        </p:txBody>
      </p:sp>
      <p:sp>
        <p:nvSpPr>
          <p:cNvPr id="3" name="Content Placeholder 2"/>
          <p:cNvSpPr>
            <a:spLocks noGrp="1"/>
          </p:cNvSpPr>
          <p:nvPr>
            <p:ph idx="1"/>
          </p:nvPr>
        </p:nvSpPr>
        <p:spPr>
          <a:xfrm>
            <a:off x="1905000" y="1447800"/>
            <a:ext cx="8458200" cy="5029200"/>
          </a:xfrm>
        </p:spPr>
        <p:txBody>
          <a:bodyPr>
            <a:normAutofit/>
          </a:bodyPr>
          <a:lstStyle/>
          <a:p>
            <a:pPr marL="457200" lvl="1" indent="-457200"/>
            <a:endParaRPr lang="en-US" dirty="0">
              <a:solidFill>
                <a:schemeClr val="bg2">
                  <a:lumMod val="75000"/>
                </a:schemeClr>
              </a:solidFill>
            </a:endParaRPr>
          </a:p>
          <a:p>
            <a:pPr marL="457200" lvl="1" indent="-457200"/>
            <a:r>
              <a:rPr lang="en-US" dirty="0">
                <a:solidFill>
                  <a:schemeClr val="bg2">
                    <a:lumMod val="75000"/>
                  </a:schemeClr>
                </a:solidFill>
              </a:rPr>
              <a:t>Decision time is denoted by the pair </a:t>
            </a:r>
            <a:r>
              <a:rPr lang="en-US" i="1" dirty="0">
                <a:solidFill>
                  <a:schemeClr val="bg2">
                    <a:lumMod val="75000"/>
                  </a:schemeClr>
                </a:solidFill>
              </a:rPr>
              <a:t>(d, t)</a:t>
            </a:r>
            <a:endParaRPr lang="is-IS" dirty="0">
              <a:solidFill>
                <a:schemeClr val="bg2">
                  <a:lumMod val="75000"/>
                </a:schemeClr>
              </a:solidFill>
            </a:endParaRPr>
          </a:p>
          <a:p>
            <a:pPr marL="457200" lvl="1" indent="-457200"/>
            <a:r>
              <a:rPr lang="is-IS" i="1" dirty="0">
                <a:solidFill>
                  <a:schemeClr val="bg2">
                    <a:lumMod val="75000"/>
                  </a:schemeClr>
                </a:solidFill>
              </a:rPr>
              <a:t>I</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1 if the user is available at </a:t>
            </a:r>
            <a:r>
              <a:rPr lang="is-IS" i="1" dirty="0">
                <a:solidFill>
                  <a:schemeClr val="bg2">
                    <a:lumMod val="75000"/>
                  </a:schemeClr>
                </a:solidFill>
              </a:rPr>
              <a:t>(d, t)</a:t>
            </a:r>
            <a:r>
              <a:rPr lang="is-IS" dirty="0">
                <a:solidFill>
                  <a:schemeClr val="bg2">
                    <a:lumMod val="75000"/>
                  </a:schemeClr>
                </a:solidFill>
              </a:rPr>
              <a:t>;  = 0 otherwise</a:t>
            </a:r>
          </a:p>
          <a:p>
            <a:pPr marL="457200" lvl="1" indent="-457200"/>
            <a:r>
              <a:rPr lang="is-IS" i="1" dirty="0">
                <a:solidFill>
                  <a:schemeClr val="bg2">
                    <a:lumMod val="75000"/>
                  </a:schemeClr>
                </a:solidFill>
              </a:rPr>
              <a:t>B</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1 if push will be randomized at </a:t>
            </a:r>
            <a:r>
              <a:rPr lang="is-IS" i="1" dirty="0">
                <a:solidFill>
                  <a:schemeClr val="bg2">
                    <a:lumMod val="75000"/>
                  </a:schemeClr>
                </a:solidFill>
              </a:rPr>
              <a:t>(d, t)</a:t>
            </a:r>
            <a:r>
              <a:rPr lang="is-IS" dirty="0">
                <a:solidFill>
                  <a:schemeClr val="bg2">
                    <a:lumMod val="75000"/>
                  </a:schemeClr>
                </a:solidFill>
              </a:rPr>
              <a:t>;  = 0 o/w</a:t>
            </a:r>
          </a:p>
          <a:p>
            <a:pPr marL="457200" lvl="1" indent="-457200"/>
            <a:r>
              <a:rPr lang="is-IS" i="1" dirty="0">
                <a:solidFill>
                  <a:schemeClr val="bg2">
                    <a:lumMod val="75000"/>
                  </a:schemeClr>
                </a:solidFill>
              </a:rPr>
              <a:t>A</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1 if push notification provided at </a:t>
            </a:r>
            <a:r>
              <a:rPr lang="is-IS" i="1" dirty="0">
                <a:solidFill>
                  <a:schemeClr val="bg2">
                    <a:lumMod val="75000"/>
                  </a:schemeClr>
                </a:solidFill>
              </a:rPr>
              <a:t>(d, t)</a:t>
            </a:r>
            <a:r>
              <a:rPr lang="is-IS" dirty="0">
                <a:solidFill>
                  <a:schemeClr val="bg2">
                    <a:lumMod val="75000"/>
                  </a:schemeClr>
                </a:solidFill>
              </a:rPr>
              <a:t>; = 0 o/w</a:t>
            </a:r>
          </a:p>
          <a:p>
            <a:pPr marL="457200" lvl="1" indent="-457200"/>
            <a:r>
              <a:rPr lang="is-IS" i="1" dirty="0">
                <a:solidFill>
                  <a:schemeClr val="bg2">
                    <a:lumMod val="75000"/>
                  </a:schemeClr>
                </a:solidFill>
              </a:rPr>
              <a:t>H</a:t>
            </a:r>
            <a:r>
              <a:rPr lang="is-IS" i="1" baseline="-25000" dirty="0">
                <a:solidFill>
                  <a:schemeClr val="bg2">
                    <a:lumMod val="75000"/>
                  </a:schemeClr>
                </a:solidFill>
              </a:rPr>
              <a:t>d,t</a:t>
            </a:r>
            <a:r>
              <a:rPr lang="is-IS" i="1" dirty="0">
                <a:solidFill>
                  <a:schemeClr val="bg2">
                    <a:lumMod val="75000"/>
                  </a:schemeClr>
                </a:solidFill>
              </a:rPr>
              <a:t> = </a:t>
            </a:r>
            <a:r>
              <a:rPr lang="is-IS" dirty="0">
                <a:solidFill>
                  <a:schemeClr val="bg2">
                    <a:lumMod val="75000"/>
                  </a:schemeClr>
                </a:solidFill>
              </a:rPr>
              <a:t>all observed data up to</a:t>
            </a:r>
            <a:r>
              <a:rPr lang="is-IS" i="1" dirty="0">
                <a:solidFill>
                  <a:schemeClr val="bg2">
                    <a:lumMod val="75000"/>
                  </a:schemeClr>
                </a:solidFill>
              </a:rPr>
              <a:t> </a:t>
            </a:r>
            <a:r>
              <a:rPr lang="en-US" i="1" dirty="0">
                <a:solidFill>
                  <a:schemeClr val="bg2">
                    <a:lumMod val="75000"/>
                  </a:schemeClr>
                </a:solidFill>
              </a:rPr>
              <a:t>(d, t)</a:t>
            </a:r>
          </a:p>
          <a:p>
            <a:pPr marL="457200" lvl="1" indent="-457200"/>
            <a:r>
              <a:rPr lang="is-IS" i="1" dirty="0">
                <a:solidFill>
                  <a:schemeClr val="bg2">
                    <a:lumMod val="75000"/>
                  </a:schemeClr>
                </a:solidFill>
              </a:rPr>
              <a:t>Y</a:t>
            </a:r>
            <a:r>
              <a:rPr lang="is-IS" i="1" baseline="-25000" dirty="0">
                <a:solidFill>
                  <a:schemeClr val="bg2">
                    <a:lumMod val="75000"/>
                  </a:schemeClr>
                </a:solidFill>
              </a:rPr>
              <a:t>d+1,t</a:t>
            </a:r>
            <a:r>
              <a:rPr lang="is-IS" dirty="0">
                <a:solidFill>
                  <a:schemeClr val="bg2">
                    <a:lumMod val="75000"/>
                  </a:schemeClr>
                </a:solidFill>
              </a:rPr>
              <a:t> whether (=1) or not (=0) user is detected as stressed within the following 2 hours.</a:t>
            </a:r>
          </a:p>
          <a:p>
            <a:pPr marL="457200" lvl="1" indent="-457200"/>
            <a:endParaRPr lang="is-IS" dirty="0"/>
          </a:p>
          <a:p>
            <a:pPr marL="457200" lvl="1" indent="-457200"/>
            <a:r>
              <a:rPr lang="is-IS" i="1" dirty="0"/>
              <a:t>Z</a:t>
            </a:r>
            <a:r>
              <a:rPr lang="is-IS" i="1" baseline="-25000" dirty="0"/>
              <a:t>d,t</a:t>
            </a:r>
            <a:r>
              <a:rPr lang="is-IS" i="1" dirty="0"/>
              <a:t> =</a:t>
            </a:r>
            <a:r>
              <a:rPr lang="is-IS" dirty="0"/>
              <a:t> control covariates (subset of </a:t>
            </a:r>
            <a:r>
              <a:rPr lang="is-IS" i="1" dirty="0"/>
              <a:t>H</a:t>
            </a:r>
            <a:r>
              <a:rPr lang="is-IS" i="1" baseline="-25000" dirty="0"/>
              <a:t>d,t</a:t>
            </a:r>
            <a:r>
              <a:rPr lang="is-IS" dirty="0"/>
              <a:t>)</a:t>
            </a:r>
          </a:p>
          <a:p>
            <a:pPr marL="457200" lvl="1" indent="-457200"/>
            <a:r>
              <a:rPr lang="is-IS" i="1" dirty="0"/>
              <a:t>X</a:t>
            </a:r>
            <a:r>
              <a:rPr lang="is-IS" i="1" baseline="-25000" dirty="0"/>
              <a:t>d,t</a:t>
            </a:r>
            <a:r>
              <a:rPr lang="is-IS" i="1" dirty="0"/>
              <a:t> =</a:t>
            </a:r>
            <a:r>
              <a:rPr lang="is-IS" dirty="0"/>
              <a:t> candidate moderators of interest (subset of </a:t>
            </a:r>
            <a:r>
              <a:rPr lang="is-IS" i="1" dirty="0"/>
              <a:t>Z</a:t>
            </a:r>
            <a:r>
              <a:rPr lang="is-IS" i="1" baseline="-25000" dirty="0"/>
              <a:t>d,t</a:t>
            </a:r>
            <a:r>
              <a:rPr lang="is-IS" dirty="0"/>
              <a:t>)</a:t>
            </a:r>
          </a:p>
        </p:txBody>
      </p:sp>
      <p:sp>
        <p:nvSpPr>
          <p:cNvPr id="5" name="Slide Number Placeholder 4"/>
          <p:cNvSpPr>
            <a:spLocks noGrp="1"/>
          </p:cNvSpPr>
          <p:nvPr>
            <p:ph type="sldNum" sz="quarter" idx="12"/>
          </p:nvPr>
        </p:nvSpPr>
        <p:spPr/>
        <p:txBody>
          <a:bodyPr/>
          <a:lstStyle/>
          <a:p>
            <a:fld id="{331611EA-2376-4D8A-B063-9E6ECD99A1E4}" type="slidenum">
              <a:rPr lang="en-US" smtClean="0"/>
              <a:t>8</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193527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229600" cy="1524000"/>
          </a:xfrm>
        </p:spPr>
        <p:txBody>
          <a:bodyPr/>
          <a:lstStyle/>
          <a:p>
            <a:pPr algn="ctr"/>
            <a:r>
              <a:rPr lang="en-US" dirty="0">
                <a:solidFill>
                  <a:srgbClr val="000099"/>
                </a:solidFill>
              </a:rPr>
              <a:t>Methodology, Intuition</a:t>
            </a:r>
            <a:endParaRPr lang="en-US" sz="32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05000" y="1219200"/>
                <a:ext cx="8458200" cy="5257800"/>
              </a:xfrm>
            </p:spPr>
            <p:txBody>
              <a:bodyPr>
                <a:normAutofit/>
              </a:bodyPr>
              <a:lstStyle/>
              <a:p>
                <a:pPr marL="457200" lvl="1" indent="-457200"/>
                <a:endParaRPr lang="is-IS" dirty="0"/>
              </a:p>
              <a:p>
                <a:pPr marL="457200" lvl="1" indent="-457200"/>
                <a:r>
                  <a:rPr lang="is-IS" dirty="0"/>
                  <a:t>“Weighted and centered” approach that is consistent with how we think about treatments effects in regression, e.g.,</a:t>
                </a:r>
              </a:p>
              <a:p>
                <a:pPr marL="0" lvl="1" indent="0">
                  <a:buNone/>
                </a:pPr>
                <a:r>
                  <a:rPr lang="en-US" altLang="en-US" i="1" dirty="0"/>
                  <a:t>                   Y</a:t>
                </a:r>
                <a:r>
                  <a:rPr lang="en-US" altLang="en-US" i="1" baseline="-25000" dirty="0"/>
                  <a:t>t+1 </a:t>
                </a:r>
                <a:r>
                  <a:rPr lang="en-US" altLang="en-US" i="1" dirty="0"/>
                  <a:t>“</a:t>
                </a:r>
                <a:r>
                  <a:rPr lang="en-US" altLang="en-US" i="1" baseline="-25000" dirty="0"/>
                  <a:t> </a:t>
                </a:r>
                <a:r>
                  <a:rPr lang="en-US" altLang="en-US" i="1" dirty="0"/>
                  <a:t>~” </a:t>
                </a:r>
                <a:r>
                  <a:rPr lang="el-GR" altLang="en-US" b="1" i="1" dirty="0">
                    <a:solidFill>
                      <a:srgbClr val="000099"/>
                    </a:solidFill>
                  </a:rPr>
                  <a:t>α</a:t>
                </a:r>
                <a:r>
                  <a:rPr lang="en-US" altLang="en-US" b="1" i="1" baseline="-25000" dirty="0">
                    <a:solidFill>
                      <a:srgbClr val="000099"/>
                    </a:solidFill>
                  </a:rPr>
                  <a:t>0</a:t>
                </a:r>
                <a:r>
                  <a:rPr lang="en-US" altLang="en-US" b="1" i="1" dirty="0">
                    <a:solidFill>
                      <a:srgbClr val="000099"/>
                    </a:solidFill>
                  </a:rPr>
                  <a:t> +</a:t>
                </a:r>
                <a:r>
                  <a:rPr lang="el-GR" altLang="en-US" b="1" i="1" dirty="0">
                    <a:solidFill>
                      <a:srgbClr val="000099"/>
                    </a:solidFill>
                  </a:rPr>
                  <a:t> α</a:t>
                </a:r>
                <a:r>
                  <a:rPr lang="en-US" altLang="en-US" b="1" i="1" baseline="-25000" dirty="0">
                    <a:solidFill>
                      <a:srgbClr val="000099"/>
                    </a:solidFill>
                  </a:rPr>
                  <a:t>1</a:t>
                </a:r>
                <a:r>
                  <a:rPr lang="en-US" altLang="en-US" b="1" i="1" baseline="30000" dirty="0">
                    <a:solidFill>
                      <a:srgbClr val="000099"/>
                    </a:solidFill>
                  </a:rPr>
                  <a:t>T</a:t>
                </a:r>
                <a:r>
                  <a:rPr lang="en-US" altLang="en-US" b="1" i="1" dirty="0">
                    <a:solidFill>
                      <a:srgbClr val="000099"/>
                    </a:solidFill>
                  </a:rPr>
                  <a:t> </a:t>
                </a:r>
                <a:r>
                  <a:rPr lang="en-US" altLang="en-US" b="1" i="1" dirty="0" err="1">
                    <a:solidFill>
                      <a:srgbClr val="000099"/>
                    </a:solidFill>
                  </a:rPr>
                  <a:t>Z</a:t>
                </a:r>
                <a:r>
                  <a:rPr lang="en-US" altLang="en-US" b="1" i="1" baseline="-25000" dirty="0" err="1">
                    <a:solidFill>
                      <a:srgbClr val="000099"/>
                    </a:solidFill>
                  </a:rPr>
                  <a:t>t</a:t>
                </a:r>
                <a:r>
                  <a:rPr lang="en-US" altLang="en-US" i="1" dirty="0"/>
                  <a:t> + </a:t>
                </a:r>
                <a14:m>
                  <m:oMath xmlns:m="http://schemas.openxmlformats.org/officeDocument/2006/math">
                    <m:sSub>
                      <m:sSubPr>
                        <m:ctrlPr>
                          <a:rPr lang="en-US" b="1" i="1" dirty="0">
                            <a:solidFill>
                              <a:srgbClr val="FF0000"/>
                            </a:solidFill>
                            <a:latin typeface="Cambria Math" panose="02040503050406030204" pitchFamily="18" charset="0"/>
                          </a:rPr>
                        </m:ctrlPr>
                      </m:sSubPr>
                      <m:e>
                        <m:r>
                          <a:rPr lang="en-US" b="1" i="1" dirty="0">
                            <a:solidFill>
                              <a:srgbClr val="FF0000"/>
                            </a:solidFill>
                            <a:latin typeface="Cambria Math" charset="0"/>
                            <a:ea typeface="Cambria Math" charset="0"/>
                            <a:cs typeface="Cambria Math" charset="0"/>
                          </a:rPr>
                          <m:t>𝜷</m:t>
                        </m:r>
                        <m:r>
                          <a:rPr lang="en-US" b="1" i="1" baseline="30000" dirty="0">
                            <a:solidFill>
                              <a:srgbClr val="FF0000"/>
                            </a:solidFill>
                            <a:latin typeface="Cambria Math" charset="0"/>
                            <a:ea typeface="Cambria Math" charset="0"/>
                            <a:cs typeface="Cambria Math" charset="0"/>
                          </a:rPr>
                          <m:t>𝑻</m:t>
                        </m:r>
                        <m:r>
                          <a:rPr lang="en-US" b="1" i="1" dirty="0">
                            <a:solidFill>
                              <a:srgbClr val="FF0000"/>
                            </a:solidFill>
                            <a:latin typeface="Cambria Math" charset="0"/>
                          </a:rPr>
                          <m:t>𝑿</m:t>
                        </m:r>
                      </m:e>
                      <m:sub>
                        <m:r>
                          <a:rPr lang="en-US" b="1" i="1" dirty="0">
                            <a:solidFill>
                              <a:srgbClr val="FF0000"/>
                            </a:solidFill>
                            <a:latin typeface="Cambria Math" charset="0"/>
                          </a:rPr>
                          <m:t>𝒅</m:t>
                        </m:r>
                        <m:r>
                          <a:rPr lang="en-US" b="1" i="1" dirty="0">
                            <a:solidFill>
                              <a:srgbClr val="FF0000"/>
                            </a:solidFill>
                            <a:latin typeface="Cambria Math" charset="0"/>
                          </a:rPr>
                          <m:t>,</m:t>
                        </m:r>
                        <m:r>
                          <a:rPr lang="en-US" b="1" i="1" dirty="0">
                            <a:solidFill>
                              <a:srgbClr val="FF0000"/>
                            </a:solidFill>
                            <a:latin typeface="Cambria Math" charset="0"/>
                          </a:rPr>
                          <m:t>𝒕</m:t>
                        </m:r>
                      </m:sub>
                    </m:sSub>
                  </m:oMath>
                </a14:m>
                <a:r>
                  <a:rPr lang="en-US" altLang="en-US" b="1" i="1" dirty="0">
                    <a:solidFill>
                      <a:srgbClr val="FF0000"/>
                    </a:solidFill>
                  </a:rPr>
                  <a:t> ( A</a:t>
                </a:r>
                <a:r>
                  <a:rPr lang="en-US" altLang="en-US" b="1" i="1" baseline="-25000" dirty="0">
                    <a:solidFill>
                      <a:srgbClr val="FF0000"/>
                    </a:solidFill>
                  </a:rPr>
                  <a:t>t </a:t>
                </a:r>
                <a:r>
                  <a:rPr lang="en-US" altLang="en-US" b="1" i="1" dirty="0">
                    <a:solidFill>
                      <a:srgbClr val="FF0000"/>
                    </a:solidFill>
                  </a:rPr>
                  <a:t>– </a:t>
                </a:r>
                <a:r>
                  <a:rPr lang="en-US" altLang="en-US" b="1" i="1" dirty="0" err="1">
                    <a:solidFill>
                      <a:srgbClr val="FF0000"/>
                    </a:solidFill>
                  </a:rPr>
                  <a:t>p</a:t>
                </a:r>
                <a:r>
                  <a:rPr lang="en-US" altLang="en-US" b="1" i="1" baseline="-25000" dirty="0" err="1">
                    <a:solidFill>
                      <a:srgbClr val="FF0000"/>
                    </a:solidFill>
                  </a:rPr>
                  <a:t>d,t</a:t>
                </a:r>
                <a:r>
                  <a:rPr lang="en-US" altLang="en-US" b="1" i="1" dirty="0">
                    <a:solidFill>
                      <a:srgbClr val="FF0000"/>
                    </a:solidFill>
                  </a:rPr>
                  <a:t> )</a:t>
                </a:r>
              </a:p>
              <a:p>
                <a:pPr marL="0" lvl="1" indent="0">
                  <a:buNone/>
                </a:pPr>
                <a:r>
                  <a:rPr lang="en-US" altLang="en-US" b="1" i="1" dirty="0">
                    <a:solidFill>
                      <a:srgbClr val="FF0000"/>
                    </a:solidFill>
                  </a:rPr>
                  <a:t> </a:t>
                </a:r>
                <a:r>
                  <a:rPr lang="en-US" altLang="en-US" dirty="0"/>
                  <a:t>    for a </a:t>
                </a:r>
                <a:r>
                  <a:rPr lang="en-US" altLang="en-US" b="1" dirty="0"/>
                  <a:t>centering probability </a:t>
                </a:r>
                <a:r>
                  <a:rPr lang="en-US" altLang="en-US" b="1" i="1" dirty="0" err="1"/>
                  <a:t>p</a:t>
                </a:r>
                <a:r>
                  <a:rPr lang="en-US" altLang="en-US" b="1" i="1" baseline="-25000" dirty="0" err="1"/>
                  <a:t>d,t</a:t>
                </a:r>
                <a:r>
                  <a:rPr lang="en-US" altLang="en-US" i="1" dirty="0"/>
                  <a:t> </a:t>
                </a:r>
                <a:r>
                  <a:rPr lang="en-US" altLang="en-US" dirty="0"/>
                  <a:t>and </a:t>
                </a:r>
                <a:r>
                  <a:rPr lang="en-US" altLang="en-US" b="1" dirty="0"/>
                  <a:t>weights </a:t>
                </a:r>
                <a:r>
                  <a:rPr lang="en-US" altLang="en-US" b="1" i="1" dirty="0" err="1"/>
                  <a:t>W</a:t>
                </a:r>
                <a:r>
                  <a:rPr lang="en-US" altLang="en-US" b="1" i="1" baseline="-25000" dirty="0" err="1"/>
                  <a:t>d,t</a:t>
                </a:r>
                <a:r>
                  <a:rPr lang="en-US" altLang="en-US" dirty="0"/>
                  <a:t> </a:t>
                </a:r>
                <a:br>
                  <a:rPr lang="en-US" altLang="en-US" dirty="0"/>
                </a:br>
                <a:r>
                  <a:rPr lang="en-US" altLang="en-US" dirty="0"/>
                  <a:t>     (weights are a function of randomization probabilities)</a:t>
                </a:r>
              </a:p>
              <a:p>
                <a:pPr marL="457200" lvl="1" indent="-457200"/>
                <a:endParaRPr lang="en-US" altLang="en-US" dirty="0"/>
              </a:p>
              <a:p>
                <a:pPr marL="457200" lvl="1" indent="-457200"/>
                <a:r>
                  <a:rPr lang="en-US" altLang="en-US" dirty="0"/>
                  <a:t>An extension of method published in JASA</a:t>
                </a:r>
              </a:p>
              <a:p>
                <a:pPr marL="400050" lvl="2" indent="0" algn="ctr">
                  <a:buNone/>
                </a:pPr>
                <a:r>
                  <a:rPr lang="en-US" altLang="en-US" dirty="0" err="1">
                    <a:highlight>
                      <a:srgbClr val="FFFF00"/>
                    </a:highlight>
                  </a:rPr>
                  <a:t>Boruvka</a:t>
                </a:r>
                <a:r>
                  <a:rPr lang="en-US" altLang="en-US" dirty="0">
                    <a:highlight>
                      <a:srgbClr val="FFFF00"/>
                    </a:highlight>
                  </a:rPr>
                  <a:t>, Almirall, </a:t>
                </a:r>
                <a:r>
                  <a:rPr lang="en-US" altLang="en-US" dirty="0" err="1">
                    <a:highlight>
                      <a:srgbClr val="FFFF00"/>
                    </a:highlight>
                  </a:rPr>
                  <a:t>Witkiewitz</a:t>
                </a:r>
                <a:r>
                  <a:rPr lang="en-US" altLang="en-US" dirty="0">
                    <a:highlight>
                      <a:srgbClr val="FFFF00"/>
                    </a:highlight>
                  </a:rPr>
                  <a:t> and Murphy (2018) </a:t>
                </a:r>
                <a:r>
                  <a:rPr lang="en-US" altLang="en-US" i="1" dirty="0">
                    <a:highlight>
                      <a:srgbClr val="FFFF00"/>
                    </a:highlight>
                  </a:rPr>
                  <a:t>Assessing Time-varying Causal Effect Moderation in Mobile Health</a:t>
                </a:r>
              </a:p>
              <a:p>
                <a:pPr marL="0" lvl="1" indent="0">
                  <a:buNone/>
                </a:pPr>
                <a:endParaRPr lang="en-US" altLang="en-US" dirty="0"/>
              </a:p>
              <a:p>
                <a:pPr marL="0" lvl="1" indent="0">
                  <a:buNone/>
                </a:pPr>
                <a:endParaRPr lang="en-US"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05000" y="1219200"/>
                <a:ext cx="8458200" cy="5257800"/>
              </a:xfrm>
              <a:blipFill>
                <a:blip r:embed="rId3"/>
                <a:stretch>
                  <a:fillRect l="-900" r="-134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31611EA-2376-4D8A-B063-9E6ECD99A1E4}" type="slidenum">
              <a:rPr lang="en-US" smtClean="0"/>
              <a:t>9</a:t>
            </a:fld>
            <a:endParaRPr lang="en-US"/>
          </a:p>
        </p:txBody>
      </p:sp>
      <p:sp>
        <p:nvSpPr>
          <p:cNvPr id="6" name="Rectangle 5"/>
          <p:cNvSpPr>
            <a:spLocks noChangeArrowheads="1"/>
          </p:cNvSpPr>
          <p:nvPr/>
        </p:nvSpPr>
        <p:spPr bwMode="auto">
          <a:xfrm>
            <a:off x="1905000" y="304800"/>
            <a:ext cx="8458200" cy="6248400"/>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800"/>
          </a:p>
        </p:txBody>
      </p:sp>
    </p:spTree>
    <p:extLst>
      <p:ext uri="{BB962C8B-B14F-4D97-AF65-F5344CB8AC3E}">
        <p14:creationId xmlns:p14="http://schemas.microsoft.com/office/powerpoint/2010/main" val="351586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4234</TotalTime>
  <Words>1385</Words>
  <Application>Microsoft Macintosh PowerPoint</Application>
  <PresentationFormat>Widescreen</PresentationFormat>
  <Paragraphs>153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Analysis of the Sense2Stop Micro-randomized Trial </vt:lpstr>
      <vt:lpstr>Outline</vt:lpstr>
      <vt:lpstr>Sense2Stop MRT</vt:lpstr>
      <vt:lpstr>Sense2Stop MRT, Primary Aim</vt:lpstr>
      <vt:lpstr>Sense2Stop MRT, Secondary Aim 1</vt:lpstr>
      <vt:lpstr>Methodology, Notation</vt:lpstr>
      <vt:lpstr>Methodology, Notation (cont’d)</vt:lpstr>
      <vt:lpstr>Methodology, Notation (cont’d)</vt:lpstr>
      <vt:lpstr>Methodology, Intuition</vt:lpstr>
      <vt:lpstr>Methodology, Randomization Probabilities,  π_t (H_t )</vt:lpstr>
      <vt:lpstr>Outline</vt:lpstr>
      <vt:lpstr>Sense2Stop MRT, Data Processing</vt:lpstr>
      <vt:lpstr>Sense2Stop MRT, Sample Descriptives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Menictas, Marianne</dc:creator>
  <cp:lastModifiedBy>Menictas, Marianne</cp:lastModifiedBy>
  <cp:revision>13</cp:revision>
  <dcterms:created xsi:type="dcterms:W3CDTF">2020-02-10T22:50:06Z</dcterms:created>
  <dcterms:modified xsi:type="dcterms:W3CDTF">2020-02-13T21:24:37Z</dcterms:modified>
</cp:coreProperties>
</file>