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3"/>
  </p:notesMasterIdLst>
  <p:handoutMasterIdLst>
    <p:handoutMasterId r:id="rId34"/>
  </p:handoutMasterIdLst>
  <p:sldIdLst>
    <p:sldId id="257" r:id="rId2"/>
    <p:sldId id="277" r:id="rId3"/>
    <p:sldId id="278" r:id="rId4"/>
    <p:sldId id="301" r:id="rId5"/>
    <p:sldId id="260" r:id="rId6"/>
    <p:sldId id="261" r:id="rId7"/>
    <p:sldId id="262" r:id="rId8"/>
    <p:sldId id="280" r:id="rId9"/>
    <p:sldId id="281" r:id="rId10"/>
    <p:sldId id="296" r:id="rId11"/>
    <p:sldId id="282" r:id="rId12"/>
    <p:sldId id="258" r:id="rId13"/>
    <p:sldId id="288" r:id="rId14"/>
    <p:sldId id="287" r:id="rId15"/>
    <p:sldId id="294" r:id="rId16"/>
    <p:sldId id="300" r:id="rId17"/>
    <p:sldId id="299" r:id="rId18"/>
    <p:sldId id="291" r:id="rId19"/>
    <p:sldId id="298" r:id="rId20"/>
    <p:sldId id="302" r:id="rId21"/>
    <p:sldId id="292" r:id="rId22"/>
    <p:sldId id="303" r:id="rId23"/>
    <p:sldId id="304" r:id="rId24"/>
    <p:sldId id="293" r:id="rId25"/>
    <p:sldId id="307" r:id="rId26"/>
    <p:sldId id="306" r:id="rId27"/>
    <p:sldId id="263" r:id="rId28"/>
    <p:sldId id="313" r:id="rId29"/>
    <p:sldId id="311" r:id="rId30"/>
    <p:sldId id="308" r:id="rId31"/>
    <p:sldId id="310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91D80-185E-C983-D872-CC32A20E8821}" v="12" dt="2024-07-30T05:29:14.207"/>
    <p1510:client id="{3BAF332A-4583-5944-BE7E-08DEB4F02F74}" v="1979" dt="2024-07-30T14:57:26.113"/>
    <p1510:client id="{4BDA9537-A68F-EEC0-8F4C-502820B22B59}" v="846" dt="2024-07-30T05:25:01.033"/>
    <p1510:client id="{AFE59FB0-489A-4D65-9759-6E35DEFF33A0}" v="561" dt="2024-07-30T15:01:44.066"/>
    <p1510:client id="{B1047E91-ED83-86EE-54BE-FA9A43901AB3}" v="5852" dt="2024-07-30T15:37:48.274"/>
    <p1510:client id="{FD8AB8B0-6887-75F2-EDCD-0CF09E4B4894}" v="9" dt="2024-07-29T23:13:52.376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8/5/24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8/5/24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8/5/24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9"/>
          </p:nvPr>
        </p:nvSpPr>
        <p:spPr>
          <a:xfrm>
            <a:off x="1208836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3993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453993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786225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786225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8C9B-A0D4-429E-B220-795D09FEE865}" type="datetime1">
              <a:rPr lang="en-US" smtClean="0"/>
              <a:t>8/5/24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6911">
          <p15:clr>
            <a:srgbClr val="FBAE40"/>
          </p15:clr>
        </p15:guide>
        <p15:guide id="4" pos="7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8/5/24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8/5/24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524000"/>
            <a:ext cx="4724400" cy="2286000"/>
          </a:xfrm>
        </p:spPr>
        <p:txBody>
          <a:bodyPr anchor="b">
            <a:normAutofit/>
          </a:bodyPr>
          <a:lstStyle/>
          <a:p>
            <a:r>
              <a:rPr lang="en-US"/>
              <a:t>Gambia Malaria Bayesian Modeling</a:t>
            </a:r>
            <a:br>
              <a:rPr lang="en-US"/>
            </a:br>
            <a:endParaRPr lang="en-US"/>
          </a:p>
        </p:txBody>
      </p:sp>
      <p:pic>
        <p:nvPicPr>
          <p:cNvPr id="1026" name="Picture 2" descr="Gambia Map Stock Illustrations, Cliparts and Royalty Free Gambia Map Vectors">
            <a:extLst>
              <a:ext uri="{FF2B5EF4-FFF2-40B4-BE49-F238E27FC236}">
                <a16:creationId xmlns:a16="http://schemas.microsoft.com/office/drawing/2014/main" id="{6A9523A9-0206-A1A8-1A9A-6714EA818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5814" y="1314450"/>
            <a:ext cx="5638800" cy="42291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265113" y="4038600"/>
            <a:ext cx="4724400" cy="2133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By Elie Nehme, Jose Angel Torres, Austin Wolin</a:t>
            </a:r>
            <a:br>
              <a:rPr lang="en-US"/>
            </a:b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STA 4345 - B001 Applied Bayesian Statistics</a:t>
            </a:r>
          </a:p>
          <a:p>
            <a:pPr>
              <a:spcAft>
                <a:spcPts val="600"/>
              </a:spcAft>
            </a:pPr>
            <a:br>
              <a:rPr lang="en-US"/>
            </a:br>
            <a:r>
              <a:rPr lang="en-US"/>
              <a:t>University of Central Florida - Summer 2024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8192-11E6-A2FE-FAB9-173A8D5E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Immunity to Malaria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C6F4-A97D-C179-E903-B2620F2E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People residing in malaria-endemic regions acquire immunity through natural exposure (acquired immunity).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This does not necessarily prevent infection, but provides protection against the severe effects of malaria.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Acquired immunity can wane and disappear if the individual is not exposed to the parasite for an extended period of time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Antibody-mediated acquired immunity can be transferred from mother to fetus across the placenta, providing newborns with some degree of protection.</a:t>
            </a:r>
          </a:p>
          <a:p>
            <a:r>
              <a:rPr lang="en-US" b="1">
                <a:solidFill>
                  <a:srgbClr val="000000"/>
                </a:solidFill>
                <a:effectLst/>
                <a:latin typeface="Helvetica" pitchFamily="2" charset="0"/>
              </a:rPr>
              <a:t>This wanes within 6-9 months, leaving the child vulnerable to infection.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E7DF-AA72-E930-02C7-72515752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Malaria – Interesting 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4161-6C6B-8F33-BF4F-5E55488A7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Protective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D29E8-25E8-E7A1-1BA2-84E72530D1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Duffy antigen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Necessary for P. vivax infection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Absence of Duffy </a:t>
            </a:r>
            <a:r>
              <a:rPr lang="en-US">
                <a:solidFill>
                  <a:srgbClr val="000000"/>
                </a:solidFill>
                <a:effectLst/>
                <a:latin typeface="Wingdings" pitchFamily="2" charset="2"/>
              </a:rPr>
              <a:t></a:t>
            </a: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protective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Sickle cell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May have evolved as protection from malaria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Children with 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HbS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have lower risk of falciparum infection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Thalassemia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Reduced parasite multiplication in P. falciparum infection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64A0-1650-633F-6322-4D65BAB1C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Concern with G6PD Deficiency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34406-4E07-C994-340D-0D049DBC8C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G6PD Deficiency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X-linked genetic disorder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Hemolytic anemia triggered by various stressors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Infections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Fava beans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Drugs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Many malaria drugs trigger anemia in G6PD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Quinidine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Primaquine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Often test for G6PD deficiency prior to treatment: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Primaquine for P. vivax/</a:t>
            </a:r>
            <a:r>
              <a:rPr lang="en-US" err="1">
                <a:solidFill>
                  <a:srgbClr val="000000"/>
                </a:solidFill>
                <a:effectLst/>
                <a:latin typeface="Helvetica" pitchFamily="2" charset="0"/>
              </a:rPr>
              <a:t>ovale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 liver phase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IV Quinidine for life threatening P. Falciparum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612" y="381000"/>
            <a:ext cx="4038598" cy="838200"/>
          </a:xfrm>
        </p:spPr>
        <p:txBody>
          <a:bodyPr/>
          <a:lstStyle/>
          <a:p>
            <a:pPr algn="ctr"/>
            <a:r>
              <a:rPr lang="en-US" err="1"/>
              <a:t>gambia</a:t>
            </a:r>
            <a:r>
              <a:rPr lang="en-US"/>
              <a:t>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DD828-B241-42EC-1190-85C5E8FAF38B}"/>
              </a:ext>
            </a:extLst>
          </p:cNvPr>
          <p:cNvSpPr txBox="1"/>
          <p:nvPr/>
        </p:nvSpPr>
        <p:spPr>
          <a:xfrm>
            <a:off x="341312" y="1371600"/>
            <a:ext cx="11506200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>
              <a:lnSpc>
                <a:spcPct val="90000"/>
              </a:lnSpc>
            </a:pPr>
            <a:r>
              <a:rPr lang="en-US" sz="2400" b="1"/>
              <a:t>gambia </a:t>
            </a:r>
            <a:r>
              <a:rPr lang="en-US" sz="2400"/>
              <a:t>is a data frame with 2035 observations and the following 8 variables</a:t>
            </a:r>
            <a:r>
              <a:rPr lang="en-US" sz="2400" b="1"/>
              <a:t>:</a:t>
            </a:r>
          </a:p>
          <a:p>
            <a:pPr>
              <a:lnSpc>
                <a:spcPct val="90000"/>
              </a:lnSpc>
            </a:pPr>
            <a:endParaRPr lang="en-US" sz="20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x</a:t>
            </a:r>
            <a:r>
              <a:rPr lang="en-US" sz="2000"/>
              <a:t>: x coordinate of the village (UTM).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y</a:t>
            </a:r>
            <a:r>
              <a:rPr lang="en-US" sz="2000"/>
              <a:t>: y coordinate of the village (UTM).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pos</a:t>
            </a:r>
            <a:r>
              <a:rPr lang="en-US" sz="2000"/>
              <a:t>: presence (1) or absence (0) of malaria in a blood sample taken from the child.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age</a:t>
            </a:r>
            <a:r>
              <a:rPr lang="en-US" sz="2000"/>
              <a:t>: age of the child in days.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netuse</a:t>
            </a:r>
            <a:r>
              <a:rPr lang="en-US" sz="2000"/>
              <a:t>: indicator variable denoting whether (1) or not (0) the child regularly sleeps under a bed-net.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treated</a:t>
            </a:r>
            <a:r>
              <a:rPr lang="en-US" sz="2000"/>
              <a:t>: indicator variable denoting whether (1) or not (0) the bed-net is treated (coded 0 if netuse=0).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green</a:t>
            </a:r>
            <a:r>
              <a:rPr lang="en-US" sz="2000"/>
              <a:t>: satellite-derived measure of the greenness of vegetation in the immediate vicinity of the village.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phc</a:t>
            </a:r>
            <a:r>
              <a:rPr lang="en-US" sz="2000"/>
              <a:t>: indicator variable denoting the presence (1) or absence (0) of a health center in the village.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269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244F-2696-282D-473B-6C55EB17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28" y="168859"/>
            <a:ext cx="9753600" cy="906865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DATA PREPROCESSING</a:t>
            </a:r>
            <a:r>
              <a:rPr lang="en-US" i="1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endParaRPr lang="en-US" i="1">
              <a:solidFill>
                <a:srgbClr val="000000"/>
              </a:solidFill>
              <a:latin typeface="Helvetica"/>
              <a:ea typeface="Calibri" panose="020F0502020204030204"/>
              <a:cs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5732A-AB01-5EA3-ABB0-2E3CD80DA5EE}"/>
              </a:ext>
            </a:extLst>
          </p:cNvPr>
          <p:cNvSpPr txBox="1"/>
          <p:nvPr/>
        </p:nvSpPr>
        <p:spPr>
          <a:xfrm>
            <a:off x="766156" y="1224585"/>
            <a:ext cx="11246861" cy="60755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Response variable: </a:t>
            </a:r>
            <a:endParaRPr lang="en-US"/>
          </a:p>
          <a:p>
            <a:pPr marL="800100" lvl="1" indent="-342900">
              <a:lnSpc>
                <a:spcPct val="90000"/>
              </a:lnSpc>
              <a:buFont typeface="Courier New"/>
              <a:buChar char="o"/>
            </a:pPr>
            <a:r>
              <a:rPr lang="en-US" sz="2400">
                <a:ea typeface="Calibri"/>
                <a:cs typeface="Calibri"/>
              </a:rPr>
              <a:t>pos</a:t>
            </a:r>
            <a:r>
              <a:rPr lang="en-US" sz="2400">
                <a:ea typeface="+mn-lt"/>
                <a:cs typeface="+mn-lt"/>
              </a:rPr>
              <a:t>; presence (1) or absence (0) of malaria in a blood sample taken from the child.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buFont typeface="Courier New"/>
              <a:buChar char="o"/>
            </a:pPr>
            <a:r>
              <a:rPr lang="en-US" sz="2400">
                <a:ea typeface="Calibri"/>
                <a:cs typeface="Calibri"/>
              </a:rPr>
              <a:t>Information was subset into Y variable</a:t>
            </a:r>
          </a:p>
          <a:p>
            <a:pPr>
              <a:lnSpc>
                <a:spcPct val="90000"/>
              </a:lnSpc>
            </a:pPr>
            <a:endParaRPr lang="en-US" sz="240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Predictors: </a:t>
            </a:r>
            <a:endParaRPr lang="en-US"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buFont typeface="Courier New"/>
              <a:buChar char="o"/>
            </a:pPr>
            <a:r>
              <a:rPr lang="en-US" sz="2400">
                <a:ea typeface="Calibri"/>
                <a:cs typeface="Calibri"/>
              </a:rPr>
              <a:t>age, </a:t>
            </a:r>
            <a:r>
              <a:rPr lang="en-US" sz="2400" err="1">
                <a:ea typeface="Calibri"/>
                <a:cs typeface="Calibri"/>
              </a:rPr>
              <a:t>netuse</a:t>
            </a:r>
            <a:r>
              <a:rPr lang="en-US" sz="2400">
                <a:ea typeface="Calibri"/>
                <a:cs typeface="Calibri"/>
              </a:rPr>
              <a:t>, treated, green, </a:t>
            </a:r>
            <a:r>
              <a:rPr lang="en-US" sz="2400" err="1">
                <a:ea typeface="Calibri"/>
                <a:cs typeface="Calibri"/>
              </a:rPr>
              <a:t>phc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lnSpc>
                <a:spcPct val="90000"/>
              </a:lnSpc>
              <a:buFont typeface="Courier New"/>
              <a:buChar char="o"/>
            </a:pPr>
            <a:r>
              <a:rPr lang="en-US" sz="2400">
                <a:latin typeface="Arial"/>
                <a:ea typeface="Calibri"/>
                <a:cs typeface="Arial"/>
              </a:rPr>
              <a:t>Information was subset into X variable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Data inspected for presence of NA's: 0 found</a:t>
            </a:r>
          </a:p>
          <a:p>
            <a:pPr>
              <a:lnSpc>
                <a:spcPct val="90000"/>
              </a:lnSpc>
            </a:pPr>
            <a:endParaRPr lang="en-US" sz="240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Coordinates x and y were excluded from overall study</a:t>
            </a:r>
          </a:p>
          <a:p>
            <a:pPr>
              <a:lnSpc>
                <a:spcPct val="90000"/>
              </a:lnSpc>
            </a:pPr>
            <a:endParaRPr lang="en-US" sz="240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All data scaled to reduce bias and compare all models with accuracy.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Runs and burn were changed to 5,000 and 1,000 respectively.</a:t>
            </a:r>
          </a:p>
          <a:p>
            <a:pPr>
              <a:lnSpc>
                <a:spcPct val="90000"/>
              </a:lnSpc>
            </a:pPr>
            <a:endParaRPr lang="en-US" sz="2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01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F61A-6DEE-5127-2DD0-EF7AA9B1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     METHODOLOGY: SSVS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CD706-9805-48ED-A09A-D3AF8D447C1C}"/>
              </a:ext>
            </a:extLst>
          </p:cNvPr>
          <p:cNvSpPr txBox="1"/>
          <p:nvPr/>
        </p:nvSpPr>
        <p:spPr>
          <a:xfrm>
            <a:off x="170509" y="1337234"/>
            <a:ext cx="12097286" cy="142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Using the combination of priors and predictors to optimize variable selection, SSVS tries 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different combinations of variables to see which gives us the best results. SSVS illustrates where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our predictors are most probable as well as a layout of our uncertainty using inclusion 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probabilities and posterior distributions/probabilities</a:t>
            </a:r>
            <a:endParaRPr lang="en-US"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87F02-4806-4081-5A19-3DF41495CA8E}"/>
              </a:ext>
            </a:extLst>
          </p:cNvPr>
          <p:cNvSpPr txBox="1"/>
          <p:nvPr/>
        </p:nvSpPr>
        <p:spPr>
          <a:xfrm>
            <a:off x="470243" y="3193378"/>
            <a:ext cx="7363524" cy="978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3333"/>
                </a:solidFill>
                <a:latin typeface="Helvetica Neue"/>
                <a:ea typeface="Calibri"/>
                <a:cs typeface="Calibri"/>
              </a:rPr>
              <a:t>The prior used for this model is the </a:t>
            </a:r>
            <a:r>
              <a:rPr lang="en-US" sz="2000" b="1" dirty="0">
                <a:solidFill>
                  <a:srgbClr val="333333"/>
                </a:solidFill>
                <a:latin typeface="Helvetica Neue"/>
                <a:ea typeface="Calibri"/>
                <a:cs typeface="Calibri"/>
              </a:rPr>
              <a:t>Logit Zellner Prior</a:t>
            </a:r>
            <a:r>
              <a:rPr lang="en-US" sz="2000" dirty="0">
                <a:solidFill>
                  <a:srgbClr val="333333"/>
                </a:solidFill>
                <a:latin typeface="Helvetica Neue"/>
                <a:ea typeface="Calibri"/>
                <a:cs typeface="Calibri"/>
              </a:rPr>
              <a:t>. A prior known for its ability in assisting relevant variable selection</a:t>
            </a:r>
          </a:p>
          <a:p>
            <a:pPr>
              <a:lnSpc>
                <a:spcPct val="90000"/>
              </a:lnSpc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43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044-1D5E-436B-0379-0086A77B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9301" cy="709882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Inclusion &amp; posterior probabilities 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E7D616-EC2A-AC20-42C8-4AA73115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30" y="4180811"/>
            <a:ext cx="10408732" cy="2185593"/>
          </a:xfrm>
          <a:prstGeom prst="rect">
            <a:avLst/>
          </a:prstGeom>
          <a:noFill/>
        </p:spPr>
      </p:pic>
      <p:pic>
        <p:nvPicPr>
          <p:cNvPr id="7" name="Picture 6" descr="A screenshot of a number of numbers&#10;&#10;Description automatically generated">
            <a:extLst>
              <a:ext uri="{FF2B5EF4-FFF2-40B4-BE49-F238E27FC236}">
                <a16:creationId xmlns:a16="http://schemas.microsoft.com/office/drawing/2014/main" id="{90496A35-CB07-ABFF-1D95-04664A791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2" y="1518768"/>
            <a:ext cx="10398865" cy="2181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33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5523-1E1C-FD24-17DD-0F9F502B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rmAutofit/>
          </a:bodyPr>
          <a:lstStyle/>
          <a:p>
            <a:r>
              <a:rPr lang="en-US"/>
              <a:t>Trace plots for SSVS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ECA1D-2004-2EC8-C2EB-A3666CC5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4" y="1540003"/>
            <a:ext cx="5638800" cy="3777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631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147B-C566-54EB-C228-6973C44B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8" y="685800"/>
            <a:ext cx="4185795" cy="18904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Histograms for significant </a:t>
            </a:r>
            <a:r>
              <a:rPr lang="en-US" err="1"/>
              <a:t>ssvs</a:t>
            </a:r>
            <a:r>
              <a:rPr lang="en-US"/>
              <a:t> predictors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5" name="Picture 4" descr="A group of black lines with white text&#10;&#10;Description automatically generated">
            <a:extLst>
              <a:ext uri="{FF2B5EF4-FFF2-40B4-BE49-F238E27FC236}">
                <a16:creationId xmlns:a16="http://schemas.microsoft.com/office/drawing/2014/main" id="{4E631586-D6DE-1B21-2662-4EC29DC9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455" y="1333093"/>
            <a:ext cx="6486307" cy="4189928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B2CEF5D-4F0B-4532-ACAD-EF9F9BCD6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3303191"/>
            <a:ext cx="3886200" cy="28690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The histograms for our significant betas show clear peaks at approximately 0.26, -0.3 and 0.30 respectively</a:t>
            </a:r>
            <a:r>
              <a:rPr lang="en-US" sz="1400"/>
              <a:t> </a:t>
            </a:r>
            <a:br>
              <a:rPr lang="en-US"/>
            </a:b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34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F61A-6DEE-5127-2DD0-EF7AA9B1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     METHODOLOGY: RIDGE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CD706-9805-48ED-A09A-D3AF8D447C1C}"/>
              </a:ext>
            </a:extLst>
          </p:cNvPr>
          <p:cNvSpPr txBox="1"/>
          <p:nvPr/>
        </p:nvSpPr>
        <p:spPr>
          <a:xfrm>
            <a:off x="254133" y="1248737"/>
            <a:ext cx="12093182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Ridge is a regression technique used specifically for feature selection focusing on the squared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penalty term. It is most known for its lambda value. This value provides a penalty on all beta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coefficients shrinking coefficients of insignificance toward zero but never exactly to it. We can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 tune lambda for a greater or lower penalty as we see fit and improve multicollinearity in the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 process. Can be easier computationally but not as easy to interpret. It is often referred to as L2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regularization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400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87F02-4806-4081-5A19-3DF41495CA8E}"/>
              </a:ext>
            </a:extLst>
          </p:cNvPr>
          <p:cNvSpPr txBox="1"/>
          <p:nvPr/>
        </p:nvSpPr>
        <p:spPr>
          <a:xfrm>
            <a:off x="325211" y="3664652"/>
            <a:ext cx="11631365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cs typeface="Calibri"/>
              </a:rPr>
              <a:t>There are several tuning parameters that can be played with. Ridge places a normal prior on</a:t>
            </a: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cs typeface="Calibri"/>
              </a:rPr>
              <a:t> the beta coefficients with mean 0 </a:t>
            </a:r>
            <a:endParaRPr lang="en-US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89BE5-E061-6105-C2AC-A0E870B4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896" y="4761515"/>
            <a:ext cx="46871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FBC0-3949-02E7-D203-17CBAC46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rmAutofit/>
          </a:bodyPr>
          <a:lstStyle/>
          <a:p>
            <a:r>
              <a:rPr lang="en-US"/>
              <a:t>TRACEPLOTS FOR RIDGE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1DEAE-7189-98F6-5EF5-6AEC8E54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4" y="1434275"/>
            <a:ext cx="5638800" cy="3989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29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1D59-50B2-8695-34CA-26862821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81000"/>
            <a:ext cx="10667998" cy="685800"/>
          </a:xfrm>
        </p:spPr>
        <p:txBody>
          <a:bodyPr/>
          <a:lstStyle/>
          <a:p>
            <a:r>
              <a:rPr lang="en-US"/>
              <a:t>Importance of Modeling Malaria in Gambia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63C7-D3BD-0B60-BD74-58942971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066800"/>
            <a:ext cx="10515602" cy="5105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Modeling malaria in Gambia is vital in providing information for: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285750" indent="-285750">
              <a:lnSpc>
                <a:spcPct val="100000"/>
              </a:lnSpc>
            </a:pPr>
            <a:r>
              <a:rPr lang="en-US" sz="1600" dirty="0"/>
              <a:t>Public health planning</a:t>
            </a:r>
          </a:p>
          <a:p>
            <a:pPr marL="285750" indent="-285750">
              <a:lnSpc>
                <a:spcPct val="100000"/>
              </a:lnSpc>
            </a:pPr>
            <a:r>
              <a:rPr lang="en-US" sz="1600" dirty="0"/>
              <a:t>Resource allocation</a:t>
            </a:r>
          </a:p>
          <a:p>
            <a:pPr marL="285750" indent="-285750">
              <a:lnSpc>
                <a:spcPct val="100000"/>
              </a:lnSpc>
            </a:pPr>
            <a:r>
              <a:rPr lang="en-US" sz="1600" dirty="0"/>
              <a:t>Intervention efficacy</a:t>
            </a:r>
          </a:p>
          <a:p>
            <a:pPr marL="285750" indent="-285750">
              <a:lnSpc>
                <a:spcPct val="100000"/>
              </a:lnSpc>
            </a:pPr>
            <a:r>
              <a:rPr lang="en-US" sz="1600" dirty="0"/>
              <a:t>Understanding transmission dynamics</a:t>
            </a:r>
          </a:p>
          <a:p>
            <a:pPr marL="285750" indent="-285750">
              <a:lnSpc>
                <a:spcPct val="100000"/>
              </a:lnSpc>
            </a:pPr>
            <a:r>
              <a:rPr lang="en-US" sz="1600" dirty="0"/>
              <a:t>Economic impact analysis</a:t>
            </a:r>
          </a:p>
          <a:p>
            <a:pPr marL="285750" indent="-285750">
              <a:lnSpc>
                <a:spcPct val="100000"/>
              </a:lnSpc>
            </a:pPr>
            <a:r>
              <a:rPr lang="en-US" sz="1600" dirty="0"/>
              <a:t>Guiding research</a:t>
            </a:r>
          </a:p>
          <a:p>
            <a:pPr marL="285750" indent="-285750">
              <a:lnSpc>
                <a:spcPct val="100000"/>
              </a:lnSpc>
            </a:pPr>
            <a:r>
              <a:rPr lang="en-US" sz="1600" dirty="0"/>
              <a:t>Supporting global health initiatives</a:t>
            </a:r>
          </a:p>
          <a:p>
            <a:pPr marL="285750" indent="-285750">
              <a:lnSpc>
                <a:spcPct val="100000"/>
              </a:lnSpc>
            </a:pPr>
            <a:r>
              <a:rPr lang="en-US" sz="1600" dirty="0"/>
              <a:t>Tailoring local control measures.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51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8845-1034-6C3F-2D71-9BE5ED4D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 baseline="0">
                <a:solidFill>
                  <a:srgbClr val="44546A"/>
                </a:solidFill>
                <a:latin typeface="Calibri"/>
              </a:rPr>
              <a:t>HISTOGRAMS </a:t>
            </a:r>
            <a:br>
              <a:rPr lang="en-US">
                <a:solidFill>
                  <a:srgbClr val="44546A"/>
                </a:solidFill>
                <a:latin typeface="Calibri"/>
              </a:rPr>
            </a:br>
            <a:r>
              <a:rPr lang="en-US" sz="4000" cap="all" baseline="0">
                <a:solidFill>
                  <a:srgbClr val="44546A"/>
                </a:solidFill>
                <a:latin typeface="Calibri"/>
              </a:rPr>
              <a:t>FOR SIGNIFICANT </a:t>
            </a:r>
            <a:r>
              <a:rPr lang="en-US">
                <a:solidFill>
                  <a:srgbClr val="44546A"/>
                </a:solidFill>
                <a:latin typeface="Calibri"/>
              </a:rPr>
              <a:t>ridge PREDICTORS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F848A-1739-B748-2870-57BFB75E3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293" y="1371600"/>
            <a:ext cx="6012132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B2B1-EF44-73C7-B05B-3196E391D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For ridge, our histograms peaked at around .04, -.05 and .05 respectively.</a:t>
            </a:r>
            <a:endParaRPr lang="en-US" sz="2000">
              <a:ea typeface="Calibri"/>
              <a:cs typeface="Calibri"/>
            </a:endParaRPr>
          </a:p>
          <a:p>
            <a:br>
              <a:rPr lang="en-US"/>
            </a:b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34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F61A-6DEE-5127-2DD0-EF7AA9B1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     METHODOLOGY: LASSO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CD706-9805-48ED-A09A-D3AF8D447C1C}"/>
              </a:ext>
            </a:extLst>
          </p:cNvPr>
          <p:cNvSpPr txBox="1"/>
          <p:nvPr/>
        </p:nvSpPr>
        <p:spPr>
          <a:xfrm>
            <a:off x="197726" y="1216968"/>
            <a:ext cx="1163351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Lasso is a regression technique used specifically for feature selection focusing on an absolute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 value penalty term . It is most known for its lambda value. This value provides a penalty 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on all beta coefficients shrinking coefficients of insignificance to zero. We can tune lambda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 for a greater or lower penalty as we see fit and effectively remove variables. Can be easier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 computationally but not as easy to interpret. It is often referred to as L1 regularization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87F02-4806-4081-5A19-3DF41495CA8E}"/>
              </a:ext>
            </a:extLst>
          </p:cNvPr>
          <p:cNvSpPr txBox="1"/>
          <p:nvPr/>
        </p:nvSpPr>
        <p:spPr>
          <a:xfrm>
            <a:off x="606333" y="3430358"/>
            <a:ext cx="5672450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cs typeface="Calibri"/>
              </a:rPr>
              <a:t>Lasso uses a LaPlace prior for regularization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657FB4-C33F-1854-F6AA-A914D45C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748" y="4570673"/>
            <a:ext cx="451562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C433-5F9A-9AD7-A5FE-761CE032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rmAutofit/>
          </a:bodyPr>
          <a:lstStyle/>
          <a:p>
            <a:r>
              <a:rPr lang="en-US"/>
              <a:t>TRACE PLOTS FOR LASSO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4D315-54A2-EF87-7EC0-86744A980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6" y="1547051"/>
            <a:ext cx="5844037" cy="390071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355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D9B1-A617-6AD7-68E5-C37A34B5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2769476"/>
          </a:xfrm>
        </p:spPr>
        <p:txBody>
          <a:bodyPr anchor="b">
            <a:normAutofit/>
          </a:bodyPr>
          <a:lstStyle/>
          <a:p>
            <a:r>
              <a:rPr lang="en-US"/>
              <a:t>HISTOGRAMS FOR LASSO </a:t>
            </a:r>
            <a:br>
              <a:rPr lang="en-US"/>
            </a:br>
            <a:r>
              <a:rPr lang="en-US"/>
              <a:t>PREDICTORS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7" name="Picture 6" descr="A group of black lines&#10;&#10;Description automatically generated">
            <a:extLst>
              <a:ext uri="{FF2B5EF4-FFF2-40B4-BE49-F238E27FC236}">
                <a16:creationId xmlns:a16="http://schemas.microsoft.com/office/drawing/2014/main" id="{846555BE-2A9E-1794-A4BF-23582BA8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30" y="1585630"/>
            <a:ext cx="6274784" cy="4175469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90CB7A-B226-62D1-D522-7055B21D2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3670738"/>
            <a:ext cx="3886200" cy="2501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For lasso, our histograms peaked at around .06, -.07 and 07 respectively.</a:t>
            </a:r>
            <a:endParaRPr lang="en-US" sz="2000">
              <a:ea typeface="Calibri"/>
              <a:cs typeface="Calibri"/>
            </a:endParaRPr>
          </a:p>
          <a:p>
            <a:br>
              <a:rPr lang="en-US"/>
            </a:b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23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CED3-8429-2478-6E0E-325C8C5E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57002"/>
          </a:xfrm>
        </p:spPr>
        <p:txBody>
          <a:bodyPr/>
          <a:lstStyle/>
          <a:p>
            <a:pPr algn="ctr"/>
            <a:r>
              <a:rPr lang="en-US">
                <a:ea typeface="Calibri"/>
                <a:cs typeface="Calibri"/>
              </a:rPr>
              <a:t>VARIABLE 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0A6EC-2698-8E40-F9E2-B08C2F833E9E}"/>
              </a:ext>
            </a:extLst>
          </p:cNvPr>
          <p:cNvSpPr txBox="1"/>
          <p:nvPr/>
        </p:nvSpPr>
        <p:spPr>
          <a:xfrm>
            <a:off x="734984" y="3514871"/>
            <a:ext cx="10828151" cy="2751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ea typeface="Calibri"/>
                <a:cs typeface="Calibri"/>
              </a:rPr>
              <a:t>Bayesian Lasso, </a:t>
            </a:r>
            <a:r>
              <a:rPr lang="en-US" sz="2400" b="1">
                <a:ea typeface="+mn-lt"/>
                <a:cs typeface="+mn-lt"/>
              </a:rPr>
              <a:t>Bayesian </a:t>
            </a:r>
            <a:r>
              <a:rPr lang="en-US" sz="2400" b="1">
                <a:ea typeface="Calibri"/>
                <a:cs typeface="Calibri"/>
              </a:rPr>
              <a:t>Ridge and </a:t>
            </a:r>
            <a:r>
              <a:rPr lang="en-US" sz="2400" b="1">
                <a:ea typeface="+mn-lt"/>
                <a:cs typeface="+mn-lt"/>
              </a:rPr>
              <a:t>Bayesian </a:t>
            </a:r>
            <a:r>
              <a:rPr lang="en-US" sz="2400" b="1">
                <a:ea typeface="Calibri"/>
                <a:cs typeface="Calibri"/>
              </a:rPr>
              <a:t>SSVS models all selected variables</a:t>
            </a:r>
          </a:p>
          <a:p>
            <a:pPr>
              <a:lnSpc>
                <a:spcPct val="90000"/>
              </a:lnSpc>
            </a:pPr>
            <a:r>
              <a:rPr lang="en-US" sz="2400" b="1">
                <a:ea typeface="Calibri"/>
                <a:cs typeface="Calibri"/>
              </a:rPr>
              <a:t> age, </a:t>
            </a:r>
            <a:r>
              <a:rPr lang="en-US" sz="2400" b="1" err="1">
                <a:ea typeface="Calibri"/>
                <a:cs typeface="Calibri"/>
              </a:rPr>
              <a:t>netuse</a:t>
            </a:r>
            <a:r>
              <a:rPr lang="en-US" sz="2400" b="1">
                <a:ea typeface="Calibri"/>
                <a:cs typeface="Calibri"/>
              </a:rPr>
              <a:t> and green as significant variables for our study.</a:t>
            </a:r>
          </a:p>
          <a:p>
            <a:pPr>
              <a:lnSpc>
                <a:spcPct val="90000"/>
              </a:lnSpc>
            </a:pPr>
            <a:endParaRPr lang="en-US" sz="2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The Bayesian SSVS model in particular had the largest scale of beta coefficients 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when compared with other models.  The range of coefficients within the 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 variables for SSVS indicated a stronger positive impact in age and green in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 relation to malaria prevalence and more significant negative impacts on </a:t>
            </a:r>
            <a:r>
              <a:rPr lang="en-US" sz="2400" err="1">
                <a:ea typeface="Calibri"/>
                <a:cs typeface="Calibri"/>
              </a:rPr>
              <a:t>netus</a:t>
            </a:r>
            <a:r>
              <a:rPr lang="en-US" sz="2400">
                <a:ea typeface="Calibri"/>
                <a:cs typeface="Calibri"/>
              </a:rPr>
              <a:t> as pos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 increased.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91DDA-87BF-7AC8-038D-2BF34D7FF833}"/>
              </a:ext>
            </a:extLst>
          </p:cNvPr>
          <p:cNvSpPr txBox="1"/>
          <p:nvPr/>
        </p:nvSpPr>
        <p:spPr>
          <a:xfrm>
            <a:off x="736059" y="1408008"/>
            <a:ext cx="1137644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For Ridge and Lasso, significant beta coefficients were determined by evaluating the 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set intervals [.05, .95] of all predictor variables and identifying those with the same signs.</a:t>
            </a:r>
          </a:p>
          <a:p>
            <a:pPr>
              <a:lnSpc>
                <a:spcPct val="90000"/>
              </a:lnSpc>
            </a:pPr>
            <a:endParaRPr lang="en-US" sz="2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For SSVS, we excluded zero coefficients to determine inclusion probabilities and identified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Calibri"/>
                <a:cs typeface="Calibri"/>
              </a:rPr>
              <a:t>significant predictors, selecting those with </a:t>
            </a:r>
            <a:r>
              <a:rPr lang="en-US" sz="2400">
                <a:ea typeface="+mn-lt"/>
                <a:cs typeface="+mn-lt"/>
              </a:rPr>
              <a:t>inclusion probabilities greater than 50%</a:t>
            </a:r>
          </a:p>
        </p:txBody>
      </p:sp>
    </p:spTree>
    <p:extLst>
      <p:ext uri="{BB962C8B-B14F-4D97-AF65-F5344CB8AC3E}">
        <p14:creationId xmlns:p14="http://schemas.microsoft.com/office/powerpoint/2010/main" val="22971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BF75-C835-C70F-0B2B-E2701398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/>
              <a:t>K - fold cross validation:</a:t>
            </a:r>
            <a:br>
              <a:rPr lang="en-US"/>
            </a:br>
            <a:r>
              <a:rPr lang="en-US"/>
              <a:t>briefly explained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91E9580-CC4C-9AA2-9A67-E1E17F51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365" y="2173190"/>
            <a:ext cx="5051222" cy="38622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/>
              <a:t>5 fold cross validation is implemented into the calculation of AUC. The dataset is divided into 5 equally sized folds where k = 5 folds are trained and tested. k-1 = 4 folds are used as training while the remaining fold is used as testing. This is done k = 5 times making sure every fold has been trained and tested.</a:t>
            </a:r>
          </a:p>
          <a:p>
            <a:pPr marL="45720" indent="0">
              <a:buNone/>
            </a:pPr>
            <a:endParaRPr lang="en-US">
              <a:ea typeface="Calibri"/>
              <a:cs typeface="Calibri"/>
            </a:endParaRPr>
          </a:p>
          <a:p>
            <a:pPr marL="45720" indent="0">
              <a:buNone/>
            </a:pPr>
            <a:r>
              <a:rPr lang="en-US">
                <a:ea typeface="Calibri"/>
                <a:cs typeface="Calibri"/>
              </a:rPr>
              <a:t>In the context of AUC, when using k fold cv we are more likely to receive reliable estimates ensuring each section of our dataset has been inspected. </a:t>
            </a:r>
          </a:p>
          <a:p>
            <a:pPr>
              <a:buClr>
                <a:srgbClr val="1F4E79"/>
              </a:buClr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7" name="Picture 6" descr="A person standing next to a white board&#10;&#10;Description automatically generated">
            <a:extLst>
              <a:ext uri="{FF2B5EF4-FFF2-40B4-BE49-F238E27FC236}">
                <a16:creationId xmlns:a16="http://schemas.microsoft.com/office/drawing/2014/main" id="{3E801E70-82B7-5741-0B0E-81B052D6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07" y="2321192"/>
            <a:ext cx="5404686" cy="2859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12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4885" y="238002"/>
            <a:ext cx="9753600" cy="990596"/>
          </a:xfrm>
        </p:spPr>
        <p:txBody>
          <a:bodyPr/>
          <a:lstStyle/>
          <a:p>
            <a:pPr algn="ctr"/>
            <a:r>
              <a:rPr lang="en-US"/>
              <a:t>INITIAL Model Fit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CC6D-7A1F-AEF4-DA18-A28D8B01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35" y="1600200"/>
            <a:ext cx="4750049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DIC (Deviance Information Criterion): </a:t>
            </a:r>
            <a:r>
              <a:rPr lang="en-US" sz="2000"/>
              <a:t>Lower values indicate better model fit</a:t>
            </a:r>
          </a:p>
          <a:p>
            <a:pPr lvl="1"/>
            <a:r>
              <a:rPr lang="en-US"/>
              <a:t>Ridge: 12275.45.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Lasso: 12241.15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SSVS: 11967.79 (best fit)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WAIC (Watanabe-Akaike Information Criterion) ): </a:t>
            </a:r>
            <a:r>
              <a:rPr lang="en-US" sz="2000"/>
              <a:t>Lower values suggest better predictive accuracy.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/>
              <a:t>Ridge: 12302.13</a:t>
            </a:r>
          </a:p>
          <a:p>
            <a:pPr lvl="1"/>
            <a:r>
              <a:rPr lang="en-US"/>
              <a:t>Lasso: 12278.23 (best fit)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/>
              <a:t>SSVS: 12606.29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5BD69-4B3D-1911-8791-54B01097DB30}"/>
              </a:ext>
            </a:extLst>
          </p:cNvPr>
          <p:cNvSpPr txBox="1"/>
          <p:nvPr/>
        </p:nvSpPr>
        <p:spPr>
          <a:xfrm>
            <a:off x="6094412" y="1600200"/>
            <a:ext cx="4876799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Bayes Factor: </a:t>
            </a:r>
            <a:r>
              <a:rPr lang="en-US" sz="2000"/>
              <a:t>Measures the strength of evidence between models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000"/>
              <a:t>Ridge vs. Lasso: 0.8749241(Lasso preferred over Ridge)</a:t>
            </a:r>
            <a:endParaRPr lang="it-IT" sz="2000"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Ridge vs. SSVS: inf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Lasso vs. SSVS: inf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Cross-Validation: </a:t>
            </a:r>
            <a:r>
              <a:rPr lang="en-US" sz="2000"/>
              <a:t>Performed 5-fold cross-validation to evaluate predictive performance (AUC results)</a:t>
            </a:r>
            <a:endParaRPr lang="en-US" sz="2000"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Ridge: 0.6137609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Lasso: 0.6474305 (best fit)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SSVS: 0.6394892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3377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5572" y="189521"/>
            <a:ext cx="9753600" cy="1325562"/>
          </a:xfrm>
        </p:spPr>
        <p:txBody>
          <a:bodyPr/>
          <a:lstStyle/>
          <a:p>
            <a:pPr algn="ctr"/>
            <a:r>
              <a:rPr lang="en-US"/>
              <a:t>Model Fit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CC6D-7A1F-AEF4-DA18-A28D8B01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35" y="1600200"/>
            <a:ext cx="4750049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DIC (Deviance Information Criterion): </a:t>
            </a:r>
            <a:r>
              <a:rPr lang="en-US" sz="2000"/>
              <a:t>Lower values indicate better model fit</a:t>
            </a:r>
          </a:p>
          <a:p>
            <a:pPr lvl="1"/>
            <a:r>
              <a:rPr lang="en-US"/>
              <a:t>Ridge: 5455.988</a:t>
            </a:r>
          </a:p>
          <a:p>
            <a:pPr lvl="1"/>
            <a:r>
              <a:rPr lang="en-US"/>
              <a:t>Lasso: 5440.466</a:t>
            </a:r>
          </a:p>
          <a:p>
            <a:pPr lvl="1"/>
            <a:r>
              <a:rPr lang="en-US"/>
              <a:t>SSVS: 5318.72 (best fit)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WAIC (Watanabe-Akaike Information Criterion) ): </a:t>
            </a:r>
            <a:r>
              <a:rPr lang="en-US" sz="2000"/>
              <a:t>Lower values suggest better predictive accuracy.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/>
              <a:t>Ridge: 5467.799</a:t>
            </a:r>
          </a:p>
          <a:p>
            <a:pPr lvl="1"/>
            <a:r>
              <a:rPr lang="en-US"/>
              <a:t>Lasso: 5456.988 (best fit)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/>
              <a:t>SSVS: 5606.883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5BD69-4B3D-1911-8791-54B01097DB30}"/>
              </a:ext>
            </a:extLst>
          </p:cNvPr>
          <p:cNvSpPr txBox="1"/>
          <p:nvPr/>
        </p:nvSpPr>
        <p:spPr>
          <a:xfrm>
            <a:off x="6221162" y="1600200"/>
            <a:ext cx="4750049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Bayes Factor: </a:t>
            </a:r>
            <a:r>
              <a:rPr lang="en-US" sz="2000"/>
              <a:t>Measures the strength of evidence between models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000"/>
              <a:t>Ridge vs. Lasso: 1.043085 (no significant difference)</a:t>
            </a:r>
            <a:endParaRPr lang="en-US" sz="200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Ridge vs. SSVS: 0.0001837299 (strong preference for SSVS)</a:t>
            </a:r>
            <a:endParaRPr lang="en-US" sz="2000"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Lasso vs. SSVS: 0.0001761408 (strong preference for SSVS</a:t>
            </a:r>
            <a:r>
              <a:rPr lang="en-US" sz="2400"/>
              <a:t>)</a:t>
            </a:r>
            <a:endParaRPr lang="en-US" sz="240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Cross-Validation: </a:t>
            </a:r>
            <a:r>
              <a:rPr lang="en-US" sz="2000"/>
              <a:t>Performed 5-fold cross-validation to evaluate predictive performance (AUC results)</a:t>
            </a:r>
            <a:endParaRPr lang="en-US" sz="2000"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Ridge: 0.6481004 (best fit)</a:t>
            </a:r>
            <a:endParaRPr lang="en-US" sz="2000"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Lasso: 0.6475749</a:t>
            </a:r>
            <a:endParaRPr lang="en-US" sz="2000"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SSVS: 0.6394806</a:t>
            </a:r>
            <a:endParaRPr lang="en-US" sz="2000"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909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F7D4-0971-9CF6-65B5-8D1D8197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/>
              <a:t>Malaria prevalence across villages</a:t>
            </a:r>
          </a:p>
        </p:txBody>
      </p:sp>
      <p:pic>
        <p:nvPicPr>
          <p:cNvPr id="4" name="Content Placeholder 3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A8DF50D3-7E01-1E63-97D6-3266A4E6EC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171" y="1974964"/>
            <a:ext cx="5683610" cy="4045131"/>
          </a:xfr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D50402C-A95E-6ADF-9078-AF9565FD8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000">
                <a:solidFill>
                  <a:srgbClr val="333333"/>
                </a:solidFill>
                <a:latin typeface="Helvetica Neue"/>
              </a:rPr>
              <a:t>A scatterplot was created using the x and y coordinates in the Gambia dataset to see how the average presence of malaria or “prevalence” was seen in villages as we approach green-ness of vegetation</a:t>
            </a:r>
            <a:endParaRPr lang="en-US" sz="2000">
              <a:cs typeface="Calibri"/>
            </a:endParaRPr>
          </a:p>
          <a:p>
            <a:pPr>
              <a:buClr>
                <a:srgbClr val="1F4E79"/>
              </a:buClr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0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F7D4-0971-9CF6-65B5-8D1D8197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/>
              <a:t>Malaria prevalence across villages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D50402C-A95E-6ADF-9078-AF9565FD8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121" y="5000579"/>
            <a:ext cx="11454581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000">
                <a:solidFill>
                  <a:srgbClr val="333333"/>
                </a:solidFill>
                <a:latin typeface="Helvetica Neue"/>
              </a:rPr>
              <a:t>This areas can be seen with the graphs seen above. One shows the original plot of ‘</a:t>
            </a:r>
            <a:r>
              <a:rPr lang="en-US" sz="2000" err="1">
                <a:solidFill>
                  <a:srgbClr val="333333"/>
                </a:solidFill>
                <a:latin typeface="Helvetica Neue"/>
              </a:rPr>
              <a:t>gambia</a:t>
            </a:r>
            <a:r>
              <a:rPr lang="en-US" sz="2000">
                <a:solidFill>
                  <a:srgbClr val="333333"/>
                </a:solidFill>
                <a:latin typeface="Helvetica Neue"/>
              </a:rPr>
              <a:t> border’ map that is in R. The other shows that same x/y plane geographically with an added variable of ‘green.’ This being the proportionality higher areas with vegetative life. This can help quite a bit when attempting to predict malaria prevalence in a given area. </a:t>
            </a:r>
            <a:endParaRPr lang="en-US" sz="2000">
              <a:cs typeface="Calibri"/>
            </a:endParaRPr>
          </a:p>
          <a:p>
            <a:pPr>
              <a:buClr>
                <a:srgbClr val="1F4E79"/>
              </a:buClr>
            </a:pPr>
            <a:endParaRPr lang="en-US" sz="2000">
              <a:cs typeface="Calibri"/>
            </a:endParaRPr>
          </a:p>
        </p:txBody>
      </p:sp>
      <p:pic>
        <p:nvPicPr>
          <p:cNvPr id="7" name="Content Placeholder 6" descr="A line graph with numbers and lines&#10;&#10;Description automatically generated">
            <a:extLst>
              <a:ext uri="{FF2B5EF4-FFF2-40B4-BE49-F238E27FC236}">
                <a16:creationId xmlns:a16="http://schemas.microsoft.com/office/drawing/2014/main" id="{BAE8A0BC-73C1-D29C-C825-BC311C8CF2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199"/>
            <a:ext cx="6098749" cy="3213567"/>
          </a:xfr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3AB9A6D3-C42D-4459-3C7D-B67609B80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77" y="1600199"/>
            <a:ext cx="5926348" cy="32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B940-3305-7C52-CEE1-66B4E89A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45417-8D36-CE05-142B-7DA94EE6ABDF}"/>
              </a:ext>
            </a:extLst>
          </p:cNvPr>
          <p:cNvSpPr txBox="1"/>
          <p:nvPr/>
        </p:nvSpPr>
        <p:spPr>
          <a:xfrm>
            <a:off x="1217614" y="2045109"/>
            <a:ext cx="10107561" cy="30839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Our purpose in presenting this dataset is ultimately to find the best model for predicting malaria prevalence in Gambia.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This is done by comparing the performance of three Bayesian logistic regression models: Bayesian Ridge, Bayesian Lasso, and Bayesian SSVS.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We can see these differences operationally using various metrics (DIC, WAIC, Bayes Factor, and 5-fold cross-validation AUC) to find the most powerful model for feature selection. </a:t>
            </a:r>
          </a:p>
        </p:txBody>
      </p:sp>
    </p:spTree>
    <p:extLst>
      <p:ext uri="{BB962C8B-B14F-4D97-AF65-F5344CB8AC3E}">
        <p14:creationId xmlns:p14="http://schemas.microsoft.com/office/powerpoint/2010/main" val="417707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5030-D597-E4A9-247C-CB461985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"/>
              </a:rPr>
              <a:t>Issues and/or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65B0-8A91-CD27-326F-6623245D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Gambia Malaria dataset significant variables were only 3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Therefore, parameter tuning proved challenging using Bayesian modeling</a:t>
            </a:r>
            <a:endParaRPr lang="en-US" dirty="0">
              <a:cs typeface="Calibri"/>
            </a:endParaRPr>
          </a:p>
          <a:p>
            <a:r>
              <a:rPr lang="en-US" dirty="0"/>
              <a:t>Despite trying different combinations of parameters for Beta, lambda, and tau, there was little to no significant impact on any of the models’ performance</a:t>
            </a:r>
            <a:endParaRPr lang="en-US" dirty="0">
              <a:cs typeface="Calibri"/>
            </a:endParaRPr>
          </a:p>
          <a:p>
            <a:pPr>
              <a:buClr>
                <a:srgbClr val="1F4E79"/>
              </a:buClr>
            </a:pPr>
            <a:r>
              <a:rPr lang="en-US" dirty="0">
                <a:cs typeface="Calibri"/>
              </a:rPr>
              <a:t>The implementation of an interaction term was attempted but could not be studied due to unresolved errors. These would combine variables </a:t>
            </a:r>
            <a:r>
              <a:rPr lang="en-US" dirty="0" err="1">
                <a:cs typeface="Calibri"/>
              </a:rPr>
              <a:t>netuse</a:t>
            </a:r>
            <a:r>
              <a:rPr lang="en-US" dirty="0">
                <a:cs typeface="Calibri"/>
              </a:rPr>
              <a:t> and treated.  Identifying whether the bed-nets were treated or not, we believe, would have provided us </a:t>
            </a:r>
            <a:r>
              <a:rPr lang="en-US" dirty="0"/>
              <a:t>with clearer insights to the effectiveness of treated bed-nets in preventing Malaria</a:t>
            </a:r>
          </a:p>
          <a:p>
            <a:pPr>
              <a:buClr>
                <a:srgbClr val="1F4E79"/>
              </a:buClr>
            </a:pPr>
            <a:r>
              <a:rPr lang="en-US" dirty="0"/>
              <a:t>Improvement in science and Medicine since this data was collected requires the need for updated variables for more accurate future modeling</a:t>
            </a:r>
            <a:endParaRPr lang="en-US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4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49A6-96CB-A4CD-EEB7-C4A257EF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116983"/>
            <a:ext cx="9753600" cy="694942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F977-5C62-A55F-5AA0-46358731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323" y="546538"/>
            <a:ext cx="10310742" cy="6056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" indent="0">
              <a:buNone/>
            </a:pPr>
            <a:endParaRPr lang="en-US" sz="2000" dirty="0">
              <a:cs typeface="Calibri" panose="020F0502020204030204"/>
            </a:endParaRPr>
          </a:p>
          <a:p>
            <a:pPr>
              <a:buClr>
                <a:srgbClr val="1F4E79"/>
              </a:buClr>
            </a:pPr>
            <a:r>
              <a:rPr lang="en-US" sz="1800" dirty="0">
                <a:latin typeface="Arial"/>
                <a:cs typeface="Arial"/>
              </a:rPr>
              <a:t>The Bayesian ridge logistic regression performed the best in terms of the 5-fold CV AUC, but the Bayesian SSVS is preferred by the Bayes Factor.</a:t>
            </a:r>
          </a:p>
          <a:p>
            <a:pPr>
              <a:buClr>
                <a:srgbClr val="1F4E79"/>
              </a:buClr>
            </a:pPr>
            <a:r>
              <a:rPr lang="en-US" sz="1800" dirty="0">
                <a:latin typeface="Arial"/>
                <a:cs typeface="Arial"/>
              </a:rPr>
              <a:t>For DIC, Bayesian SSVS performed best and for WAIC Bayesian Lasso logistic regression performed best</a:t>
            </a:r>
          </a:p>
          <a:p>
            <a:pPr>
              <a:buClr>
                <a:srgbClr val="1F4E79"/>
              </a:buClr>
            </a:pPr>
            <a:r>
              <a:rPr lang="en-US" sz="1800" dirty="0">
                <a:latin typeface="Arial"/>
                <a:cs typeface="Arial"/>
              </a:rPr>
              <a:t>The determination of best model would be at the user's discretion; different models performed better on varying criteria. Overall, SSVS met the most criteria and allowed us to navigate. our data seamlessly. Our most significant variables were age, </a:t>
            </a:r>
            <a:r>
              <a:rPr lang="en-US" sz="1800" dirty="0" err="1">
                <a:latin typeface="Arial"/>
                <a:cs typeface="Arial"/>
              </a:rPr>
              <a:t>netuse</a:t>
            </a:r>
            <a:r>
              <a:rPr lang="en-US" sz="1800" dirty="0">
                <a:latin typeface="Arial"/>
                <a:cs typeface="Arial"/>
              </a:rPr>
              <a:t> and green. The analysis shows promising results especially in SSVS. age and green exhibited positive correlations while </a:t>
            </a:r>
            <a:r>
              <a:rPr lang="en-US" sz="1800" dirty="0" err="1">
                <a:latin typeface="Arial"/>
                <a:cs typeface="Arial"/>
              </a:rPr>
              <a:t>netuse</a:t>
            </a:r>
            <a:r>
              <a:rPr lang="en-US" sz="1800" dirty="0">
                <a:latin typeface="Arial"/>
                <a:cs typeface="Arial"/>
              </a:rPr>
              <a:t> displayed negative correlations as pos increased. </a:t>
            </a:r>
            <a:endParaRPr lang="en-US" sz="1800">
              <a:cs typeface="Calibri" panose="020F0502020204030204"/>
            </a:endParaRPr>
          </a:p>
          <a:p>
            <a:pPr>
              <a:buClr>
                <a:srgbClr val="1F4E79"/>
              </a:buClr>
            </a:pPr>
            <a:r>
              <a:rPr lang="en-US" sz="1800" dirty="0">
                <a:latin typeface="Arial"/>
                <a:cs typeface="Arial"/>
              </a:rPr>
              <a:t>As the age of children increase in days, the presence of Malaria in their blood sample also increases</a:t>
            </a:r>
          </a:p>
          <a:p>
            <a:pPr>
              <a:buClr>
                <a:srgbClr val="1F4E79"/>
              </a:buClr>
            </a:pPr>
            <a:r>
              <a:rPr lang="en-US" sz="1800" dirty="0">
                <a:latin typeface="Arial"/>
                <a:cs typeface="Arial"/>
              </a:rPr>
              <a:t>As the measure of green-ness in villages vicinity increases, the presence in their blood sample increases</a:t>
            </a:r>
          </a:p>
          <a:p>
            <a:pPr>
              <a:buClr>
                <a:srgbClr val="1F4E79"/>
              </a:buClr>
            </a:pPr>
            <a:r>
              <a:rPr lang="en-US" sz="1800" dirty="0">
                <a:latin typeface="Arial"/>
                <a:cs typeface="Arial"/>
              </a:rPr>
              <a:t>As the use of a bed-net increases, the presence of Malaria in their blood sample decreases.</a:t>
            </a:r>
          </a:p>
          <a:p>
            <a:pPr>
              <a:buClr>
                <a:srgbClr val="1F4E79"/>
              </a:buClr>
            </a:pPr>
            <a:endParaRPr lang="en-US" dirty="0">
              <a:cs typeface="Calibri"/>
            </a:endParaRPr>
          </a:p>
          <a:p>
            <a:pPr>
              <a:buClr>
                <a:srgbClr val="1F4E79"/>
              </a:buClr>
            </a:pPr>
            <a:endParaRPr lang="en-US" dirty="0">
              <a:cs typeface="Calibri"/>
            </a:endParaRPr>
          </a:p>
          <a:p>
            <a:pPr marL="45720" indent="0">
              <a:buClr>
                <a:srgbClr val="1F4E79"/>
              </a:buClr>
              <a:buNone/>
            </a:pPr>
            <a:endParaRPr lang="en-US" sz="1400" dirty="0">
              <a:cs typeface="Calibri"/>
            </a:endParaRPr>
          </a:p>
          <a:p>
            <a:pPr>
              <a:buClr>
                <a:srgbClr val="1F4E79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08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B053-6C28-4DAC-EB47-0F4DFD6F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Malaria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7C61-A66A-E0B7-165B-195BB743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3" y="1828800"/>
            <a:ext cx="11090927" cy="434340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effectLst/>
                <a:latin typeface="Helvetica Neue" panose="02000503000000020004" pitchFamily="2" charset="0"/>
              </a:rPr>
              <a:t>Malaria is a Protozoa infection of red blood cells and liver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Helvetica Neue" panose="02000503000000020004" pitchFamily="2" charset="0"/>
              </a:rPr>
              <a:t>Occurs in tropics, subtropics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Helvetica Neue" panose="02000503000000020004" pitchFamily="2" charset="0"/>
              </a:rPr>
              <a:t>Very rare in US, Europe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Helvetica Neue" panose="02000503000000020004" pitchFamily="2" charset="0"/>
              </a:rPr>
              <a:t>Africa is most effected continent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Helvetica Neue" panose="02000503000000020004" pitchFamily="2" charset="0"/>
              </a:rPr>
              <a:t>Transmitted by mosquito bite (female Anopheles)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Helvetica Neue" panose="02000503000000020004" pitchFamily="2" charset="0"/>
              </a:rPr>
              <a:t>Caused by Plasmodium species.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Helvetica Neue" panose="02000503000000020004" pitchFamily="2" charset="0"/>
              </a:rPr>
              <a:t>Several species with distinct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Helvetica Neue" panose="02000503000000020004" pitchFamily="2" charset="0"/>
              </a:rPr>
              <a:t>P. vivax/P. </a:t>
            </a:r>
            <a:r>
              <a:rPr lang="en-US" i="1" err="1">
                <a:effectLst/>
                <a:latin typeface="Helvetica Neue" panose="02000503000000020004" pitchFamily="2" charset="0"/>
              </a:rPr>
              <a:t>ovale</a:t>
            </a:r>
            <a:r>
              <a:rPr lang="en-US" i="1">
                <a:effectLst/>
                <a:latin typeface="Helvetica Neue" panose="02000503000000020004" pitchFamily="2" charset="0"/>
              </a:rPr>
              <a:t> – </a:t>
            </a:r>
            <a:r>
              <a:rPr lang="en-US">
                <a:effectLst/>
                <a:latin typeface="Helvetica Neue" panose="02000503000000020004" pitchFamily="2" charset="0"/>
              </a:rPr>
              <a:t>Most abundant globally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effectLst/>
                <a:latin typeface="Helvetica Neue" panose="02000503000000020004" pitchFamily="2" charset="0"/>
              </a:rPr>
              <a:t>P. falciparum – </a:t>
            </a:r>
            <a:r>
              <a:rPr lang="en-US">
                <a:effectLst/>
                <a:latin typeface="Helvetica Neue" panose="02000503000000020004" pitchFamily="2" charset="0"/>
              </a:rPr>
              <a:t>Most virulent; mostly found in the tropics, causes most malaria mortality</a:t>
            </a:r>
            <a:endParaRPr lang="en-US" i="1">
              <a:effectLst/>
              <a:latin typeface="Helvetica Neue" panose="02000503000000020004" pitchFamily="2" charset="0"/>
            </a:endParaRPr>
          </a:p>
          <a:p>
            <a:pPr marL="742950" lvl="1" indent="-285750"/>
            <a:r>
              <a:rPr lang="en-US" i="1">
                <a:effectLst/>
                <a:latin typeface="Helvetica Neue" panose="02000503000000020004" pitchFamily="2" charset="0"/>
              </a:rPr>
              <a:t>P. </a:t>
            </a:r>
            <a:r>
              <a:rPr lang="en-US" i="1" err="1">
                <a:effectLst/>
                <a:latin typeface="Helvetica Neue" panose="02000503000000020004" pitchFamily="2" charset="0"/>
              </a:rPr>
              <a:t>malariae</a:t>
            </a:r>
            <a:endParaRPr lang="en-US">
              <a:effectLst/>
              <a:latin typeface="Helvetica Neue" panose="02000503000000020004" pitchFamily="2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681C9D-8A49-BD8F-30ED-144411BE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046" y="422033"/>
            <a:ext cx="5044865" cy="656617"/>
          </a:xfrm>
        </p:spPr>
        <p:txBody>
          <a:bodyPr anchor="b">
            <a:normAutofit/>
          </a:bodyPr>
          <a:lstStyle/>
          <a:p>
            <a:r>
              <a:rPr lang="en-US"/>
              <a:t>Malaria - Life Cycle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362188-FC0D-8932-C2AA-E089D5390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566" y="1750979"/>
            <a:ext cx="5426447" cy="4421221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1. Transmission to human</a:t>
            </a:r>
          </a:p>
          <a:p>
            <a:pPr lvl="1"/>
            <a:r>
              <a:rPr lang="en-US"/>
              <a:t>injects </a:t>
            </a:r>
            <a:r>
              <a:rPr lang="en-US" err="1"/>
              <a:t>sporozites</a:t>
            </a:r>
            <a:r>
              <a:rPr lang="en-US"/>
              <a:t> (infective form)</a:t>
            </a:r>
          </a:p>
          <a:p>
            <a:r>
              <a:rPr lang="en-US"/>
              <a:t>2. </a:t>
            </a:r>
            <a:r>
              <a:rPr lang="en-US" err="1"/>
              <a:t>Sporozites</a:t>
            </a:r>
            <a:r>
              <a:rPr lang="en-US"/>
              <a:t> enter liver and infect hepatocytes (Incubation Period)</a:t>
            </a:r>
          </a:p>
          <a:p>
            <a:r>
              <a:rPr lang="en-US"/>
              <a:t>3. Liver cells rupture and </a:t>
            </a:r>
            <a:r>
              <a:rPr lang="en-US" err="1"/>
              <a:t>merozites</a:t>
            </a:r>
            <a:r>
              <a:rPr lang="en-US"/>
              <a:t> release </a:t>
            </a:r>
          </a:p>
          <a:p>
            <a:pPr lvl="1"/>
            <a:r>
              <a:rPr lang="en-US"/>
              <a:t>Leads to RBCs infection </a:t>
            </a:r>
          </a:p>
          <a:p>
            <a:r>
              <a:rPr lang="en-US"/>
              <a:t>4. intra-erythrocytic cycle </a:t>
            </a:r>
          </a:p>
          <a:p>
            <a:pPr lvl="1"/>
            <a:r>
              <a:rPr lang="en-US"/>
              <a:t>Plasmodium Matures and RBC lysis</a:t>
            </a:r>
          </a:p>
          <a:p>
            <a:pPr lvl="1"/>
            <a:r>
              <a:rPr lang="en-US"/>
              <a:t>Releases </a:t>
            </a:r>
            <a:r>
              <a:rPr lang="en-US" err="1"/>
              <a:t>Merozites</a:t>
            </a:r>
            <a:r>
              <a:rPr lang="en-US"/>
              <a:t> again</a:t>
            </a:r>
          </a:p>
          <a:p>
            <a:r>
              <a:rPr lang="en-US"/>
              <a:t>5. Sexual Cycle</a:t>
            </a:r>
          </a:p>
          <a:p>
            <a:pPr lvl="1"/>
            <a:r>
              <a:rPr lang="en-US"/>
              <a:t>Some </a:t>
            </a:r>
            <a:r>
              <a:rPr lang="en-US" err="1"/>
              <a:t>Merozites</a:t>
            </a:r>
            <a:r>
              <a:rPr lang="en-US"/>
              <a:t> develop into male and female gametocytes</a:t>
            </a:r>
          </a:p>
          <a:p>
            <a:r>
              <a:rPr lang="en-US"/>
              <a:t>6. Transmission to mosquito from infected person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A60B95D-459B-F74A-3E43-0051A1A0F5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2479" y="1893342"/>
            <a:ext cx="4708734" cy="4214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6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AFFC50-DE1E-01F0-4973-0F3AA341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428013"/>
            <a:ext cx="9753600" cy="734438"/>
          </a:xfrm>
        </p:spPr>
        <p:txBody>
          <a:bodyPr/>
          <a:lstStyle/>
          <a:p>
            <a:pPr algn="ctr"/>
            <a:r>
              <a:rPr lang="en-US" err="1"/>
              <a:t>MalARIA</a:t>
            </a:r>
            <a:r>
              <a:rPr lang="en-US"/>
              <a:t> - </a:t>
            </a:r>
            <a:r>
              <a:rPr lang="en-US" err="1"/>
              <a:t>SYmptoms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F8DCC2-376B-D921-EE59-B494B470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52" y="1439694"/>
            <a:ext cx="6107314" cy="434340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b="1" u="sng">
                <a:solidFill>
                  <a:srgbClr val="000000"/>
                </a:solidFill>
                <a:effectLst/>
                <a:latin typeface="Helvetica" pitchFamily="2" charset="0"/>
              </a:rPr>
              <a:t>Common symptoms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Paroxysms of fever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Shivering and chills followed by high fever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Fever recurs at regular intervals (48hrs, 72hrs)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Variable by species of Plasmodium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Anemia (RBC infection)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Severity varies by species of Plasmodium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Hemolytic: sometimes jaundice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Splenomegaly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Also nonspecific symptoms: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Sweating, fatigue, malaise, arthralgias, headache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Sometimes cough, vomiting, diarrhea</a:t>
            </a:r>
          </a:p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0C31C71-EF81-9A7A-9C16-D65583E2010C}"/>
              </a:ext>
            </a:extLst>
          </p:cNvPr>
          <p:cNvSpPr txBox="1">
            <a:spLocks/>
          </p:cNvSpPr>
          <p:nvPr/>
        </p:nvSpPr>
        <p:spPr>
          <a:xfrm>
            <a:off x="6695775" y="1439694"/>
            <a:ext cx="5569052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b="1" u="sng">
                <a:solidFill>
                  <a:srgbClr val="000000"/>
                </a:solidFill>
                <a:effectLst/>
                <a:latin typeface="Helvetica" pitchFamily="2" charset="0"/>
              </a:rPr>
              <a:t>Rare symptoms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  <a:effectLst/>
                <a:latin typeface="Helvetica" pitchFamily="2" charset="0"/>
              </a:rPr>
              <a:t>Altered consciousness (especially when febrile)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  <a:effectLst/>
                <a:latin typeface="Helvetica" pitchFamily="2" charset="0"/>
              </a:rPr>
              <a:t>Seizures</a:t>
            </a:r>
          </a:p>
          <a:p>
            <a:r>
              <a:rPr lang="en-US" sz="1900">
                <a:solidFill>
                  <a:srgbClr val="000000"/>
                </a:solidFill>
                <a:effectLst/>
                <a:latin typeface="Helvetica" pitchFamily="2" charset="0"/>
              </a:rPr>
              <a:t>“Blackwater fever”</a:t>
            </a:r>
          </a:p>
          <a:p>
            <a:pPr lvl="1"/>
            <a:r>
              <a:rPr lang="en-US" sz="1900">
                <a:solidFill>
                  <a:srgbClr val="000000"/>
                </a:solidFill>
                <a:effectLst/>
                <a:latin typeface="Helvetica" pitchFamily="2" charset="0"/>
              </a:rPr>
              <a:t>Renal failure with hemoglobinuria</a:t>
            </a:r>
          </a:p>
          <a:p>
            <a:r>
              <a:rPr lang="en-US" sz="1900">
                <a:solidFill>
                  <a:srgbClr val="000000"/>
                </a:solidFill>
                <a:effectLst/>
                <a:latin typeface="Helvetica" pitchFamily="2" charset="0"/>
              </a:rPr>
              <a:t>Shock</a:t>
            </a:r>
          </a:p>
          <a:p>
            <a:r>
              <a:rPr lang="en-US" sz="1900">
                <a:solidFill>
                  <a:srgbClr val="000000"/>
                </a:solidFill>
                <a:effectLst/>
                <a:latin typeface="Helvetica" pitchFamily="2" charset="0"/>
              </a:rPr>
              <a:t>Severe symptoms usually due to P. falciparum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70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794589-CC93-BC01-D7AF-CDFDA5E0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P. falciparum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8F809-DA39-99F9-0A3E-68B5EA5A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Induces sticky “knobs” on RBC surfaces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Knobs composed of parasite proteins</a:t>
            </a:r>
          </a:p>
          <a:p>
            <a:pPr lvl="1"/>
            <a:r>
              <a:rPr lang="en-US" i="1">
                <a:solidFill>
                  <a:srgbClr val="000000"/>
                </a:solidFill>
                <a:effectLst/>
                <a:latin typeface="Helvetica" pitchFamily="2" charset="0"/>
              </a:rPr>
              <a:t>P. falciparum 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erythrocyte membrane protein 1 (PfEMP1)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Knobs bind receptors on endothelial cells</a:t>
            </a:r>
          </a:p>
          <a:p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Result is occluded capillaries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Cerebral malaria (occluded vessels in brain)</a:t>
            </a:r>
          </a:p>
          <a:p>
            <a:pPr lvl="2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Altered consciousness, delirium, coma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Renal failure (“blackwater fever”)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C30E-975F-61AA-B7DF-23B8F349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/>
              <a:t>Malaria Diagnosis</a:t>
            </a:r>
          </a:p>
        </p:txBody>
      </p:sp>
      <p:pic>
        <p:nvPicPr>
          <p:cNvPr id="2050" name="Picture 2" descr="CDC - DPDx - Malaria">
            <a:extLst>
              <a:ext uri="{FF2B5EF4-FFF2-40B4-BE49-F238E27FC236}">
                <a16:creationId xmlns:a16="http://schemas.microsoft.com/office/drawing/2014/main" id="{B841E04F-3E16-C1FA-C295-B0D40F5E54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4" r="-1" b="4760"/>
          <a:stretch/>
        </p:blipFill>
        <p:spPr bwMode="auto">
          <a:xfrm>
            <a:off x="1217614" y="2743200"/>
            <a:ext cx="4709160" cy="342899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4B4BFC-8C71-5561-B959-C918D03C8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6" r="2" b="2"/>
          <a:stretch/>
        </p:blipFill>
        <p:spPr>
          <a:xfrm>
            <a:off x="6262054" y="2743200"/>
            <a:ext cx="4709160" cy="342899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9D9E0-4E47-2683-DA4D-32DA537FCC3A}"/>
              </a:ext>
            </a:extLst>
          </p:cNvPr>
          <p:cNvSpPr txBox="1"/>
          <p:nvPr/>
        </p:nvSpPr>
        <p:spPr>
          <a:xfrm>
            <a:off x="1371600" y="1770434"/>
            <a:ext cx="5483617" cy="42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Helvetica" pitchFamily="2" charset="0"/>
              </a:rPr>
              <a:t>Blood smear (Giemsa or Wright stains)</a:t>
            </a:r>
          </a:p>
        </p:txBody>
      </p:sp>
    </p:spTree>
    <p:extLst>
      <p:ext uri="{BB962C8B-B14F-4D97-AF65-F5344CB8AC3E}">
        <p14:creationId xmlns:p14="http://schemas.microsoft.com/office/powerpoint/2010/main" val="225916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FBDF-7D9A-5A4E-2374-74D7ECEA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-153380"/>
            <a:ext cx="9753600" cy="1325562"/>
          </a:xfrm>
        </p:spPr>
        <p:txBody>
          <a:bodyPr/>
          <a:lstStyle/>
          <a:p>
            <a:pPr algn="ctr"/>
            <a:r>
              <a:rPr lang="en-US"/>
              <a:t>Malaria -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22EEF-60D7-6BEC-125C-8A2BBF4E64AF}"/>
              </a:ext>
            </a:extLst>
          </p:cNvPr>
          <p:cNvSpPr txBox="1"/>
          <p:nvPr/>
        </p:nvSpPr>
        <p:spPr>
          <a:xfrm>
            <a:off x="768486" y="1386179"/>
            <a:ext cx="4902740" cy="394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Chloroquine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effectLst/>
                <a:latin typeface="Helvetica" pitchFamily="2" charset="0"/>
              </a:rPr>
              <a:t>Weak 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effectLst/>
                <a:latin typeface="Helvetica" pitchFamily="2" charset="0"/>
              </a:rPr>
              <a:t>Accumulates in food vacuoles (acidic) of RBC trophozoites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effectLst/>
                <a:latin typeface="Helvetica" pitchFamily="2" charset="0"/>
              </a:rPr>
              <a:t>Blocks plasmodium heme polymerase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effectLst/>
                <a:latin typeface="Helvetica" pitchFamily="2" charset="0"/>
              </a:rPr>
              <a:t>Heme portion of Hgb toxic to parasite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effectLst/>
                <a:latin typeface="Helvetica" pitchFamily="2" charset="0"/>
              </a:rPr>
              <a:t>Plasmodium converts this to nontoxic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Lots of chloroquine resistance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Used mainly in limited areas (“chloroquine sensitive”)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Not used for severe infections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Only kills erythrocytic forms (not liver forms)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Retinopathy associated with long-term use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2143A-BE64-5C92-0CD1-7789591E46F3}"/>
              </a:ext>
            </a:extLst>
          </p:cNvPr>
          <p:cNvSpPr txBox="1"/>
          <p:nvPr/>
        </p:nvSpPr>
        <p:spPr>
          <a:xfrm>
            <a:off x="5924145" y="1536971"/>
            <a:ext cx="6123408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For Severe infections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Artesunate (IV)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Quinidine (IV)</a:t>
            </a:r>
          </a:p>
          <a:p>
            <a:pPr>
              <a:lnSpc>
                <a:spcPct val="90000"/>
              </a:lnSpc>
            </a:pPr>
            <a:endParaRPr lang="en-US" u="sng"/>
          </a:p>
          <a:p>
            <a:pPr>
              <a:lnSpc>
                <a:spcPct val="90000"/>
              </a:lnSpc>
            </a:pPr>
            <a:r>
              <a:rPr lang="en-US" u="sng"/>
              <a:t>Other drugs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Mefloquine (commonly used in chloroquine resistant areas)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Primaquine (liver phase only; not active against RBC phase)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Atovaquone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2276</Words>
  <Application>Microsoft Macintosh PowerPoint</Application>
  <PresentationFormat>Custom</PresentationFormat>
  <Paragraphs>271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Helvetica</vt:lpstr>
      <vt:lpstr>Helvetica Neue</vt:lpstr>
      <vt:lpstr>Times New Roman</vt:lpstr>
      <vt:lpstr>Wingdings</vt:lpstr>
      <vt:lpstr>State history report presentation</vt:lpstr>
      <vt:lpstr>Gambia Malaria Bayesian Modeling </vt:lpstr>
      <vt:lpstr>Importance of Modeling Malaria in Gambia</vt:lpstr>
      <vt:lpstr>Objectives</vt:lpstr>
      <vt:lpstr>Malaria</vt:lpstr>
      <vt:lpstr>Malaria - Life Cycle</vt:lpstr>
      <vt:lpstr>MalARIA - SYmptoms</vt:lpstr>
      <vt:lpstr>P. falciparum</vt:lpstr>
      <vt:lpstr>Malaria Diagnosis</vt:lpstr>
      <vt:lpstr>Malaria - Treatment</vt:lpstr>
      <vt:lpstr>Immunity to Malaria</vt:lpstr>
      <vt:lpstr>Malaria – Interesting Facts</vt:lpstr>
      <vt:lpstr>gambia dataset</vt:lpstr>
      <vt:lpstr>DATA PREPROCESSING </vt:lpstr>
      <vt:lpstr>     METHODOLOGY: SSVS </vt:lpstr>
      <vt:lpstr>Inclusion &amp; posterior probabilities </vt:lpstr>
      <vt:lpstr>Trace plots for SSVS </vt:lpstr>
      <vt:lpstr>Histograms for significant ssvs predictors</vt:lpstr>
      <vt:lpstr>     METHODOLOGY: RIDGE </vt:lpstr>
      <vt:lpstr>TRACEPLOTS FOR RIDGE </vt:lpstr>
      <vt:lpstr>HISTOGRAMS  FOR SIGNIFICANT ridge PREDICTORS</vt:lpstr>
      <vt:lpstr>     METHODOLOGY: LASSO </vt:lpstr>
      <vt:lpstr>TRACE PLOTS FOR LASSO</vt:lpstr>
      <vt:lpstr>HISTOGRAMS FOR LASSO  PREDICTORS</vt:lpstr>
      <vt:lpstr>VARIABLE SELECTION</vt:lpstr>
      <vt:lpstr>K - fold cross validation: briefly explained</vt:lpstr>
      <vt:lpstr>INITIAL Model Fit Metrics</vt:lpstr>
      <vt:lpstr>Model Fit Metrics</vt:lpstr>
      <vt:lpstr>Malaria prevalence across villages</vt:lpstr>
      <vt:lpstr>Malaria prevalence across villages</vt:lpstr>
      <vt:lpstr>Issues and/or limitations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Gambia Malaria Bayesian Modeling </dc:title>
  <dc:creator>Elie Nehme</dc:creator>
  <cp:lastModifiedBy>Jose Angel Torres</cp:lastModifiedBy>
  <cp:revision>1295</cp:revision>
  <dcterms:created xsi:type="dcterms:W3CDTF">2024-07-28T01:50:08Z</dcterms:created>
  <dcterms:modified xsi:type="dcterms:W3CDTF">2024-08-05T16:41:52Z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