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ksoul" initials="D" lastIdx="1" clrIdx="0">
    <p:extLst>
      <p:ext uri="{19B8F6BF-5375-455C-9EA6-DF929625EA0E}">
        <p15:presenceInfo xmlns:p15="http://schemas.microsoft.com/office/powerpoint/2012/main" userId="Darksou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75" d="100"/>
          <a:sy n="75" d="100"/>
        </p:scale>
        <p:origin x="178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1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2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09-06-2016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Investment Case Study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2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9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5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3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4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88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0C018FE-C8D6-4A9C-A702-41F1E0C1C45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57200"/>
              <a:t>29-10-2017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8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EDA </a:t>
            </a:r>
            <a:r>
              <a:rPr lang="en-IN" sz="2800" dirty="0"/>
              <a:t>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Akhil</a:t>
            </a:r>
            <a:r>
              <a:rPr lang="en-IN" sz="1800" dirty="0" smtClean="0"/>
              <a:t> </a:t>
            </a:r>
            <a:r>
              <a:rPr lang="en-IN" sz="1800" dirty="0" err="1" smtClean="0"/>
              <a:t>Verma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Ambika</a:t>
            </a:r>
            <a:r>
              <a:rPr lang="en-IN" sz="1800" dirty="0" smtClean="0"/>
              <a:t> </a:t>
            </a:r>
            <a:r>
              <a:rPr lang="en-IN" sz="1800" dirty="0" err="1" smtClean="0"/>
              <a:t>Mathur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Pranjal</a:t>
            </a:r>
            <a:r>
              <a:rPr lang="en-IN" sz="1800" dirty="0" smtClean="0"/>
              <a:t> </a:t>
            </a:r>
            <a:r>
              <a:rPr lang="en-IN" sz="1800" dirty="0" err="1" smtClean="0"/>
              <a:t>Paliwal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Sajal</a:t>
            </a:r>
            <a:r>
              <a:rPr lang="en-IN" sz="1800" dirty="0" smtClean="0"/>
              <a:t> </a:t>
            </a:r>
            <a:r>
              <a:rPr lang="en-IN" sz="1800" dirty="0" err="1" smtClean="0"/>
              <a:t>Rastogi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353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Average Interest Rate Among Loan 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err="1" smtClean="0"/>
              <a:t>Approx</a:t>
            </a:r>
            <a:r>
              <a:rPr lang="en-IN" sz="1600" dirty="0" smtClean="0"/>
              <a:t> 12.4% for Debt Consolidation</a:t>
            </a:r>
          </a:p>
          <a:p>
            <a:r>
              <a:rPr lang="en-IN" sz="1600" dirty="0" err="1" smtClean="0"/>
              <a:t>Approx</a:t>
            </a:r>
            <a:r>
              <a:rPr lang="en-IN" sz="1600" dirty="0" smtClean="0"/>
              <a:t> 11.6% for Credit Card</a:t>
            </a:r>
          </a:p>
          <a:p>
            <a:r>
              <a:rPr lang="en-IN" sz="1600" dirty="0" err="1" smtClean="0"/>
              <a:t>Approx</a:t>
            </a:r>
            <a:r>
              <a:rPr lang="en-IN" sz="1600" dirty="0" smtClean="0"/>
              <a:t> 11.3% for Home Improvement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15" y="1496218"/>
            <a:ext cx="8202170" cy="5258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62" y="3254375"/>
            <a:ext cx="2886075" cy="47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8805" y="4125485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 Output Screenshot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50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 Among Important Variables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20" y="1612900"/>
            <a:ext cx="6777236" cy="4344988"/>
          </a:xfrm>
        </p:spPr>
      </p:pic>
    </p:spTree>
    <p:extLst>
      <p:ext uri="{BB962C8B-B14F-4D97-AF65-F5344CB8AC3E}">
        <p14:creationId xmlns:p14="http://schemas.microsoft.com/office/powerpoint/2010/main" val="353001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identify the variables which indicates that a loan taker is defaulter or not and also use these insights in approval/rejection decision making.</a:t>
            </a:r>
          </a:p>
          <a:p>
            <a:r>
              <a:rPr lang="en-IN" dirty="0" smtClean="0"/>
              <a:t>Some of the type of loans we have into account are Credit Card , Debt Consolidation , Home Loan.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25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854927"/>
            <a:ext cx="11392716" cy="1193074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Demographic variables – which indicates basic information of a loan taken</a:t>
            </a:r>
          </a:p>
          <a:p>
            <a:r>
              <a:rPr lang="en-IN" dirty="0" smtClean="0"/>
              <a:t>Loan information &amp; Loan characteristics</a:t>
            </a:r>
          </a:p>
          <a:p>
            <a:r>
              <a:rPr lang="en-IN" dirty="0" smtClean="0"/>
              <a:t>Behavioural variables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 few of them are listed below.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99676"/>
              </p:ext>
            </p:extLst>
          </p:nvPr>
        </p:nvGraphicFramePr>
        <p:xfrm>
          <a:off x="2324101" y="3047998"/>
          <a:ext cx="7231791" cy="363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97"/>
                <a:gridCol w="2410597"/>
                <a:gridCol w="2410597"/>
              </a:tblGrid>
              <a:tr h="40394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kern="1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Demographics</a:t>
                      </a:r>
                      <a:endParaRPr lang="en-IN" sz="18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Loan Characteristics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Behvaioural</a:t>
                      </a:r>
                      <a:r>
                        <a:rPr lang="en-IN" dirty="0" smtClean="0"/>
                        <a:t> Variables</a:t>
                      </a:r>
                      <a:endParaRPr lang="en-IN" dirty="0"/>
                    </a:p>
                  </a:txBody>
                  <a:tcPr/>
                </a:tc>
              </a:tr>
              <a:tr h="40394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mp_title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Loan amount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Delinq_2years</a:t>
                      </a:r>
                      <a:endParaRPr lang="en-IN" dirty="0"/>
                    </a:p>
                  </a:txBody>
                  <a:tcPr/>
                </a:tc>
              </a:tr>
              <a:tr h="40394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mp_length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Funded amount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Revol_bal</a:t>
                      </a:r>
                      <a:endParaRPr lang="en-IN" dirty="0"/>
                    </a:p>
                  </a:txBody>
                  <a:tcPr/>
                </a:tc>
              </a:tr>
              <a:tr h="40394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ome_ownership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Interest rate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Out_Prncp</a:t>
                      </a:r>
                      <a:endParaRPr lang="en-IN" dirty="0"/>
                    </a:p>
                  </a:txBody>
                  <a:tcPr/>
                </a:tc>
              </a:tr>
              <a:tr h="40394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nnual_inc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Loan status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Total_pymnt</a:t>
                      </a:r>
                      <a:endParaRPr lang="en-IN" dirty="0"/>
                    </a:p>
                  </a:txBody>
                  <a:tcPr/>
                </a:tc>
              </a:tr>
              <a:tr h="40394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Verification_status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Loan grade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Recoveries</a:t>
                      </a:r>
                      <a:endParaRPr lang="en-IN" dirty="0"/>
                    </a:p>
                  </a:txBody>
                  <a:tcPr/>
                </a:tc>
              </a:tr>
              <a:tr h="40394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ddr_state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DTI (Debt to income)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Last_pymnt_amnt</a:t>
                      </a:r>
                      <a:endParaRPr lang="en-IN" dirty="0"/>
                    </a:p>
                  </a:txBody>
                  <a:tcPr/>
                </a:tc>
              </a:tr>
              <a:tr h="40394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ip_code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Loan term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Earliest_cr_line</a:t>
                      </a:r>
                      <a:endParaRPr lang="en-IN" dirty="0"/>
                    </a:p>
                  </a:txBody>
                  <a:tcPr/>
                </a:tc>
              </a:tr>
              <a:tr h="40394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urpose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Loan issue date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Application_type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9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Yearly Analysis of Data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53296" y="2095018"/>
            <a:ext cx="5925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number of loan applicants are increasing every year</a:t>
            </a:r>
            <a:br>
              <a:rPr lang="en-IN" dirty="0" smtClean="0"/>
            </a:br>
            <a:r>
              <a:rPr lang="en-IN" dirty="0" smtClean="0"/>
              <a:t>at an exponential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Increment in number of loan applicants</a:t>
            </a:r>
            <a:r>
              <a:rPr lang="en-IN" dirty="0"/>
              <a:t> </a:t>
            </a:r>
            <a:r>
              <a:rPr lang="en-IN" dirty="0" smtClean="0"/>
              <a:t>are approximately</a:t>
            </a:r>
            <a:br>
              <a:rPr lang="en-IN" dirty="0" smtClean="0"/>
            </a:br>
            <a:r>
              <a:rPr lang="en-IN" dirty="0" smtClean="0"/>
              <a:t>double every year , 2009-2011.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5" y="640081"/>
            <a:ext cx="3419952" cy="60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 of distribution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46.8% Debt consolidation loans</a:t>
            </a:r>
          </a:p>
          <a:p>
            <a:r>
              <a:rPr lang="en-IN" dirty="0" smtClean="0"/>
              <a:t>13% Credit Card</a:t>
            </a:r>
          </a:p>
          <a:p>
            <a:r>
              <a:rPr lang="en-IN" dirty="0" smtClean="0"/>
              <a:t>7.5% Home improvement loans</a:t>
            </a:r>
          </a:p>
          <a:p>
            <a:r>
              <a:rPr lang="en-IN" dirty="0" smtClean="0"/>
              <a:t>5.6% major purchase loans</a:t>
            </a:r>
          </a:p>
          <a:p>
            <a:r>
              <a:rPr lang="en-IN" dirty="0" smtClean="0"/>
              <a:t>Excluding “others” as we are not sure about the background of loan.</a:t>
            </a:r>
          </a:p>
          <a:p>
            <a:r>
              <a:rPr lang="en-IN" dirty="0" smtClean="0"/>
              <a:t>Top 3 loans makes 75% of the total purpose , so moving forward we will consider these three (Debt consolidation , Credit card and Home improvement).</a:t>
            </a:r>
          </a:p>
        </p:txBody>
      </p:sp>
    </p:spTree>
    <p:extLst>
      <p:ext uri="{BB962C8B-B14F-4D97-AF65-F5344CB8AC3E}">
        <p14:creationId xmlns:p14="http://schemas.microsoft.com/office/powerpoint/2010/main" val="383156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Defaulters by Loan 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Small Business is the highest with 27%</a:t>
            </a:r>
          </a:p>
          <a:p>
            <a:r>
              <a:rPr lang="en-IN" dirty="0" smtClean="0"/>
              <a:t>Debt consolidation  - 15%</a:t>
            </a:r>
          </a:p>
          <a:p>
            <a:r>
              <a:rPr lang="en-IN" dirty="0" smtClean="0"/>
              <a:t>Home improvement – 12%</a:t>
            </a:r>
          </a:p>
          <a:p>
            <a:r>
              <a:rPr lang="en-IN" dirty="0" smtClean="0"/>
              <a:t>Credit Cards – 11%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23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Purposes over time 2007-2011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Debt consolidation is Consistently highest among all from 2007-2011</a:t>
            </a:r>
            <a:br>
              <a:rPr lang="en-IN" dirty="0" smtClean="0"/>
            </a:br>
            <a:r>
              <a:rPr lang="en-IN" dirty="0" smtClean="0"/>
              <a:t>Followed by Credit card and then Home Improvement.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3" y="2756849"/>
            <a:ext cx="9963488" cy="41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5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Term Distribution Among top 3 loan 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48" y="1337568"/>
            <a:ext cx="11168742" cy="4344261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It is clear that 36 months plan is more popular than 60 Months plan.</a:t>
            </a:r>
          </a:p>
          <a:p>
            <a:r>
              <a:rPr lang="en-IN" sz="2000" dirty="0" smtClean="0"/>
              <a:t>Also we can see 60month plan is not there in Home improvement. Either the people are not interested in taking 60motn tenure or the Lending company is not interested.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2378870"/>
            <a:ext cx="8190485" cy="42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9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Grade Distribution among Top 3 loans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Most of the loan takers are among </a:t>
            </a:r>
            <a:br>
              <a:rPr lang="en-IN" sz="1600" dirty="0" smtClean="0"/>
            </a:br>
            <a:r>
              <a:rPr lang="en-IN" sz="1600" dirty="0" smtClean="0"/>
              <a:t>Grade A or Grade B.</a:t>
            </a:r>
          </a:p>
          <a:p>
            <a:r>
              <a:rPr lang="en-IN" sz="1600" dirty="0" smtClean="0"/>
              <a:t>For Credit Card Grade B</a:t>
            </a:r>
            <a:br>
              <a:rPr lang="en-IN" sz="1600" dirty="0" smtClean="0"/>
            </a:br>
            <a:r>
              <a:rPr lang="en-IN" sz="1600" dirty="0" smtClean="0"/>
              <a:t>is highest.</a:t>
            </a:r>
          </a:p>
          <a:p>
            <a:r>
              <a:rPr lang="en-IN" sz="1600" dirty="0" smtClean="0"/>
              <a:t>For Debt Consolidation </a:t>
            </a:r>
            <a:br>
              <a:rPr lang="en-IN" sz="1600" dirty="0" smtClean="0"/>
            </a:br>
            <a:r>
              <a:rPr lang="en-IN" sz="1600" dirty="0" smtClean="0"/>
              <a:t>Grade B is highest.</a:t>
            </a:r>
          </a:p>
          <a:p>
            <a:r>
              <a:rPr lang="en-IN" sz="1600" dirty="0" smtClean="0"/>
              <a:t>However for Home Improvement</a:t>
            </a:r>
            <a:br>
              <a:rPr lang="en-IN" sz="1600" dirty="0" smtClean="0"/>
            </a:br>
            <a:r>
              <a:rPr lang="en-IN" sz="1600" dirty="0" smtClean="0"/>
              <a:t>Grade A is highest.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93" y="1257300"/>
            <a:ext cx="7926007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602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344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1_Office Theme</vt:lpstr>
      <vt:lpstr>EDA CASE STUDY   SUBMISSION </vt:lpstr>
      <vt:lpstr>Business Objective</vt:lpstr>
      <vt:lpstr>Data Understanding</vt:lpstr>
      <vt:lpstr>Yearly Analysis of Data</vt:lpstr>
      <vt:lpstr>Purpose of distribution</vt:lpstr>
      <vt:lpstr>Defaulters by Loan Purpose</vt:lpstr>
      <vt:lpstr>Top Purposes over time 2007-2011</vt:lpstr>
      <vt:lpstr>Term Distribution Among top 3 loan purpose</vt:lpstr>
      <vt:lpstr>Grade Distribution among Top 3 loans</vt:lpstr>
      <vt:lpstr>Average Interest Rate Among Loan Purpose</vt:lpstr>
      <vt:lpstr>Correlation Among Important Variables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Case Study</dc:title>
  <dc:creator>Darksoul</dc:creator>
  <cp:lastModifiedBy>Darksoul</cp:lastModifiedBy>
  <cp:revision>16</cp:revision>
  <dcterms:created xsi:type="dcterms:W3CDTF">2017-10-29T08:55:39Z</dcterms:created>
  <dcterms:modified xsi:type="dcterms:W3CDTF">2017-10-29T11:41:53Z</dcterms:modified>
</cp:coreProperties>
</file>