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70" r:id="rId3"/>
  </p:sldMasterIdLst>
  <p:notesMasterIdLst>
    <p:notesMasterId r:id="rId46"/>
  </p:notesMasterIdLst>
  <p:handoutMasterIdLst>
    <p:handoutMasterId r:id="rId47"/>
  </p:handoutMasterIdLst>
  <p:sldIdLst>
    <p:sldId id="256" r:id="rId4"/>
    <p:sldId id="315" r:id="rId5"/>
    <p:sldId id="316" r:id="rId6"/>
    <p:sldId id="296" r:id="rId7"/>
    <p:sldId id="313" r:id="rId8"/>
    <p:sldId id="262" r:id="rId9"/>
    <p:sldId id="263" r:id="rId10"/>
    <p:sldId id="277" r:id="rId11"/>
    <p:sldId id="275" r:id="rId12"/>
    <p:sldId id="304" r:id="rId13"/>
    <p:sldId id="305" r:id="rId14"/>
    <p:sldId id="306" r:id="rId15"/>
    <p:sldId id="318" r:id="rId16"/>
    <p:sldId id="319" r:id="rId17"/>
    <p:sldId id="321" r:id="rId18"/>
    <p:sldId id="322" r:id="rId19"/>
    <p:sldId id="323" r:id="rId20"/>
    <p:sldId id="324" r:id="rId21"/>
    <p:sldId id="327" r:id="rId22"/>
    <p:sldId id="329" r:id="rId23"/>
    <p:sldId id="331" r:id="rId24"/>
    <p:sldId id="332" r:id="rId25"/>
    <p:sldId id="335" r:id="rId26"/>
    <p:sldId id="338" r:id="rId27"/>
    <p:sldId id="339" r:id="rId28"/>
    <p:sldId id="340" r:id="rId29"/>
    <p:sldId id="348" r:id="rId30"/>
    <p:sldId id="341" r:id="rId31"/>
    <p:sldId id="346" r:id="rId32"/>
    <p:sldId id="355" r:id="rId33"/>
    <p:sldId id="356" r:id="rId34"/>
    <p:sldId id="358" r:id="rId35"/>
    <p:sldId id="360" r:id="rId36"/>
    <p:sldId id="354" r:id="rId37"/>
    <p:sldId id="363" r:id="rId38"/>
    <p:sldId id="374" r:id="rId39"/>
    <p:sldId id="375" r:id="rId40"/>
    <p:sldId id="376" r:id="rId41"/>
    <p:sldId id="377" r:id="rId42"/>
    <p:sldId id="378" r:id="rId43"/>
    <p:sldId id="379" r:id="rId44"/>
    <p:sldId id="373" r:id="rId45"/>
  </p:sldIdLst>
  <p:sldSz cx="9144000" cy="6858000" type="screen4x3"/>
  <p:notesSz cx="10234613" cy="70993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566">
          <p15:clr>
            <a:srgbClr val="A4A3A4"/>
          </p15:clr>
        </p15:guide>
        <p15:guide id="3" pos="2880">
          <p15:clr>
            <a:srgbClr val="A4A3A4"/>
          </p15:clr>
        </p15:guide>
        <p15:guide id="4" pos="53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265" autoAdjust="0"/>
  </p:normalViewPr>
  <p:slideViewPr>
    <p:cSldViewPr>
      <p:cViewPr varScale="1">
        <p:scale>
          <a:sx n="107" d="100"/>
          <a:sy n="107" d="100"/>
        </p:scale>
        <p:origin x="1692" y="108"/>
      </p:cViewPr>
      <p:guideLst>
        <p:guide orient="horz" pos="2160"/>
        <p:guide orient="horz" pos="3566"/>
        <p:guide pos="2880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DDEE7-6679-41C2-BD6D-4296CA6A33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FA7D1E1-A6E5-4F9A-A6D7-E9F6806A9457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sv-SE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Förstå frågan</a:t>
          </a:r>
        </a:p>
      </dgm:t>
    </dgm:pt>
    <dgm:pt modelId="{0884DDDE-104C-4763-96AC-6B8EC975F762}" type="parTrans" cxnId="{9471353B-96FC-4C40-9DB4-52E91C3392BF}">
      <dgm:prSet/>
      <dgm:spPr/>
      <dgm:t>
        <a:bodyPr/>
        <a:lstStyle/>
        <a:p>
          <a:endParaRPr lang="sv-SE"/>
        </a:p>
      </dgm:t>
    </dgm:pt>
    <dgm:pt modelId="{FFF41B4E-7D4A-44D9-80D9-528A02F18B0D}" type="sibTrans" cxnId="{9471353B-96FC-4C40-9DB4-52E91C3392BF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sv-SE"/>
        </a:p>
      </dgm:t>
    </dgm:pt>
    <dgm:pt modelId="{96821CAF-862C-4828-A19E-46F4955EAFB0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sv-SE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Finna </a:t>
          </a:r>
          <a:r>
            <a:rPr lang="sv-SE" sz="1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svar el.</a:t>
          </a:r>
        </a:p>
        <a:p>
          <a:r>
            <a:rPr lang="sv-SE" sz="1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Skapa svar</a:t>
          </a:r>
          <a:endParaRPr lang="sv-SE" sz="14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19871DFA-C3DE-4D11-B330-0F3BF9AE151B}" type="parTrans" cxnId="{C3AE5F4E-2A2E-4F79-9366-D565DAAAFC84}">
      <dgm:prSet/>
      <dgm:spPr/>
      <dgm:t>
        <a:bodyPr/>
        <a:lstStyle/>
        <a:p>
          <a:endParaRPr lang="sv-SE"/>
        </a:p>
      </dgm:t>
    </dgm:pt>
    <dgm:pt modelId="{B1E14E8E-94D9-492C-B9FE-37BE2BCB6CDF}" type="sibTrans" cxnId="{C3AE5F4E-2A2E-4F79-9366-D565DAAAFC84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sv-SE"/>
        </a:p>
      </dgm:t>
    </dgm:pt>
    <dgm:pt modelId="{08E734DF-0580-4D7D-98FB-D2DE1F6D5F1D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sv-SE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Bedöma svar</a:t>
          </a:r>
        </a:p>
      </dgm:t>
    </dgm:pt>
    <dgm:pt modelId="{3BD1C312-AE75-4EFF-AE54-4924CE4010F3}" type="parTrans" cxnId="{0D4C1E32-C756-4F42-9D7E-B55181456E80}">
      <dgm:prSet/>
      <dgm:spPr/>
      <dgm:t>
        <a:bodyPr/>
        <a:lstStyle/>
        <a:p>
          <a:endParaRPr lang="sv-SE"/>
        </a:p>
      </dgm:t>
    </dgm:pt>
    <dgm:pt modelId="{21A1A70B-01D1-457F-8316-46BE38DA6DC5}" type="sibTrans" cxnId="{0D4C1E32-C756-4F42-9D7E-B55181456E80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sv-SE"/>
        </a:p>
      </dgm:t>
    </dgm:pt>
    <dgm:pt modelId="{2159B03E-833F-4E0F-B159-455E7E219392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sv-SE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Avge svar</a:t>
          </a:r>
        </a:p>
      </dgm:t>
    </dgm:pt>
    <dgm:pt modelId="{C0BAE88C-1693-4D80-A5CB-A07DB264A0E4}" type="parTrans" cxnId="{FE9A1345-0839-4830-8C06-53AE9296AFDC}">
      <dgm:prSet/>
      <dgm:spPr/>
      <dgm:t>
        <a:bodyPr/>
        <a:lstStyle/>
        <a:p>
          <a:endParaRPr lang="sv-SE"/>
        </a:p>
      </dgm:t>
    </dgm:pt>
    <dgm:pt modelId="{29357294-E2D3-410C-B918-9E400198E14F}" type="sibTrans" cxnId="{FE9A1345-0839-4830-8C06-53AE9296AFDC}">
      <dgm:prSet/>
      <dgm:spPr/>
      <dgm:t>
        <a:bodyPr/>
        <a:lstStyle/>
        <a:p>
          <a:endParaRPr lang="sv-SE"/>
        </a:p>
      </dgm:t>
    </dgm:pt>
    <dgm:pt modelId="{7B688420-64ED-4FE9-91EC-5C7646386CA1}" type="pres">
      <dgm:prSet presAssocID="{37BDDEE7-6679-41C2-BD6D-4296CA6A3377}" presName="Name0" presStyleCnt="0">
        <dgm:presLayoutVars>
          <dgm:dir/>
          <dgm:resizeHandles val="exact"/>
        </dgm:presLayoutVars>
      </dgm:prSet>
      <dgm:spPr/>
    </dgm:pt>
    <dgm:pt modelId="{DA6C0AAC-BE6C-441F-B214-00ADAF85A892}" type="pres">
      <dgm:prSet presAssocID="{DFA7D1E1-A6E5-4F9A-A6D7-E9F6806A94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6ECF6CB-3293-4026-9FA3-1CA20C87ED4E}" type="pres">
      <dgm:prSet presAssocID="{FFF41B4E-7D4A-44D9-80D9-528A02F18B0D}" presName="sibTrans" presStyleLbl="sibTrans2D1" presStyleIdx="0" presStyleCnt="3"/>
      <dgm:spPr/>
      <dgm:t>
        <a:bodyPr/>
        <a:lstStyle/>
        <a:p>
          <a:endParaRPr lang="sv-SE"/>
        </a:p>
      </dgm:t>
    </dgm:pt>
    <dgm:pt modelId="{296E22DA-7B08-4DC1-9BCA-D17C4B13ECB3}" type="pres">
      <dgm:prSet presAssocID="{FFF41B4E-7D4A-44D9-80D9-528A02F18B0D}" presName="connectorText" presStyleLbl="sibTrans2D1" presStyleIdx="0" presStyleCnt="3"/>
      <dgm:spPr/>
      <dgm:t>
        <a:bodyPr/>
        <a:lstStyle/>
        <a:p>
          <a:endParaRPr lang="sv-SE"/>
        </a:p>
      </dgm:t>
    </dgm:pt>
    <dgm:pt modelId="{34112CFE-E896-4459-8B9E-C2B70523A99A}" type="pres">
      <dgm:prSet presAssocID="{96821CAF-862C-4828-A19E-46F4955EAFB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E60AED76-D8EA-4083-BCCA-58FF09AE941E}" type="pres">
      <dgm:prSet presAssocID="{B1E14E8E-94D9-492C-B9FE-37BE2BCB6CDF}" presName="sibTrans" presStyleLbl="sibTrans2D1" presStyleIdx="1" presStyleCnt="3"/>
      <dgm:spPr/>
      <dgm:t>
        <a:bodyPr/>
        <a:lstStyle/>
        <a:p>
          <a:endParaRPr lang="sv-SE"/>
        </a:p>
      </dgm:t>
    </dgm:pt>
    <dgm:pt modelId="{BF8518ED-6813-4732-AF09-D09CFE94CF6F}" type="pres">
      <dgm:prSet presAssocID="{B1E14E8E-94D9-492C-B9FE-37BE2BCB6CDF}" presName="connectorText" presStyleLbl="sibTrans2D1" presStyleIdx="1" presStyleCnt="3"/>
      <dgm:spPr/>
      <dgm:t>
        <a:bodyPr/>
        <a:lstStyle/>
        <a:p>
          <a:endParaRPr lang="sv-SE"/>
        </a:p>
      </dgm:t>
    </dgm:pt>
    <dgm:pt modelId="{9D45F865-9B4C-4770-89A0-D8FB420BB422}" type="pres">
      <dgm:prSet presAssocID="{08E734DF-0580-4D7D-98FB-D2DE1F6D5F1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F392D798-7D5A-493A-BEEA-8FE620AF7F2C}" type="pres">
      <dgm:prSet presAssocID="{21A1A70B-01D1-457F-8316-46BE38DA6DC5}" presName="sibTrans" presStyleLbl="sibTrans2D1" presStyleIdx="2" presStyleCnt="3"/>
      <dgm:spPr/>
      <dgm:t>
        <a:bodyPr/>
        <a:lstStyle/>
        <a:p>
          <a:endParaRPr lang="sv-SE"/>
        </a:p>
      </dgm:t>
    </dgm:pt>
    <dgm:pt modelId="{DAB4CF25-1B37-45A6-A2A8-9D640000E8F1}" type="pres">
      <dgm:prSet presAssocID="{21A1A70B-01D1-457F-8316-46BE38DA6DC5}" presName="connectorText" presStyleLbl="sibTrans2D1" presStyleIdx="2" presStyleCnt="3"/>
      <dgm:spPr/>
      <dgm:t>
        <a:bodyPr/>
        <a:lstStyle/>
        <a:p>
          <a:endParaRPr lang="sv-SE"/>
        </a:p>
      </dgm:t>
    </dgm:pt>
    <dgm:pt modelId="{8725718F-2025-431E-8A13-8ABF40FD9B5E}" type="pres">
      <dgm:prSet presAssocID="{2159B03E-833F-4E0F-B159-455E7E21939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F1921E9E-4552-408F-B7F0-376689FF4048}" type="presOf" srcId="{37BDDEE7-6679-41C2-BD6D-4296CA6A3377}" destId="{7B688420-64ED-4FE9-91EC-5C7646386CA1}" srcOrd="0" destOrd="0" presId="urn:microsoft.com/office/officeart/2005/8/layout/process1"/>
    <dgm:cxn modelId="{7AE26FD6-A879-476C-977F-81A7D52B9943}" type="presOf" srcId="{FFF41B4E-7D4A-44D9-80D9-528A02F18B0D}" destId="{26ECF6CB-3293-4026-9FA3-1CA20C87ED4E}" srcOrd="0" destOrd="0" presId="urn:microsoft.com/office/officeart/2005/8/layout/process1"/>
    <dgm:cxn modelId="{6DF3E33C-E98E-4408-BA8F-CDF7DC539EAE}" type="presOf" srcId="{96821CAF-862C-4828-A19E-46F4955EAFB0}" destId="{34112CFE-E896-4459-8B9E-C2B70523A99A}" srcOrd="0" destOrd="0" presId="urn:microsoft.com/office/officeart/2005/8/layout/process1"/>
    <dgm:cxn modelId="{C0443809-F908-4C8A-B1D1-3E880623FD59}" type="presOf" srcId="{2159B03E-833F-4E0F-B159-455E7E219392}" destId="{8725718F-2025-431E-8A13-8ABF40FD9B5E}" srcOrd="0" destOrd="0" presId="urn:microsoft.com/office/officeart/2005/8/layout/process1"/>
    <dgm:cxn modelId="{C3AE5F4E-2A2E-4F79-9366-D565DAAAFC84}" srcId="{37BDDEE7-6679-41C2-BD6D-4296CA6A3377}" destId="{96821CAF-862C-4828-A19E-46F4955EAFB0}" srcOrd="1" destOrd="0" parTransId="{19871DFA-C3DE-4D11-B330-0F3BF9AE151B}" sibTransId="{B1E14E8E-94D9-492C-B9FE-37BE2BCB6CDF}"/>
    <dgm:cxn modelId="{0D4C1E32-C756-4F42-9D7E-B55181456E80}" srcId="{37BDDEE7-6679-41C2-BD6D-4296CA6A3377}" destId="{08E734DF-0580-4D7D-98FB-D2DE1F6D5F1D}" srcOrd="2" destOrd="0" parTransId="{3BD1C312-AE75-4EFF-AE54-4924CE4010F3}" sibTransId="{21A1A70B-01D1-457F-8316-46BE38DA6DC5}"/>
    <dgm:cxn modelId="{88B64E16-F686-4D3C-90E0-A6D761489475}" type="presOf" srcId="{21A1A70B-01D1-457F-8316-46BE38DA6DC5}" destId="{DAB4CF25-1B37-45A6-A2A8-9D640000E8F1}" srcOrd="1" destOrd="0" presId="urn:microsoft.com/office/officeart/2005/8/layout/process1"/>
    <dgm:cxn modelId="{871820A8-BC87-4214-AE69-063EE0689659}" type="presOf" srcId="{08E734DF-0580-4D7D-98FB-D2DE1F6D5F1D}" destId="{9D45F865-9B4C-4770-89A0-D8FB420BB422}" srcOrd="0" destOrd="0" presId="urn:microsoft.com/office/officeart/2005/8/layout/process1"/>
    <dgm:cxn modelId="{27617F4C-29A4-44D4-8D54-A8A1E4DB5A5E}" type="presOf" srcId="{FFF41B4E-7D4A-44D9-80D9-528A02F18B0D}" destId="{296E22DA-7B08-4DC1-9BCA-D17C4B13ECB3}" srcOrd="1" destOrd="0" presId="urn:microsoft.com/office/officeart/2005/8/layout/process1"/>
    <dgm:cxn modelId="{FE9A1345-0839-4830-8C06-53AE9296AFDC}" srcId="{37BDDEE7-6679-41C2-BD6D-4296CA6A3377}" destId="{2159B03E-833F-4E0F-B159-455E7E219392}" srcOrd="3" destOrd="0" parTransId="{C0BAE88C-1693-4D80-A5CB-A07DB264A0E4}" sibTransId="{29357294-E2D3-410C-B918-9E400198E14F}"/>
    <dgm:cxn modelId="{12425E94-71C5-4BC7-8AD8-C9268722411D}" type="presOf" srcId="{21A1A70B-01D1-457F-8316-46BE38DA6DC5}" destId="{F392D798-7D5A-493A-BEEA-8FE620AF7F2C}" srcOrd="0" destOrd="0" presId="urn:microsoft.com/office/officeart/2005/8/layout/process1"/>
    <dgm:cxn modelId="{9471353B-96FC-4C40-9DB4-52E91C3392BF}" srcId="{37BDDEE7-6679-41C2-BD6D-4296CA6A3377}" destId="{DFA7D1E1-A6E5-4F9A-A6D7-E9F6806A9457}" srcOrd="0" destOrd="0" parTransId="{0884DDDE-104C-4763-96AC-6B8EC975F762}" sibTransId="{FFF41B4E-7D4A-44D9-80D9-528A02F18B0D}"/>
    <dgm:cxn modelId="{05345930-A4BF-480D-981A-D0A4AB113867}" type="presOf" srcId="{DFA7D1E1-A6E5-4F9A-A6D7-E9F6806A9457}" destId="{DA6C0AAC-BE6C-441F-B214-00ADAF85A892}" srcOrd="0" destOrd="0" presId="urn:microsoft.com/office/officeart/2005/8/layout/process1"/>
    <dgm:cxn modelId="{6549DCDE-FBB9-4673-A475-537BD3E15EDB}" type="presOf" srcId="{B1E14E8E-94D9-492C-B9FE-37BE2BCB6CDF}" destId="{BF8518ED-6813-4732-AF09-D09CFE94CF6F}" srcOrd="1" destOrd="0" presId="urn:microsoft.com/office/officeart/2005/8/layout/process1"/>
    <dgm:cxn modelId="{C7D58D4B-9AF0-45EC-A17E-3AFDF2510716}" type="presOf" srcId="{B1E14E8E-94D9-492C-B9FE-37BE2BCB6CDF}" destId="{E60AED76-D8EA-4083-BCCA-58FF09AE941E}" srcOrd="0" destOrd="0" presId="urn:microsoft.com/office/officeart/2005/8/layout/process1"/>
    <dgm:cxn modelId="{C52E32AE-A517-430E-AB05-7C7494C51DEA}" type="presParOf" srcId="{7B688420-64ED-4FE9-91EC-5C7646386CA1}" destId="{DA6C0AAC-BE6C-441F-B214-00ADAF85A892}" srcOrd="0" destOrd="0" presId="urn:microsoft.com/office/officeart/2005/8/layout/process1"/>
    <dgm:cxn modelId="{C317FD2E-1EEE-4609-A7F4-191E589F47CC}" type="presParOf" srcId="{7B688420-64ED-4FE9-91EC-5C7646386CA1}" destId="{26ECF6CB-3293-4026-9FA3-1CA20C87ED4E}" srcOrd="1" destOrd="0" presId="urn:microsoft.com/office/officeart/2005/8/layout/process1"/>
    <dgm:cxn modelId="{91620635-8189-49FA-815F-EC5283CA6B0F}" type="presParOf" srcId="{26ECF6CB-3293-4026-9FA3-1CA20C87ED4E}" destId="{296E22DA-7B08-4DC1-9BCA-D17C4B13ECB3}" srcOrd="0" destOrd="0" presId="urn:microsoft.com/office/officeart/2005/8/layout/process1"/>
    <dgm:cxn modelId="{F656998A-6597-4B9E-9FF1-77796427693D}" type="presParOf" srcId="{7B688420-64ED-4FE9-91EC-5C7646386CA1}" destId="{34112CFE-E896-4459-8B9E-C2B70523A99A}" srcOrd="2" destOrd="0" presId="urn:microsoft.com/office/officeart/2005/8/layout/process1"/>
    <dgm:cxn modelId="{6917703E-B9EC-4821-8960-C326D48A1CDA}" type="presParOf" srcId="{7B688420-64ED-4FE9-91EC-5C7646386CA1}" destId="{E60AED76-D8EA-4083-BCCA-58FF09AE941E}" srcOrd="3" destOrd="0" presId="urn:microsoft.com/office/officeart/2005/8/layout/process1"/>
    <dgm:cxn modelId="{AF8056F9-6F9B-4671-99D5-616903292865}" type="presParOf" srcId="{E60AED76-D8EA-4083-BCCA-58FF09AE941E}" destId="{BF8518ED-6813-4732-AF09-D09CFE94CF6F}" srcOrd="0" destOrd="0" presId="urn:microsoft.com/office/officeart/2005/8/layout/process1"/>
    <dgm:cxn modelId="{B5D696A7-6C8A-4C2B-B67D-7DBDE1BEE12A}" type="presParOf" srcId="{7B688420-64ED-4FE9-91EC-5C7646386CA1}" destId="{9D45F865-9B4C-4770-89A0-D8FB420BB422}" srcOrd="4" destOrd="0" presId="urn:microsoft.com/office/officeart/2005/8/layout/process1"/>
    <dgm:cxn modelId="{344B76F7-F64E-4705-AFDE-0E1F0E8B3D57}" type="presParOf" srcId="{7B688420-64ED-4FE9-91EC-5C7646386CA1}" destId="{F392D798-7D5A-493A-BEEA-8FE620AF7F2C}" srcOrd="5" destOrd="0" presId="urn:microsoft.com/office/officeart/2005/8/layout/process1"/>
    <dgm:cxn modelId="{CFDF7128-8C48-4835-ADC3-0B0AF5293608}" type="presParOf" srcId="{F392D798-7D5A-493A-BEEA-8FE620AF7F2C}" destId="{DAB4CF25-1B37-45A6-A2A8-9D640000E8F1}" srcOrd="0" destOrd="0" presId="urn:microsoft.com/office/officeart/2005/8/layout/process1"/>
    <dgm:cxn modelId="{D67108C9-3829-47F7-A98E-A2B315C5343F}" type="presParOf" srcId="{7B688420-64ED-4FE9-91EC-5C7646386CA1}" destId="{8725718F-2025-431E-8A13-8ABF40FD9B5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C0AAC-BE6C-441F-B214-00ADAF85A892}">
      <dsp:nvSpPr>
        <dsp:cNvPr id="0" name=""/>
        <dsp:cNvSpPr/>
      </dsp:nvSpPr>
      <dsp:spPr>
        <a:xfrm>
          <a:off x="3493" y="0"/>
          <a:ext cx="1527271" cy="72008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Förstå frågan</a:t>
          </a:r>
        </a:p>
      </dsp:txBody>
      <dsp:txXfrm>
        <a:off x="24583" y="21090"/>
        <a:ext cx="1485091" cy="677900"/>
      </dsp:txXfrm>
    </dsp:sp>
    <dsp:sp modelId="{26ECF6CB-3293-4026-9FA3-1CA20C87ED4E}">
      <dsp:nvSpPr>
        <dsp:cNvPr id="0" name=""/>
        <dsp:cNvSpPr/>
      </dsp:nvSpPr>
      <dsp:spPr>
        <a:xfrm>
          <a:off x="1683492" y="170658"/>
          <a:ext cx="323781" cy="37876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1600" kern="1200"/>
        </a:p>
      </dsp:txBody>
      <dsp:txXfrm>
        <a:off x="1683492" y="246411"/>
        <a:ext cx="226647" cy="227257"/>
      </dsp:txXfrm>
    </dsp:sp>
    <dsp:sp modelId="{34112CFE-E896-4459-8B9E-C2B70523A99A}">
      <dsp:nvSpPr>
        <dsp:cNvPr id="0" name=""/>
        <dsp:cNvSpPr/>
      </dsp:nvSpPr>
      <dsp:spPr>
        <a:xfrm>
          <a:off x="2141673" y="0"/>
          <a:ext cx="1527271" cy="72008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Finna </a:t>
          </a:r>
          <a:r>
            <a:rPr lang="sv-SE" sz="14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svar el.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Skapa svar</a:t>
          </a:r>
          <a:endParaRPr lang="sv-SE" sz="14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62763" y="21090"/>
        <a:ext cx="1485091" cy="677900"/>
      </dsp:txXfrm>
    </dsp:sp>
    <dsp:sp modelId="{E60AED76-D8EA-4083-BCCA-58FF09AE941E}">
      <dsp:nvSpPr>
        <dsp:cNvPr id="0" name=""/>
        <dsp:cNvSpPr/>
      </dsp:nvSpPr>
      <dsp:spPr>
        <a:xfrm>
          <a:off x="3821672" y="170658"/>
          <a:ext cx="323781" cy="37876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1600" kern="1200"/>
        </a:p>
      </dsp:txBody>
      <dsp:txXfrm>
        <a:off x="3821672" y="246411"/>
        <a:ext cx="226647" cy="227257"/>
      </dsp:txXfrm>
    </dsp:sp>
    <dsp:sp modelId="{9D45F865-9B4C-4770-89A0-D8FB420BB422}">
      <dsp:nvSpPr>
        <dsp:cNvPr id="0" name=""/>
        <dsp:cNvSpPr/>
      </dsp:nvSpPr>
      <dsp:spPr>
        <a:xfrm>
          <a:off x="4279854" y="0"/>
          <a:ext cx="1527271" cy="72008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Bedöma svar</a:t>
          </a:r>
        </a:p>
      </dsp:txBody>
      <dsp:txXfrm>
        <a:off x="4300944" y="21090"/>
        <a:ext cx="1485091" cy="677900"/>
      </dsp:txXfrm>
    </dsp:sp>
    <dsp:sp modelId="{F392D798-7D5A-493A-BEEA-8FE620AF7F2C}">
      <dsp:nvSpPr>
        <dsp:cNvPr id="0" name=""/>
        <dsp:cNvSpPr/>
      </dsp:nvSpPr>
      <dsp:spPr>
        <a:xfrm>
          <a:off x="5959853" y="170658"/>
          <a:ext cx="323781" cy="37876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1600" kern="1200"/>
        </a:p>
      </dsp:txBody>
      <dsp:txXfrm>
        <a:off x="5959853" y="246411"/>
        <a:ext cx="226647" cy="227257"/>
      </dsp:txXfrm>
    </dsp:sp>
    <dsp:sp modelId="{8725718F-2025-431E-8A13-8ABF40FD9B5E}">
      <dsp:nvSpPr>
        <dsp:cNvPr id="0" name=""/>
        <dsp:cNvSpPr/>
      </dsp:nvSpPr>
      <dsp:spPr>
        <a:xfrm>
          <a:off x="6418035" y="0"/>
          <a:ext cx="1527271" cy="72008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Avge svar</a:t>
          </a:r>
        </a:p>
      </dsp:txBody>
      <dsp:txXfrm>
        <a:off x="6439125" y="21090"/>
        <a:ext cx="1485091" cy="677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5838" tIns="47919" rIns="95838" bIns="47919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5838" tIns="47919" rIns="95838" bIns="47919" rtlCol="0"/>
          <a:lstStyle>
            <a:lvl1pPr algn="r">
              <a:defRPr sz="1300"/>
            </a:lvl1pPr>
          </a:lstStyle>
          <a:p>
            <a:fld id="{C1E2FD77-478F-424D-80E6-E99BD11473BC}" type="datetimeFigureOut">
              <a:rPr lang="sv-SE" smtClean="0"/>
              <a:pPr/>
              <a:t>2025-04-15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5838" tIns="47919" rIns="95838" bIns="47919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5838" tIns="47919" rIns="95838" bIns="47919" rtlCol="0" anchor="b"/>
          <a:lstStyle>
            <a:lvl1pPr algn="r">
              <a:defRPr sz="1300"/>
            </a:lvl1pPr>
          </a:lstStyle>
          <a:p>
            <a:fld id="{C3B9492B-E37A-4581-B450-D6141C128797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8065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5838" tIns="47919" rIns="95838" bIns="47919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5838" tIns="47919" rIns="95838" bIns="47919" rtlCol="0"/>
          <a:lstStyle>
            <a:lvl1pPr algn="r">
              <a:defRPr sz="1300"/>
            </a:lvl1pPr>
          </a:lstStyle>
          <a:p>
            <a:fld id="{32100B7E-7A17-47E8-A5AB-33071C0C8AAA}" type="datetimeFigureOut">
              <a:rPr lang="sv-SE" smtClean="0"/>
              <a:pPr/>
              <a:t>2025-04-15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38" tIns="47919" rIns="95838" bIns="47919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vert="horz" lIns="95838" tIns="47919" rIns="95838" bIns="47919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5838" tIns="47919" rIns="95838" bIns="47919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5838" tIns="47919" rIns="95838" bIns="47919" rtlCol="0" anchor="b"/>
          <a:lstStyle>
            <a:lvl1pPr algn="r">
              <a:defRPr sz="1300"/>
            </a:lvl1pPr>
          </a:lstStyle>
          <a:p>
            <a:fld id="{A9264AB5-3208-46EB-A2CB-53BA67DEFF1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165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368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8550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316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7294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dirty="0">
                <a:solidFill>
                  <a:schemeClr val="accent3">
                    <a:lumMod val="75000"/>
                  </a:schemeClr>
                </a:solidFill>
              </a:rPr>
              <a:t>innehållsvaliditet – ex kunskapstest m urval av frågor </a:t>
            </a:r>
            <a:r>
              <a:rPr lang="sv-SE" sz="1200" dirty="0" err="1">
                <a:solidFill>
                  <a:schemeClr val="accent3">
                    <a:lumMod val="75000"/>
                  </a:schemeClr>
                </a:solidFill>
              </a:rPr>
              <a:t>ift</a:t>
            </a:r>
            <a:r>
              <a:rPr lang="sv-SE" sz="1200" dirty="0">
                <a:solidFill>
                  <a:schemeClr val="accent3">
                    <a:lumMod val="75000"/>
                  </a:schemeClr>
                </a:solidFill>
              </a:rPr>
              <a:t> alla möjliga frågor</a:t>
            </a:r>
          </a:p>
          <a:p>
            <a:r>
              <a:rPr lang="sv-SE" sz="1200" dirty="0">
                <a:solidFill>
                  <a:schemeClr val="accent3">
                    <a:lumMod val="75000"/>
                  </a:schemeClr>
                </a:solidFill>
              </a:rPr>
              <a:t>kriterievaliditet – ex högskoleprovet avspeglar framtida framgång i studierna</a:t>
            </a:r>
          </a:p>
          <a:p>
            <a:r>
              <a:rPr lang="sv-SE" sz="1200" dirty="0">
                <a:solidFill>
                  <a:schemeClr val="accent3">
                    <a:lumMod val="75000"/>
                  </a:schemeClr>
                </a:solidFill>
              </a:rPr>
              <a:t>begreppsvaliditet - hur väl ett (psykologiskt) test mäter ett abstrakt psykologiskt begrepp (ex aggressivitet eller viljestyrka). I praktiken mäter man ofta detta som korrelation med andra, väletablerade test. Denna praktik kritiseras av vissa som ett cirkelresonemang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8716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2557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512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631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6447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0452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668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1328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9360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38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8667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6635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6875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219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983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9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9569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099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319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699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4AB5-3208-46EB-A2CB-53BA67DEFF15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276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U_PPT_eld"/>
          <p:cNvPicPr>
            <a:picLocks noChangeAspect="1" noChangeArrowheads="1"/>
          </p:cNvPicPr>
          <p:nvPr userDrawn="1"/>
        </p:nvPicPr>
        <p:blipFill>
          <a:blip r:embed="rId2" cstate="print"/>
          <a:srcRect l="4988" t="-362"/>
          <a:stretch>
            <a:fillRect/>
          </a:stretch>
        </p:blipFill>
        <p:spPr bwMode="auto">
          <a:xfrm>
            <a:off x="0" y="1573583"/>
            <a:ext cx="7258050" cy="5286375"/>
          </a:xfrm>
          <a:prstGeom prst="rect">
            <a:avLst/>
          </a:prstGeom>
          <a:noFill/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97600" y="2437200"/>
            <a:ext cx="6631200" cy="1425600"/>
          </a:xfrm>
        </p:spPr>
        <p:txBody>
          <a:bodyPr lIns="72000" tIns="36000" rIns="72000" bIns="36000" anchor="ctr" anchorCtr="0">
            <a:normAutofit/>
          </a:bodyPr>
          <a:lstStyle>
            <a:lvl1pPr algn="l">
              <a:defRPr sz="4400" b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597600" y="3859200"/>
            <a:ext cx="6631200" cy="1166400"/>
          </a:xfrm>
        </p:spPr>
        <p:txBody>
          <a:bodyPr>
            <a:normAutofit/>
          </a:bodyPr>
          <a:lstStyle>
            <a:lvl1pPr marL="0" indent="0" algn="l">
              <a:lnSpc>
                <a:spcPts val="2900"/>
              </a:lnSpc>
              <a:spcBef>
                <a:spcPts val="480"/>
              </a:spcBef>
              <a:buNone/>
              <a:defRPr sz="20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97600" y="6386400"/>
            <a:ext cx="1123200" cy="280800"/>
          </a:xfrm>
        </p:spPr>
        <p:txBody>
          <a:bodyPr/>
          <a:lstStyle/>
          <a:p>
            <a:fld id="{B7AFF022-B64B-425C-930E-5221EA814771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764000" y="6386400"/>
            <a:ext cx="4492800" cy="280800"/>
          </a:xfrm>
        </p:spPr>
        <p:txBody>
          <a:bodyPr/>
          <a:lstStyle/>
          <a:p>
            <a:r>
              <a:rPr lang="sv-SE" smtClean="0"/>
              <a:t>Michael Carlson, Statistiska institutionen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300000" y="6386400"/>
            <a:ext cx="1425600" cy="280800"/>
          </a:xfrm>
        </p:spPr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97600" y="1310400"/>
            <a:ext cx="3898800" cy="43164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7600" y="1310400"/>
            <a:ext cx="3898800" cy="43164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DC31-01C8-4107-B361-3135852F6065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588" indent="-1588">
              <a:lnSpc>
                <a:spcPts val="2600"/>
              </a:lnSpc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sv-SE" dirty="0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8647-031D-4BAC-B631-CE7FDF67FBE3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7600" y="388800"/>
            <a:ext cx="4690800" cy="7956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97600" y="1310400"/>
            <a:ext cx="46908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487852" y="388800"/>
            <a:ext cx="3060000" cy="523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6ACA-710A-4BFA-814A-6DD46C0CAB7A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97600" y="1310400"/>
            <a:ext cx="7948800" cy="4316400"/>
          </a:xfr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58F4-A890-4C73-8998-8F7B96F9EDCB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0514-4D4C-40C3-8F4E-89687D8117C2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SU_PPT_olivkvist"/>
          <p:cNvPicPr>
            <a:picLocks noChangeAspect="1" noChangeArrowheads="1"/>
          </p:cNvPicPr>
          <p:nvPr userDrawn="1"/>
        </p:nvPicPr>
        <p:blipFill>
          <a:blip r:embed="rId2" cstate="print"/>
          <a:srcRect l="1746"/>
          <a:stretch>
            <a:fillRect/>
          </a:stretch>
        </p:blipFill>
        <p:spPr bwMode="auto">
          <a:xfrm>
            <a:off x="1588" y="317500"/>
            <a:ext cx="6881812" cy="6540500"/>
          </a:xfrm>
          <a:prstGeom prst="rect">
            <a:avLst/>
          </a:prstGeom>
          <a:noFill/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97600" y="2437200"/>
            <a:ext cx="6631200" cy="1425600"/>
          </a:xfrm>
        </p:spPr>
        <p:txBody>
          <a:bodyPr lIns="72000" tIns="36000" rIns="72000" bIns="36000" anchor="ctr" anchorCtr="0">
            <a:normAutofit/>
          </a:bodyPr>
          <a:lstStyle>
            <a:lvl1pPr algn="l">
              <a:defRPr sz="4400" b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597600" y="3859200"/>
            <a:ext cx="6631200" cy="1166400"/>
          </a:xfrm>
        </p:spPr>
        <p:txBody>
          <a:bodyPr>
            <a:normAutofit/>
          </a:bodyPr>
          <a:lstStyle>
            <a:lvl1pPr marL="0" indent="0" algn="l">
              <a:lnSpc>
                <a:spcPts val="2900"/>
              </a:lnSpc>
              <a:spcBef>
                <a:spcPts val="480"/>
              </a:spcBef>
              <a:buNone/>
              <a:defRPr sz="20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97600" y="6386400"/>
            <a:ext cx="1123200" cy="280800"/>
          </a:xfrm>
        </p:spPr>
        <p:txBody>
          <a:bodyPr/>
          <a:lstStyle/>
          <a:p>
            <a:fld id="{8B534F1C-DD8D-49C0-84B0-4EABDA56FEE5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764000" y="6386400"/>
            <a:ext cx="4492800" cy="280800"/>
          </a:xfrm>
        </p:spPr>
        <p:txBody>
          <a:bodyPr/>
          <a:lstStyle/>
          <a:p>
            <a:r>
              <a:rPr lang="sv-SE" smtClean="0"/>
              <a:t>Michael Carlson, Statistiska institutionen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300000" y="6386400"/>
            <a:ext cx="1425600" cy="280800"/>
          </a:xfrm>
        </p:spPr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1484-31BC-413F-A253-83C57450322A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97600" y="1310400"/>
            <a:ext cx="3898800" cy="43164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7600" y="1310400"/>
            <a:ext cx="3898800" cy="43164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D5C0-B50C-432E-8251-BA350120D77D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588" indent="-1588">
              <a:lnSpc>
                <a:spcPts val="2600"/>
              </a:lnSpc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sv-SE" dirty="0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7B2-AC52-41D8-BA01-04DACA28AC9D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7600" y="388800"/>
            <a:ext cx="4690800" cy="7956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97600" y="1310400"/>
            <a:ext cx="46908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487852" y="388800"/>
            <a:ext cx="3060000" cy="523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03E6-CEE3-4F38-81AF-6F597A810D2A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32B3-4F19-4ED6-B87C-20571BE2CAD4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97600" y="1310400"/>
            <a:ext cx="7948800" cy="4316400"/>
          </a:xfr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3814-6840-4121-8892-78590E7CBC98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AD19-5833-4931-BA26-2A6EDCA36EFB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97600" y="1310400"/>
            <a:ext cx="3898800" cy="43164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7600" y="1310400"/>
            <a:ext cx="3898800" cy="43164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3677-9E7F-480C-8BD3-6E5ABCE624CD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588" indent="-1588">
              <a:lnSpc>
                <a:spcPts val="2600"/>
              </a:lnSpc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A1C-2313-481B-ADEB-954EB785D0BE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7600" y="388800"/>
            <a:ext cx="4690800" cy="7956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97600" y="1310400"/>
            <a:ext cx="46908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487852" y="388800"/>
            <a:ext cx="3060000" cy="523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739-540C-431F-9429-5385330B943A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97600" y="1310400"/>
            <a:ext cx="7948800" cy="43164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32B0-4D74-4BA2-8610-63B26871C8A4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C86-7808-42EC-A3F8-235135E7620B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SU_PPT_kron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82750"/>
            <a:ext cx="5595938" cy="5175250"/>
          </a:xfrm>
          <a:prstGeom prst="rect">
            <a:avLst/>
          </a:prstGeom>
          <a:noFill/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97600" y="2437200"/>
            <a:ext cx="6631200" cy="1425600"/>
          </a:xfrm>
        </p:spPr>
        <p:txBody>
          <a:bodyPr lIns="72000" tIns="36000" rIns="72000" bIns="36000" anchor="ctr" anchorCtr="0">
            <a:normAutofit/>
          </a:bodyPr>
          <a:lstStyle>
            <a:lvl1pPr algn="l">
              <a:defRPr sz="4400" b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597600" y="3859200"/>
            <a:ext cx="6631200" cy="1166400"/>
          </a:xfrm>
        </p:spPr>
        <p:txBody>
          <a:bodyPr>
            <a:normAutofit/>
          </a:bodyPr>
          <a:lstStyle>
            <a:lvl1pPr marL="0" indent="0" algn="l">
              <a:lnSpc>
                <a:spcPts val="2900"/>
              </a:lnSpc>
              <a:spcBef>
                <a:spcPts val="480"/>
              </a:spcBef>
              <a:buNone/>
              <a:defRPr sz="20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97600" y="6386400"/>
            <a:ext cx="1123200" cy="280800"/>
          </a:xfrm>
        </p:spPr>
        <p:txBody>
          <a:bodyPr/>
          <a:lstStyle/>
          <a:p>
            <a:fld id="{FCF9905A-A6CC-40A8-9FA1-0575F00A3CEC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764000" y="6386400"/>
            <a:ext cx="4492800" cy="280800"/>
          </a:xfrm>
        </p:spPr>
        <p:txBody>
          <a:bodyPr/>
          <a:lstStyle/>
          <a:p>
            <a:r>
              <a:rPr lang="sv-SE" smtClean="0"/>
              <a:t>Michael Carlson, Statistiska institutionen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300000" y="6386400"/>
            <a:ext cx="1425600" cy="280800"/>
          </a:xfrm>
        </p:spPr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41FA-E67D-4470-867D-5BE43BA6D86B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597600" y="388800"/>
            <a:ext cx="7948800" cy="795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97600" y="1310400"/>
            <a:ext cx="7948800" cy="43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97600" y="6386400"/>
            <a:ext cx="1123200" cy="28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8436435-85DD-48F0-BB51-EA6A58407004}" type="datetime1">
              <a:rPr lang="sv-SE" smtClean="0"/>
              <a:pPr/>
              <a:t>2025-04-15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764000" y="6386400"/>
            <a:ext cx="4492800" cy="280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sv-SE" smtClean="0"/>
              <a:t>Michael Carlson, Statistiska institutionen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300000" y="6386400"/>
            <a:ext cx="1425600" cy="28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00B66ED-EE6C-4E7E-848D-94DB84BF3115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8" name="Picture 15" descr="SU_logo_32mm_300dpi_SVENSK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54950" y="5718175"/>
            <a:ext cx="1031875" cy="9096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3" r:id="rId5"/>
    <p:sldLayoutId id="2147483661" r:id="rId6"/>
    <p:sldLayoutId id="2147483655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lnSpc>
          <a:spcPts val="2900"/>
        </a:lnSpc>
        <a:spcBef>
          <a:spcPct val="20000"/>
        </a:spcBef>
        <a:buSzPct val="93000"/>
        <a:buFont typeface="Verdana" pitchFamily="34" charset="0"/>
        <a:buChar char="●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597600" y="388800"/>
            <a:ext cx="7948800" cy="795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97600" y="1310400"/>
            <a:ext cx="7948800" cy="43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97600" y="6386400"/>
            <a:ext cx="1123200" cy="28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8681FC9-053D-40FE-A8EC-DA479A2DA1CD}" type="datetime1">
              <a:rPr lang="sv-SE" smtClean="0"/>
              <a:pPr/>
              <a:t>2025-04-15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764000" y="6386400"/>
            <a:ext cx="4492800" cy="280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sv-SE" smtClean="0"/>
              <a:t>Michael Carlson, Statistiska institutionen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300000" y="6386400"/>
            <a:ext cx="1425600" cy="28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00B66ED-EE6C-4E7E-848D-94DB84BF3115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8" name="Picture 15" descr="SU_logo_32mm_300dpi_SVENSK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54950" y="5718175"/>
            <a:ext cx="1031875" cy="9096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lnSpc>
          <a:spcPts val="2900"/>
        </a:lnSpc>
        <a:spcBef>
          <a:spcPct val="20000"/>
        </a:spcBef>
        <a:buSzPct val="93000"/>
        <a:buFont typeface="Verdana" pitchFamily="34" charset="0"/>
        <a:buChar char="●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597600" y="388800"/>
            <a:ext cx="7948800" cy="795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97600" y="1310400"/>
            <a:ext cx="7948800" cy="43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97600" y="6386400"/>
            <a:ext cx="1123200" cy="28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5BFF91DC-FA99-4C5D-820A-B214571BAFBC}" type="datetime1">
              <a:rPr lang="sv-SE" smtClean="0"/>
              <a:pPr/>
              <a:t>2025-04-15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764000" y="6386400"/>
            <a:ext cx="4492800" cy="280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sv-SE" smtClean="0"/>
              <a:t>Michael Carlson, Statistiska institutionen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300000" y="6386400"/>
            <a:ext cx="1425600" cy="28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00B66ED-EE6C-4E7E-848D-94DB84BF3115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8" name="Picture 15" descr="SU_logo_32mm_300dpi_SVENSK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54950" y="5718175"/>
            <a:ext cx="1031875" cy="9096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lnSpc>
          <a:spcPts val="2900"/>
        </a:lnSpc>
        <a:spcBef>
          <a:spcPct val="20000"/>
        </a:spcBef>
        <a:buSzPct val="93000"/>
        <a:buFont typeface="Verdana" pitchFamily="34" charset="0"/>
        <a:buChar char="●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v.wikipedia.org/wiki/Validite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FDR_in_1933.jp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://en.wikipedia.org/wiki/File:LandonPortr.jpg" TargetMode="Externa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b.se/contentassets/0cd92207266d40eb8829244d51d90b94/riktlinjer-for-europeisk-statistik.pdf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www.aapor.org/Education-Resources/Reports/Evaluating-Survey-Quality.asp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hyperlink" Target="https://www.scb.se/contentassets/5c8f156e617b413292659195e1843b74/ov9999_2021a01_br_x99br2102.pdf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webarchive.nationalarchives.gov.uk/20160106003751/http:/www.ons.gov.uk/ons/guide-method/method-quality/quality/guidelines-for-measuring-statistical-quality/guidelines-for-measuring-statistical-output-quality.pdf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b.se/om-scb/samordning-av-sveriges-officiella-statistik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b.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97600" y="2437200"/>
            <a:ext cx="7286768" cy="1425600"/>
          </a:xfrm>
        </p:spPr>
        <p:txBody>
          <a:bodyPr>
            <a:noAutofit/>
          </a:bodyPr>
          <a:lstStyle/>
          <a:p>
            <a:r>
              <a:rPr lang="sv-SE" sz="2800" b="1" dirty="0"/>
              <a:t>Statistisk översiktskurs </a:t>
            </a:r>
            <a:r>
              <a:rPr lang="sv-SE" sz="2800" b="1" dirty="0" smtClean="0"/>
              <a:t>(SÖK)</a:t>
            </a:r>
            <a:endParaRPr lang="sv-SE" sz="28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V</a:t>
            </a:r>
            <a:r>
              <a:rPr lang="sv-SE" dirty="0" smtClean="0"/>
              <a:t>T 2025</a:t>
            </a:r>
          </a:p>
          <a:p>
            <a:r>
              <a:rPr lang="sv-SE" dirty="0" smtClean="0"/>
              <a:t>Michael Carlson, Statistiska institutionen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190048" y="627695"/>
            <a:ext cx="1397288" cy="483876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b="1" dirty="0" smtClean="0">
                <a:solidFill>
                  <a:schemeClr val="bg1"/>
                </a:solidFill>
              </a:rPr>
              <a:t>F10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Registerdata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b="1" dirty="0"/>
              <a:t>Definition:</a:t>
            </a:r>
          </a:p>
          <a:p>
            <a:pPr marL="0" indent="0">
              <a:buNone/>
            </a:pPr>
            <a:r>
              <a:rPr lang="sv-SE" sz="1600" dirty="0"/>
              <a:t>Ett (data-)register med en (idealt) fullständig företeckning över samtliga objekt i en viss objektmängd </a:t>
            </a:r>
            <a:r>
              <a:rPr lang="sv-SE" sz="1600" dirty="0" smtClean="0"/>
              <a:t>(målpopulation). </a:t>
            </a:r>
            <a:r>
              <a:rPr lang="sv-SE" sz="1600" dirty="0"/>
              <a:t>Det är önskvärt att flera bakgrundsvariabler finns tillgängliga i registret.</a:t>
            </a:r>
          </a:p>
          <a:p>
            <a:pPr>
              <a:spcBef>
                <a:spcPts val="1200"/>
              </a:spcBef>
            </a:pPr>
            <a:r>
              <a:rPr lang="sv-SE" sz="1600" dirty="0"/>
              <a:t>Används som </a:t>
            </a:r>
            <a:r>
              <a:rPr lang="sv-SE" sz="1600" b="1" dirty="0">
                <a:solidFill>
                  <a:srgbClr val="0070C0"/>
                </a:solidFill>
              </a:rPr>
              <a:t>urvalsramar</a:t>
            </a:r>
            <a:r>
              <a:rPr lang="sv-SE" sz="1600" dirty="0"/>
              <a:t> vid primär </a:t>
            </a:r>
            <a:r>
              <a:rPr lang="sv-SE" sz="1600" dirty="0" smtClean="0"/>
              <a:t>datainsamling.</a:t>
            </a:r>
            <a:endParaRPr lang="sv-SE" sz="1600" dirty="0"/>
          </a:p>
          <a:p>
            <a:pPr>
              <a:spcBef>
                <a:spcPts val="1200"/>
              </a:spcBef>
            </a:pPr>
            <a:r>
              <a:rPr lang="sv-SE" sz="1600" b="1" dirty="0">
                <a:solidFill>
                  <a:srgbClr val="0070C0"/>
                </a:solidFill>
              </a:rPr>
              <a:t>Samkörning</a:t>
            </a:r>
            <a:r>
              <a:rPr lang="sv-SE" sz="1600" dirty="0"/>
              <a:t> av </a:t>
            </a:r>
            <a:r>
              <a:rPr lang="sv-SE" sz="1600" dirty="0" smtClean="0"/>
              <a:t>register och undersökningar:</a:t>
            </a:r>
          </a:p>
          <a:p>
            <a:pPr marL="538163" lvl="1" indent="-269875">
              <a:spcBef>
                <a:spcPts val="1200"/>
              </a:spcBef>
            </a:pPr>
            <a:r>
              <a:rPr lang="sv-SE" sz="1600" dirty="0"/>
              <a:t>primärdata </a:t>
            </a:r>
            <a:r>
              <a:rPr lang="sv-SE" sz="1600" dirty="0" smtClean="0"/>
              <a:t>kan kompletteras med sekundärdata.</a:t>
            </a:r>
            <a:endParaRPr lang="sv-SE" sz="1600" dirty="0"/>
          </a:p>
          <a:p>
            <a:pPr marL="538163" lvl="1" indent="-269875">
              <a:spcBef>
                <a:spcPts val="384"/>
              </a:spcBef>
            </a:pPr>
            <a:r>
              <a:rPr lang="sv-SE" sz="1600" dirty="0"/>
              <a:t>billigare </a:t>
            </a:r>
            <a:r>
              <a:rPr lang="sv-SE" sz="1600" dirty="0" smtClean="0"/>
              <a:t>per undersökningsobjekt.</a:t>
            </a:r>
            <a:endParaRPr lang="sv-SE" sz="1600" dirty="0"/>
          </a:p>
          <a:p>
            <a:pPr marL="538163" lvl="1" indent="-269875">
              <a:spcBef>
                <a:spcPts val="384"/>
              </a:spcBef>
            </a:pPr>
            <a:r>
              <a:rPr lang="sv-SE" sz="1600" dirty="0"/>
              <a:t>finns även </a:t>
            </a:r>
            <a:r>
              <a:rPr lang="sv-SE" sz="1600" dirty="0" smtClean="0"/>
              <a:t>möjliga nackdelar.</a:t>
            </a:r>
            <a:endParaRPr lang="sv-SE" sz="1600" dirty="0"/>
          </a:p>
          <a:p>
            <a:pPr>
              <a:spcBef>
                <a:spcPts val="1200"/>
              </a:spcBef>
            </a:pPr>
            <a:r>
              <a:rPr lang="sv-SE" sz="1600" dirty="0" smtClean="0"/>
              <a:t>I Sverige finns det gott om register!</a:t>
            </a:r>
            <a:endParaRPr lang="sv-SE" sz="16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E4D1-F8E0-4C98-8D4B-CF244D417E03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39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Registerdata, forts.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97600" y="1310400"/>
            <a:ext cx="3902392" cy="485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b="1" dirty="0">
                <a:solidFill>
                  <a:srgbClr val="0070C0"/>
                </a:solidFill>
              </a:rPr>
              <a:t>Fördelar</a:t>
            </a:r>
          </a:p>
          <a:p>
            <a:r>
              <a:rPr lang="sv-SE" sz="1600" dirty="0" smtClean="0"/>
              <a:t>Billigare per undersökningsenhet </a:t>
            </a:r>
            <a:r>
              <a:rPr lang="sv-SE" sz="1600" dirty="0"/>
              <a:t>än </a:t>
            </a:r>
            <a:r>
              <a:rPr lang="sv-SE" sz="1600" dirty="0" smtClean="0"/>
              <a:t>primärdatainsamling</a:t>
            </a:r>
            <a:endParaRPr lang="sv-SE" sz="1600" dirty="0"/>
          </a:p>
          <a:p>
            <a:r>
              <a:rPr lang="sv-SE" sz="1600" dirty="0"/>
              <a:t>Möjlighet att följa specifika objekt över tiden</a:t>
            </a:r>
          </a:p>
          <a:p>
            <a:r>
              <a:rPr lang="sv-SE" sz="1600" dirty="0"/>
              <a:t>Användning i kombination med primärdata</a:t>
            </a:r>
          </a:p>
          <a:p>
            <a:r>
              <a:rPr lang="sv-SE" sz="1600" dirty="0"/>
              <a:t>Minskad uppgiftslämnarbörda (färre frågor krävs)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FEDD-A8B2-4083-A051-63B625F6EC62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8" name="Platshållare för innehåll 2"/>
          <p:cNvSpPr txBox="1">
            <a:spLocks/>
          </p:cNvSpPr>
          <p:nvPr/>
        </p:nvSpPr>
        <p:spPr>
          <a:xfrm>
            <a:off x="4644008" y="1310400"/>
            <a:ext cx="4032448" cy="431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ts val="2900"/>
              </a:lnSpc>
              <a:spcBef>
                <a:spcPct val="20000"/>
              </a:spcBef>
              <a:buSzPct val="93000"/>
              <a:buFont typeface="Verdana" pitchFamily="34" charset="0"/>
              <a:buChar char="●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sv-SE" sz="1600" b="1" dirty="0">
                <a:solidFill>
                  <a:srgbClr val="C00000"/>
                </a:solidFill>
              </a:rPr>
              <a:t>Nackdelar</a:t>
            </a:r>
          </a:p>
          <a:p>
            <a:r>
              <a:rPr lang="sv-SE" sz="1600" dirty="0" smtClean="0"/>
              <a:t>Registrets </a:t>
            </a:r>
            <a:r>
              <a:rPr lang="sv-SE" sz="1600" dirty="0"/>
              <a:t>ursprungliga syfte ej detsamma som undersökningens</a:t>
            </a:r>
          </a:p>
          <a:p>
            <a:r>
              <a:rPr lang="sv-SE" sz="1600" dirty="0"/>
              <a:t>Andra variabeldefinitioner</a:t>
            </a:r>
          </a:p>
          <a:p>
            <a:r>
              <a:rPr lang="sv-SE" sz="1600" dirty="0"/>
              <a:t>Andra avgränsningar av populationen och </a:t>
            </a:r>
            <a:r>
              <a:rPr lang="sv-SE" sz="1600" dirty="0" smtClean="0"/>
              <a:t>element</a:t>
            </a:r>
          </a:p>
          <a:p>
            <a:r>
              <a:rPr lang="sv-SE" sz="1600" dirty="0" smtClean="0"/>
              <a:t>Krävs ofta bearbetning av sekundärdata</a:t>
            </a:r>
          </a:p>
          <a:p>
            <a:r>
              <a:rPr lang="sv-SE" sz="1600" dirty="0"/>
              <a:t>V</a:t>
            </a:r>
            <a:r>
              <a:rPr lang="sv-SE" sz="1600" dirty="0" smtClean="0"/>
              <a:t>iss risk </a:t>
            </a:r>
            <a:r>
              <a:rPr lang="sv-SE" sz="1600" dirty="0"/>
              <a:t>för inaktuella </a:t>
            </a:r>
            <a:r>
              <a:rPr lang="sv-SE" sz="1600" dirty="0" smtClean="0"/>
              <a:t>uppgifter, över- resp. undertäckning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4251757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Registerdata </a:t>
            </a:r>
            <a:r>
              <a:rPr lang="sv-SE" dirty="0" smtClean="0"/>
              <a:t>– exempel från SCB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600" b="1" dirty="0">
                <a:solidFill>
                  <a:srgbClr val="0070C0"/>
                </a:solidFill>
              </a:rPr>
              <a:t>Registret över totalbefolkningen (RTB)</a:t>
            </a:r>
          </a:p>
          <a:p>
            <a:pPr lvl="1"/>
            <a:r>
              <a:rPr lang="sv-SE" sz="1600" dirty="0"/>
              <a:t>sedan 1968, förvaltas av SCB, utdrag ur folkbokföringsregistret som ansvaras av Skatteverket.</a:t>
            </a:r>
          </a:p>
          <a:p>
            <a:pPr>
              <a:spcBef>
                <a:spcPts val="1200"/>
              </a:spcBef>
            </a:pPr>
            <a:r>
              <a:rPr lang="sv-SE" sz="1600" b="1" dirty="0">
                <a:solidFill>
                  <a:srgbClr val="0070C0"/>
                </a:solidFill>
              </a:rPr>
              <a:t>Företagsdatabasen (FDB)</a:t>
            </a:r>
            <a:endParaRPr lang="sv-SE" sz="1600" dirty="0"/>
          </a:p>
          <a:p>
            <a:pPr lvl="1"/>
            <a:r>
              <a:rPr lang="sv-SE" sz="1600" dirty="0"/>
              <a:t>register över samtliga företag, myndigheter, organisationer och deras arbetsställen. Uppdateringar av databasen sker varje </a:t>
            </a:r>
            <a:r>
              <a:rPr lang="sv-SE" sz="1600" dirty="0" smtClean="0"/>
              <a:t>vecka. </a:t>
            </a:r>
            <a:endParaRPr lang="sv-SE" sz="1600" dirty="0"/>
          </a:p>
          <a:p>
            <a:pPr>
              <a:spcBef>
                <a:spcPts val="1200"/>
              </a:spcBef>
            </a:pPr>
            <a:r>
              <a:rPr lang="sv-SE" sz="1600" b="1" dirty="0">
                <a:solidFill>
                  <a:srgbClr val="0070C0"/>
                </a:solidFill>
              </a:rPr>
              <a:t>Befolkningens utbildning (UREG)</a:t>
            </a:r>
          </a:p>
          <a:p>
            <a:pPr lvl="1"/>
            <a:r>
              <a:rPr lang="sv-SE" sz="1600" dirty="0"/>
              <a:t>visar bl.a. </a:t>
            </a:r>
            <a:r>
              <a:rPr lang="sv-SE" sz="1600" dirty="0" smtClean="0"/>
              <a:t>individers utbildningsnivå </a:t>
            </a:r>
            <a:r>
              <a:rPr lang="sv-SE" sz="1600" dirty="0"/>
              <a:t>och </a:t>
            </a:r>
            <a:r>
              <a:rPr lang="sv-SE" sz="1600" dirty="0" smtClean="0"/>
              <a:t>inriktning; samt kön</a:t>
            </a:r>
            <a:r>
              <a:rPr lang="sv-SE" sz="1600" dirty="0"/>
              <a:t>, ålder och nationell </a:t>
            </a:r>
            <a:r>
              <a:rPr lang="sv-SE" sz="1600" dirty="0" smtClean="0"/>
              <a:t>bakgrund mm.</a:t>
            </a:r>
            <a:endParaRPr lang="sv-SE" sz="1600" dirty="0"/>
          </a:p>
          <a:p>
            <a:pPr>
              <a:spcBef>
                <a:spcPts val="1200"/>
              </a:spcBef>
            </a:pPr>
            <a:r>
              <a:rPr lang="sv-SE" sz="1600" b="1" dirty="0">
                <a:solidFill>
                  <a:srgbClr val="0070C0"/>
                </a:solidFill>
              </a:rPr>
              <a:t>Yrkesregistret</a:t>
            </a:r>
          </a:p>
          <a:p>
            <a:pPr lvl="1"/>
            <a:r>
              <a:rPr lang="sv-SE" sz="1600" dirty="0"/>
              <a:t>visar hur många som arbetar inom olika typer av yrken, yrkesutveckling inom olika branscher och </a:t>
            </a:r>
            <a:r>
              <a:rPr lang="sv-SE" sz="1600" dirty="0" smtClean="0"/>
              <a:t>samhällssektorer.</a:t>
            </a:r>
            <a:endParaRPr lang="sv-SE" sz="16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0CD-844B-4851-B22B-7AB56130DEDB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429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sv-SE" cap="small" dirty="0" smtClean="0">
                <a:solidFill>
                  <a:schemeClr val="bg1"/>
                </a:solidFill>
              </a:rPr>
              <a:t>Fel </a:t>
            </a:r>
            <a:r>
              <a:rPr lang="sv-SE" cap="small" dirty="0">
                <a:solidFill>
                  <a:schemeClr val="bg1"/>
                </a:solidFill>
              </a:rPr>
              <a:t>i </a:t>
            </a:r>
            <a:r>
              <a:rPr lang="sv-SE" cap="small" dirty="0" smtClean="0">
                <a:solidFill>
                  <a:schemeClr val="bg1"/>
                </a:solidFill>
              </a:rPr>
              <a:t>statistiska undersökningar</a:t>
            </a:r>
            <a:endParaRPr lang="sv-SE" cap="small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97600" y="1310400"/>
            <a:ext cx="7948800" cy="4316400"/>
          </a:xfrm>
        </p:spPr>
        <p:txBody>
          <a:bodyPr>
            <a:noAutofit/>
          </a:bodyPr>
          <a:lstStyle/>
          <a:p>
            <a:endParaRPr lang="sv-SE" sz="1600" dirty="0"/>
          </a:p>
          <a:p>
            <a:pPr>
              <a:spcBef>
                <a:spcPts val="0"/>
              </a:spcBef>
            </a:pPr>
            <a:r>
              <a:rPr lang="sv-SE" sz="1600" b="1" dirty="0" smtClean="0"/>
              <a:t>Sampling </a:t>
            </a:r>
            <a:r>
              <a:rPr lang="sv-SE" sz="1600" b="1" dirty="0" err="1"/>
              <a:t>error</a:t>
            </a:r>
            <a:r>
              <a:rPr lang="sv-SE" sz="1600" dirty="0"/>
              <a:t> - </a:t>
            </a:r>
            <a:r>
              <a:rPr lang="sv-SE" sz="1600" b="1" dirty="0" smtClean="0"/>
              <a:t>Urvalsfelet</a:t>
            </a:r>
            <a:r>
              <a:rPr lang="sv-SE" sz="1600" dirty="0" smtClean="0"/>
              <a:t> </a:t>
            </a:r>
            <a:endParaRPr lang="sv-SE" sz="1600" dirty="0"/>
          </a:p>
          <a:p>
            <a:pPr lvl="1">
              <a:spcBef>
                <a:spcPts val="384"/>
              </a:spcBef>
            </a:pPr>
            <a:r>
              <a:rPr lang="sv-SE" sz="1600" dirty="0"/>
              <a:t>man drar ett </a:t>
            </a:r>
            <a:r>
              <a:rPr lang="sv-SE" sz="1600" dirty="0" smtClean="0"/>
              <a:t>urval men man observerar inte alla</a:t>
            </a:r>
          </a:p>
          <a:p>
            <a:pPr lvl="1">
              <a:spcBef>
                <a:spcPts val="384"/>
              </a:spcBef>
            </a:pPr>
            <a:r>
              <a:rPr lang="sv-SE" sz="1600" dirty="0" smtClean="0"/>
              <a:t>bra precision = liten varians = litet konfidensintervall</a:t>
            </a:r>
          </a:p>
          <a:p>
            <a:pPr lvl="1">
              <a:spcBef>
                <a:spcPts val="384"/>
              </a:spcBef>
            </a:pPr>
            <a:r>
              <a:rPr lang="sv-SE" sz="1600" dirty="0" smtClean="0"/>
              <a:t>kan hanteras med statistisk teori</a:t>
            </a:r>
            <a:endParaRPr lang="sv-SE" sz="1600" dirty="0"/>
          </a:p>
          <a:p>
            <a:pPr>
              <a:spcBef>
                <a:spcPts val="2400"/>
              </a:spcBef>
            </a:pPr>
            <a:r>
              <a:rPr lang="sv-SE" sz="1600" b="1" dirty="0"/>
              <a:t>Non-sampling </a:t>
            </a:r>
            <a:r>
              <a:rPr lang="sv-SE" sz="1600" b="1" dirty="0" err="1"/>
              <a:t>error</a:t>
            </a:r>
            <a:r>
              <a:rPr lang="sv-SE" sz="1600" b="1" dirty="0"/>
              <a:t> – Icke-urvalsfel, systematiska fel</a:t>
            </a:r>
          </a:p>
          <a:p>
            <a:pPr lvl="1"/>
            <a:r>
              <a:rPr lang="sv-SE" sz="1600" dirty="0"/>
              <a:t>andra fel än </a:t>
            </a:r>
            <a:r>
              <a:rPr lang="sv-SE" sz="1600" dirty="0" err="1" smtClean="0"/>
              <a:t>samplingfelet</a:t>
            </a:r>
            <a:endParaRPr lang="sv-SE" sz="1600" dirty="0" smtClean="0"/>
          </a:p>
          <a:p>
            <a:pPr lvl="1"/>
            <a:r>
              <a:rPr lang="sv-SE" sz="1600" dirty="0" smtClean="0"/>
              <a:t>ger typiskt bias, systematiska fel</a:t>
            </a:r>
          </a:p>
          <a:p>
            <a:pPr lvl="1"/>
            <a:r>
              <a:rPr lang="sv-SE" sz="1600" dirty="0" smtClean="0"/>
              <a:t>kan hanteras med statistisk teori men modellberoende, antaganden</a:t>
            </a:r>
            <a:endParaRPr lang="sv-SE" sz="1600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7A3A-BDA1-43A8-BF2B-50905E976D1D}" type="datetime1">
              <a:rPr lang="sv-SE" smtClean="0"/>
              <a:t>2025-04-15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799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Sampling </a:t>
            </a:r>
            <a:r>
              <a:rPr lang="sv-SE" dirty="0" err="1"/>
              <a:t>error</a:t>
            </a:r>
            <a:r>
              <a:rPr lang="sv-SE" dirty="0"/>
              <a:t> – Urvalsfel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600" dirty="0"/>
              <a:t>Avvikelsen från det sanna och okända parametervärdet som beror på att vi </a:t>
            </a:r>
            <a:r>
              <a:rPr lang="sv-SE" sz="1600" u="sng" dirty="0"/>
              <a:t>inte</a:t>
            </a:r>
            <a:r>
              <a:rPr lang="sv-SE" sz="1600" dirty="0"/>
              <a:t> har gjort en totalundersökning utan endast från ett </a:t>
            </a:r>
            <a:r>
              <a:rPr lang="sv-SE" sz="1600" b="1" dirty="0">
                <a:solidFill>
                  <a:srgbClr val="0070C0"/>
                </a:solidFill>
              </a:rPr>
              <a:t>urval</a:t>
            </a:r>
            <a:r>
              <a:rPr lang="sv-SE" sz="1600" dirty="0"/>
              <a:t>.</a:t>
            </a:r>
          </a:p>
          <a:p>
            <a:pPr lvl="1"/>
            <a:r>
              <a:rPr lang="sv-SE" sz="1600" dirty="0"/>
              <a:t>vi har dragit </a:t>
            </a:r>
            <a:r>
              <a:rPr lang="sv-SE" sz="1600" b="1" dirty="0">
                <a:solidFill>
                  <a:srgbClr val="0070C0"/>
                </a:solidFill>
              </a:rPr>
              <a:t>slumpmässigt</a:t>
            </a:r>
            <a:r>
              <a:rPr lang="sv-SE" sz="1600" dirty="0"/>
              <a:t> och sedan </a:t>
            </a:r>
            <a:r>
              <a:rPr lang="sv-SE" sz="1600" b="1" dirty="0">
                <a:solidFill>
                  <a:srgbClr val="0070C0"/>
                </a:solidFill>
              </a:rPr>
              <a:t>skattat</a:t>
            </a:r>
            <a:r>
              <a:rPr lang="sv-SE" sz="1600" dirty="0"/>
              <a:t> parametern.</a:t>
            </a:r>
          </a:p>
          <a:p>
            <a:pPr>
              <a:spcBef>
                <a:spcPts val="1800"/>
              </a:spcBef>
            </a:pPr>
            <a:r>
              <a:rPr lang="sv-SE" sz="1600" dirty="0"/>
              <a:t>Med </a:t>
            </a:r>
            <a:r>
              <a:rPr lang="sv-SE" sz="1600" b="1" dirty="0">
                <a:solidFill>
                  <a:srgbClr val="0070C0"/>
                </a:solidFill>
              </a:rPr>
              <a:t>sannolikhetsurval</a:t>
            </a:r>
            <a:r>
              <a:rPr lang="sv-SE" sz="1600" dirty="0"/>
              <a:t> kan vi kvantifiera precisionen (</a:t>
            </a:r>
            <a:r>
              <a:rPr lang="sv-SE" sz="1600" dirty="0">
                <a:solidFill>
                  <a:srgbClr val="C00000"/>
                </a:solidFill>
              </a:rPr>
              <a:t>osäkerheten</a:t>
            </a:r>
            <a:r>
              <a:rPr lang="sv-SE" sz="1600" dirty="0"/>
              <a:t>)</a:t>
            </a:r>
          </a:p>
          <a:p>
            <a:pPr lvl="1"/>
            <a:r>
              <a:rPr lang="sv-SE" sz="1600" dirty="0" err="1"/>
              <a:t>samplingfel</a:t>
            </a:r>
            <a:r>
              <a:rPr lang="sv-SE" sz="1600" dirty="0"/>
              <a:t> = variansskattning, standardfel, felmarginal</a:t>
            </a:r>
          </a:p>
          <a:p>
            <a:endParaRPr lang="sv-SE" sz="16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CAAE-ED1E-4914-94B8-BC20FF3024A2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14</a:t>
            </a:fld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ktangel 6"/>
              <p:cNvSpPr/>
              <p:nvPr/>
            </p:nvSpPr>
            <p:spPr>
              <a:xfrm>
                <a:off x="2386609" y="3748563"/>
                <a:ext cx="1801327" cy="633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± </m:t>
                      </m:r>
                      <m:sSub>
                        <m:sSub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7" name="Rektange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609" y="3748563"/>
                <a:ext cx="1801327" cy="6336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 13"/>
          <p:cNvGrpSpPr/>
          <p:nvPr/>
        </p:nvGrpSpPr>
        <p:grpSpPr>
          <a:xfrm>
            <a:off x="2744905" y="4371068"/>
            <a:ext cx="1943327" cy="598994"/>
            <a:chOff x="2330750" y="3366923"/>
            <a:chExt cx="1943327" cy="598994"/>
          </a:xfrm>
        </p:grpSpPr>
        <p:sp>
          <p:nvSpPr>
            <p:cNvPr id="15" name="Vänster klammerparentes 14"/>
            <p:cNvSpPr/>
            <p:nvPr/>
          </p:nvSpPr>
          <p:spPr>
            <a:xfrm rot="16200000">
              <a:off x="2952116" y="3000812"/>
              <a:ext cx="307778" cy="1039999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ktangel 15"/>
            <p:cNvSpPr/>
            <p:nvPr/>
          </p:nvSpPr>
          <p:spPr>
            <a:xfrm>
              <a:off x="2330750" y="3658140"/>
              <a:ext cx="19433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sv-SE" sz="14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felmarginal</a:t>
              </a:r>
              <a:endParaRPr lang="sv-SE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Grupp 16"/>
          <p:cNvGrpSpPr/>
          <p:nvPr/>
        </p:nvGrpSpPr>
        <p:grpSpPr>
          <a:xfrm>
            <a:off x="1475656" y="4380278"/>
            <a:ext cx="1537600" cy="587696"/>
            <a:chOff x="2527247" y="3378022"/>
            <a:chExt cx="1537600" cy="587696"/>
          </a:xfrm>
        </p:grpSpPr>
        <p:sp>
          <p:nvSpPr>
            <p:cNvPr id="18" name="Vänster klammerparentes 17"/>
            <p:cNvSpPr/>
            <p:nvPr/>
          </p:nvSpPr>
          <p:spPr>
            <a:xfrm rot="16200000">
              <a:off x="3460192" y="3410757"/>
              <a:ext cx="262627" cy="197158"/>
            </a:xfrm>
            <a:prstGeom prst="lef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Rektangel 18"/>
            <p:cNvSpPr/>
            <p:nvPr/>
          </p:nvSpPr>
          <p:spPr>
            <a:xfrm>
              <a:off x="2527247" y="3657941"/>
              <a:ext cx="15376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sz="14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punktskattning</a:t>
              </a:r>
              <a:endParaRPr lang="sv-SE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Grupp 20"/>
          <p:cNvGrpSpPr/>
          <p:nvPr/>
        </p:nvGrpSpPr>
        <p:grpSpPr>
          <a:xfrm>
            <a:off x="5699016" y="3666515"/>
            <a:ext cx="1660560" cy="963090"/>
            <a:chOff x="6131953" y="3565613"/>
            <a:chExt cx="1660560" cy="963090"/>
          </a:xfrm>
        </p:grpSpPr>
        <p:sp>
          <p:nvSpPr>
            <p:cNvPr id="23" name="Freeform 3"/>
            <p:cNvSpPr>
              <a:spLocks/>
            </p:cNvSpPr>
            <p:nvPr/>
          </p:nvSpPr>
          <p:spPr bwMode="auto">
            <a:xfrm>
              <a:off x="6949410" y="3565613"/>
              <a:ext cx="543369" cy="841448"/>
            </a:xfrm>
            <a:custGeom>
              <a:avLst/>
              <a:gdLst>
                <a:gd name="T0" fmla="*/ 0 w 678"/>
                <a:gd name="T1" fmla="*/ 2147483647 h 1032"/>
                <a:gd name="T2" fmla="*/ 0 w 678"/>
                <a:gd name="T3" fmla="*/ 0 h 1032"/>
                <a:gd name="T4" fmla="*/ 2147483647 w 678"/>
                <a:gd name="T5" fmla="*/ 2147483647 h 1032"/>
                <a:gd name="T6" fmla="*/ 2147483647 w 678"/>
                <a:gd name="T7" fmla="*/ 2147483647 h 1032"/>
                <a:gd name="T8" fmla="*/ 2147483647 w 678"/>
                <a:gd name="T9" fmla="*/ 2147483647 h 1032"/>
                <a:gd name="T10" fmla="*/ 2147483647 w 678"/>
                <a:gd name="T11" fmla="*/ 2147483647 h 1032"/>
                <a:gd name="T12" fmla="*/ 2147483647 w 678"/>
                <a:gd name="T13" fmla="*/ 2147483647 h 1032"/>
                <a:gd name="T14" fmla="*/ 2147483647 w 678"/>
                <a:gd name="T15" fmla="*/ 2147483647 h 1032"/>
                <a:gd name="T16" fmla="*/ 2147483647 w 678"/>
                <a:gd name="T17" fmla="*/ 2147483647 h 1032"/>
                <a:gd name="T18" fmla="*/ 2147483647 w 678"/>
                <a:gd name="T19" fmla="*/ 2147483647 h 1032"/>
                <a:gd name="T20" fmla="*/ 2147483647 w 678"/>
                <a:gd name="T21" fmla="*/ 2147483647 h 1032"/>
                <a:gd name="T22" fmla="*/ 2147483647 w 678"/>
                <a:gd name="T23" fmla="*/ 2147483647 h 1032"/>
                <a:gd name="T24" fmla="*/ 2147483647 w 678"/>
                <a:gd name="T25" fmla="*/ 2147483647 h 1032"/>
                <a:gd name="T26" fmla="*/ 0 w 678"/>
                <a:gd name="T27" fmla="*/ 2147483647 h 10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8"/>
                <a:gd name="T43" fmla="*/ 0 h 1032"/>
                <a:gd name="T44" fmla="*/ 678 w 678"/>
                <a:gd name="T45" fmla="*/ 1032 h 10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8" h="1032">
                  <a:moveTo>
                    <a:pt x="0" y="1032"/>
                  </a:moveTo>
                  <a:lnTo>
                    <a:pt x="0" y="0"/>
                  </a:lnTo>
                  <a:lnTo>
                    <a:pt x="96" y="36"/>
                  </a:lnTo>
                  <a:lnTo>
                    <a:pt x="210" y="156"/>
                  </a:lnTo>
                  <a:lnTo>
                    <a:pt x="282" y="288"/>
                  </a:lnTo>
                  <a:lnTo>
                    <a:pt x="366" y="432"/>
                  </a:lnTo>
                  <a:lnTo>
                    <a:pt x="420" y="540"/>
                  </a:lnTo>
                  <a:lnTo>
                    <a:pt x="474" y="624"/>
                  </a:lnTo>
                  <a:lnTo>
                    <a:pt x="528" y="720"/>
                  </a:lnTo>
                  <a:lnTo>
                    <a:pt x="568" y="780"/>
                  </a:lnTo>
                  <a:lnTo>
                    <a:pt x="647" y="852"/>
                  </a:lnTo>
                  <a:lnTo>
                    <a:pt x="678" y="870"/>
                  </a:lnTo>
                  <a:lnTo>
                    <a:pt x="67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CCFFCC"/>
            </a:solidFill>
            <a:ln w="12700">
              <a:solidFill>
                <a:srgbClr val="CCFF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6410850" y="3565613"/>
              <a:ext cx="538560" cy="851232"/>
            </a:xfrm>
            <a:custGeom>
              <a:avLst/>
              <a:gdLst>
                <a:gd name="T0" fmla="*/ 2147483647 w 666"/>
                <a:gd name="T1" fmla="*/ 2147483647 h 1044"/>
                <a:gd name="T2" fmla="*/ 2147483647 w 666"/>
                <a:gd name="T3" fmla="*/ 0 h 1044"/>
                <a:gd name="T4" fmla="*/ 2147483647 w 666"/>
                <a:gd name="T5" fmla="*/ 2147483647 h 1044"/>
                <a:gd name="T6" fmla="*/ 2147483647 w 666"/>
                <a:gd name="T7" fmla="*/ 2147483647 h 1044"/>
                <a:gd name="T8" fmla="*/ 2147483647 w 666"/>
                <a:gd name="T9" fmla="*/ 2147483647 h 1044"/>
                <a:gd name="T10" fmla="*/ 2147483647 w 666"/>
                <a:gd name="T11" fmla="*/ 2147483647 h 1044"/>
                <a:gd name="T12" fmla="*/ 2147483647 w 666"/>
                <a:gd name="T13" fmla="*/ 2147483647 h 1044"/>
                <a:gd name="T14" fmla="*/ 2147483647 w 666"/>
                <a:gd name="T15" fmla="*/ 2147483647 h 1044"/>
                <a:gd name="T16" fmla="*/ 2147483647 w 666"/>
                <a:gd name="T17" fmla="*/ 2147483647 h 1044"/>
                <a:gd name="T18" fmla="*/ 2147483647 w 666"/>
                <a:gd name="T19" fmla="*/ 2147483647 h 1044"/>
                <a:gd name="T20" fmla="*/ 2147483647 w 666"/>
                <a:gd name="T21" fmla="*/ 2147483647 h 1044"/>
                <a:gd name="T22" fmla="*/ 0 w 666"/>
                <a:gd name="T23" fmla="*/ 2147483647 h 1044"/>
                <a:gd name="T24" fmla="*/ 0 w 666"/>
                <a:gd name="T25" fmla="*/ 2147483647 h 1044"/>
                <a:gd name="T26" fmla="*/ 2147483647 w 666"/>
                <a:gd name="T27" fmla="*/ 2147483647 h 10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66"/>
                <a:gd name="T43" fmla="*/ 0 h 1044"/>
                <a:gd name="T44" fmla="*/ 666 w 666"/>
                <a:gd name="T45" fmla="*/ 1044 h 10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66" h="1044">
                  <a:moveTo>
                    <a:pt x="666" y="1044"/>
                  </a:moveTo>
                  <a:lnTo>
                    <a:pt x="666" y="0"/>
                  </a:lnTo>
                  <a:lnTo>
                    <a:pt x="576" y="60"/>
                  </a:lnTo>
                  <a:lnTo>
                    <a:pt x="474" y="180"/>
                  </a:lnTo>
                  <a:lnTo>
                    <a:pt x="426" y="324"/>
                  </a:lnTo>
                  <a:lnTo>
                    <a:pt x="330" y="468"/>
                  </a:lnTo>
                  <a:lnTo>
                    <a:pt x="282" y="564"/>
                  </a:lnTo>
                  <a:lnTo>
                    <a:pt x="210" y="660"/>
                  </a:lnTo>
                  <a:lnTo>
                    <a:pt x="138" y="756"/>
                  </a:lnTo>
                  <a:lnTo>
                    <a:pt x="108" y="792"/>
                  </a:lnTo>
                  <a:lnTo>
                    <a:pt x="30" y="864"/>
                  </a:lnTo>
                  <a:lnTo>
                    <a:pt x="0" y="882"/>
                  </a:lnTo>
                  <a:lnTo>
                    <a:pt x="0" y="1044"/>
                  </a:lnTo>
                  <a:lnTo>
                    <a:pt x="666" y="1044"/>
                  </a:lnTo>
                  <a:close/>
                </a:path>
              </a:pathLst>
            </a:custGeom>
            <a:solidFill>
              <a:srgbClr val="CCFFCC"/>
            </a:solidFill>
            <a:ln w="12700">
              <a:solidFill>
                <a:srgbClr val="CCFF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6960936" y="3572136"/>
              <a:ext cx="825471" cy="808018"/>
            </a:xfrm>
            <a:custGeom>
              <a:avLst/>
              <a:gdLst>
                <a:gd name="T0" fmla="*/ 2147483647 w 1030"/>
                <a:gd name="T1" fmla="*/ 2147483647 h 991"/>
                <a:gd name="T2" fmla="*/ 2147483647 w 1030"/>
                <a:gd name="T3" fmla="*/ 2147483647 h 991"/>
                <a:gd name="T4" fmla="*/ 2147483647 w 1030"/>
                <a:gd name="T5" fmla="*/ 2147483647 h 991"/>
                <a:gd name="T6" fmla="*/ 2147483647 w 1030"/>
                <a:gd name="T7" fmla="*/ 2147483647 h 991"/>
                <a:gd name="T8" fmla="*/ 2147483647 w 1030"/>
                <a:gd name="T9" fmla="*/ 2147483647 h 991"/>
                <a:gd name="T10" fmla="*/ 2147483647 w 1030"/>
                <a:gd name="T11" fmla="*/ 2147483647 h 991"/>
                <a:gd name="T12" fmla="*/ 2147483647 w 1030"/>
                <a:gd name="T13" fmla="*/ 2147483647 h 991"/>
                <a:gd name="T14" fmla="*/ 2147483647 w 1030"/>
                <a:gd name="T15" fmla="*/ 2147483647 h 991"/>
                <a:gd name="T16" fmla="*/ 2147483647 w 1030"/>
                <a:gd name="T17" fmla="*/ 2147483647 h 991"/>
                <a:gd name="T18" fmla="*/ 2147483647 w 1030"/>
                <a:gd name="T19" fmla="*/ 2147483647 h 991"/>
                <a:gd name="T20" fmla="*/ 2147483647 w 1030"/>
                <a:gd name="T21" fmla="*/ 2147483647 h 991"/>
                <a:gd name="T22" fmla="*/ 2147483647 w 1030"/>
                <a:gd name="T23" fmla="*/ 2147483647 h 991"/>
                <a:gd name="T24" fmla="*/ 2147483647 w 1030"/>
                <a:gd name="T25" fmla="*/ 2147483647 h 991"/>
                <a:gd name="T26" fmla="*/ 2147483647 w 1030"/>
                <a:gd name="T27" fmla="*/ 2147483647 h 991"/>
                <a:gd name="T28" fmla="*/ 2147483647 w 1030"/>
                <a:gd name="T29" fmla="*/ 2147483647 h 991"/>
                <a:gd name="T30" fmla="*/ 0 w 1030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0"/>
                <a:gd name="T49" fmla="*/ 0 h 991"/>
                <a:gd name="T50" fmla="*/ 1030 w 1030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6133556" y="3572136"/>
              <a:ext cx="834287" cy="808018"/>
            </a:xfrm>
            <a:custGeom>
              <a:avLst/>
              <a:gdLst>
                <a:gd name="T0" fmla="*/ 0 w 1032"/>
                <a:gd name="T1" fmla="*/ 2147483647 h 991"/>
                <a:gd name="T2" fmla="*/ 2147483647 w 1032"/>
                <a:gd name="T3" fmla="*/ 2147483647 h 991"/>
                <a:gd name="T4" fmla="*/ 2147483647 w 1032"/>
                <a:gd name="T5" fmla="*/ 2147483647 h 991"/>
                <a:gd name="T6" fmla="*/ 2147483647 w 1032"/>
                <a:gd name="T7" fmla="*/ 2147483647 h 991"/>
                <a:gd name="T8" fmla="*/ 2147483647 w 1032"/>
                <a:gd name="T9" fmla="*/ 2147483647 h 991"/>
                <a:gd name="T10" fmla="*/ 2147483647 w 1032"/>
                <a:gd name="T11" fmla="*/ 2147483647 h 991"/>
                <a:gd name="T12" fmla="*/ 2147483647 w 1032"/>
                <a:gd name="T13" fmla="*/ 2147483647 h 991"/>
                <a:gd name="T14" fmla="*/ 2147483647 w 1032"/>
                <a:gd name="T15" fmla="*/ 2147483647 h 991"/>
                <a:gd name="T16" fmla="*/ 2147483647 w 1032"/>
                <a:gd name="T17" fmla="*/ 2147483647 h 991"/>
                <a:gd name="T18" fmla="*/ 2147483647 w 1032"/>
                <a:gd name="T19" fmla="*/ 2147483647 h 991"/>
                <a:gd name="T20" fmla="*/ 2147483647 w 1032"/>
                <a:gd name="T21" fmla="*/ 2147483647 h 991"/>
                <a:gd name="T22" fmla="*/ 2147483647 w 1032"/>
                <a:gd name="T23" fmla="*/ 2147483647 h 991"/>
                <a:gd name="T24" fmla="*/ 2147483647 w 1032"/>
                <a:gd name="T25" fmla="*/ 2147483647 h 991"/>
                <a:gd name="T26" fmla="*/ 2147483647 w 1032"/>
                <a:gd name="T27" fmla="*/ 2147483647 h 991"/>
                <a:gd name="T28" fmla="*/ 2147483647 w 1032"/>
                <a:gd name="T29" fmla="*/ 2147483647 h 991"/>
                <a:gd name="T30" fmla="*/ 2147483647 w 1032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2"/>
                <a:gd name="T49" fmla="*/ 0 h 991"/>
                <a:gd name="T50" fmla="*/ 1032 w 1032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19050" cap="rnd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6131953" y="4422553"/>
              <a:ext cx="1660560" cy="4077"/>
            </a:xfrm>
            <a:custGeom>
              <a:avLst/>
              <a:gdLst>
                <a:gd name="T0" fmla="*/ 0 w 2072"/>
                <a:gd name="T1" fmla="*/ 2147483647 h 5"/>
                <a:gd name="T2" fmla="*/ 2147483647 w 2072"/>
                <a:gd name="T3" fmla="*/ 0 h 5"/>
                <a:gd name="T4" fmla="*/ 2147483647 w 2072"/>
                <a:gd name="T5" fmla="*/ 0 h 5"/>
                <a:gd name="T6" fmla="*/ 0 60000 65536"/>
                <a:gd name="T7" fmla="*/ 0 60000 65536"/>
                <a:gd name="T8" fmla="*/ 0 60000 65536"/>
                <a:gd name="T9" fmla="*/ 0 w 2072"/>
                <a:gd name="T10" fmla="*/ 0 h 5"/>
                <a:gd name="T11" fmla="*/ 2072 w 207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2" h="5">
                  <a:moveTo>
                    <a:pt x="0" y="5"/>
                  </a:moveTo>
                  <a:lnTo>
                    <a:pt x="12" y="0"/>
                  </a:lnTo>
                  <a:lnTo>
                    <a:pt x="2072" y="0"/>
                  </a:lnTo>
                </a:path>
              </a:pathLst>
            </a:custGeom>
            <a:solidFill>
              <a:schemeClr val="tx1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6701944" y="3999637"/>
              <a:ext cx="53856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 dirty="0"/>
                <a:t>95%</a:t>
              </a: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V="1">
              <a:off x="6410850" y="4299434"/>
              <a:ext cx="0" cy="21798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V="1">
              <a:off x="7487970" y="4299434"/>
              <a:ext cx="0" cy="21798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H="1">
              <a:off x="6422070" y="4527887"/>
              <a:ext cx="271685" cy="816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7295627" y="4527887"/>
              <a:ext cx="192343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ktangel 34"/>
              <p:cNvSpPr/>
              <p:nvPr/>
            </p:nvSpPr>
            <p:spPr>
              <a:xfrm>
                <a:off x="5606501" y="4878383"/>
                <a:ext cx="1842995" cy="579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v-SE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När </a:t>
                </a:r>
                <a14:m>
                  <m:oMath xmlns:m="http://schemas.openxmlformats.org/officeDocument/2006/math">
                    <m:r>
                      <a:rPr lang="sv-SE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sv-SE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sv-SE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så går </a:t>
                </a:r>
                <a:r>
                  <a:rPr lang="sv-SE" sz="14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felmarginalen </a:t>
                </a:r>
                <a14:m>
                  <m:oMath xmlns:m="http://schemas.openxmlformats.org/officeDocument/2006/math">
                    <m:r>
                      <a:rPr lang="sv-SE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sv-SE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sv-SE" sz="1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5" name="Rektange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501" y="4878383"/>
                <a:ext cx="1842995" cy="579133"/>
              </a:xfrm>
              <a:prstGeom prst="rect">
                <a:avLst/>
              </a:prstGeom>
              <a:blipFill>
                <a:blip r:embed="rId3"/>
                <a:stretch>
                  <a:fillRect l="-993" b="-94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90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Non-sampling </a:t>
            </a:r>
            <a:r>
              <a:rPr lang="sv-SE" dirty="0" err="1"/>
              <a:t>errors</a:t>
            </a:r>
            <a:r>
              <a:rPr lang="sv-SE" dirty="0"/>
              <a:t> – </a:t>
            </a:r>
            <a:r>
              <a:rPr lang="sv-SE" dirty="0" smtClean="0"/>
              <a:t>icke-urvalsfel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sv-SE" sz="1600" b="1" dirty="0" smtClean="0">
                <a:solidFill>
                  <a:srgbClr val="0070C0"/>
                </a:solidFill>
              </a:rPr>
              <a:t>Fel </a:t>
            </a:r>
            <a:r>
              <a:rPr lang="sv-SE" sz="1600" b="1" dirty="0">
                <a:solidFill>
                  <a:srgbClr val="0070C0"/>
                </a:solidFill>
              </a:rPr>
              <a:t>som </a:t>
            </a:r>
            <a:r>
              <a:rPr lang="sv-SE" sz="1600" u="sng" dirty="0"/>
              <a:t>inte</a:t>
            </a:r>
            <a:r>
              <a:rPr lang="sv-SE" sz="1600" dirty="0"/>
              <a:t> beror på urvalsförfarandet utan </a:t>
            </a:r>
            <a:r>
              <a:rPr lang="sv-SE" sz="1600" b="1" dirty="0">
                <a:solidFill>
                  <a:srgbClr val="0070C0"/>
                </a:solidFill>
              </a:rPr>
              <a:t>uppstår av andra skäl</a:t>
            </a:r>
            <a:r>
              <a:rPr lang="sv-SE" sz="1600" dirty="0"/>
              <a:t>.</a:t>
            </a:r>
          </a:p>
          <a:p>
            <a:pPr>
              <a:spcBef>
                <a:spcPts val="1800"/>
              </a:spcBef>
            </a:pPr>
            <a:r>
              <a:rPr lang="sv-SE" sz="1600" dirty="0"/>
              <a:t>Kan medföra </a:t>
            </a:r>
            <a:r>
              <a:rPr lang="sv-SE" sz="1600" dirty="0" smtClean="0"/>
              <a:t>att </a:t>
            </a:r>
            <a:r>
              <a:rPr lang="sv-SE" sz="1600" b="1" dirty="0" smtClean="0">
                <a:solidFill>
                  <a:srgbClr val="C00000"/>
                </a:solidFill>
              </a:rPr>
              <a:t>urvalsfelet över-  eller underskattas</a:t>
            </a:r>
            <a:r>
              <a:rPr lang="sv-SE" sz="1600" dirty="0" smtClean="0"/>
              <a:t>:</a:t>
            </a:r>
            <a:endParaRPr lang="sv-SE" sz="1600" dirty="0"/>
          </a:p>
          <a:p>
            <a:pPr lvl="1">
              <a:spcBef>
                <a:spcPts val="1200"/>
              </a:spcBef>
            </a:pPr>
            <a:r>
              <a:rPr lang="sv-SE" sz="1600" dirty="0" smtClean="0"/>
              <a:t>ex. de med extremvärden (stora och små) inte svarar,</a:t>
            </a:r>
            <a:endParaRPr lang="sv-SE" sz="1600" dirty="0"/>
          </a:p>
          <a:p>
            <a:pPr lvl="1">
              <a:spcBef>
                <a:spcPts val="1200"/>
              </a:spcBef>
            </a:pPr>
            <a:r>
              <a:rPr lang="sv-SE" sz="1600" dirty="0" smtClean="0"/>
              <a:t>ex. mätfel gör att observerade värden har för stor spridning.</a:t>
            </a:r>
            <a:endParaRPr lang="sv-SE" sz="1600" dirty="0"/>
          </a:p>
          <a:p>
            <a:pPr>
              <a:spcBef>
                <a:spcPts val="1800"/>
              </a:spcBef>
            </a:pPr>
            <a:r>
              <a:rPr lang="sv-SE" sz="1600" dirty="0"/>
              <a:t>Kan framförallt medföra </a:t>
            </a:r>
            <a:r>
              <a:rPr lang="sv-SE" sz="1600" b="1" dirty="0">
                <a:solidFill>
                  <a:srgbClr val="C00000"/>
                </a:solidFill>
              </a:rPr>
              <a:t>systematiska fel = bias </a:t>
            </a:r>
            <a:r>
              <a:rPr lang="sv-SE" sz="1600" dirty="0"/>
              <a:t>i skattningen:</a:t>
            </a:r>
          </a:p>
          <a:p>
            <a:pPr lvl="1">
              <a:spcBef>
                <a:spcPts val="1200"/>
              </a:spcBef>
            </a:pPr>
            <a:r>
              <a:rPr lang="sv-SE" sz="1600" dirty="0" smtClean="0"/>
              <a:t>skattningar </a:t>
            </a:r>
            <a:r>
              <a:rPr lang="sv-SE" sz="1600" b="1" dirty="0" smtClean="0">
                <a:solidFill>
                  <a:srgbClr val="C00000"/>
                </a:solidFill>
              </a:rPr>
              <a:t>är inte väntevärdesriktiga</a:t>
            </a:r>
            <a:r>
              <a:rPr lang="sv-SE" sz="1600" dirty="0" smtClean="0"/>
              <a:t>,</a:t>
            </a:r>
            <a:endParaRPr lang="sv-SE" sz="1600" b="1" dirty="0">
              <a:solidFill>
                <a:srgbClr val="C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sv-SE" sz="1600" dirty="0"/>
              <a:t>i</a:t>
            </a:r>
            <a:r>
              <a:rPr lang="sv-SE" sz="1600" dirty="0" smtClean="0"/>
              <a:t> </a:t>
            </a:r>
            <a:r>
              <a:rPr lang="sv-SE" sz="1600" dirty="0"/>
              <a:t>genomsnitt hamnar vi </a:t>
            </a:r>
            <a:r>
              <a:rPr lang="sv-SE" sz="1600" dirty="0" smtClean="0"/>
              <a:t>fel!</a:t>
            </a:r>
          </a:p>
          <a:p>
            <a:pPr lvl="1">
              <a:spcBef>
                <a:spcPts val="1200"/>
              </a:spcBef>
            </a:pPr>
            <a:r>
              <a:rPr lang="sv-SE" sz="1600" dirty="0" smtClean="0"/>
              <a:t>kan också medföra under- och överskattningar av urvalsfelet.</a:t>
            </a:r>
            <a:endParaRPr lang="sv-SE" sz="16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B4D-3E0F-470E-8403-A34F321BEFF6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575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Fyra huvudtyper av icke-urvalsfel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sv-SE" sz="1600" b="1" dirty="0" smtClean="0">
                <a:solidFill>
                  <a:srgbClr val="0070C0"/>
                </a:solidFill>
              </a:rPr>
              <a:t>Täckningsfel, </a:t>
            </a:r>
            <a:r>
              <a:rPr lang="sv-SE" sz="1600" b="1" dirty="0" err="1" smtClean="0">
                <a:solidFill>
                  <a:srgbClr val="0070C0"/>
                </a:solidFill>
              </a:rPr>
              <a:t>ramfel</a:t>
            </a:r>
            <a:endParaRPr lang="sv-SE" sz="1600" b="1" dirty="0">
              <a:solidFill>
                <a:srgbClr val="0070C0"/>
              </a:solidFill>
            </a:endParaRPr>
          </a:p>
          <a:p>
            <a:pPr lvl="1"/>
            <a:r>
              <a:rPr lang="sv-SE" sz="1600" dirty="0"/>
              <a:t>ramen </a:t>
            </a:r>
            <a:r>
              <a:rPr lang="sv-SE" sz="1600" dirty="0" smtClean="0"/>
              <a:t>är inte överensstämmande med målpopulationen</a:t>
            </a:r>
            <a:r>
              <a:rPr lang="sv-SE" sz="1600" dirty="0"/>
              <a:t>.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sv-SE" sz="1600" b="1" dirty="0">
                <a:solidFill>
                  <a:srgbClr val="0070C0"/>
                </a:solidFill>
              </a:rPr>
              <a:t>Mätfel</a:t>
            </a:r>
          </a:p>
          <a:p>
            <a:pPr lvl="1"/>
            <a:r>
              <a:rPr lang="sv-SE" sz="1600" dirty="0"/>
              <a:t>mätningarna ger inte sanna </a:t>
            </a:r>
            <a:r>
              <a:rPr lang="sv-SE" sz="1600" dirty="0" smtClean="0"/>
              <a:t>värden.</a:t>
            </a:r>
            <a:endParaRPr lang="sv-SE" sz="1600" dirty="0"/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sv-SE" sz="1600" b="1" dirty="0">
                <a:solidFill>
                  <a:srgbClr val="0070C0"/>
                </a:solidFill>
              </a:rPr>
              <a:t>Bearbetningsfel</a:t>
            </a:r>
          </a:p>
          <a:p>
            <a:pPr lvl="1"/>
            <a:r>
              <a:rPr lang="sv-SE" sz="1600" dirty="0"/>
              <a:t>felregistrering, felkodning, felräkning, …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sv-SE" sz="1600" b="1" dirty="0">
                <a:solidFill>
                  <a:srgbClr val="0070C0"/>
                </a:solidFill>
              </a:rPr>
              <a:t>Bortfallsfel</a:t>
            </a:r>
          </a:p>
          <a:p>
            <a:pPr lvl="1"/>
            <a:r>
              <a:rPr lang="sv-SE" sz="1600" dirty="0"/>
              <a:t>alla svarar </a:t>
            </a:r>
            <a:r>
              <a:rPr lang="sv-SE" sz="1600" dirty="0" smtClean="0"/>
              <a:t>inte,</a:t>
            </a:r>
            <a:endParaRPr lang="sv-SE" sz="1600" dirty="0"/>
          </a:p>
          <a:p>
            <a:pPr lvl="1"/>
            <a:r>
              <a:rPr lang="sv-SE" sz="1600" dirty="0"/>
              <a:t>objektsbortfall och partiellt </a:t>
            </a:r>
            <a:r>
              <a:rPr lang="sv-SE" sz="1600" dirty="0" smtClean="0"/>
              <a:t>bortfall</a:t>
            </a:r>
            <a:r>
              <a:rPr lang="sv-SE" sz="1600" dirty="0"/>
              <a:t>.</a:t>
            </a:r>
          </a:p>
          <a:p>
            <a:endParaRPr lang="sv-SE" sz="16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3436-0F34-42EE-9455-F06AA5D255D9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818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accent4"/>
                </a:solidFill>
              </a:rPr>
              <a:t>1. Ram- </a:t>
            </a:r>
            <a:r>
              <a:rPr lang="sv-SE" dirty="0">
                <a:solidFill>
                  <a:schemeClr val="accent4"/>
                </a:solidFill>
              </a:rPr>
              <a:t>och täckningsfel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600" b="1" dirty="0">
                <a:solidFill>
                  <a:srgbClr val="0070C0"/>
                </a:solidFill>
              </a:rPr>
              <a:t>Urvalsram</a:t>
            </a:r>
            <a:r>
              <a:rPr lang="sv-SE" sz="1600" b="1" dirty="0"/>
              <a:t> </a:t>
            </a:r>
            <a:r>
              <a:rPr lang="sv-SE" sz="1600" dirty="0"/>
              <a:t>eller bara </a:t>
            </a:r>
            <a:r>
              <a:rPr lang="sv-SE" sz="1600" b="1" dirty="0">
                <a:solidFill>
                  <a:srgbClr val="0070C0"/>
                </a:solidFill>
              </a:rPr>
              <a:t>ram</a:t>
            </a:r>
            <a:r>
              <a:rPr lang="sv-SE" sz="1600" b="1" dirty="0"/>
              <a:t> </a:t>
            </a:r>
            <a:r>
              <a:rPr lang="sv-SE" sz="1600" dirty="0"/>
              <a:t>(eng. </a:t>
            </a:r>
            <a:r>
              <a:rPr lang="sv-SE" sz="1600" i="1" dirty="0" err="1"/>
              <a:t>frame</a:t>
            </a:r>
            <a:r>
              <a:rPr lang="sv-SE" sz="1600" dirty="0"/>
              <a:t>)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Ram = en lista, datafil, register eller liknande som listar alla objekt i en ändlig population.</a:t>
            </a:r>
            <a:endParaRPr lang="sv-SE" sz="1600" b="1" dirty="0"/>
          </a:p>
          <a:p>
            <a:pPr lvl="1">
              <a:spcBef>
                <a:spcPts val="600"/>
              </a:spcBef>
            </a:pPr>
            <a:r>
              <a:rPr lang="sv-SE" sz="1600" dirty="0"/>
              <a:t>Man drar urvalet från ramen = </a:t>
            </a:r>
            <a:r>
              <a:rPr lang="sv-SE" sz="1600" b="1" dirty="0">
                <a:solidFill>
                  <a:srgbClr val="0070C0"/>
                </a:solidFill>
              </a:rPr>
              <a:t>rampopulationen</a:t>
            </a:r>
            <a:r>
              <a:rPr lang="sv-SE" sz="1600" dirty="0"/>
              <a:t>.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Idealt ska det finnas en exakt matchning med de man vill undersöka = </a:t>
            </a:r>
            <a:r>
              <a:rPr lang="sv-SE" sz="1600" b="1" dirty="0">
                <a:solidFill>
                  <a:srgbClr val="0070C0"/>
                </a:solidFill>
              </a:rPr>
              <a:t>målpopulationen</a:t>
            </a:r>
            <a:r>
              <a:rPr lang="sv-SE" sz="1600" dirty="0"/>
              <a:t>.</a:t>
            </a:r>
          </a:p>
          <a:p>
            <a:pPr>
              <a:spcBef>
                <a:spcPts val="1200"/>
              </a:spcBef>
            </a:pPr>
            <a:r>
              <a:rPr lang="sv-SE" sz="1600" dirty="0"/>
              <a:t>Ibland är inte ramen uppdaterad; ibland är den bara </a:t>
            </a:r>
            <a:r>
              <a:rPr lang="sv-SE" sz="1600" dirty="0" smtClean="0"/>
              <a:t>dålig.</a:t>
            </a:r>
            <a:endParaRPr lang="sv-SE" sz="1600" dirty="0"/>
          </a:p>
          <a:p>
            <a:pPr lvl="1">
              <a:spcBef>
                <a:spcPts val="600"/>
              </a:spcBef>
            </a:pPr>
            <a:r>
              <a:rPr lang="sv-SE" sz="1600" b="1" dirty="0" smtClean="0">
                <a:solidFill>
                  <a:srgbClr val="C00000"/>
                </a:solidFill>
              </a:rPr>
              <a:t>Undertäckning</a:t>
            </a:r>
            <a:r>
              <a:rPr lang="sv-SE" sz="1600" dirty="0" smtClean="0"/>
              <a:t> = alla </a:t>
            </a:r>
            <a:r>
              <a:rPr lang="sv-SE" sz="1600" dirty="0" smtClean="0"/>
              <a:t>de objekt </a:t>
            </a:r>
            <a:r>
              <a:rPr lang="sv-SE" sz="1600" dirty="0"/>
              <a:t>som tillhör målpopulationen </a:t>
            </a:r>
            <a:r>
              <a:rPr lang="sv-SE" sz="1600" dirty="0" smtClean="0"/>
              <a:t>men </a:t>
            </a:r>
            <a:r>
              <a:rPr lang="sv-SE" sz="1600" dirty="0" smtClean="0"/>
              <a:t>som saknas </a:t>
            </a:r>
            <a:r>
              <a:rPr lang="sv-SE" sz="1600" dirty="0"/>
              <a:t>i </a:t>
            </a:r>
            <a:r>
              <a:rPr lang="sv-SE" sz="1600" dirty="0" smtClean="0"/>
              <a:t>ramen.</a:t>
            </a:r>
            <a:endParaRPr lang="sv-SE" sz="1600" dirty="0"/>
          </a:p>
          <a:p>
            <a:pPr lvl="1">
              <a:spcBef>
                <a:spcPts val="900"/>
              </a:spcBef>
            </a:pPr>
            <a:r>
              <a:rPr lang="sv-SE" sz="1600" b="1" dirty="0">
                <a:solidFill>
                  <a:srgbClr val="C00000"/>
                </a:solidFill>
              </a:rPr>
              <a:t>Ö</a:t>
            </a:r>
            <a:r>
              <a:rPr lang="sv-SE" sz="1600" b="1" dirty="0" smtClean="0">
                <a:solidFill>
                  <a:srgbClr val="C00000"/>
                </a:solidFill>
              </a:rPr>
              <a:t>vertäckning</a:t>
            </a:r>
            <a:r>
              <a:rPr lang="sv-SE" sz="1600" dirty="0" smtClean="0"/>
              <a:t> = </a:t>
            </a:r>
            <a:r>
              <a:rPr lang="sv-SE" sz="1600" dirty="0" smtClean="0"/>
              <a:t>alla de objekt </a:t>
            </a:r>
            <a:r>
              <a:rPr lang="sv-SE" sz="1600" dirty="0"/>
              <a:t>som finns i ramen men som inte tillhör </a:t>
            </a:r>
            <a:r>
              <a:rPr lang="sv-SE" sz="1600" dirty="0" smtClean="0"/>
              <a:t>målpopulationen.</a:t>
            </a:r>
          </a:p>
          <a:p>
            <a:pPr lvl="2">
              <a:spcBef>
                <a:spcPts val="600"/>
              </a:spcBef>
            </a:pPr>
            <a:r>
              <a:rPr lang="sv-SE" sz="1600" dirty="0" smtClean="0"/>
              <a:t>De objekt </a:t>
            </a:r>
            <a:r>
              <a:rPr lang="sv-SE" sz="1600" dirty="0" smtClean="0"/>
              <a:t>i stickprovet som </a:t>
            </a:r>
            <a:r>
              <a:rPr lang="sv-SE" sz="1600" dirty="0" smtClean="0"/>
              <a:t>ingår i övertäckningen </a:t>
            </a:r>
            <a:r>
              <a:rPr lang="sv-SE" sz="1600" dirty="0"/>
              <a:t>kan ofta identifieras </a:t>
            </a:r>
            <a:r>
              <a:rPr lang="sv-SE" sz="1600" dirty="0" smtClean="0"/>
              <a:t>genom kontrollfrågor och </a:t>
            </a:r>
            <a:r>
              <a:rPr lang="sv-SE" sz="1600" dirty="0" smtClean="0"/>
              <a:t>då läggas </a:t>
            </a:r>
            <a:r>
              <a:rPr lang="sv-SE" sz="1600" dirty="0"/>
              <a:t>åt </a:t>
            </a:r>
            <a:r>
              <a:rPr lang="sv-SE" sz="1600" dirty="0" smtClean="0"/>
              <a:t>sidan.</a:t>
            </a:r>
            <a:endParaRPr lang="sv-SE" sz="16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10F9-C6C5-4CDB-B693-6480A63ACE98}" type="datetime1">
              <a:rPr lang="sv-SE" smtClean="0"/>
              <a:t>2025-04-15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Carlson, Statistiska institutionen</a:t>
            </a:r>
            <a:endParaRPr lang="en-US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2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Ram- och </a:t>
            </a:r>
            <a:r>
              <a:rPr lang="sv-SE" dirty="0" smtClean="0"/>
              <a:t>täckningsfel, </a:t>
            </a:r>
            <a:r>
              <a:rPr lang="sv-SE" dirty="0"/>
              <a:t>forts.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FCC6-71C5-4416-9EC2-185EF066BD5C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18</a:t>
            </a:fld>
            <a:endParaRPr lang="sv-SE"/>
          </a:p>
        </p:txBody>
      </p:sp>
      <p:grpSp>
        <p:nvGrpSpPr>
          <p:cNvPr id="3" name="Grupp 2"/>
          <p:cNvGrpSpPr/>
          <p:nvPr/>
        </p:nvGrpSpPr>
        <p:grpSpPr>
          <a:xfrm>
            <a:off x="783337" y="2521996"/>
            <a:ext cx="3862604" cy="2385500"/>
            <a:chOff x="511897" y="2367352"/>
            <a:chExt cx="3862604" cy="2385500"/>
          </a:xfrm>
        </p:grpSpPr>
        <p:sp>
          <p:nvSpPr>
            <p:cNvPr id="8" name="Rektangel 7"/>
            <p:cNvSpPr/>
            <p:nvPr/>
          </p:nvSpPr>
          <p:spPr>
            <a:xfrm>
              <a:off x="794400" y="2751970"/>
              <a:ext cx="3192300" cy="200088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3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Platshållare för innehåll 2"/>
            <p:cNvSpPr txBox="1">
              <a:spLocks/>
            </p:cNvSpPr>
            <p:nvPr/>
          </p:nvSpPr>
          <p:spPr>
            <a:xfrm>
              <a:off x="511897" y="2367352"/>
              <a:ext cx="3862604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lvl="0">
                <a:lnSpc>
                  <a:spcPts val="2900"/>
                </a:lnSpc>
                <a:spcBef>
                  <a:spcPct val="20000"/>
                </a:spcBef>
                <a:buSzPct val="93000"/>
                <a:defRPr/>
              </a:pPr>
              <a:r>
                <a:rPr lang="sv-SE" sz="140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Målpopulation = de vi vill undersöka </a:t>
              </a:r>
            </a:p>
          </p:txBody>
        </p:sp>
      </p:grpSp>
      <p:sp>
        <p:nvSpPr>
          <p:cNvPr id="21" name="Platshållare för innehåll 2"/>
          <p:cNvSpPr>
            <a:spLocks noGrp="1"/>
          </p:cNvSpPr>
          <p:nvPr>
            <p:ph idx="1"/>
          </p:nvPr>
        </p:nvSpPr>
        <p:spPr>
          <a:xfrm>
            <a:off x="597600" y="1310400"/>
            <a:ext cx="8006848" cy="4316400"/>
          </a:xfrm>
        </p:spPr>
        <p:txBody>
          <a:bodyPr>
            <a:normAutofit/>
          </a:bodyPr>
          <a:lstStyle/>
          <a:p>
            <a:r>
              <a:rPr lang="sv-SE" sz="1600" dirty="0" smtClean="0"/>
              <a:t>Om det finns strukturella skillnader mellan mål- och rampopulationerna och dessa skillnader samvarierar med det man vill undersöka så riskerar man systematiska fel.</a:t>
            </a:r>
          </a:p>
        </p:txBody>
      </p:sp>
      <p:grpSp>
        <p:nvGrpSpPr>
          <p:cNvPr id="11" name="Grupp 10"/>
          <p:cNvGrpSpPr/>
          <p:nvPr/>
        </p:nvGrpSpPr>
        <p:grpSpPr>
          <a:xfrm>
            <a:off x="1115616" y="2877945"/>
            <a:ext cx="3358548" cy="2505899"/>
            <a:chOff x="844176" y="2723301"/>
            <a:chExt cx="3358548" cy="2505899"/>
          </a:xfrm>
        </p:grpSpPr>
        <p:sp>
          <p:nvSpPr>
            <p:cNvPr id="15" name="Platshållare för innehåll 2"/>
            <p:cNvSpPr txBox="1">
              <a:spLocks/>
            </p:cNvSpPr>
            <p:nvPr/>
          </p:nvSpPr>
          <p:spPr>
            <a:xfrm>
              <a:off x="2474532" y="4725144"/>
              <a:ext cx="172819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R="0" lvl="0" defTabSz="914400" rtl="0" eaLnBrk="1" fontAlgn="auto" latinLnBrk="0" hangingPunct="1">
                <a:lnSpc>
                  <a:spcPts val="29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3000"/>
                <a:buFont typeface="Verdana" pitchFamily="34" charset="0"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Övertäckning</a:t>
              </a:r>
              <a:endParaRPr lang="sv-SE" sz="1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Platshållare för innehåll 2"/>
            <p:cNvSpPr txBox="1">
              <a:spLocks/>
            </p:cNvSpPr>
            <p:nvPr/>
          </p:nvSpPr>
          <p:spPr>
            <a:xfrm>
              <a:off x="844176" y="2723301"/>
              <a:ext cx="208823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R="0" lvl="0" defTabSz="914400" rtl="0" eaLnBrk="1" fontAlgn="auto" latinLnBrk="0" hangingPunct="1">
                <a:lnSpc>
                  <a:spcPts val="29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3000"/>
                <a:buFont typeface="Verdana" pitchFamily="34" charset="0"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Undertäckning</a:t>
              </a:r>
              <a:endParaRPr lang="sv-SE" sz="16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3" name="Grupp 12"/>
          <p:cNvGrpSpPr/>
          <p:nvPr/>
        </p:nvGrpSpPr>
        <p:grpSpPr>
          <a:xfrm>
            <a:off x="1747096" y="3982020"/>
            <a:ext cx="2241484" cy="1113792"/>
            <a:chOff x="5517340" y="3736896"/>
            <a:chExt cx="2241484" cy="1113792"/>
          </a:xfrm>
        </p:grpSpPr>
        <p:sp>
          <p:nvSpPr>
            <p:cNvPr id="18" name="Ellips 17"/>
            <p:cNvSpPr/>
            <p:nvPr/>
          </p:nvSpPr>
          <p:spPr>
            <a:xfrm>
              <a:off x="5517340" y="3986592"/>
              <a:ext cx="720080" cy="86409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Platshållare för innehåll 2"/>
            <p:cNvSpPr txBox="1">
              <a:spLocks/>
            </p:cNvSpPr>
            <p:nvPr/>
          </p:nvSpPr>
          <p:spPr>
            <a:xfrm>
              <a:off x="6030632" y="3736896"/>
              <a:ext cx="172819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R="0" lvl="0" defTabSz="914400" rtl="0" eaLnBrk="1" fontAlgn="auto" latinLnBrk="0" hangingPunct="1">
                <a:lnSpc>
                  <a:spcPts val="29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3000"/>
                <a:buFont typeface="Verdana" pitchFamily="34" charset="0"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Stickprov</a:t>
              </a:r>
              <a:endParaRPr lang="sv-SE" sz="14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0" name="Rektangel 19"/>
          <p:cNvSpPr/>
          <p:nvPr/>
        </p:nvSpPr>
        <p:spPr>
          <a:xfrm>
            <a:off x="5004048" y="2996952"/>
            <a:ext cx="358665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SzPct val="93000"/>
            </a:pPr>
            <a:r>
              <a:rPr lang="sv-SE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Exempel:</a:t>
            </a:r>
          </a:p>
          <a:p>
            <a:pPr marL="342900" indent="-342900">
              <a:spcBef>
                <a:spcPts val="1200"/>
              </a:spcBef>
              <a:buSzPct val="93000"/>
              <a:buFont typeface="Verdana" pitchFamily="34" charset="0"/>
              <a:buChar char="●"/>
            </a:pPr>
            <a:r>
              <a:rPr lang="sv-SE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Nyfödda och nyligen immigrerade finns </a:t>
            </a:r>
            <a:r>
              <a:rPr lang="sv-SE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 i registret </a:t>
            </a:r>
            <a:r>
              <a:rPr lang="sv-SE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ännu</a:t>
            </a:r>
            <a:r>
              <a:rPr lang="sv-SE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sv-SE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spcBef>
                <a:spcPts val="1200"/>
              </a:spcBef>
              <a:buSzPct val="93000"/>
              <a:buFont typeface="Verdana" pitchFamily="34" charset="0"/>
              <a:buChar char="●"/>
            </a:pPr>
            <a:r>
              <a:rPr lang="sv-SE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Nyligen avlidna och emigrerade finns kvar </a:t>
            </a:r>
            <a:r>
              <a:rPr lang="sv-SE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 </a:t>
            </a:r>
            <a:r>
              <a:rPr lang="sv-SE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registret.</a:t>
            </a:r>
            <a:endParaRPr lang="sv-SE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spcBef>
                <a:spcPts val="1200"/>
              </a:spcBef>
              <a:buSzPct val="93000"/>
              <a:buFont typeface="Verdana" pitchFamily="34" charset="0"/>
              <a:buChar char="●"/>
            </a:pPr>
            <a:r>
              <a:rPr lang="sv-SE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Man </a:t>
            </a:r>
            <a:r>
              <a:rPr lang="sv-SE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undersöker behovet av förskoleplatser inom kommunen för de kommande 5 åren</a:t>
            </a:r>
            <a:r>
              <a:rPr lang="sv-SE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sv-SE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4" name="Grupp 13"/>
          <p:cNvGrpSpPr/>
          <p:nvPr/>
        </p:nvGrpSpPr>
        <p:grpSpPr>
          <a:xfrm>
            <a:off x="959514" y="3325872"/>
            <a:ext cx="4010216" cy="2506656"/>
            <a:chOff x="959514" y="3325872"/>
            <a:chExt cx="4010216" cy="2506656"/>
          </a:xfrm>
        </p:grpSpPr>
        <p:sp>
          <p:nvSpPr>
            <p:cNvPr id="9" name="Rektangel 8"/>
            <p:cNvSpPr/>
            <p:nvPr/>
          </p:nvSpPr>
          <p:spPr>
            <a:xfrm>
              <a:off x="1281864" y="3325872"/>
              <a:ext cx="3192300" cy="2000882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7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Platshållare för innehåll 2"/>
            <p:cNvSpPr txBox="1">
              <a:spLocks/>
            </p:cNvSpPr>
            <p:nvPr/>
          </p:nvSpPr>
          <p:spPr>
            <a:xfrm>
              <a:off x="959514" y="5328472"/>
              <a:ext cx="4010216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R="0" lvl="0" defTabSz="914400" rtl="0" eaLnBrk="1" fontAlgn="auto" latinLnBrk="0" hangingPunct="1">
                <a:spcBef>
                  <a:spcPct val="20000"/>
                </a:spcBef>
                <a:spcAft>
                  <a:spcPts val="0"/>
                </a:spcAft>
                <a:buClrTx/>
                <a:buSzPct val="93000"/>
                <a:buFont typeface="Verdana" pitchFamily="34" charset="0"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Rampopulation = de </a:t>
              </a:r>
              <a:r>
                <a:rPr kumimoji="0" lang="sv-S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som man känner till och som  </a:t>
              </a: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kan dras till urvalet</a:t>
              </a:r>
              <a:endParaRPr lang="sv-SE" sz="1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76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accent4"/>
                </a:solidFill>
              </a:rPr>
              <a:t>2. Mätfel</a:t>
            </a:r>
            <a:endParaRPr lang="sv-SE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v-SE" sz="1600" b="1" dirty="0" smtClean="0"/>
                  <a:t>Mätfel</a:t>
                </a:r>
                <a:r>
                  <a:rPr lang="sv-SE" sz="1600" dirty="0"/>
                  <a:t> = skillnaden mellan erhållet </a:t>
                </a:r>
                <a:r>
                  <a:rPr lang="sv-SE" sz="1600" dirty="0" smtClean="0"/>
                  <a:t>svar </a:t>
                </a:r>
                <a:r>
                  <a:rPr lang="sv-SE" sz="1600" dirty="0"/>
                  <a:t>och sant </a:t>
                </a:r>
                <a:r>
                  <a:rPr lang="sv-SE" sz="1600" dirty="0" smtClean="0"/>
                  <a:t>värde.</a:t>
                </a:r>
                <a:endParaRPr lang="sv-SE" sz="1600" dirty="0"/>
              </a:p>
              <a:p>
                <a:pPr>
                  <a:spcBef>
                    <a:spcPts val="600"/>
                  </a:spcBef>
                </a:pPr>
                <a:r>
                  <a:rPr lang="sv-SE" sz="1600" dirty="0"/>
                  <a:t>Mätningen kan ge upphov till slumpmässiga fel (dåligt instrument):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sv-SE" sz="1600" dirty="0"/>
                  <a:t>variationen som uppstår om vi mäter </a:t>
                </a:r>
                <a:r>
                  <a:rPr lang="sv-SE" sz="1600" dirty="0" smtClean="0"/>
                  <a:t>samma personer flera </a:t>
                </a:r>
                <a:r>
                  <a:rPr lang="sv-SE" sz="1600" dirty="0"/>
                  <a:t>gånger med samma metod förutsatt att det sanna värdet inte förändras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sv-SE" sz="1600" dirty="0"/>
                  <a:t>variationen är graden av tillförlitlighet = </a:t>
                </a:r>
                <a:r>
                  <a:rPr lang="sv-SE" sz="1600" b="1" dirty="0">
                    <a:solidFill>
                      <a:srgbClr val="0070C0"/>
                    </a:solidFill>
                  </a:rPr>
                  <a:t>reliabilitet</a:t>
                </a:r>
              </a:p>
              <a:p>
                <a:pPr>
                  <a:spcBef>
                    <a:spcPts val="1800"/>
                  </a:spcBef>
                  <a:tabLst>
                    <a:tab pos="2151063" algn="l"/>
                  </a:tabLst>
                </a:pPr>
                <a:r>
                  <a:rPr lang="sv-SE" sz="1600" dirty="0" smtClean="0"/>
                  <a:t>Mätningen kan även ge upphov till systematiska fel:</a:t>
                </a:r>
                <a:endParaRPr lang="sv-SE" sz="1800" b="1" i="1" dirty="0" smtClean="0"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§"/>
                  <a:tabLst>
                    <a:tab pos="2151063" algn="l"/>
                  </a:tabLst>
                </a:pPr>
                <a14:m>
                  <m:oMath xmlns:m="http://schemas.openxmlformats.org/officeDocument/2006/math">
                    <m:r>
                      <a:rPr lang="sv-SE" sz="1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sv-SE" sz="1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sv-SE" sz="1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800" b="1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sv-SE" sz="16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  där </a:t>
                </a:r>
                <a14:m>
                  <m:oMath xmlns:m="http://schemas.openxmlformats.org/officeDocument/2006/math">
                    <m:r>
                      <a:rPr lang="sv-SE" sz="1800" b="1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sv-SE" sz="1800" b="1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1600" dirty="0">
                    <a:solidFill>
                      <a:schemeClr val="accent3">
                        <a:lumMod val="75000"/>
                      </a:schemeClr>
                    </a:solidFill>
                  </a:rPr>
                  <a:t> uppmätt värde, </a:t>
                </a:r>
                <a14:m>
                  <m:oMath xmlns:m="http://schemas.openxmlformats.org/officeDocument/2006/math">
                    <m:r>
                      <a:rPr lang="sv-SE" sz="1800" b="1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sv-SE" sz="1800" b="1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1600" dirty="0">
                    <a:solidFill>
                      <a:schemeClr val="accent3">
                        <a:lumMod val="75000"/>
                      </a:schemeClr>
                    </a:solidFill>
                  </a:rPr>
                  <a:t> sant värde och </a:t>
                </a:r>
                <a14:m>
                  <m:oMath xmlns:m="http://schemas.openxmlformats.org/officeDocument/2006/math">
                    <m:r>
                      <a:rPr lang="sv-SE" sz="1800" b="1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sv-SE" sz="1800" b="1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1600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  <a:r>
                  <a:rPr lang="sv-SE" sz="16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mätfel</a:t>
                </a:r>
                <a:endParaRPr lang="sv-SE" sz="16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lvl="2"/>
                <a:r>
                  <a:rPr lang="sv-SE" sz="1600" dirty="0">
                    <a:solidFill>
                      <a:schemeClr val="accent3">
                        <a:lumMod val="75000"/>
                      </a:schemeClr>
                    </a:solidFill>
                  </a:rPr>
                  <a:t>om variansen för </a:t>
                </a:r>
                <a14:m>
                  <m:oMath xmlns:m="http://schemas.openxmlformats.org/officeDocument/2006/math">
                    <m:r>
                      <a:rPr lang="sv-SE" sz="1800" b="1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sv-SE" sz="1600" dirty="0">
                    <a:solidFill>
                      <a:schemeClr val="accent3">
                        <a:lumMod val="75000"/>
                      </a:schemeClr>
                    </a:solidFill>
                  </a:rPr>
                  <a:t> är liten </a:t>
                </a:r>
                <a:r>
                  <a:rPr lang="sv-SE" sz="1600" dirty="0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sv-SE" sz="1600" dirty="0">
                    <a:solidFill>
                      <a:schemeClr val="accent3">
                        <a:lumMod val="75000"/>
                      </a:schemeClr>
                    </a:solidFill>
                  </a:rPr>
                  <a:t> hög reliabilitet, </a:t>
                </a:r>
              </a:p>
              <a:p>
                <a:pPr lvl="2"/>
                <a:r>
                  <a:rPr lang="sv-SE" sz="1600" dirty="0">
                    <a:solidFill>
                      <a:schemeClr val="accent3">
                        <a:lumMod val="75000"/>
                      </a:schemeClr>
                    </a:solidFill>
                  </a:rPr>
                  <a:t>om variansen för </a:t>
                </a:r>
                <a14:m>
                  <m:oMath xmlns:m="http://schemas.openxmlformats.org/officeDocument/2006/math">
                    <m:r>
                      <a:rPr lang="sv-SE" sz="1800" b="1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sv-SE" sz="1600" dirty="0">
                    <a:solidFill>
                      <a:schemeClr val="accent3">
                        <a:lumMod val="75000"/>
                      </a:schemeClr>
                    </a:solidFill>
                  </a:rPr>
                  <a:t> är stor </a:t>
                </a:r>
                <a:r>
                  <a:rPr lang="sv-SE" sz="1600" dirty="0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:r>
                  <a:rPr lang="sv-SE" sz="1600" dirty="0">
                    <a:solidFill>
                      <a:schemeClr val="accent3">
                        <a:lumMod val="75000"/>
                      </a:schemeClr>
                    </a:solidFill>
                  </a:rPr>
                  <a:t>låg reliabilitet </a:t>
                </a:r>
                <a:endParaRPr lang="sv-SE" sz="1600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lvl="2"/>
                <a:r>
                  <a:rPr lang="sv-SE" sz="16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om </a:t>
                </a:r>
                <a14:m>
                  <m:oMath xmlns:m="http://schemas.openxmlformats.org/officeDocument/2006/math">
                    <m:r>
                      <a:rPr lang="sv-SE" sz="1800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sv-SE" sz="1800" b="1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b="1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sv-SE" sz="1800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v-SE" sz="1800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sz="1800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v-SE" sz="16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 systematiskt fel, bias</a:t>
                </a:r>
                <a:endParaRPr lang="sv-SE" sz="16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5E88-9552-49ED-B241-9F144931722E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501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Idag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sv-SE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Datakällor </a:t>
            </a:r>
            <a:r>
              <a:rPr lang="sv-SE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och </a:t>
            </a:r>
            <a:r>
              <a:rPr lang="sv-SE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datainsamlingsmetoder</a:t>
            </a:r>
          </a:p>
          <a:p>
            <a:pPr lvl="1"/>
            <a:r>
              <a:rPr lang="sv-SE" sz="1600" dirty="0" smtClean="0"/>
              <a:t>primär- </a:t>
            </a:r>
            <a:r>
              <a:rPr lang="sv-SE" sz="1600" dirty="0"/>
              <a:t>och </a:t>
            </a:r>
            <a:r>
              <a:rPr lang="sv-SE" sz="1600" dirty="0" smtClean="0"/>
              <a:t>sekundärdata, registerdata</a:t>
            </a:r>
            <a:endParaRPr lang="sv-SE" sz="1600" dirty="0"/>
          </a:p>
          <a:p>
            <a:pPr>
              <a:spcBef>
                <a:spcPts val="1800"/>
              </a:spcBef>
              <a:buFont typeface="+mj-lt"/>
              <a:buAutoNum type="arabicPeriod"/>
            </a:pPr>
            <a:r>
              <a:rPr lang="sv-SE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Fel i undersökningar</a:t>
            </a:r>
          </a:p>
          <a:p>
            <a:pPr lvl="1">
              <a:spcBef>
                <a:spcPts val="480"/>
              </a:spcBef>
            </a:pPr>
            <a:r>
              <a:rPr lang="sv-SE" sz="1600" dirty="0" smtClean="0"/>
              <a:t>feltyper, orsaker och </a:t>
            </a:r>
            <a:r>
              <a:rPr lang="sv-SE" sz="1600" dirty="0" smtClean="0"/>
              <a:t>effekter</a:t>
            </a:r>
          </a:p>
          <a:p>
            <a:pPr>
              <a:spcBef>
                <a:spcPts val="1800"/>
              </a:spcBef>
              <a:buFont typeface="+mj-lt"/>
              <a:buAutoNum type="arabicPeriod"/>
            </a:pPr>
            <a:r>
              <a:rPr lang="sv-SE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Sveriges Officiella Statistik (SOS)</a:t>
            </a:r>
          </a:p>
          <a:p>
            <a:pPr lvl="1">
              <a:spcBef>
                <a:spcPts val="480"/>
              </a:spcBef>
            </a:pPr>
            <a:r>
              <a:rPr lang="sv-SE" sz="1600" dirty="0" smtClean="0"/>
              <a:t>statistikansvariga myndigheter (</a:t>
            </a:r>
            <a:r>
              <a:rPr lang="sv-SE" sz="1600" dirty="0"/>
              <a:t>SAM)</a:t>
            </a:r>
          </a:p>
          <a:p>
            <a:pPr>
              <a:spcBef>
                <a:spcPts val="1800"/>
              </a:spcBef>
              <a:buFont typeface="+mj-lt"/>
              <a:buAutoNum type="arabicPeriod"/>
            </a:pPr>
            <a:r>
              <a:rPr lang="sv-SE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Kvalitet i statistiska undersökningar</a:t>
            </a:r>
          </a:p>
          <a:p>
            <a:pPr lvl="1">
              <a:spcBef>
                <a:spcPts val="480"/>
              </a:spcBef>
            </a:pPr>
            <a:r>
              <a:rPr lang="sv-SE" sz="1600" dirty="0"/>
              <a:t>lagstiftning och industristandard, kvalitetsredovisning</a:t>
            </a:r>
            <a:endParaRPr lang="sv-SE" sz="1600" dirty="0" smtClean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32B3-4F19-4ED6-B87C-20571BE2CAD4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31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Validitet och reliabilitet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600" b="1" dirty="0">
                <a:solidFill>
                  <a:srgbClr val="0070C0"/>
                </a:solidFill>
              </a:rPr>
              <a:t>Validitet</a:t>
            </a:r>
            <a:r>
              <a:rPr lang="sv-SE" sz="1600" b="1" dirty="0"/>
              <a:t> </a:t>
            </a:r>
            <a:r>
              <a:rPr lang="sv-SE" sz="1600" dirty="0"/>
              <a:t>betyder att mätningen mäter det man vill </a:t>
            </a:r>
            <a:r>
              <a:rPr lang="sv-SE" sz="1600" dirty="0" smtClean="0"/>
              <a:t>mäta, dvs. mätningens </a:t>
            </a:r>
            <a:r>
              <a:rPr lang="sv-SE" sz="1600" dirty="0"/>
              <a:t>relevans</a:t>
            </a:r>
            <a:r>
              <a:rPr lang="sv-SE" sz="1600" dirty="0" smtClean="0"/>
              <a:t>.</a:t>
            </a:r>
            <a:endParaRPr lang="sv-SE" sz="16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sv-SE" sz="1600" dirty="0" smtClean="0"/>
              <a:t>Hög </a:t>
            </a:r>
            <a:r>
              <a:rPr lang="sv-SE" sz="1600" dirty="0"/>
              <a:t>validitet kräver hög </a:t>
            </a:r>
            <a:r>
              <a:rPr lang="sv-SE" sz="1600" dirty="0" smtClean="0"/>
              <a:t>reliabilitet</a:t>
            </a:r>
            <a:endParaRPr lang="sv-SE" sz="1600" dirty="0"/>
          </a:p>
          <a:p>
            <a:pPr lvl="1">
              <a:spcBef>
                <a:spcPts val="600"/>
              </a:spcBef>
            </a:pPr>
            <a:r>
              <a:rPr lang="sv-SE" sz="1600" b="1" dirty="0" smtClean="0">
                <a:solidFill>
                  <a:srgbClr val="C00000"/>
                </a:solidFill>
              </a:rPr>
              <a:t>Hög </a:t>
            </a:r>
            <a:r>
              <a:rPr lang="sv-SE" sz="1600" b="1" dirty="0">
                <a:solidFill>
                  <a:srgbClr val="C00000"/>
                </a:solidFill>
              </a:rPr>
              <a:t>reliabilitet är ingen garanti för validitet </a:t>
            </a:r>
            <a:r>
              <a:rPr lang="sv-SE" sz="1600" dirty="0"/>
              <a:t>(fel inställd våg</a:t>
            </a:r>
            <a:r>
              <a:rPr lang="sv-SE" sz="1600" dirty="0" smtClean="0"/>
              <a:t>),</a:t>
            </a:r>
            <a:endParaRPr lang="sv-SE" sz="1600" dirty="0"/>
          </a:p>
          <a:p>
            <a:pPr lvl="1">
              <a:spcBef>
                <a:spcPts val="600"/>
              </a:spcBef>
            </a:pPr>
            <a:r>
              <a:rPr lang="sv-SE" sz="1600" dirty="0" smtClean="0"/>
              <a:t>Låg </a:t>
            </a:r>
            <a:r>
              <a:rPr lang="sv-SE" sz="1600" dirty="0"/>
              <a:t>reliabilitet </a:t>
            </a:r>
            <a:r>
              <a:rPr lang="sv-SE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lang="sv-SE" sz="1600" dirty="0"/>
              <a:t> låg validitet.</a:t>
            </a:r>
          </a:p>
          <a:p>
            <a:pPr>
              <a:spcBef>
                <a:spcPts val="1800"/>
              </a:spcBef>
            </a:pPr>
            <a:r>
              <a:rPr lang="sv-SE" sz="1600" dirty="0"/>
              <a:t>Ett dåligt sätt att mäta på kan ge upphov till systematiska mätfel:</a:t>
            </a:r>
          </a:p>
          <a:p>
            <a:pPr lvl="1">
              <a:spcBef>
                <a:spcPts val="600"/>
              </a:spcBef>
            </a:pPr>
            <a:r>
              <a:rPr lang="sv-SE" sz="1600" b="1" dirty="0">
                <a:solidFill>
                  <a:srgbClr val="C00000"/>
                </a:solidFill>
              </a:rPr>
              <a:t>systematiska mätfel som ger upphov till bias gör att </a:t>
            </a:r>
            <a:r>
              <a:rPr lang="sv-SE" sz="1600" b="1" dirty="0" smtClean="0">
                <a:solidFill>
                  <a:srgbClr val="C00000"/>
                </a:solidFill>
              </a:rPr>
              <a:t>validiteten är låg.</a:t>
            </a:r>
            <a:endParaRPr lang="sv-SE" sz="1600" dirty="0"/>
          </a:p>
          <a:p>
            <a:pPr>
              <a:spcBef>
                <a:spcPts val="1800"/>
              </a:spcBef>
            </a:pPr>
            <a:r>
              <a:rPr lang="sv-SE" sz="1600" dirty="0" smtClean="0"/>
              <a:t>Läs gärna mer på </a:t>
            </a:r>
            <a:r>
              <a:rPr lang="sv-SE" sz="1600" dirty="0">
                <a:hlinkClick r:id="rId3"/>
              </a:rPr>
              <a:t>https://sv.wikipedia.org/wiki/Validitet</a:t>
            </a:r>
            <a:r>
              <a:rPr lang="sv-SE" sz="1600" dirty="0"/>
              <a:t> </a:t>
            </a:r>
          </a:p>
          <a:p>
            <a:pPr lvl="1"/>
            <a:endParaRPr lang="sv-SE" sz="1600" b="1" dirty="0">
              <a:solidFill>
                <a:srgbClr val="C00000"/>
              </a:solidFill>
            </a:endParaRP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2051-AB21-47D7-8DC5-9B2A18A8C673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380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Reliabilitet och </a:t>
            </a:r>
            <a:r>
              <a:rPr lang="sv-SE" dirty="0" smtClean="0"/>
              <a:t>validitet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7979-C23B-42D9-AC11-E78F88B48860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21</a:t>
            </a:fld>
            <a:endParaRPr lang="sv-SE"/>
          </a:p>
        </p:txBody>
      </p:sp>
      <p:grpSp>
        <p:nvGrpSpPr>
          <p:cNvPr id="69" name="Grupp 68"/>
          <p:cNvGrpSpPr/>
          <p:nvPr/>
        </p:nvGrpSpPr>
        <p:grpSpPr>
          <a:xfrm>
            <a:off x="1915807" y="1615098"/>
            <a:ext cx="1584176" cy="1542608"/>
            <a:chOff x="367112" y="1471488"/>
            <a:chExt cx="1584176" cy="1542608"/>
          </a:xfrm>
        </p:grpSpPr>
        <p:sp>
          <p:nvSpPr>
            <p:cNvPr id="3" name="Ellips 2"/>
            <p:cNvSpPr/>
            <p:nvPr/>
          </p:nvSpPr>
          <p:spPr>
            <a:xfrm>
              <a:off x="367112" y="1471488"/>
              <a:ext cx="1584176" cy="15426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Ellips 9"/>
            <p:cNvSpPr/>
            <p:nvPr/>
          </p:nvSpPr>
          <p:spPr>
            <a:xfrm>
              <a:off x="525557" y="1639662"/>
              <a:ext cx="1276818" cy="12308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Ellips 10"/>
            <p:cNvSpPr/>
            <p:nvPr/>
          </p:nvSpPr>
          <p:spPr>
            <a:xfrm>
              <a:off x="724153" y="1816620"/>
              <a:ext cx="864096" cy="86409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Ellips 12"/>
            <p:cNvSpPr/>
            <p:nvPr/>
          </p:nvSpPr>
          <p:spPr>
            <a:xfrm>
              <a:off x="866969" y="1979186"/>
              <a:ext cx="576064" cy="548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8" name="Grupp 67"/>
          <p:cNvGrpSpPr/>
          <p:nvPr/>
        </p:nvGrpSpPr>
        <p:grpSpPr>
          <a:xfrm>
            <a:off x="4855218" y="1615098"/>
            <a:ext cx="1584176" cy="1542608"/>
            <a:chOff x="2691473" y="1471488"/>
            <a:chExt cx="1584176" cy="1542608"/>
          </a:xfrm>
        </p:grpSpPr>
        <p:sp>
          <p:nvSpPr>
            <p:cNvPr id="20" name="Ellips 19"/>
            <p:cNvSpPr/>
            <p:nvPr/>
          </p:nvSpPr>
          <p:spPr>
            <a:xfrm>
              <a:off x="2691473" y="1471488"/>
              <a:ext cx="1584176" cy="15426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Ellips 20"/>
            <p:cNvSpPr/>
            <p:nvPr/>
          </p:nvSpPr>
          <p:spPr>
            <a:xfrm>
              <a:off x="2849918" y="1639662"/>
              <a:ext cx="1276818" cy="12308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Ellips 21"/>
            <p:cNvSpPr/>
            <p:nvPr/>
          </p:nvSpPr>
          <p:spPr>
            <a:xfrm>
              <a:off x="3048514" y="1816620"/>
              <a:ext cx="864096" cy="86409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Ellips 22"/>
            <p:cNvSpPr/>
            <p:nvPr/>
          </p:nvSpPr>
          <p:spPr>
            <a:xfrm>
              <a:off x="3191330" y="1979186"/>
              <a:ext cx="576064" cy="548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0" name="Grupp 79"/>
          <p:cNvGrpSpPr/>
          <p:nvPr/>
        </p:nvGrpSpPr>
        <p:grpSpPr>
          <a:xfrm>
            <a:off x="1984288" y="3868708"/>
            <a:ext cx="1584176" cy="1542608"/>
            <a:chOff x="435593" y="3542982"/>
            <a:chExt cx="1584176" cy="1542608"/>
          </a:xfrm>
        </p:grpSpPr>
        <p:sp>
          <p:nvSpPr>
            <p:cNvPr id="31" name="Ellips 30"/>
            <p:cNvSpPr/>
            <p:nvPr/>
          </p:nvSpPr>
          <p:spPr>
            <a:xfrm>
              <a:off x="435593" y="3542982"/>
              <a:ext cx="1584176" cy="15426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Ellips 31"/>
            <p:cNvSpPr/>
            <p:nvPr/>
          </p:nvSpPr>
          <p:spPr>
            <a:xfrm>
              <a:off x="594038" y="3711156"/>
              <a:ext cx="1276818" cy="12308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Ellips 32"/>
            <p:cNvSpPr/>
            <p:nvPr/>
          </p:nvSpPr>
          <p:spPr>
            <a:xfrm>
              <a:off x="792634" y="3888114"/>
              <a:ext cx="864096" cy="86409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Ellips 33"/>
            <p:cNvSpPr/>
            <p:nvPr/>
          </p:nvSpPr>
          <p:spPr>
            <a:xfrm>
              <a:off x="935450" y="4050680"/>
              <a:ext cx="576064" cy="548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4" name="Grupp 93"/>
          <p:cNvGrpSpPr/>
          <p:nvPr/>
        </p:nvGrpSpPr>
        <p:grpSpPr>
          <a:xfrm>
            <a:off x="4923699" y="3868708"/>
            <a:ext cx="1584176" cy="1542608"/>
            <a:chOff x="4923699" y="3686592"/>
            <a:chExt cx="1584176" cy="1542608"/>
          </a:xfrm>
        </p:grpSpPr>
        <p:sp>
          <p:nvSpPr>
            <p:cNvPr id="41" name="Ellips 40"/>
            <p:cNvSpPr/>
            <p:nvPr/>
          </p:nvSpPr>
          <p:spPr>
            <a:xfrm>
              <a:off x="4923699" y="3686592"/>
              <a:ext cx="1584176" cy="15426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Ellips 41"/>
            <p:cNvSpPr/>
            <p:nvPr/>
          </p:nvSpPr>
          <p:spPr>
            <a:xfrm>
              <a:off x="5082144" y="3854766"/>
              <a:ext cx="1276818" cy="12308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Ellips 42"/>
            <p:cNvSpPr/>
            <p:nvPr/>
          </p:nvSpPr>
          <p:spPr>
            <a:xfrm>
              <a:off x="5280740" y="4031724"/>
              <a:ext cx="864096" cy="86409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Ellips 43"/>
            <p:cNvSpPr/>
            <p:nvPr/>
          </p:nvSpPr>
          <p:spPr>
            <a:xfrm>
              <a:off x="5423556" y="4194290"/>
              <a:ext cx="576064" cy="548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2" name="Grupp 91"/>
          <p:cNvGrpSpPr/>
          <p:nvPr/>
        </p:nvGrpSpPr>
        <p:grpSpPr>
          <a:xfrm>
            <a:off x="5715181" y="1511336"/>
            <a:ext cx="717548" cy="714593"/>
            <a:chOff x="1907704" y="1367726"/>
            <a:chExt cx="717548" cy="71459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Rektangel 15"/>
            <p:cNvSpPr/>
            <p:nvPr/>
          </p:nvSpPr>
          <p:spPr>
            <a:xfrm>
              <a:off x="2050337" y="136772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17" name="Rektangel 16"/>
            <p:cNvSpPr/>
            <p:nvPr/>
          </p:nvSpPr>
          <p:spPr>
            <a:xfrm>
              <a:off x="2183218" y="1712987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14" name="Rektangel 13"/>
            <p:cNvSpPr/>
            <p:nvPr/>
          </p:nvSpPr>
          <p:spPr>
            <a:xfrm>
              <a:off x="1907704" y="152315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15" name="Rektangel 14"/>
            <p:cNvSpPr/>
            <p:nvPr/>
          </p:nvSpPr>
          <p:spPr>
            <a:xfrm>
              <a:off x="2211679" y="15587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18" name="Rektangel 17"/>
            <p:cNvSpPr/>
            <p:nvPr/>
          </p:nvSpPr>
          <p:spPr>
            <a:xfrm>
              <a:off x="2004518" y="164471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19" name="Rektangel 18"/>
            <p:cNvSpPr/>
            <p:nvPr/>
          </p:nvSpPr>
          <p:spPr>
            <a:xfrm>
              <a:off x="2087018" y="15087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57" name="Rektangel 56"/>
            <p:cNvSpPr/>
            <p:nvPr/>
          </p:nvSpPr>
          <p:spPr>
            <a:xfrm>
              <a:off x="2236232" y="139640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58" name="Rektangel 57"/>
            <p:cNvSpPr/>
            <p:nvPr/>
          </p:nvSpPr>
          <p:spPr>
            <a:xfrm>
              <a:off x="2325170" y="163966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</p:grpSp>
      <p:grpSp>
        <p:nvGrpSpPr>
          <p:cNvPr id="93" name="Grupp 92"/>
          <p:cNvGrpSpPr/>
          <p:nvPr/>
        </p:nvGrpSpPr>
        <p:grpSpPr>
          <a:xfrm>
            <a:off x="2378252" y="2041419"/>
            <a:ext cx="699496" cy="714593"/>
            <a:chOff x="4378894" y="1885495"/>
            <a:chExt cx="699496" cy="71459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Rektangel 23"/>
            <p:cNvSpPr/>
            <p:nvPr/>
          </p:nvSpPr>
          <p:spPr>
            <a:xfrm>
              <a:off x="4412443" y="206836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25" name="Rektangel 24"/>
            <p:cNvSpPr/>
            <p:nvPr/>
          </p:nvSpPr>
          <p:spPr>
            <a:xfrm>
              <a:off x="4704059" y="2076527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26" name="Rektangel 25"/>
            <p:cNvSpPr/>
            <p:nvPr/>
          </p:nvSpPr>
          <p:spPr>
            <a:xfrm>
              <a:off x="4538611" y="188549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27" name="Rektangel 26"/>
            <p:cNvSpPr/>
            <p:nvPr/>
          </p:nvSpPr>
          <p:spPr>
            <a:xfrm>
              <a:off x="4671492" y="223075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28" name="Rektangel 27"/>
            <p:cNvSpPr/>
            <p:nvPr/>
          </p:nvSpPr>
          <p:spPr>
            <a:xfrm>
              <a:off x="4480066" y="2202571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29" name="Rektangel 28"/>
            <p:cNvSpPr/>
            <p:nvPr/>
          </p:nvSpPr>
          <p:spPr>
            <a:xfrm>
              <a:off x="4579398" y="202649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66" name="Rektangel 65"/>
            <p:cNvSpPr/>
            <p:nvPr/>
          </p:nvSpPr>
          <p:spPr>
            <a:xfrm>
              <a:off x="4778308" y="197918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67" name="Rektangel 66"/>
            <p:cNvSpPr/>
            <p:nvPr/>
          </p:nvSpPr>
          <p:spPr>
            <a:xfrm>
              <a:off x="4378894" y="191383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</p:grpSp>
      <p:grpSp>
        <p:nvGrpSpPr>
          <p:cNvPr id="79" name="Grupp 78"/>
          <p:cNvGrpSpPr/>
          <p:nvPr/>
        </p:nvGrpSpPr>
        <p:grpSpPr>
          <a:xfrm>
            <a:off x="2007226" y="3973234"/>
            <a:ext cx="1468501" cy="1406856"/>
            <a:chOff x="458531" y="3647508"/>
            <a:chExt cx="1468501" cy="14068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0" name="Rektangel 69"/>
            <p:cNvSpPr/>
            <p:nvPr/>
          </p:nvSpPr>
          <p:spPr>
            <a:xfrm>
              <a:off x="458531" y="393039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71" name="Rektangel 70"/>
            <p:cNvSpPr/>
            <p:nvPr/>
          </p:nvSpPr>
          <p:spPr>
            <a:xfrm>
              <a:off x="1038516" y="468503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72" name="Rektangel 71"/>
            <p:cNvSpPr/>
            <p:nvPr/>
          </p:nvSpPr>
          <p:spPr>
            <a:xfrm>
              <a:off x="1626950" y="4325127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73" name="Rektangel 72"/>
            <p:cNvSpPr/>
            <p:nvPr/>
          </p:nvSpPr>
          <p:spPr>
            <a:xfrm>
              <a:off x="1289887" y="402882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74" name="Rektangel 73"/>
            <p:cNvSpPr/>
            <p:nvPr/>
          </p:nvSpPr>
          <p:spPr>
            <a:xfrm>
              <a:off x="754826" y="434199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75" name="Rektangel 74"/>
            <p:cNvSpPr/>
            <p:nvPr/>
          </p:nvSpPr>
          <p:spPr>
            <a:xfrm>
              <a:off x="949018" y="373743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76" name="Rektangel 75"/>
            <p:cNvSpPr/>
            <p:nvPr/>
          </p:nvSpPr>
          <p:spPr>
            <a:xfrm>
              <a:off x="1471479" y="364750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77" name="Rektangel 76"/>
            <p:cNvSpPr/>
            <p:nvPr/>
          </p:nvSpPr>
          <p:spPr>
            <a:xfrm>
              <a:off x="714001" y="4512441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78" name="Rektangel 77"/>
            <p:cNvSpPr/>
            <p:nvPr/>
          </p:nvSpPr>
          <p:spPr>
            <a:xfrm>
              <a:off x="1089849" y="419699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</p:grpSp>
      <p:grpSp>
        <p:nvGrpSpPr>
          <p:cNvPr id="81" name="Grupp 80"/>
          <p:cNvGrpSpPr/>
          <p:nvPr/>
        </p:nvGrpSpPr>
        <p:grpSpPr>
          <a:xfrm>
            <a:off x="5697320" y="3572688"/>
            <a:ext cx="1468501" cy="1406856"/>
            <a:chOff x="458531" y="3647508"/>
            <a:chExt cx="1468501" cy="14068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2" name="Rektangel 81"/>
            <p:cNvSpPr/>
            <p:nvPr/>
          </p:nvSpPr>
          <p:spPr>
            <a:xfrm>
              <a:off x="458531" y="393039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83" name="Rektangel 82"/>
            <p:cNvSpPr/>
            <p:nvPr/>
          </p:nvSpPr>
          <p:spPr>
            <a:xfrm>
              <a:off x="1038516" y="468503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84" name="Rektangel 83"/>
            <p:cNvSpPr/>
            <p:nvPr/>
          </p:nvSpPr>
          <p:spPr>
            <a:xfrm>
              <a:off x="1626950" y="4325127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85" name="Rektangel 84"/>
            <p:cNvSpPr/>
            <p:nvPr/>
          </p:nvSpPr>
          <p:spPr>
            <a:xfrm>
              <a:off x="1289887" y="402882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86" name="Rektangel 85"/>
            <p:cNvSpPr/>
            <p:nvPr/>
          </p:nvSpPr>
          <p:spPr>
            <a:xfrm>
              <a:off x="754826" y="434199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87" name="Rektangel 86"/>
            <p:cNvSpPr/>
            <p:nvPr/>
          </p:nvSpPr>
          <p:spPr>
            <a:xfrm>
              <a:off x="949018" y="373743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88" name="Rektangel 87"/>
            <p:cNvSpPr/>
            <p:nvPr/>
          </p:nvSpPr>
          <p:spPr>
            <a:xfrm>
              <a:off x="1471479" y="364750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89" name="Rektangel 88"/>
            <p:cNvSpPr/>
            <p:nvPr/>
          </p:nvSpPr>
          <p:spPr>
            <a:xfrm>
              <a:off x="714001" y="4512441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  <p:sp>
          <p:nvSpPr>
            <p:cNvPr id="90" name="Rektangel 89"/>
            <p:cNvSpPr/>
            <p:nvPr/>
          </p:nvSpPr>
          <p:spPr>
            <a:xfrm>
              <a:off x="1089849" y="419699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/>
                <a:t>•</a:t>
              </a:r>
            </a:p>
          </p:txBody>
        </p:sp>
      </p:grpSp>
      <p:sp>
        <p:nvSpPr>
          <p:cNvPr id="91" name="textruta 90"/>
          <p:cNvSpPr txBox="1"/>
          <p:nvPr/>
        </p:nvSpPr>
        <p:spPr>
          <a:xfrm>
            <a:off x="4490439" y="3222132"/>
            <a:ext cx="2323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Hög reliabilitet, låg validitet</a:t>
            </a:r>
            <a:endParaRPr lang="sv-SE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5" name="textruta 94"/>
          <p:cNvSpPr txBox="1"/>
          <p:nvPr/>
        </p:nvSpPr>
        <p:spPr>
          <a:xfrm>
            <a:off x="1547567" y="3211734"/>
            <a:ext cx="2379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Hög reliabilitet, hög validitet</a:t>
            </a:r>
            <a:endParaRPr lang="sv-SE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6" name="textruta 95"/>
          <p:cNvSpPr txBox="1"/>
          <p:nvPr/>
        </p:nvSpPr>
        <p:spPr>
          <a:xfrm>
            <a:off x="4595790" y="5460599"/>
            <a:ext cx="2249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låg reliabilitet, </a:t>
            </a:r>
            <a:r>
              <a:rPr lang="sv-SE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låg </a:t>
            </a:r>
            <a:r>
              <a:rPr lang="sv-SE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validitet</a:t>
            </a:r>
            <a:endParaRPr lang="sv-SE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7" name="textruta 96"/>
          <p:cNvSpPr txBox="1"/>
          <p:nvPr/>
        </p:nvSpPr>
        <p:spPr>
          <a:xfrm>
            <a:off x="1468680" y="5462032"/>
            <a:ext cx="2606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Lägre </a:t>
            </a:r>
            <a:r>
              <a:rPr lang="sv-SE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reliabilitet, </a:t>
            </a:r>
            <a:r>
              <a:rPr lang="sv-SE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lägre </a:t>
            </a:r>
            <a:r>
              <a:rPr lang="sv-SE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validitet</a:t>
            </a:r>
            <a:endParaRPr lang="sv-SE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0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När uppstår mätfelet?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dirty="0" smtClean="0"/>
              <a:t>T.ex</a:t>
            </a:r>
            <a:r>
              <a:rPr lang="sv-SE" sz="1600" dirty="0"/>
              <a:t>. vid individundersökningar:</a:t>
            </a:r>
          </a:p>
          <a:p>
            <a:r>
              <a:rPr lang="sv-SE" sz="1600" dirty="0"/>
              <a:t>När som helst </a:t>
            </a:r>
            <a:r>
              <a:rPr lang="sv-SE" sz="1600" dirty="0" smtClean="0"/>
              <a:t>i den s.k. </a:t>
            </a:r>
            <a:r>
              <a:rPr lang="sv-SE" sz="1600" b="1" dirty="0" smtClean="0"/>
              <a:t>CASM</a:t>
            </a:r>
            <a:r>
              <a:rPr lang="sv-SE" sz="1600" dirty="0" smtClean="0"/>
              <a:t>-modellen</a:t>
            </a:r>
            <a:r>
              <a:rPr lang="sv-SE" sz="1600" b="1" baseline="30000" dirty="0"/>
              <a:t>*</a:t>
            </a:r>
            <a:r>
              <a:rPr lang="sv-SE" sz="1600" dirty="0" smtClean="0"/>
              <a:t>/4-stegs modellen:</a:t>
            </a:r>
            <a:endParaRPr lang="sv-SE" sz="1600" dirty="0"/>
          </a:p>
          <a:p>
            <a:pPr>
              <a:spcBef>
                <a:spcPts val="0"/>
              </a:spcBef>
            </a:pPr>
            <a:endParaRPr lang="sv-SE" sz="1600" dirty="0"/>
          </a:p>
          <a:p>
            <a:endParaRPr lang="sv-SE" sz="1600" dirty="0"/>
          </a:p>
          <a:p>
            <a:endParaRPr lang="sv-SE" sz="1600" dirty="0"/>
          </a:p>
          <a:p>
            <a:pPr>
              <a:spcBef>
                <a:spcPts val="0"/>
              </a:spcBef>
            </a:pPr>
            <a:r>
              <a:rPr lang="sv-SE" sz="1600" b="1" dirty="0" err="1"/>
              <a:t>Satisficing</a:t>
            </a:r>
            <a:r>
              <a:rPr lang="sv-SE" sz="1600" dirty="0"/>
              <a:t> – tillräckligt bra, bekväm väg genom formuläret</a:t>
            </a:r>
          </a:p>
          <a:p>
            <a:r>
              <a:rPr lang="sv-SE" sz="1600" b="1" dirty="0"/>
              <a:t>Social önskvärdhet</a:t>
            </a:r>
            <a:r>
              <a:rPr lang="sv-SE" sz="1600" dirty="0"/>
              <a:t> – vill inte vara udda, </a:t>
            </a:r>
            <a:r>
              <a:rPr lang="sv-SE" sz="1600" dirty="0" smtClean="0"/>
              <a:t>prestigebias</a:t>
            </a:r>
            <a:r>
              <a:rPr lang="sv-SE" sz="1600" dirty="0"/>
              <a:t>, integritet, känsliga frågor</a:t>
            </a:r>
          </a:p>
          <a:p>
            <a:r>
              <a:rPr lang="sv-SE" sz="1600" b="1" dirty="0" err="1"/>
              <a:t>Aquiescence</a:t>
            </a:r>
            <a:r>
              <a:rPr lang="sv-SE" sz="1600" dirty="0"/>
              <a:t> – tendens att ”hålla med”, vara positiv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F4F6-8609-495D-8E30-FE007068B96B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22</a:t>
            </a:fld>
            <a:endParaRPr lang="sv-SE"/>
          </a:p>
        </p:txBody>
      </p:sp>
      <p:graphicFrame>
        <p:nvGraphicFramePr>
          <p:cNvPr id="27" name="Diagram 26"/>
          <p:cNvGraphicFramePr/>
          <p:nvPr>
            <p:extLst/>
          </p:nvPr>
        </p:nvGraphicFramePr>
        <p:xfrm>
          <a:off x="597600" y="2348880"/>
          <a:ext cx="79488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ktangel 6"/>
          <p:cNvSpPr/>
          <p:nvPr/>
        </p:nvSpPr>
        <p:spPr>
          <a:xfrm>
            <a:off x="899592" y="5349801"/>
            <a:ext cx="42271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* CASM = Cognitive Aspects of Survey Methodology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27" grpId="0">
        <p:bldAsOne/>
      </p:bldGraphic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accent4"/>
                </a:solidFill>
              </a:rPr>
              <a:t>3. Bearbetningsfel</a:t>
            </a:r>
            <a:endParaRPr lang="sv-SE" dirty="0">
              <a:solidFill>
                <a:schemeClr val="accent4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dirty="0"/>
              <a:t>Efter insamlingen ska rådata bearbetas och fel kan uppstå vid:</a:t>
            </a:r>
          </a:p>
          <a:p>
            <a:r>
              <a:rPr lang="sv-SE" sz="1600" b="1" dirty="0"/>
              <a:t>Kodning</a:t>
            </a:r>
          </a:p>
          <a:p>
            <a:r>
              <a:rPr lang="sv-SE" sz="1600" b="1" dirty="0"/>
              <a:t>Registrering in till dator</a:t>
            </a:r>
            <a:endParaRPr lang="sv-SE" sz="1600" dirty="0"/>
          </a:p>
          <a:p>
            <a:r>
              <a:rPr lang="sv-SE" sz="1600" b="1" dirty="0"/>
              <a:t>Datorbearbetning</a:t>
            </a:r>
            <a:endParaRPr lang="sv-SE" sz="1600" dirty="0"/>
          </a:p>
          <a:p>
            <a:pPr>
              <a:spcBef>
                <a:spcPts val="1800"/>
              </a:spcBef>
            </a:pPr>
            <a:r>
              <a:rPr lang="sv-SE" sz="1600" dirty="0"/>
              <a:t>Allmänt anses bearbetningsfelet som den </a:t>
            </a:r>
            <a:r>
              <a:rPr lang="sv-SE" sz="1600" b="1" dirty="0"/>
              <a:t>minst problematiska </a:t>
            </a:r>
            <a:r>
              <a:rPr lang="sv-SE" sz="1600" dirty="0"/>
              <a:t>och den </a:t>
            </a:r>
            <a:r>
              <a:rPr lang="sv-SE" sz="1600" dirty="0" err="1"/>
              <a:t>feltyp</a:t>
            </a:r>
            <a:r>
              <a:rPr lang="sv-SE" sz="1600" dirty="0"/>
              <a:t> som bidrar minst till det totala felet:</a:t>
            </a:r>
          </a:p>
          <a:p>
            <a:pPr lvl="1">
              <a:spcBef>
                <a:spcPts val="384"/>
              </a:spcBef>
            </a:pPr>
            <a:r>
              <a:rPr lang="sv-SE" sz="1600" dirty="0"/>
              <a:t>men det finns undantag …</a:t>
            </a:r>
          </a:p>
          <a:p>
            <a:pPr marL="538163" indent="0">
              <a:buNone/>
            </a:pPr>
            <a:endParaRPr lang="sv-SE" sz="1600" b="1" dirty="0">
              <a:solidFill>
                <a:srgbClr val="0070C0"/>
              </a:solidFill>
            </a:endParaRPr>
          </a:p>
          <a:p>
            <a:pPr marL="538163" indent="0">
              <a:buNone/>
            </a:pPr>
            <a:r>
              <a:rPr lang="sv-SE" sz="1600" b="1" dirty="0">
                <a:solidFill>
                  <a:srgbClr val="0070C0"/>
                </a:solidFill>
              </a:rPr>
              <a:t>Färre människor inblandade  </a:t>
            </a:r>
            <a:r>
              <a:rPr lang="sv-SE" sz="16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lang="sv-SE" sz="1600" b="1" dirty="0">
                <a:solidFill>
                  <a:srgbClr val="0070C0"/>
                </a:solidFill>
              </a:rPr>
              <a:t>  färre </a:t>
            </a:r>
            <a:r>
              <a:rPr lang="sv-SE" sz="1600" b="1" i="1" dirty="0">
                <a:solidFill>
                  <a:srgbClr val="0070C0"/>
                </a:solidFill>
              </a:rPr>
              <a:t>human </a:t>
            </a:r>
            <a:r>
              <a:rPr lang="sv-SE" sz="1600" b="1" i="1" dirty="0" err="1">
                <a:solidFill>
                  <a:srgbClr val="0070C0"/>
                </a:solidFill>
              </a:rPr>
              <a:t>errors</a:t>
            </a:r>
            <a:r>
              <a:rPr lang="sv-SE" sz="1600" b="1" dirty="0">
                <a:solidFill>
                  <a:srgbClr val="0070C0"/>
                </a:solidFill>
              </a:rPr>
              <a:t>!</a:t>
            </a:r>
          </a:p>
          <a:p>
            <a:pPr marL="538163" indent="0">
              <a:buNone/>
            </a:pPr>
            <a:r>
              <a:rPr lang="sv-SE" sz="1600" b="1" dirty="0">
                <a:solidFill>
                  <a:srgbClr val="0070C0"/>
                </a:solidFill>
              </a:rPr>
              <a:t>Fler automatiserade steg  </a:t>
            </a:r>
            <a:r>
              <a:rPr lang="sv-SE" sz="16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lang="sv-SE" sz="1600" b="1" dirty="0">
                <a:solidFill>
                  <a:srgbClr val="0070C0"/>
                </a:solidFill>
              </a:rPr>
              <a:t>  svårare att upptäcka fel?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1E2B-E0AB-4394-829D-C2536BCD89CC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23</a:t>
            </a:fld>
            <a:endParaRPr lang="sv-SE"/>
          </a:p>
        </p:txBody>
      </p:sp>
      <p:pic>
        <p:nvPicPr>
          <p:cNvPr id="7" name="Picture 2" descr="http://static1.squarespace.com/static/546e372ce4b0653257df39c0/t/54bd2bede4b0bb2b01b280b0/1421683696027/process.png?format=1500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88024" y="1944000"/>
            <a:ext cx="3558818" cy="103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85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Bearbetningsfel – exempel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dirty="0"/>
              <a:t>(DN 24 mars 2010-03-24)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sv-SE" sz="1600" dirty="0"/>
              <a:t>”Under 2008 gjorde SCB det så kallade skofelet i konsumentprisindex (KPI), som gav upphov till en felaktigt hög inflationssiffra inför Riksbankens sista räntehöjningar precis före Lehman Brothers-kraschen.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sv-SE" sz="1600" dirty="0"/>
              <a:t>Skofelet, där felaktiga prisangivelser på skor rörde till det, fick även effekter på beräkningen av ersättningsnivåer från försäkringskassan, vilket i sin tur hade en negativ effekt på statskassan.”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sv-SE" sz="1600" b="1" dirty="0">
                <a:solidFill>
                  <a:srgbClr val="0070C0"/>
                </a:solidFill>
              </a:rPr>
              <a:t>Allt detta pga. en nolla för mycket i </a:t>
            </a:r>
            <a:r>
              <a:rPr lang="sv-SE" sz="1600" b="1" u="sng" dirty="0">
                <a:solidFill>
                  <a:srgbClr val="0070C0"/>
                </a:solidFill>
              </a:rPr>
              <a:t>en</a:t>
            </a:r>
            <a:r>
              <a:rPr lang="sv-SE" sz="1600" b="1" dirty="0">
                <a:solidFill>
                  <a:srgbClr val="0070C0"/>
                </a:solidFill>
              </a:rPr>
              <a:t> Excel-cell …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C941-9474-446C-A4A3-9B1CF6694C76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114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accent4"/>
                </a:solidFill>
              </a:rPr>
              <a:t>4. Bortfallsfel</a:t>
            </a:r>
            <a:endParaRPr lang="sv-SE" dirty="0">
              <a:solidFill>
                <a:schemeClr val="accent4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sz="1600" b="1" dirty="0" smtClean="0"/>
          </a:p>
          <a:p>
            <a:pPr marL="0" indent="0">
              <a:buNone/>
            </a:pPr>
            <a:r>
              <a:rPr lang="sv-SE" sz="1600" b="1" dirty="0" smtClean="0"/>
              <a:t>Definition</a:t>
            </a:r>
            <a:r>
              <a:rPr lang="sv-SE" sz="1600" dirty="0"/>
              <a:t>:</a:t>
            </a:r>
          </a:p>
          <a:p>
            <a:r>
              <a:rPr lang="sv-SE" sz="1600" dirty="0"/>
              <a:t>De </a:t>
            </a:r>
            <a:r>
              <a:rPr lang="sv-SE" sz="1600" dirty="0" smtClean="0"/>
              <a:t>objekt </a:t>
            </a:r>
            <a:r>
              <a:rPr lang="sv-SE" sz="1600" dirty="0"/>
              <a:t>i ramen som tillhör målpopulationen och som </a:t>
            </a:r>
            <a:r>
              <a:rPr lang="sv-SE" sz="1600" dirty="0" smtClean="0"/>
              <a:t>ingick </a:t>
            </a:r>
            <a:r>
              <a:rPr lang="sv-SE" sz="1600" dirty="0"/>
              <a:t>i </a:t>
            </a:r>
            <a:r>
              <a:rPr lang="sv-SE" sz="1600" dirty="0" smtClean="0"/>
              <a:t>urvalet men </a:t>
            </a:r>
            <a:r>
              <a:rPr lang="sv-SE" sz="1600" dirty="0"/>
              <a:t>som man </a:t>
            </a:r>
            <a:r>
              <a:rPr lang="sv-SE" sz="1600" dirty="0" smtClean="0"/>
              <a:t>inte fick </a:t>
            </a:r>
            <a:r>
              <a:rPr lang="sv-SE" sz="1600" dirty="0"/>
              <a:t>något svar </a:t>
            </a:r>
            <a:r>
              <a:rPr lang="sv-SE" sz="1600" dirty="0" smtClean="0"/>
              <a:t>ifrån.</a:t>
            </a:r>
            <a:endParaRPr lang="sv-SE" sz="1600" dirty="0"/>
          </a:p>
          <a:p>
            <a:pPr marL="0" indent="0">
              <a:spcBef>
                <a:spcPts val="1200"/>
              </a:spcBef>
              <a:buNone/>
            </a:pPr>
            <a:r>
              <a:rPr lang="sv-SE" sz="1600" dirty="0" smtClean="0"/>
              <a:t>Man </a:t>
            </a:r>
            <a:r>
              <a:rPr lang="sv-SE" sz="1600" dirty="0"/>
              <a:t>skiljer </a:t>
            </a:r>
            <a:r>
              <a:rPr lang="sv-SE" sz="1600" dirty="0" smtClean="0"/>
              <a:t>på:</a:t>
            </a:r>
            <a:endParaRPr lang="sv-SE" sz="1600" dirty="0"/>
          </a:p>
          <a:p>
            <a:pPr>
              <a:spcBef>
                <a:spcPts val="600"/>
              </a:spcBef>
            </a:pPr>
            <a:r>
              <a:rPr lang="sv-SE" sz="1600" b="1" dirty="0">
                <a:solidFill>
                  <a:srgbClr val="C00000"/>
                </a:solidFill>
              </a:rPr>
              <a:t>Individbortfall</a:t>
            </a:r>
            <a:r>
              <a:rPr lang="sv-SE" sz="1600" dirty="0"/>
              <a:t>, objektsbortfall – svarar inte alls, ingen kontakt</a:t>
            </a:r>
          </a:p>
          <a:p>
            <a:pPr>
              <a:spcBef>
                <a:spcPts val="600"/>
              </a:spcBef>
            </a:pPr>
            <a:r>
              <a:rPr lang="sv-SE" sz="1600" b="1" dirty="0">
                <a:solidFill>
                  <a:srgbClr val="C00000"/>
                </a:solidFill>
              </a:rPr>
              <a:t>Partiellt bortfall</a:t>
            </a:r>
            <a:r>
              <a:rPr lang="sv-SE" sz="1600" dirty="0"/>
              <a:t>, variabelbortfall – svarar inte på vissa frågor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576F-8137-49E5-980A-202E15373DA2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725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Bortfallskategorier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600" b="1" dirty="0">
                <a:solidFill>
                  <a:srgbClr val="0070C0"/>
                </a:solidFill>
              </a:rPr>
              <a:t>Ej anträffbara</a:t>
            </a:r>
          </a:p>
          <a:p>
            <a:pPr lvl="1"/>
            <a:r>
              <a:rPr lang="sv-SE" sz="1600" dirty="0"/>
              <a:t>bytt namn, flyttat, bortresta, screenare, kontaktuppgifter saknas.</a:t>
            </a:r>
          </a:p>
          <a:p>
            <a:pPr>
              <a:spcBef>
                <a:spcPts val="1200"/>
              </a:spcBef>
            </a:pPr>
            <a:r>
              <a:rPr lang="sv-SE" sz="1600" b="1" dirty="0">
                <a:solidFill>
                  <a:srgbClr val="0070C0"/>
                </a:solidFill>
              </a:rPr>
              <a:t>Vägrare</a:t>
            </a:r>
          </a:p>
          <a:p>
            <a:pPr lvl="1">
              <a:spcBef>
                <a:spcPts val="384"/>
              </a:spcBef>
            </a:pPr>
            <a:r>
              <a:rPr lang="sv-SE" sz="1600" dirty="0"/>
              <a:t>av princip, rädsla för intrång i privatlivet, orkar inte, ointresse för själva undersökningen.</a:t>
            </a:r>
          </a:p>
          <a:p>
            <a:pPr>
              <a:spcBef>
                <a:spcPts val="1200"/>
              </a:spcBef>
            </a:pPr>
            <a:r>
              <a:rPr lang="sv-SE" sz="1600" b="1" dirty="0">
                <a:solidFill>
                  <a:srgbClr val="0070C0"/>
                </a:solidFill>
              </a:rPr>
              <a:t>Övrigt</a:t>
            </a:r>
          </a:p>
          <a:p>
            <a:pPr lvl="1">
              <a:spcBef>
                <a:spcPts val="384"/>
              </a:spcBef>
            </a:pPr>
            <a:r>
              <a:rPr lang="sv-SE" sz="1600" dirty="0"/>
              <a:t>språk, förstår inte, gammal, sjuk, intagen,</a:t>
            </a:r>
          </a:p>
          <a:p>
            <a:pPr lvl="1">
              <a:spcBef>
                <a:spcPts val="1200"/>
              </a:spcBef>
            </a:pPr>
            <a:r>
              <a:rPr lang="sv-SE" sz="1600" dirty="0"/>
              <a:t>webbformuläret hängde sig, tekniska problem,</a:t>
            </a:r>
          </a:p>
          <a:p>
            <a:pPr lvl="1">
              <a:spcBef>
                <a:spcPts val="1200"/>
              </a:spcBef>
            </a:pPr>
            <a:r>
              <a:rPr lang="sv-SE" sz="1600" dirty="0"/>
              <a:t>missar i hanteringen, borttappade </a:t>
            </a:r>
            <a:r>
              <a:rPr lang="sv-SE" sz="1600" dirty="0" smtClean="0"/>
              <a:t>brev och enkäter.</a:t>
            </a:r>
            <a:endParaRPr lang="sv-SE" sz="16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8520-2EBB-4A20-A88E-D70096368DA1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2388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Bortfall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600" dirty="0"/>
              <a:t>Orsakerna kan vara </a:t>
            </a:r>
            <a:r>
              <a:rPr lang="sv-SE" sz="1600" dirty="0" smtClean="0"/>
              <a:t>många.</a:t>
            </a:r>
            <a:endParaRPr lang="sv-SE" sz="1600" dirty="0"/>
          </a:p>
          <a:p>
            <a:pPr lvl="1"/>
            <a:r>
              <a:rPr lang="sv-SE" sz="1600" dirty="0"/>
              <a:t>S</a:t>
            </a:r>
            <a:r>
              <a:rPr lang="sv-SE" sz="1600" dirty="0" smtClean="0"/>
              <a:t>vår att nå (mobiler), trött på </a:t>
            </a:r>
            <a:r>
              <a:rPr lang="sv-SE" sz="1600" dirty="0"/>
              <a:t>okända tel.nr., ”</a:t>
            </a:r>
            <a:r>
              <a:rPr lang="en-US" sz="1600" dirty="0"/>
              <a:t>survey fatigue</a:t>
            </a:r>
            <a:r>
              <a:rPr lang="sv-SE" sz="1600" dirty="0"/>
              <a:t>”, …</a:t>
            </a:r>
          </a:p>
          <a:p>
            <a:pPr>
              <a:spcBef>
                <a:spcPts val="1800"/>
              </a:spcBef>
            </a:pPr>
            <a:r>
              <a:rPr lang="sv-SE" sz="1600" dirty="0"/>
              <a:t>Om </a:t>
            </a:r>
            <a:r>
              <a:rPr lang="sv-SE" sz="1600" dirty="0" smtClean="0"/>
              <a:t>benägenheten </a:t>
            </a:r>
            <a:r>
              <a:rPr lang="sv-SE" sz="1600" dirty="0"/>
              <a:t>att svara eller inte svara, direkt eller indirekt beror på undersökningsvariabeln så införs </a:t>
            </a:r>
            <a:r>
              <a:rPr lang="sv-SE" sz="1600" b="1" dirty="0" smtClean="0">
                <a:solidFill>
                  <a:srgbClr val="C00000"/>
                </a:solidFill>
              </a:rPr>
              <a:t>bias</a:t>
            </a:r>
            <a:r>
              <a:rPr lang="sv-SE" sz="1600" dirty="0" smtClean="0"/>
              <a:t>:</a:t>
            </a:r>
            <a:endParaRPr lang="sv-SE" sz="1600" dirty="0"/>
          </a:p>
          <a:p>
            <a:pPr lvl="1"/>
            <a:r>
              <a:rPr lang="sv-SE" sz="1600" dirty="0"/>
              <a:t>E</a:t>
            </a:r>
            <a:r>
              <a:rPr lang="sv-SE" sz="1600" dirty="0" smtClean="0"/>
              <a:t>x</a:t>
            </a:r>
            <a:r>
              <a:rPr lang="sv-SE" sz="1600" dirty="0"/>
              <a:t>. storstad svarar mindre än </a:t>
            </a:r>
            <a:r>
              <a:rPr lang="sv-SE" sz="1600" dirty="0" smtClean="0"/>
              <a:t>glesbygd, unga mindre än äldre osv</a:t>
            </a:r>
            <a:r>
              <a:rPr lang="sv-SE" sz="1600" dirty="0" smtClean="0"/>
              <a:t>.</a:t>
            </a:r>
            <a:endParaRPr lang="sv-SE" sz="1600" b="1" dirty="0"/>
          </a:p>
          <a:p>
            <a:pPr>
              <a:spcBef>
                <a:spcPts val="1800"/>
              </a:spcBef>
            </a:pPr>
            <a:r>
              <a:rPr lang="sv-SE" sz="1600" dirty="0"/>
              <a:t>Om bortfallet är litet (&lt; 10 %) kan det kanske </a:t>
            </a:r>
            <a:r>
              <a:rPr lang="sv-SE" sz="1600" dirty="0" smtClean="0"/>
              <a:t>accepteras.</a:t>
            </a:r>
            <a:endParaRPr lang="sv-SE" sz="1600" dirty="0" smtClean="0">
              <a:solidFill>
                <a:srgbClr val="C00000"/>
              </a:solidFill>
            </a:endParaRPr>
          </a:p>
          <a:p>
            <a:pPr lvl="1"/>
            <a:r>
              <a:rPr lang="sv-SE" sz="1600" dirty="0"/>
              <a:t>M</a:t>
            </a:r>
            <a:r>
              <a:rPr lang="sv-SE" sz="1600" dirty="0" smtClean="0"/>
              <a:t>ånga undersökningar idag har betydligt större bortfall (&gt;50</a:t>
            </a:r>
            <a:r>
              <a:rPr lang="sv-SE" sz="1600" dirty="0" smtClean="0"/>
              <a:t>%)</a:t>
            </a:r>
            <a:endParaRPr lang="sv-SE" sz="1600" dirty="0">
              <a:solidFill>
                <a:srgbClr val="FF9999"/>
              </a:solidFill>
            </a:endParaRP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9019-030C-4379-B38A-A23B920E48CC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637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Ex. Bortfall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ABB-FB9C-4298-9F1A-08E79B4164D8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28</a:t>
            </a:fld>
            <a:endParaRPr lang="sv-SE"/>
          </a:p>
        </p:txBody>
      </p:sp>
      <p:pic>
        <p:nvPicPr>
          <p:cNvPr id="9" name="Picture 7" descr="C:\Users\Marcus Berg\Downloads\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390981"/>
            <a:ext cx="6452923" cy="4188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696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Historiskt exempel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v-SE" sz="1600" dirty="0"/>
              <a:t>En klassiker:</a:t>
            </a:r>
          </a:p>
          <a:p>
            <a:pPr>
              <a:spcBef>
                <a:spcPts val="1800"/>
              </a:spcBef>
            </a:pPr>
            <a:r>
              <a:rPr lang="sv-SE" sz="1600" dirty="0"/>
              <a:t>USA:s presidentval </a:t>
            </a:r>
            <a:r>
              <a:rPr lang="sv-SE" sz="1600" dirty="0" smtClean="0"/>
              <a:t>1936,</a:t>
            </a:r>
            <a:endParaRPr lang="sv-SE" sz="1600" dirty="0"/>
          </a:p>
          <a:p>
            <a:pPr lvl="1">
              <a:spcBef>
                <a:spcPts val="1200"/>
              </a:spcBef>
              <a:buNone/>
            </a:pPr>
            <a:r>
              <a:rPr lang="sv-SE" sz="1600" dirty="0" smtClean="0"/>
              <a:t>Landon (R) mot Roosevelt (D)</a:t>
            </a:r>
            <a:endParaRPr lang="sv-SE" sz="1600" dirty="0"/>
          </a:p>
          <a:p>
            <a:pPr marL="342900" lvl="1" indent="-342900">
              <a:lnSpc>
                <a:spcPts val="2900"/>
              </a:lnSpc>
              <a:spcBef>
                <a:spcPts val="2400"/>
              </a:spcBef>
              <a:buSzPct val="93000"/>
              <a:buFont typeface="Verdana" pitchFamily="34" charset="0"/>
              <a:buChar char="●"/>
            </a:pPr>
            <a:r>
              <a:rPr lang="sv-SE" sz="1600" b="1" dirty="0" err="1"/>
              <a:t>Literary</a:t>
            </a:r>
            <a:r>
              <a:rPr lang="sv-SE" sz="1600" b="1" dirty="0"/>
              <a:t> </a:t>
            </a:r>
            <a:r>
              <a:rPr lang="sv-SE" sz="1600" b="1" dirty="0" err="1"/>
              <a:t>Digest</a:t>
            </a:r>
            <a:r>
              <a:rPr lang="sv-SE" sz="1600" dirty="0"/>
              <a:t> hade förutsett vinnaren i de fem senaste valen.</a:t>
            </a:r>
          </a:p>
          <a:p>
            <a:pPr lvl="1">
              <a:spcBef>
                <a:spcPts val="1200"/>
              </a:spcBef>
            </a:pPr>
            <a:r>
              <a:rPr lang="sv-SE" sz="1600" dirty="0"/>
              <a:t>10M enkäter utskickade, 2.3M kom in (</a:t>
            </a:r>
            <a:r>
              <a:rPr lang="sv-SE" sz="1600" b="1" dirty="0">
                <a:solidFill>
                  <a:srgbClr val="C00000"/>
                </a:solidFill>
              </a:rPr>
              <a:t>67 %</a:t>
            </a:r>
            <a:r>
              <a:rPr lang="sv-SE" sz="1600" dirty="0"/>
              <a:t> bortfall).</a:t>
            </a:r>
          </a:p>
          <a:p>
            <a:pPr lvl="1">
              <a:spcBef>
                <a:spcPts val="1200"/>
              </a:spcBef>
            </a:pPr>
            <a:r>
              <a:rPr lang="sv-SE" sz="1600" b="1" dirty="0" smtClean="0">
                <a:solidFill>
                  <a:srgbClr val="0070C0"/>
                </a:solidFill>
              </a:rPr>
              <a:t>Urvalsramar</a:t>
            </a:r>
            <a:r>
              <a:rPr lang="sv-SE" sz="1600" dirty="0"/>
              <a:t>: </a:t>
            </a:r>
            <a:r>
              <a:rPr lang="sv-SE" sz="1600" dirty="0" smtClean="0"/>
              <a:t>lista över </a:t>
            </a:r>
            <a:r>
              <a:rPr lang="sv-SE" sz="1600" dirty="0" err="1" smtClean="0"/>
              <a:t>Literary</a:t>
            </a:r>
            <a:r>
              <a:rPr lang="sv-SE" sz="1600" dirty="0" smtClean="0"/>
              <a:t> </a:t>
            </a:r>
            <a:r>
              <a:rPr lang="sv-SE" sz="1600" dirty="0" err="1" smtClean="0"/>
              <a:t>Digests</a:t>
            </a:r>
            <a:r>
              <a:rPr lang="sv-SE" sz="1600" dirty="0" smtClean="0"/>
              <a:t> </a:t>
            </a:r>
            <a:r>
              <a:rPr lang="sv-SE" sz="1600" dirty="0"/>
              <a:t>prenumeranter, bilägarregister och telefonkataloger.</a:t>
            </a:r>
          </a:p>
          <a:p>
            <a:pPr lvl="1">
              <a:spcBef>
                <a:spcPts val="1200"/>
              </a:spcBef>
            </a:pPr>
            <a:r>
              <a:rPr lang="sv-SE" sz="1600" dirty="0" smtClean="0"/>
              <a:t>Uppenbara </a:t>
            </a:r>
            <a:r>
              <a:rPr lang="sv-SE" sz="1600" b="1" dirty="0">
                <a:solidFill>
                  <a:srgbClr val="C00000"/>
                </a:solidFill>
              </a:rPr>
              <a:t>bortfalls</a:t>
            </a:r>
            <a:r>
              <a:rPr lang="sv-SE" sz="1600" dirty="0"/>
              <a:t>- </a:t>
            </a:r>
            <a:r>
              <a:rPr lang="sv-SE" sz="1600" u="sng" dirty="0"/>
              <a:t>och</a:t>
            </a:r>
            <a:r>
              <a:rPr lang="sv-SE" sz="1600" dirty="0"/>
              <a:t> </a:t>
            </a:r>
            <a:r>
              <a:rPr lang="sv-SE" sz="1600" b="1" dirty="0">
                <a:solidFill>
                  <a:srgbClr val="C00000"/>
                </a:solidFill>
              </a:rPr>
              <a:t>täckningsproblem</a:t>
            </a:r>
            <a:r>
              <a:rPr lang="sv-SE" sz="1600" dirty="0"/>
              <a:t>!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29</a:t>
            </a:fld>
            <a:endParaRPr lang="sv-SE"/>
          </a:p>
        </p:txBody>
      </p:sp>
      <p:pic>
        <p:nvPicPr>
          <p:cNvPr id="7" name="Picture 4" descr="FDR in 1933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7437" y="1340768"/>
            <a:ext cx="1220474" cy="1440160"/>
          </a:xfrm>
          <a:prstGeom prst="rect">
            <a:avLst/>
          </a:prstGeom>
          <a:noFill/>
        </p:spPr>
      </p:pic>
      <p:pic>
        <p:nvPicPr>
          <p:cNvPr id="59398" name="Picture 6" descr="LandonPortr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4128" y="1340768"/>
            <a:ext cx="1269293" cy="1440160"/>
          </a:xfrm>
          <a:prstGeom prst="rect">
            <a:avLst/>
          </a:prstGeom>
          <a:noFill/>
        </p:spPr>
      </p:pic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D538-3EC8-4A27-A2B9-541BBB19F8B5}" type="datetime1">
              <a:rPr lang="sv-SE" smtClean="0"/>
              <a:t>2025-04-15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</p:spTree>
    <p:extLst>
      <p:ext uri="{BB962C8B-B14F-4D97-AF65-F5344CB8AC3E}">
        <p14:creationId xmlns:p14="http://schemas.microsoft.com/office/powerpoint/2010/main" val="148473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7600" y="388800"/>
            <a:ext cx="8150864" cy="795600"/>
          </a:xfrm>
          <a:solidFill>
            <a:srgbClr val="002060"/>
          </a:solidFill>
        </p:spPr>
        <p:txBody>
          <a:bodyPr vert="horz" lIns="91440" tIns="45720" rIns="91440" bIns="45720" rtlCol="0" anchor="b" anchorCtr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cap="small" dirty="0">
                <a:solidFill>
                  <a:schemeClr val="bg1"/>
                </a:solidFill>
              </a:rPr>
              <a:t>Datakällor och datainsamling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97600" y="1310400"/>
            <a:ext cx="8078856" cy="431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1600" b="1" dirty="0">
                <a:solidFill>
                  <a:srgbClr val="C00000"/>
                </a:solidFill>
              </a:rPr>
              <a:t>Primärdata</a:t>
            </a:r>
          </a:p>
          <a:p>
            <a:r>
              <a:rPr lang="sv-SE" sz="1600" dirty="0"/>
              <a:t>Nya data, primärt insamlat för undersökningens syften.</a:t>
            </a:r>
          </a:p>
          <a:p>
            <a:pPr lvl="1"/>
            <a:r>
              <a:rPr lang="sv-SE" sz="1600" dirty="0" smtClean="0"/>
              <a:t>Kontroll över definitioner </a:t>
            </a:r>
            <a:r>
              <a:rPr lang="sv-SE" sz="1600" dirty="0"/>
              <a:t>och </a:t>
            </a:r>
            <a:r>
              <a:rPr lang="sv-SE" sz="1600" dirty="0" smtClean="0"/>
              <a:t>avgränsningar, insamlingsprocesser.</a:t>
            </a:r>
          </a:p>
          <a:p>
            <a:pPr lvl="1"/>
            <a:r>
              <a:rPr lang="sv-SE" sz="1600" dirty="0" smtClean="0"/>
              <a:t>Aktuella och relevanta data.</a:t>
            </a:r>
            <a:endParaRPr lang="sv-SE" sz="1600" dirty="0"/>
          </a:p>
          <a:p>
            <a:pPr lvl="1"/>
            <a:r>
              <a:rPr lang="sv-SE" sz="1600" dirty="0"/>
              <a:t>Dyrt!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sz="1600" b="1" dirty="0">
                <a:solidFill>
                  <a:srgbClr val="C00000"/>
                </a:solidFill>
              </a:rPr>
              <a:t>Sekundärdata</a:t>
            </a:r>
          </a:p>
          <a:p>
            <a:r>
              <a:rPr lang="sv-SE" sz="1600" dirty="0" smtClean="0"/>
              <a:t>”Andra” </a:t>
            </a:r>
            <a:r>
              <a:rPr lang="sv-SE" sz="1600" dirty="0"/>
              <a:t>data, </a:t>
            </a:r>
            <a:r>
              <a:rPr lang="sv-SE" sz="1600" dirty="0" smtClean="0"/>
              <a:t>ofta insamlat </a:t>
            </a:r>
            <a:r>
              <a:rPr lang="sv-SE" sz="1600" dirty="0"/>
              <a:t>för något annat </a:t>
            </a:r>
            <a:r>
              <a:rPr lang="sv-SE" sz="1600" dirty="0" smtClean="0"/>
              <a:t>syfte än din undersökning.</a:t>
            </a:r>
            <a:endParaRPr lang="sv-SE" sz="1600" dirty="0"/>
          </a:p>
          <a:p>
            <a:pPr lvl="1"/>
            <a:r>
              <a:rPr lang="sv-SE" sz="1600" dirty="0" smtClean="0"/>
              <a:t>Ex</a:t>
            </a:r>
            <a:r>
              <a:rPr lang="sv-SE" sz="1600" dirty="0"/>
              <a:t>. en annan undersökning, </a:t>
            </a:r>
            <a:r>
              <a:rPr lang="sv-SE" sz="1600" b="1" dirty="0">
                <a:solidFill>
                  <a:srgbClr val="C00000"/>
                </a:solidFill>
              </a:rPr>
              <a:t>registerdata</a:t>
            </a:r>
            <a:r>
              <a:rPr lang="sv-SE" sz="1600" dirty="0"/>
              <a:t>, administrativa </a:t>
            </a:r>
            <a:r>
              <a:rPr lang="sv-SE" sz="1600" dirty="0" smtClean="0"/>
              <a:t>räkningar.</a:t>
            </a:r>
            <a:endParaRPr lang="sv-SE" sz="1600" dirty="0"/>
          </a:p>
          <a:p>
            <a:pPr lvl="1"/>
            <a:r>
              <a:rPr lang="sv-SE" sz="1600" dirty="0" smtClean="0"/>
              <a:t>Kan användas vid skrivbordsundersökningar, testa programvara osv.</a:t>
            </a:r>
          </a:p>
          <a:p>
            <a:pPr lvl="1"/>
            <a:r>
              <a:rPr lang="sv-SE" sz="1600" dirty="0" smtClean="0"/>
              <a:t>Går </a:t>
            </a:r>
            <a:r>
              <a:rPr lang="sv-SE" sz="1600" dirty="0"/>
              <a:t>inte att styra på samma sätt, oftast krävs </a:t>
            </a:r>
            <a:r>
              <a:rPr lang="sv-SE" sz="1600" dirty="0" smtClean="0"/>
              <a:t>bearbetning.</a:t>
            </a:r>
          </a:p>
          <a:p>
            <a:pPr lvl="1"/>
            <a:r>
              <a:rPr lang="sv-SE" sz="1600" dirty="0" smtClean="0"/>
              <a:t>Billigt och kostnadseffektivt</a:t>
            </a:r>
            <a:r>
              <a:rPr lang="sv-SE" sz="1600" dirty="0"/>
              <a:t>.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32B3-4F19-4ED6-B87C-20571BE2CAD4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899592" y="5288246"/>
            <a:ext cx="6696744" cy="33855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sv-SE" sz="16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 kombinerar nästan alltid primär- </a:t>
            </a:r>
            <a:r>
              <a:rPr lang="sv-SE" sz="16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och </a:t>
            </a:r>
            <a:r>
              <a:rPr lang="sv-SE" sz="16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sekundärdata!</a:t>
            </a:r>
            <a:endParaRPr lang="sv-SE" sz="16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61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7600" y="388800"/>
            <a:ext cx="7948800" cy="795600"/>
          </a:xfrm>
          <a:solidFill>
            <a:srgbClr val="002060"/>
          </a:solidFill>
        </p:spPr>
        <p:txBody>
          <a:bodyPr vert="horz" lIns="91440" tIns="45720" rIns="91440" bIns="45720" rtlCol="0" anchor="b" anchorCtr="0"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sv-SE" cap="small" dirty="0" smtClean="0">
                <a:solidFill>
                  <a:schemeClr val="bg1"/>
                </a:solidFill>
              </a:rPr>
              <a:t>Kvalitet i statistiska undersökningar</a:t>
            </a:r>
            <a:endParaRPr lang="sv-SE" cap="small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97600" y="1310400"/>
            <a:ext cx="7430784" cy="4316400"/>
          </a:xfrm>
        </p:spPr>
        <p:txBody>
          <a:bodyPr>
            <a:normAutofit/>
          </a:bodyPr>
          <a:lstStyle/>
          <a:p>
            <a:r>
              <a:rPr lang="sv-SE" sz="1600" dirty="0" smtClean="0"/>
              <a:t>Kvalitetskriterierna </a:t>
            </a:r>
            <a:r>
              <a:rPr lang="sv-SE" sz="1600" dirty="0" smtClean="0"/>
              <a:t>för Sveriges Officiella Statistik är </a:t>
            </a:r>
            <a:r>
              <a:rPr lang="sv-SE" sz="1600" dirty="0" smtClean="0"/>
              <a:t>reglerade i </a:t>
            </a:r>
            <a:r>
              <a:rPr lang="sv-SE" sz="1600" b="1" dirty="0" smtClean="0"/>
              <a:t>Lag (2001:99) om den officiella statistiken</a:t>
            </a:r>
            <a:r>
              <a:rPr lang="sv-SE" sz="1600" dirty="0" smtClean="0"/>
              <a:t>:</a:t>
            </a:r>
            <a:endParaRPr lang="sv-SE" sz="1600" dirty="0"/>
          </a:p>
          <a:p>
            <a:pPr marL="3227388" indent="-274638">
              <a:spcBef>
                <a:spcPts val="1200"/>
              </a:spcBef>
            </a:pPr>
            <a:r>
              <a:rPr lang="sv-SE" sz="1600" dirty="0"/>
              <a:t>Relevans</a:t>
            </a:r>
          </a:p>
          <a:p>
            <a:pPr marL="3227388" indent="-274638"/>
            <a:r>
              <a:rPr lang="sv-SE" sz="1600" dirty="0" smtClean="0"/>
              <a:t>Noggrannhet, tillförlitlighet</a:t>
            </a:r>
            <a:endParaRPr lang="sv-SE" sz="1600" dirty="0"/>
          </a:p>
          <a:p>
            <a:pPr marL="3227388" indent="-274638"/>
            <a:r>
              <a:rPr lang="sv-SE" sz="1600" dirty="0"/>
              <a:t>Aktualitet</a:t>
            </a:r>
          </a:p>
          <a:p>
            <a:pPr marL="3227388" indent="-274638"/>
            <a:r>
              <a:rPr lang="sv-SE" sz="1600" dirty="0"/>
              <a:t>Punktlighet</a:t>
            </a:r>
          </a:p>
          <a:p>
            <a:pPr marL="3227388" indent="-274638"/>
            <a:r>
              <a:rPr lang="sv-SE" sz="1600" dirty="0" smtClean="0"/>
              <a:t>Tillgänglighet, tydlighet</a:t>
            </a:r>
            <a:endParaRPr lang="sv-SE" sz="1600" dirty="0"/>
          </a:p>
          <a:p>
            <a:pPr marL="3227388" indent="-274638"/>
            <a:r>
              <a:rPr lang="sv-SE" sz="1600" dirty="0"/>
              <a:t>Jämförbarhet</a:t>
            </a:r>
          </a:p>
          <a:p>
            <a:pPr marL="3227388" indent="-274638"/>
            <a:r>
              <a:rPr lang="sv-SE" sz="1600" dirty="0"/>
              <a:t>Samstämmighet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2771-498E-4A28-B5D4-2DCC55714B20}" type="datetime1">
              <a:rPr lang="sv-SE" smtClean="0"/>
              <a:t>2025-04-15</a:t>
            </a:fld>
            <a:endParaRPr lang="sv-SE"/>
          </a:p>
        </p:txBody>
      </p:sp>
      <p:pic>
        <p:nvPicPr>
          <p:cNvPr id="7" name="Bildobjekt 6" descr="Sveriges_Lag_20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2675" y="2602886"/>
            <a:ext cx="1749125" cy="2328279"/>
          </a:xfrm>
          <a:prstGeom prst="rect">
            <a:avLst/>
          </a:prstGeom>
        </p:spPr>
      </p:pic>
      <p:sp>
        <p:nvSpPr>
          <p:cNvPr id="8" name="Rektangel 7"/>
          <p:cNvSpPr/>
          <p:nvPr/>
        </p:nvSpPr>
        <p:spPr>
          <a:xfrm>
            <a:off x="1022675" y="4957137"/>
            <a:ext cx="120738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7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Studentlitteratur AB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095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Kvalitetskriterier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sv-SE" sz="1600" b="1" dirty="0">
                <a:solidFill>
                  <a:srgbClr val="C00000"/>
                </a:solidFill>
              </a:rPr>
              <a:t>Relevans</a:t>
            </a:r>
          </a:p>
          <a:p>
            <a:pPr lvl="1"/>
            <a:r>
              <a:rPr lang="sv-SE" sz="1600" dirty="0"/>
              <a:t>Ändamål och </a:t>
            </a:r>
            <a:r>
              <a:rPr lang="sv-SE" sz="1600" dirty="0" smtClean="0"/>
              <a:t>informationsbehov och användares </a:t>
            </a:r>
            <a:r>
              <a:rPr lang="sv-SE" sz="1600" dirty="0"/>
              <a:t>informationsbehov </a:t>
            </a:r>
          </a:p>
          <a:p>
            <a:pPr lvl="1"/>
            <a:r>
              <a:rPr lang="sv-SE" sz="1600" dirty="0"/>
              <a:t>Statistikens innehåll</a:t>
            </a:r>
          </a:p>
          <a:p>
            <a:pPr lvl="2"/>
            <a:r>
              <a:rPr lang="sv-SE" sz="1600" dirty="0" smtClean="0"/>
              <a:t>statistiska </a:t>
            </a:r>
            <a:r>
              <a:rPr lang="sv-SE" sz="1600" dirty="0"/>
              <a:t>mått</a:t>
            </a:r>
          </a:p>
          <a:p>
            <a:pPr lvl="2"/>
            <a:r>
              <a:rPr lang="sv-SE" sz="1600" dirty="0"/>
              <a:t>redovisningsgrupper</a:t>
            </a:r>
          </a:p>
          <a:p>
            <a:pPr lvl="2"/>
            <a:r>
              <a:rPr lang="sv-SE" sz="1600" dirty="0"/>
              <a:t>referenstider</a:t>
            </a:r>
          </a:p>
          <a:p>
            <a:pPr lvl="0">
              <a:spcBef>
                <a:spcPts val="1200"/>
              </a:spcBef>
            </a:pPr>
            <a:r>
              <a:rPr lang="sv-SE" sz="1600" b="1" dirty="0">
                <a:solidFill>
                  <a:srgbClr val="C00000"/>
                </a:solidFill>
              </a:rPr>
              <a:t>Tillförlitlighet</a:t>
            </a:r>
          </a:p>
          <a:p>
            <a:pPr lvl="1"/>
            <a:r>
              <a:rPr lang="sv-SE" sz="1600" dirty="0"/>
              <a:t>Osäkerhetskällor</a:t>
            </a:r>
          </a:p>
          <a:p>
            <a:pPr lvl="2"/>
            <a:r>
              <a:rPr lang="sv-SE" sz="1600" dirty="0"/>
              <a:t>urvalsfel</a:t>
            </a:r>
          </a:p>
          <a:p>
            <a:pPr lvl="2"/>
            <a:r>
              <a:rPr lang="sv-SE" sz="1600" dirty="0"/>
              <a:t>ramtäckning</a:t>
            </a:r>
          </a:p>
          <a:p>
            <a:pPr lvl="2"/>
            <a:r>
              <a:rPr lang="sv-SE" sz="1600" dirty="0"/>
              <a:t>mätning</a:t>
            </a:r>
          </a:p>
          <a:p>
            <a:pPr lvl="2"/>
            <a:r>
              <a:rPr lang="sv-SE" sz="1600" dirty="0"/>
              <a:t>bortfall</a:t>
            </a:r>
          </a:p>
          <a:p>
            <a:pPr lvl="2"/>
            <a:r>
              <a:rPr lang="sv-SE" sz="1600" dirty="0"/>
              <a:t>bearbetning</a:t>
            </a:r>
          </a:p>
          <a:p>
            <a:pPr lvl="2"/>
            <a:r>
              <a:rPr lang="sv-SE" sz="1600" dirty="0" smtClean="0"/>
              <a:t>modellantaganden</a:t>
            </a:r>
            <a:endParaRPr lang="sv-SE" sz="16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B609-44ED-4C32-A457-183478B1DF37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31</a:t>
            </a:fld>
            <a:endParaRPr lang="sv-SE"/>
          </a:p>
        </p:txBody>
      </p:sp>
      <p:grpSp>
        <p:nvGrpSpPr>
          <p:cNvPr id="10" name="Grupp 9"/>
          <p:cNvGrpSpPr/>
          <p:nvPr/>
        </p:nvGrpSpPr>
        <p:grpSpPr>
          <a:xfrm>
            <a:off x="4010400" y="3897196"/>
            <a:ext cx="4230189" cy="1259996"/>
            <a:chOff x="4010400" y="3897196"/>
            <a:chExt cx="4230189" cy="1259996"/>
          </a:xfrm>
        </p:grpSpPr>
        <p:sp>
          <p:nvSpPr>
            <p:cNvPr id="8" name="Höger klammerparentes 7"/>
            <p:cNvSpPr/>
            <p:nvPr/>
          </p:nvSpPr>
          <p:spPr>
            <a:xfrm>
              <a:off x="4010400" y="3897196"/>
              <a:ext cx="360040" cy="1259996"/>
            </a:xfrm>
            <a:prstGeom prst="righ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ktangel 8"/>
            <p:cNvSpPr/>
            <p:nvPr/>
          </p:nvSpPr>
          <p:spPr>
            <a:xfrm>
              <a:off x="4376903" y="4347174"/>
              <a:ext cx="3863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b="1" dirty="0" smtClean="0">
                  <a:solidFill>
                    <a:srgbClr val="0070C0"/>
                  </a:solidFill>
                </a:rPr>
                <a:t>Feltyperna som vi precis har pratat om</a:t>
              </a:r>
              <a:endParaRPr lang="sv-SE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Rektangel 10"/>
          <p:cNvSpPr/>
          <p:nvPr/>
        </p:nvSpPr>
        <p:spPr>
          <a:xfrm>
            <a:off x="3653826" y="5157192"/>
            <a:ext cx="401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solidFill>
                  <a:srgbClr val="0070C0"/>
                </a:solidFill>
              </a:rPr>
              <a:t> ………… </a:t>
            </a:r>
            <a:r>
              <a:rPr lang="sv-SE" b="1" dirty="0" smtClean="0">
                <a:solidFill>
                  <a:srgbClr val="0070C0"/>
                </a:solidFill>
              </a:rPr>
              <a:t>Feltyp som vi inte har pratat om</a:t>
            </a:r>
            <a:endParaRPr lang="sv-S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28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Kvalitetskriterier, </a:t>
            </a:r>
            <a:r>
              <a:rPr lang="sv-SE" dirty="0"/>
              <a:t>forts.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sv-SE" sz="1600" b="1" dirty="0">
                <a:solidFill>
                  <a:srgbClr val="C00000"/>
                </a:solidFill>
              </a:rPr>
              <a:t>Aktualitet </a:t>
            </a:r>
            <a:r>
              <a:rPr lang="sv-SE" sz="1600" dirty="0"/>
              <a:t>och</a:t>
            </a:r>
            <a:r>
              <a:rPr lang="sv-SE" sz="1600" b="1" dirty="0">
                <a:solidFill>
                  <a:srgbClr val="C00000"/>
                </a:solidFill>
              </a:rPr>
              <a:t> </a:t>
            </a:r>
            <a:r>
              <a:rPr lang="sv-SE" sz="1600" b="1" dirty="0" smtClean="0">
                <a:solidFill>
                  <a:srgbClr val="C00000"/>
                </a:solidFill>
              </a:rPr>
              <a:t>Punktlighet</a:t>
            </a:r>
            <a:endParaRPr lang="sv-SE" sz="1600" b="1" dirty="0">
              <a:solidFill>
                <a:srgbClr val="C00000"/>
              </a:solidFill>
            </a:endParaRPr>
          </a:p>
          <a:p>
            <a:pPr lvl="1"/>
            <a:r>
              <a:rPr lang="sv-SE" sz="1600" dirty="0"/>
              <a:t>Framställningstid (dröjer det länge?)</a:t>
            </a:r>
          </a:p>
          <a:p>
            <a:pPr lvl="1"/>
            <a:r>
              <a:rPr lang="sv-SE" sz="1600" dirty="0"/>
              <a:t>Frekvens (hur ofta?)</a:t>
            </a:r>
          </a:p>
          <a:p>
            <a:pPr lvl="1"/>
            <a:r>
              <a:rPr lang="sv-SE" sz="1600" dirty="0"/>
              <a:t>Punktlighet (publiceras vid utlovat klockslag)</a:t>
            </a:r>
          </a:p>
          <a:p>
            <a:pPr>
              <a:spcBef>
                <a:spcPts val="1200"/>
              </a:spcBef>
            </a:pPr>
            <a:r>
              <a:rPr lang="sv-SE" sz="1600" b="1" dirty="0" smtClean="0">
                <a:solidFill>
                  <a:srgbClr val="C00000"/>
                </a:solidFill>
              </a:rPr>
              <a:t>Tillgänglighet, tydlighet</a:t>
            </a:r>
            <a:endParaRPr lang="sv-SE" sz="1600" b="1" dirty="0">
              <a:solidFill>
                <a:srgbClr val="C00000"/>
              </a:solidFill>
            </a:endParaRPr>
          </a:p>
          <a:p>
            <a:pPr lvl="1"/>
            <a:r>
              <a:rPr lang="sv-SE" sz="1600" dirty="0"/>
              <a:t>Tillgång till statistiken (publicering, webb, mm.)</a:t>
            </a:r>
          </a:p>
          <a:p>
            <a:pPr lvl="1"/>
            <a:r>
              <a:rPr lang="sv-SE" sz="1600" dirty="0"/>
              <a:t>Möjlighet till ytterligare statistik</a:t>
            </a:r>
          </a:p>
          <a:p>
            <a:pPr lvl="1"/>
            <a:r>
              <a:rPr lang="sv-SE" sz="1600" dirty="0"/>
              <a:t>Presentation och dokumentation </a:t>
            </a:r>
          </a:p>
          <a:p>
            <a:pPr lvl="0">
              <a:spcBef>
                <a:spcPts val="1200"/>
              </a:spcBef>
            </a:pPr>
            <a:r>
              <a:rPr lang="sv-SE" sz="1600" b="1" dirty="0">
                <a:solidFill>
                  <a:srgbClr val="C00000"/>
                </a:solidFill>
              </a:rPr>
              <a:t>Jämförbarhet </a:t>
            </a:r>
            <a:r>
              <a:rPr lang="sv-SE" sz="1600" dirty="0"/>
              <a:t>och</a:t>
            </a:r>
            <a:r>
              <a:rPr lang="sv-SE" sz="1600" b="1" dirty="0">
                <a:solidFill>
                  <a:srgbClr val="C00000"/>
                </a:solidFill>
              </a:rPr>
              <a:t> samanvändbarhet</a:t>
            </a:r>
          </a:p>
          <a:p>
            <a:pPr lvl="1"/>
            <a:r>
              <a:rPr lang="sv-SE" sz="1600" dirty="0"/>
              <a:t>Jämförbarhet över tid</a:t>
            </a:r>
          </a:p>
          <a:p>
            <a:pPr lvl="1"/>
            <a:r>
              <a:rPr lang="sv-SE" sz="1600" dirty="0"/>
              <a:t>Jämförbarhet mellan grupper</a:t>
            </a:r>
          </a:p>
          <a:p>
            <a:pPr lvl="1"/>
            <a:r>
              <a:rPr lang="sv-SE" sz="1600" dirty="0"/>
              <a:t>Samanvändbarhet i övrigt, med andra undersökningar</a:t>
            </a:r>
          </a:p>
          <a:p>
            <a:pPr lvl="1"/>
            <a:r>
              <a:rPr lang="sv-SE" sz="1600" dirty="0"/>
              <a:t>Numerisk </a:t>
            </a:r>
            <a:r>
              <a:rPr lang="sv-SE" sz="1600" dirty="0" smtClean="0"/>
              <a:t>överensstämmelse</a:t>
            </a:r>
            <a:endParaRPr lang="sv-SE" sz="16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4020-9E55-4F40-B80E-D5C865C35B7D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2000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Potentiella målkonflikter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6761-6CD3-45EF-8514-96DE0670E620}" type="datetime1">
              <a:rPr lang="sv-SE" smtClean="0"/>
              <a:t>2025-04-15</a:t>
            </a:fld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sv-SE" sz="1600" b="1" i="1" dirty="0">
                <a:solidFill>
                  <a:schemeClr val="accent4"/>
                </a:solidFill>
              </a:rPr>
              <a:t>7 kriterier ger 21 olika par att jämföra</a:t>
            </a:r>
            <a:endParaRPr lang="sv-SE" sz="1600" dirty="0"/>
          </a:p>
          <a:p>
            <a:pPr>
              <a:spcBef>
                <a:spcPts val="2400"/>
              </a:spcBef>
            </a:pPr>
            <a:r>
              <a:rPr lang="sv-SE" sz="1600" dirty="0"/>
              <a:t>Snabb och slarvig eller</a:t>
            </a:r>
          </a:p>
          <a:p>
            <a:pPr>
              <a:spcBef>
                <a:spcPts val="0"/>
              </a:spcBef>
              <a:buNone/>
            </a:pPr>
            <a:r>
              <a:rPr lang="sv-SE" sz="1600" dirty="0"/>
              <a:t>	pedantisk och långsam?</a:t>
            </a:r>
          </a:p>
          <a:p>
            <a:pPr lvl="1"/>
            <a:r>
              <a:rPr lang="sv-SE" sz="1600" dirty="0"/>
              <a:t> </a:t>
            </a:r>
            <a:r>
              <a:rPr lang="sv-SE" sz="1600" b="1" dirty="0"/>
              <a:t>punktlighet</a:t>
            </a:r>
            <a:r>
              <a:rPr lang="sv-SE" sz="1600" dirty="0"/>
              <a:t> kontra </a:t>
            </a:r>
            <a:r>
              <a:rPr lang="sv-SE" sz="1600" b="1" dirty="0"/>
              <a:t>noggrannhet</a:t>
            </a:r>
          </a:p>
          <a:p>
            <a:pPr>
              <a:spcBef>
                <a:spcPts val="1800"/>
              </a:spcBef>
            </a:pPr>
            <a:r>
              <a:rPr lang="sv-SE" sz="1600" dirty="0"/>
              <a:t>Nytt och dynamiskt eller</a:t>
            </a:r>
          </a:p>
          <a:p>
            <a:pPr>
              <a:spcBef>
                <a:spcPts val="0"/>
              </a:spcBef>
              <a:buNone/>
            </a:pPr>
            <a:r>
              <a:rPr lang="sv-SE" sz="1600" dirty="0"/>
              <a:t>	konstant och stabilt?</a:t>
            </a:r>
          </a:p>
          <a:p>
            <a:pPr lvl="1"/>
            <a:r>
              <a:rPr lang="sv-SE" sz="1600" b="1" dirty="0"/>
              <a:t>relevans och samstämmighet</a:t>
            </a:r>
            <a:r>
              <a:rPr lang="sv-SE" sz="1600" dirty="0"/>
              <a:t> kontra </a:t>
            </a:r>
            <a:r>
              <a:rPr lang="sv-SE" sz="1600" b="1" dirty="0"/>
              <a:t>jämförbarhet över tid</a:t>
            </a:r>
          </a:p>
          <a:p>
            <a:pPr>
              <a:spcBef>
                <a:spcPts val="1800"/>
              </a:spcBef>
            </a:pPr>
            <a:r>
              <a:rPr lang="sv-SE" sz="1600" dirty="0" smtClean="0"/>
              <a:t>Man måste bestämma vad som är viktigast i en given kontext</a:t>
            </a:r>
          </a:p>
          <a:p>
            <a:pPr lvl="1">
              <a:spcBef>
                <a:spcPts val="384"/>
              </a:spcBef>
            </a:pPr>
            <a:r>
              <a:rPr lang="sv-SE" sz="1600" dirty="0" smtClean="0"/>
              <a:t>Ibland måste man kompromissa.</a:t>
            </a:r>
          </a:p>
          <a:p>
            <a:pPr lvl="1">
              <a:spcBef>
                <a:spcPts val="384"/>
              </a:spcBef>
            </a:pPr>
            <a:r>
              <a:rPr lang="sv-SE" sz="1600" dirty="0" smtClean="0"/>
              <a:t>Hur mycket kvalitet får man för en given summa pengar.</a:t>
            </a:r>
            <a:endParaRPr lang="sv-SE" sz="1600" dirty="0"/>
          </a:p>
        </p:txBody>
      </p:sp>
      <p:pic>
        <p:nvPicPr>
          <p:cNvPr id="6" name="Bildobjekt 5" descr="600px_tug-of-war-5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4128" y="1124744"/>
            <a:ext cx="3047409" cy="2564903"/>
          </a:xfrm>
          <a:prstGeom prst="rect">
            <a:avLst/>
          </a:prstGeom>
        </p:spPr>
      </p:pic>
      <p:sp>
        <p:nvSpPr>
          <p:cNvPr id="7" name="Rektangel 6"/>
          <p:cNvSpPr/>
          <p:nvPr/>
        </p:nvSpPr>
        <p:spPr>
          <a:xfrm>
            <a:off x="7770343" y="3516977"/>
            <a:ext cx="102303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7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Anthony </a:t>
            </a:r>
            <a:r>
              <a:rPr lang="sv-SE" sz="700" dirty="0" err="1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Schrag</a:t>
            </a:r>
            <a:endParaRPr lang="sv-SE" sz="700" dirty="0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441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Kvalitetsredovisning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600" dirty="0"/>
              <a:t>Bör/ska alltid finnas med när statistik tillgängliggörs.</a:t>
            </a:r>
          </a:p>
          <a:p>
            <a:pPr lvl="1"/>
            <a:r>
              <a:rPr lang="sv-SE" sz="1600" dirty="0"/>
              <a:t>jämför med när du ska köpa en ny diskmaskin, du vill ju veta vilka egenskaper den har, inte bara förlita dig på färgen och en logga.</a:t>
            </a:r>
          </a:p>
          <a:p>
            <a:pPr>
              <a:spcBef>
                <a:spcPts val="1200"/>
              </a:spcBef>
            </a:pPr>
            <a:r>
              <a:rPr lang="sv-SE" sz="1600" dirty="0"/>
              <a:t>En statistikprodukts </a:t>
            </a:r>
            <a:r>
              <a:rPr lang="sv-SE" sz="1600" b="1" dirty="0">
                <a:solidFill>
                  <a:srgbClr val="0070C0"/>
                </a:solidFill>
              </a:rPr>
              <a:t>värde</a:t>
            </a:r>
            <a:r>
              <a:rPr lang="sv-SE" sz="1600" dirty="0"/>
              <a:t> = dess </a:t>
            </a:r>
            <a:r>
              <a:rPr lang="sv-SE" sz="1600" b="1" dirty="0">
                <a:solidFill>
                  <a:srgbClr val="0070C0"/>
                </a:solidFill>
              </a:rPr>
              <a:t>användbarhet</a:t>
            </a:r>
            <a:r>
              <a:rPr lang="sv-SE" sz="1600" dirty="0"/>
              <a:t>.</a:t>
            </a:r>
          </a:p>
          <a:p>
            <a:pPr>
              <a:spcBef>
                <a:spcPts val="1200"/>
              </a:spcBef>
            </a:pPr>
            <a:r>
              <a:rPr lang="sv-SE" sz="1600" dirty="0"/>
              <a:t>En kvalitetsredovisning ska</a:t>
            </a:r>
          </a:p>
          <a:p>
            <a:pPr lvl="1">
              <a:spcBef>
                <a:spcPts val="1200"/>
              </a:spcBef>
            </a:pPr>
            <a:r>
              <a:rPr lang="sv-SE" sz="1600" dirty="0"/>
              <a:t>uppmärksamma användare på eventuella fel som begränsar värdet,</a:t>
            </a:r>
          </a:p>
          <a:p>
            <a:pPr lvl="1">
              <a:spcBef>
                <a:spcPts val="1200"/>
              </a:spcBef>
            </a:pPr>
            <a:r>
              <a:rPr lang="sv-SE" sz="1600" dirty="0"/>
              <a:t>ge bra beslutsunderlag, minska risken för fel beslut,</a:t>
            </a:r>
          </a:p>
          <a:p>
            <a:pPr lvl="1">
              <a:spcBef>
                <a:spcPts val="1200"/>
              </a:spcBef>
            </a:pPr>
            <a:r>
              <a:rPr lang="sv-SE" sz="1600" dirty="0"/>
              <a:t>göra det möjligt för användare att precisera sina krav på kvalitets-förbättringar</a:t>
            </a:r>
            <a:r>
              <a:rPr lang="sv-SE" sz="1600" dirty="0"/>
              <a:t>.</a:t>
            </a:r>
          </a:p>
          <a:p>
            <a:pPr>
              <a:spcBef>
                <a:spcPts val="1200"/>
              </a:spcBef>
            </a:pPr>
            <a:r>
              <a:rPr lang="sv-SE" sz="1600" b="1" dirty="0" smtClean="0">
                <a:solidFill>
                  <a:srgbClr val="0070C0"/>
                </a:solidFill>
              </a:rPr>
              <a:t>Mål:</a:t>
            </a:r>
            <a:r>
              <a:rPr lang="sv-SE" sz="1600" dirty="0" smtClean="0"/>
              <a:t> objektivt sammanställd information om ett samhälles tillstånd.</a:t>
            </a:r>
            <a:endParaRPr lang="sv-SE" sz="16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733C-549F-40BE-8BAF-80E942370BEB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280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/>
          <p:cNvPicPr>
            <a:picLocks noChangeAspect="1"/>
          </p:cNvPicPr>
          <p:nvPr/>
        </p:nvPicPr>
        <p:blipFill rotWithShape="1">
          <a:blip r:embed="rId3"/>
          <a:srcRect l="32355" t="12686" r="30860" b="251"/>
          <a:stretch/>
        </p:blipFill>
        <p:spPr>
          <a:xfrm>
            <a:off x="592120" y="1338816"/>
            <a:ext cx="2268000" cy="3226830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F7E2-FEE5-4859-9FBF-F0787AE5C8E5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35</a:t>
            </a:fld>
            <a:endParaRPr lang="sv-SE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 rotWithShape="1">
          <a:blip r:embed="rId4"/>
          <a:srcRect l="19546" t="13464" r="16276" b="1494"/>
          <a:stretch/>
        </p:blipFill>
        <p:spPr>
          <a:xfrm>
            <a:off x="1547664" y="2727146"/>
            <a:ext cx="2304000" cy="3240000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pic>
        <p:nvPicPr>
          <p:cNvPr id="9" name="Bildobjekt 8"/>
          <p:cNvPicPr>
            <a:picLocks noChangeAspect="1"/>
          </p:cNvPicPr>
          <p:nvPr/>
        </p:nvPicPr>
        <p:blipFill rotWithShape="1">
          <a:blip r:embed="rId5"/>
          <a:srcRect l="19687" t="12555" r="12740" b="694"/>
          <a:stretch/>
        </p:blipFill>
        <p:spPr>
          <a:xfrm>
            <a:off x="3563888" y="1136066"/>
            <a:ext cx="2319026" cy="3294317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pic>
        <p:nvPicPr>
          <p:cNvPr id="13" name="Bildobjekt 12"/>
          <p:cNvPicPr>
            <a:picLocks noChangeAspect="1"/>
          </p:cNvPicPr>
          <p:nvPr/>
        </p:nvPicPr>
        <p:blipFill rotWithShape="1">
          <a:blip r:embed="rId6"/>
          <a:srcRect l="13993" t="12688" r="39966" b="6196"/>
          <a:stretch/>
        </p:blipFill>
        <p:spPr>
          <a:xfrm>
            <a:off x="5594072" y="1934360"/>
            <a:ext cx="2952328" cy="3709335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sp>
        <p:nvSpPr>
          <p:cNvPr id="14" name="textruta 13"/>
          <p:cNvSpPr txBox="1"/>
          <p:nvPr/>
        </p:nvSpPr>
        <p:spPr>
          <a:xfrm>
            <a:off x="8035061" y="1580663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600" dirty="0">
                <a:hlinkClick r:id="rId7"/>
              </a:rPr>
              <a:t>Länk</a:t>
            </a:r>
            <a:endParaRPr lang="sv-SE" sz="1600" dirty="0"/>
          </a:p>
        </p:txBody>
      </p:sp>
      <p:sp>
        <p:nvSpPr>
          <p:cNvPr id="15" name="textruta 14"/>
          <p:cNvSpPr txBox="1"/>
          <p:nvPr/>
        </p:nvSpPr>
        <p:spPr>
          <a:xfrm>
            <a:off x="5384433" y="78660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600" dirty="0">
                <a:hlinkClick r:id="rId8"/>
              </a:rPr>
              <a:t>Länk</a:t>
            </a:r>
            <a:endParaRPr lang="sv-SE" sz="1600" dirty="0"/>
          </a:p>
        </p:txBody>
      </p:sp>
      <p:sp>
        <p:nvSpPr>
          <p:cNvPr id="16" name="textruta 15"/>
          <p:cNvSpPr txBox="1"/>
          <p:nvPr/>
        </p:nvSpPr>
        <p:spPr>
          <a:xfrm>
            <a:off x="2908918" y="239464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600" dirty="0">
                <a:hlinkClick r:id="rId9"/>
              </a:rPr>
              <a:t>Länk</a:t>
            </a:r>
            <a:endParaRPr lang="sv-SE" sz="1600" dirty="0"/>
          </a:p>
        </p:txBody>
      </p:sp>
      <p:sp>
        <p:nvSpPr>
          <p:cNvPr id="17" name="textruta 16"/>
          <p:cNvSpPr txBox="1"/>
          <p:nvPr/>
        </p:nvSpPr>
        <p:spPr>
          <a:xfrm>
            <a:off x="467544" y="455802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600" dirty="0">
                <a:hlinkClick r:id="rId10"/>
              </a:rPr>
              <a:t>Länk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5407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 vert="horz" lIns="91440" tIns="45720" rIns="91440" bIns="45720" rtlCol="0" anchor="b" anchorCtr="0"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sv-SE" cap="small" dirty="0">
                <a:solidFill>
                  <a:schemeClr val="bg1"/>
                </a:solidFill>
              </a:rPr>
              <a:t>Sveriges Officiella Statistik (SOS)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b="1" dirty="0"/>
              <a:t>Officiell statistik </a:t>
            </a:r>
            <a:r>
              <a:rPr lang="sv-SE" sz="1600" dirty="0"/>
              <a:t>– produceras av offentliga myndigheter.</a:t>
            </a:r>
          </a:p>
          <a:p>
            <a:pPr>
              <a:spcBef>
                <a:spcPts val="1200"/>
              </a:spcBef>
            </a:pPr>
            <a:r>
              <a:rPr lang="sv-SE" sz="1600" b="1" dirty="0">
                <a:solidFill>
                  <a:srgbClr val="0070C0"/>
                </a:solidFill>
              </a:rPr>
              <a:t>Officiell statistik ska ge en bild av samhället:</a:t>
            </a:r>
          </a:p>
          <a:p>
            <a:pPr lvl="1"/>
            <a:r>
              <a:rPr lang="sv-SE" sz="1600" dirty="0"/>
              <a:t>den ska berätta något viktigt om vårt samhälle, något som är av allmänintresse (relevans och aktualitet).</a:t>
            </a:r>
          </a:p>
          <a:p>
            <a:pPr>
              <a:spcBef>
                <a:spcPts val="1200"/>
              </a:spcBef>
            </a:pPr>
            <a:r>
              <a:rPr lang="sv-SE" sz="1600" b="1" dirty="0" smtClean="0">
                <a:solidFill>
                  <a:srgbClr val="0070C0"/>
                </a:solidFill>
              </a:rPr>
              <a:t>Ska </a:t>
            </a:r>
            <a:r>
              <a:rPr lang="sv-SE" sz="1600" b="1" dirty="0">
                <a:solidFill>
                  <a:srgbClr val="0070C0"/>
                </a:solidFill>
              </a:rPr>
              <a:t>ha hög kvalitet, den får inte vara opålitlig:</a:t>
            </a:r>
          </a:p>
          <a:p>
            <a:pPr lvl="1"/>
            <a:r>
              <a:rPr lang="sv-SE" sz="1600" dirty="0"/>
              <a:t>kräver hög kompetens och bra metoder, god statistisk infrastruktur (noggrannhet och tillförlitlighet).</a:t>
            </a:r>
          </a:p>
          <a:p>
            <a:pPr>
              <a:spcBef>
                <a:spcPts val="1200"/>
              </a:spcBef>
            </a:pPr>
            <a:r>
              <a:rPr lang="sv-SE" sz="1600" b="1" dirty="0" smtClean="0">
                <a:solidFill>
                  <a:srgbClr val="0070C0"/>
                </a:solidFill>
              </a:rPr>
              <a:t>Ska </a:t>
            </a:r>
            <a:r>
              <a:rPr lang="sv-SE" sz="1600" b="1" dirty="0">
                <a:solidFill>
                  <a:srgbClr val="0070C0"/>
                </a:solidFill>
              </a:rPr>
              <a:t>vara objektiv, transparent och tillgänglig för alla samtidigt:</a:t>
            </a:r>
          </a:p>
          <a:p>
            <a:pPr lvl="1"/>
            <a:r>
              <a:rPr lang="sv-SE" sz="1600" dirty="0"/>
              <a:t>fri från politisk påverkan, kvalitetsdeklarerad och öppen (tillgänglighet och tydlighet),</a:t>
            </a:r>
          </a:p>
          <a:p>
            <a:pPr lvl="1"/>
            <a:r>
              <a:rPr lang="sv-SE" sz="1600" dirty="0"/>
              <a:t>ska framställas regelbundet och med en långsiktig plan (aktualitet och punktlighet).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7C83-AA9E-4DB5-BFF3-A58A09965FD6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462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7600" y="388800"/>
            <a:ext cx="8150864" cy="795600"/>
          </a:xfrm>
        </p:spPr>
        <p:txBody>
          <a:bodyPr>
            <a:noAutofit/>
          </a:bodyPr>
          <a:lstStyle/>
          <a:p>
            <a:r>
              <a:rPr lang="sv-SE" dirty="0"/>
              <a:t>Lag (2001:99) om den officiella statistiken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dirty="0"/>
              <a:t>Officiell statistik </a:t>
            </a:r>
            <a:r>
              <a:rPr lang="sv-SE" sz="1600" dirty="0" smtClean="0"/>
              <a:t>skall:</a:t>
            </a:r>
            <a:endParaRPr lang="sv-SE" sz="1600" dirty="0"/>
          </a:p>
          <a:p>
            <a:r>
              <a:rPr lang="sv-SE" sz="1600" dirty="0"/>
              <a:t>finnas för allmän information, utredningsverksamhet och forskning. Den skall vara objektiv och allmänt tillgänglig;</a:t>
            </a:r>
          </a:p>
          <a:p>
            <a:r>
              <a:rPr lang="sv-SE" sz="1600" dirty="0"/>
              <a:t>framställas och offentliggöras med beaktande av behovet av skydd för fysiska och juridiska personers intressen;</a:t>
            </a:r>
          </a:p>
          <a:p>
            <a:r>
              <a:rPr lang="sv-SE" sz="1600" dirty="0"/>
              <a:t>dokumenteras, kvalitetsdeklareras, samt utan avgift offentliggöras och hållas allmänt tillgänglig i elektronisk form genom ett allmänt nätverk.</a:t>
            </a:r>
          </a:p>
          <a:p>
            <a:pPr>
              <a:spcBef>
                <a:spcPts val="1800"/>
              </a:spcBef>
            </a:pPr>
            <a:r>
              <a:rPr lang="sv-SE" sz="1600" dirty="0"/>
              <a:t>När officiell statistik görs tillgänglig skall den vara försedd med beteckningen Sveriges officiella statistik:</a:t>
            </a:r>
          </a:p>
          <a:p>
            <a:endParaRPr lang="sv-SE" sz="16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DC46-257E-4ED7-BD96-E6148B4607E8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37</a:t>
            </a:fld>
            <a:endParaRPr lang="sv-SE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662467"/>
            <a:ext cx="2197601" cy="406493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E89D7F68-19F4-49B7-9ACF-E3DFCEBB34C8}"/>
              </a:ext>
            </a:extLst>
          </p:cNvPr>
          <p:cNvSpPr txBox="1"/>
          <p:nvPr/>
        </p:nvSpPr>
        <p:spPr>
          <a:xfrm>
            <a:off x="4010400" y="5239823"/>
            <a:ext cx="3891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latin typeface="Verdana" panose="020B0604030504040204" pitchFamily="34" charset="0"/>
                <a:ea typeface="Verdana" panose="020B0604030504040204" pitchFamily="34" charset="0"/>
              </a:rPr>
              <a:t>Länk: </a:t>
            </a:r>
            <a:r>
              <a:rPr lang="sv-SE" sz="1400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Sveriges officiella statistik (scb.se)</a:t>
            </a:r>
            <a:endParaRPr lang="sv-S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4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29 statistikansvariga myndigheter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200"/>
              </a:lnSpc>
              <a:spcBef>
                <a:spcPts val="600"/>
              </a:spcBef>
              <a:buNone/>
            </a:pPr>
            <a:r>
              <a:rPr lang="sv-SE" sz="1200" dirty="0"/>
              <a:t>Arbetsmiljöverket</a:t>
            </a:r>
          </a:p>
          <a:p>
            <a:pPr marL="0" indent="0">
              <a:lnSpc>
                <a:spcPts val="2200"/>
              </a:lnSpc>
              <a:spcBef>
                <a:spcPts val="600"/>
              </a:spcBef>
              <a:buNone/>
            </a:pPr>
            <a:r>
              <a:rPr lang="sv-SE" sz="1200" dirty="0"/>
              <a:t>Brottsförebyggande rådet</a:t>
            </a:r>
          </a:p>
          <a:p>
            <a:pPr marL="0" indent="0">
              <a:lnSpc>
                <a:spcPts val="2200"/>
              </a:lnSpc>
              <a:spcBef>
                <a:spcPts val="600"/>
              </a:spcBef>
              <a:buNone/>
            </a:pPr>
            <a:r>
              <a:rPr lang="sv-SE" sz="1200" dirty="0"/>
              <a:t>Centrala studiestödsnämnden</a:t>
            </a:r>
          </a:p>
          <a:p>
            <a:pPr marL="0" indent="0">
              <a:lnSpc>
                <a:spcPts val="2200"/>
              </a:lnSpc>
              <a:spcBef>
                <a:spcPts val="600"/>
              </a:spcBef>
              <a:buNone/>
            </a:pPr>
            <a:r>
              <a:rPr lang="sv-SE" sz="1200" dirty="0"/>
              <a:t>Domstolsverket</a:t>
            </a:r>
          </a:p>
          <a:p>
            <a:pPr marL="0" indent="0">
              <a:lnSpc>
                <a:spcPts val="2200"/>
              </a:lnSpc>
              <a:spcBef>
                <a:spcPts val="600"/>
              </a:spcBef>
              <a:buNone/>
            </a:pPr>
            <a:r>
              <a:rPr lang="sv-SE" sz="1200" dirty="0"/>
              <a:t>Ekonomistyrningsverket</a:t>
            </a:r>
          </a:p>
          <a:p>
            <a:pPr marL="0" indent="0">
              <a:lnSpc>
                <a:spcPts val="2200"/>
              </a:lnSpc>
              <a:spcBef>
                <a:spcPts val="600"/>
              </a:spcBef>
              <a:buNone/>
            </a:pPr>
            <a:r>
              <a:rPr lang="sv-SE" sz="1200" dirty="0"/>
              <a:t>Finansinspektionen</a:t>
            </a:r>
          </a:p>
          <a:p>
            <a:pPr marL="0" indent="0">
              <a:lnSpc>
                <a:spcPts val="2200"/>
              </a:lnSpc>
              <a:spcBef>
                <a:spcPts val="600"/>
              </a:spcBef>
              <a:buNone/>
            </a:pPr>
            <a:r>
              <a:rPr lang="sv-SE" sz="1200" dirty="0"/>
              <a:t>Folkhälsomyndigheten</a:t>
            </a:r>
          </a:p>
          <a:p>
            <a:pPr marL="0" indent="0">
              <a:lnSpc>
                <a:spcPts val="2200"/>
              </a:lnSpc>
              <a:spcBef>
                <a:spcPts val="600"/>
              </a:spcBef>
              <a:buNone/>
            </a:pPr>
            <a:r>
              <a:rPr lang="sv-SE" sz="1200" dirty="0"/>
              <a:t>Försäkringskassan</a:t>
            </a:r>
          </a:p>
          <a:p>
            <a:pPr marL="0" indent="0">
              <a:lnSpc>
                <a:spcPts val="2200"/>
              </a:lnSpc>
              <a:spcBef>
                <a:spcPts val="600"/>
              </a:spcBef>
              <a:buNone/>
            </a:pPr>
            <a:r>
              <a:rPr lang="sv-SE" sz="1200" dirty="0"/>
              <a:t>Havs- och vattenmyndigheten</a:t>
            </a:r>
          </a:p>
          <a:p>
            <a:pPr marL="0" indent="0">
              <a:lnSpc>
                <a:spcPts val="2200"/>
              </a:lnSpc>
              <a:spcBef>
                <a:spcPts val="600"/>
              </a:spcBef>
              <a:buNone/>
            </a:pPr>
            <a:r>
              <a:rPr lang="sv-SE" sz="1200" dirty="0"/>
              <a:t>Kemikalieinspektionen</a:t>
            </a:r>
          </a:p>
          <a:p>
            <a:pPr marL="0" indent="0">
              <a:lnSpc>
                <a:spcPts val="2200"/>
              </a:lnSpc>
              <a:spcBef>
                <a:spcPts val="600"/>
              </a:spcBef>
              <a:buNone/>
            </a:pPr>
            <a:r>
              <a:rPr lang="sv-SE" sz="1200" dirty="0"/>
              <a:t>Konjunkturinstitutet</a:t>
            </a:r>
          </a:p>
          <a:p>
            <a:pPr marL="0" indent="0">
              <a:lnSpc>
                <a:spcPts val="2200"/>
              </a:lnSpc>
              <a:spcBef>
                <a:spcPts val="600"/>
              </a:spcBef>
              <a:buNone/>
            </a:pPr>
            <a:r>
              <a:rPr lang="sv-SE" sz="1200" dirty="0"/>
              <a:t>Kungliga biblioteket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8816-DC22-4930-A129-AFE66EFD745D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38</a:t>
            </a:fld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3312368" y="1310400"/>
            <a:ext cx="5148064" cy="4644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lnSpc>
                <a:spcPts val="2200"/>
              </a:lnSpc>
              <a:spcBef>
                <a:spcPts val="600"/>
              </a:spcBef>
              <a:buSzPct val="93000"/>
            </a:pPr>
            <a:r>
              <a:rPr lang="sv-S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Medlingsinstitutet</a:t>
            </a:r>
          </a:p>
          <a:p>
            <a:pPr marL="358775" indent="-358775">
              <a:lnSpc>
                <a:spcPts val="2200"/>
              </a:lnSpc>
              <a:spcBef>
                <a:spcPts val="600"/>
              </a:spcBef>
              <a:buSzPct val="93000"/>
            </a:pPr>
            <a:r>
              <a:rPr lang="sv-S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Myndigheten för familjerätt och föräldraskapsstöd</a:t>
            </a:r>
          </a:p>
          <a:p>
            <a:pPr marL="358775" indent="-358775">
              <a:lnSpc>
                <a:spcPts val="2200"/>
              </a:lnSpc>
              <a:spcBef>
                <a:spcPts val="600"/>
              </a:spcBef>
              <a:buSzPct val="93000"/>
            </a:pPr>
            <a:r>
              <a:rPr lang="sv-S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Myndigheten för kulturanalys</a:t>
            </a:r>
          </a:p>
          <a:p>
            <a:pPr marL="358775" indent="-358775">
              <a:lnSpc>
                <a:spcPts val="2200"/>
              </a:lnSpc>
              <a:spcBef>
                <a:spcPts val="600"/>
              </a:spcBef>
              <a:buSzPct val="93000"/>
            </a:pPr>
            <a:r>
              <a:rPr lang="sv-S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Myndigheten för tillväxtpolitiska utvärderingar och analyser </a:t>
            </a:r>
          </a:p>
          <a:p>
            <a:pPr marL="358775" indent="-358775">
              <a:lnSpc>
                <a:spcPts val="2200"/>
              </a:lnSpc>
              <a:spcBef>
                <a:spcPts val="600"/>
              </a:spcBef>
              <a:buSzPct val="93000"/>
            </a:pPr>
            <a:r>
              <a:rPr lang="sv-S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Naturvårdsverket</a:t>
            </a:r>
          </a:p>
          <a:p>
            <a:pPr marL="358775" indent="-358775">
              <a:lnSpc>
                <a:spcPts val="2200"/>
              </a:lnSpc>
              <a:spcBef>
                <a:spcPts val="600"/>
              </a:spcBef>
              <a:buSzPct val="93000"/>
            </a:pPr>
            <a:r>
              <a:rPr lang="sv-S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Pensionsmyndigheten</a:t>
            </a:r>
          </a:p>
          <a:p>
            <a:pPr marL="358775" indent="-358775">
              <a:lnSpc>
                <a:spcPts val="2200"/>
              </a:lnSpc>
              <a:spcBef>
                <a:spcPts val="600"/>
              </a:spcBef>
              <a:buSzPct val="93000"/>
            </a:pPr>
            <a:r>
              <a:rPr lang="sv-S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Riksgäldskontoret</a:t>
            </a:r>
          </a:p>
          <a:p>
            <a:pPr marL="358775" indent="-358775">
              <a:lnSpc>
                <a:spcPts val="2200"/>
              </a:lnSpc>
              <a:spcBef>
                <a:spcPts val="600"/>
              </a:spcBef>
              <a:buSzPct val="93000"/>
            </a:pPr>
            <a:r>
              <a:rPr lang="sv-S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Skogsstyrelsen</a:t>
            </a:r>
          </a:p>
          <a:p>
            <a:pPr marL="358775" indent="-358775">
              <a:lnSpc>
                <a:spcPts val="2200"/>
              </a:lnSpc>
              <a:spcBef>
                <a:spcPts val="600"/>
              </a:spcBef>
              <a:buSzPct val="93000"/>
            </a:pPr>
            <a:r>
              <a:rPr lang="sv-S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Socialstyrelsen</a:t>
            </a:r>
          </a:p>
          <a:p>
            <a:pPr>
              <a:lnSpc>
                <a:spcPts val="2200"/>
              </a:lnSpc>
              <a:spcBef>
                <a:spcPts val="600"/>
              </a:spcBef>
              <a:buSzPct val="93000"/>
            </a:pPr>
            <a:r>
              <a:rPr lang="sv-S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Statens energimyndighet</a:t>
            </a:r>
          </a:p>
          <a:p>
            <a:pPr>
              <a:lnSpc>
                <a:spcPts val="2200"/>
              </a:lnSpc>
              <a:spcBef>
                <a:spcPts val="600"/>
              </a:spcBef>
              <a:buSzPct val="93000"/>
            </a:pPr>
            <a:r>
              <a:rPr lang="sv-S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Statens jordbruksverk</a:t>
            </a:r>
          </a:p>
          <a:p>
            <a:pPr>
              <a:lnSpc>
                <a:spcPts val="2200"/>
              </a:lnSpc>
              <a:spcBef>
                <a:spcPts val="600"/>
              </a:spcBef>
              <a:buSzPct val="93000"/>
            </a:pPr>
            <a:r>
              <a:rPr lang="sv-S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Statens skolverk</a:t>
            </a:r>
          </a:p>
          <a:p>
            <a:pPr>
              <a:lnSpc>
                <a:spcPts val="2200"/>
              </a:lnSpc>
              <a:spcBef>
                <a:spcPts val="600"/>
              </a:spcBef>
              <a:buSzPct val="93000"/>
            </a:pPr>
            <a:endParaRPr lang="sv-SE" sz="1200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6012160" y="3437965"/>
            <a:ext cx="2808312" cy="1810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600"/>
              </a:spcBef>
              <a:buSzPct val="93000"/>
            </a:pPr>
            <a:r>
              <a:rPr lang="sv-SE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Sveriges </a:t>
            </a:r>
            <a:r>
              <a:rPr lang="sv-SE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lantbruksuniversitet</a:t>
            </a:r>
          </a:p>
          <a:p>
            <a:pPr>
              <a:lnSpc>
                <a:spcPts val="2200"/>
              </a:lnSpc>
              <a:spcBef>
                <a:spcPts val="600"/>
              </a:spcBef>
              <a:buSzPct val="93000"/>
            </a:pPr>
            <a:r>
              <a:rPr lang="sv-SE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Tillväxtverket</a:t>
            </a:r>
          </a:p>
          <a:p>
            <a:pPr>
              <a:lnSpc>
                <a:spcPts val="2200"/>
              </a:lnSpc>
              <a:spcBef>
                <a:spcPts val="600"/>
              </a:spcBef>
              <a:buSzPct val="93000"/>
            </a:pPr>
            <a:r>
              <a:rPr lang="sv-SE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Trafikanalys</a:t>
            </a:r>
          </a:p>
          <a:p>
            <a:pPr>
              <a:lnSpc>
                <a:spcPts val="2200"/>
              </a:lnSpc>
              <a:spcBef>
                <a:spcPts val="600"/>
              </a:spcBef>
              <a:buSzPct val="93000"/>
            </a:pPr>
            <a:r>
              <a:rPr lang="sv-SE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Universitetskanslersämbetet</a:t>
            </a:r>
          </a:p>
          <a:p>
            <a:pPr>
              <a:lnSpc>
                <a:spcPts val="2200"/>
              </a:lnSpc>
              <a:spcBef>
                <a:spcPts val="600"/>
              </a:spcBef>
              <a:buSzPct val="93000"/>
            </a:pPr>
            <a:r>
              <a:rPr lang="sv-SE" sz="12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Statistiska centralbyrån (SCB</a:t>
            </a:r>
            <a:r>
              <a:rPr lang="sv-SE" sz="12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sv-SE" sz="1200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0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24 statistikområden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sv-SE" sz="1400" b="1" dirty="0">
                <a:solidFill>
                  <a:srgbClr val="0070C0"/>
                </a:solidFill>
              </a:rPr>
              <a:t>Arbetsmarknad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sv-SE" sz="1400" b="1" dirty="0">
                <a:solidFill>
                  <a:srgbClr val="0070C0"/>
                </a:solidFill>
              </a:rPr>
              <a:t>Befolkning</a:t>
            </a:r>
          </a:p>
          <a:p>
            <a:pPr marL="0" indent="0">
              <a:lnSpc>
                <a:spcPts val="2400"/>
              </a:lnSpc>
              <a:buNone/>
            </a:pPr>
            <a:r>
              <a:rPr lang="sv-SE" sz="1400" b="1" dirty="0">
                <a:solidFill>
                  <a:srgbClr val="0070C0"/>
                </a:solidFill>
              </a:rPr>
              <a:t>Bostäder och byggande</a:t>
            </a:r>
          </a:p>
          <a:p>
            <a:pPr marL="0" indent="0">
              <a:lnSpc>
                <a:spcPts val="2400"/>
              </a:lnSpc>
              <a:buNone/>
            </a:pPr>
            <a:r>
              <a:rPr lang="sv-SE" sz="1400" b="1" dirty="0">
                <a:solidFill>
                  <a:srgbClr val="0070C0"/>
                </a:solidFill>
              </a:rPr>
              <a:t>Demokrati</a:t>
            </a:r>
          </a:p>
          <a:p>
            <a:pPr marL="0" indent="0">
              <a:lnSpc>
                <a:spcPts val="2400"/>
              </a:lnSpc>
              <a:buNone/>
            </a:pPr>
            <a:r>
              <a:rPr lang="sv-SE" sz="1400" dirty="0"/>
              <a:t>Energi</a:t>
            </a:r>
          </a:p>
          <a:p>
            <a:pPr marL="0" indent="0">
              <a:lnSpc>
                <a:spcPts val="2400"/>
              </a:lnSpc>
              <a:buNone/>
            </a:pPr>
            <a:r>
              <a:rPr lang="sv-SE" sz="1400" dirty="0"/>
              <a:t>Finansmarknad</a:t>
            </a:r>
          </a:p>
          <a:p>
            <a:pPr marL="0" indent="0">
              <a:lnSpc>
                <a:spcPts val="2400"/>
              </a:lnSpc>
              <a:buNone/>
            </a:pPr>
            <a:r>
              <a:rPr lang="sv-SE" sz="1400" dirty="0"/>
              <a:t>Folkhälsa</a:t>
            </a:r>
          </a:p>
          <a:p>
            <a:pPr marL="0" indent="0">
              <a:lnSpc>
                <a:spcPts val="2400"/>
              </a:lnSpc>
              <a:buNone/>
            </a:pPr>
            <a:r>
              <a:rPr lang="sv-SE" sz="1400" b="1" dirty="0">
                <a:solidFill>
                  <a:srgbClr val="0070C0"/>
                </a:solidFill>
              </a:rPr>
              <a:t>Handel med varor och tjänster</a:t>
            </a:r>
          </a:p>
          <a:p>
            <a:pPr marL="0" indent="0">
              <a:lnSpc>
                <a:spcPts val="2400"/>
              </a:lnSpc>
              <a:buNone/>
            </a:pPr>
            <a:r>
              <a:rPr lang="sv-SE" sz="1400" b="1" dirty="0">
                <a:solidFill>
                  <a:srgbClr val="0070C0"/>
                </a:solidFill>
              </a:rPr>
              <a:t>Hushållens ekonomi</a:t>
            </a:r>
          </a:p>
          <a:p>
            <a:pPr marL="0" indent="0">
              <a:lnSpc>
                <a:spcPts val="2400"/>
              </a:lnSpc>
              <a:buNone/>
            </a:pPr>
            <a:r>
              <a:rPr lang="sv-SE" sz="1400" dirty="0"/>
              <a:t>Hälsa- och sjukvård</a:t>
            </a:r>
          </a:p>
          <a:p>
            <a:pPr marL="0" indent="0">
              <a:lnSpc>
                <a:spcPts val="2400"/>
              </a:lnSpc>
              <a:buNone/>
            </a:pPr>
            <a:r>
              <a:rPr lang="sv-SE" sz="1400" dirty="0"/>
              <a:t>Jordbruk- och skogsbruk, fiske</a:t>
            </a:r>
          </a:p>
          <a:p>
            <a:pPr marL="0" indent="0">
              <a:lnSpc>
                <a:spcPts val="2400"/>
              </a:lnSpc>
              <a:buNone/>
            </a:pPr>
            <a:r>
              <a:rPr lang="sv-SE" sz="1400" b="1" dirty="0">
                <a:solidFill>
                  <a:srgbClr val="0070C0"/>
                </a:solidFill>
              </a:rPr>
              <a:t>Kultur och fritid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A1CF-B57F-40A0-A093-B128C7F64AA6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39</a:t>
            </a:fld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4355976" y="1310400"/>
            <a:ext cx="4190424" cy="429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SzPct val="93000"/>
            </a:pPr>
            <a:r>
              <a:rPr lang="sv-SE" sz="14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Levnadsförhållanden</a:t>
            </a:r>
          </a:p>
          <a:p>
            <a:pPr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SzPct val="93000"/>
            </a:pPr>
            <a:r>
              <a:rPr lang="sv-SE" sz="14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Miljö</a:t>
            </a:r>
          </a:p>
          <a:p>
            <a:pPr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SzPct val="93000"/>
            </a:pPr>
            <a:r>
              <a:rPr lang="sv-SE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Miljövård och naturresurshushållning</a:t>
            </a:r>
          </a:p>
          <a:p>
            <a:pPr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SzPct val="93000"/>
            </a:pPr>
            <a:r>
              <a:rPr lang="sv-SE" sz="14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Nationalräkenskaper</a:t>
            </a:r>
          </a:p>
          <a:p>
            <a:pPr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SzPct val="93000"/>
            </a:pPr>
            <a:r>
              <a:rPr lang="sv-SE" sz="14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Näringsverksamhet</a:t>
            </a:r>
          </a:p>
          <a:p>
            <a:pPr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SzPct val="93000"/>
            </a:pPr>
            <a:r>
              <a:rPr lang="sv-SE" sz="14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Offentlig ekonomi</a:t>
            </a:r>
          </a:p>
          <a:p>
            <a:pPr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SzPct val="93000"/>
            </a:pPr>
            <a:r>
              <a:rPr lang="sv-SE" sz="14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Priser och konsumtion</a:t>
            </a:r>
          </a:p>
          <a:p>
            <a:pPr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SzPct val="93000"/>
            </a:pPr>
            <a:r>
              <a:rPr lang="sv-SE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Rättsväsende</a:t>
            </a:r>
          </a:p>
          <a:p>
            <a:pPr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SzPct val="93000"/>
            </a:pPr>
            <a:r>
              <a:rPr lang="sv-SE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Socialförsäkring</a:t>
            </a:r>
          </a:p>
          <a:p>
            <a:pPr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SzPct val="93000"/>
            </a:pPr>
            <a:r>
              <a:rPr lang="sv-SE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Socialtjänst</a:t>
            </a:r>
          </a:p>
          <a:p>
            <a:pPr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SzPct val="93000"/>
            </a:pPr>
            <a:r>
              <a:rPr lang="sv-SE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Transporter och kommunikationer</a:t>
            </a:r>
          </a:p>
          <a:p>
            <a:pPr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SzPct val="93000"/>
            </a:pPr>
            <a:r>
              <a:rPr lang="sv-SE" sz="14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Utbildning och forskning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38FE29-D9B7-4071-AFBD-56EBDB221397}"/>
              </a:ext>
            </a:extLst>
          </p:cNvPr>
          <p:cNvSpPr/>
          <p:nvPr/>
        </p:nvSpPr>
        <p:spPr>
          <a:xfrm>
            <a:off x="5796136" y="267726"/>
            <a:ext cx="3024336" cy="355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SzPct val="93000"/>
            </a:pPr>
            <a:r>
              <a:rPr lang="sv-SE" sz="1200" b="1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blått = SCB ansvarar eller bidrar</a:t>
            </a:r>
          </a:p>
        </p:txBody>
      </p:sp>
    </p:spTree>
    <p:extLst>
      <p:ext uri="{BB962C8B-B14F-4D97-AF65-F5344CB8AC3E}">
        <p14:creationId xmlns:p14="http://schemas.microsoft.com/office/powerpoint/2010/main" val="221101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Datakällor och datainsamling, forts.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32B3-4F19-4ED6-B87C-20571BE2CAD4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4</a:t>
            </a:fld>
            <a:endParaRPr lang="sv-SE"/>
          </a:p>
        </p:txBody>
      </p:sp>
      <p:grpSp>
        <p:nvGrpSpPr>
          <p:cNvPr id="72" name="Grupp 71"/>
          <p:cNvGrpSpPr/>
          <p:nvPr/>
        </p:nvGrpSpPr>
        <p:grpSpPr>
          <a:xfrm>
            <a:off x="1220246" y="2093833"/>
            <a:ext cx="4419465" cy="956153"/>
            <a:chOff x="1220246" y="2093833"/>
            <a:chExt cx="4419465" cy="956153"/>
          </a:xfrm>
        </p:grpSpPr>
        <p:sp>
          <p:nvSpPr>
            <p:cNvPr id="11" name="Rektangel 10"/>
            <p:cNvSpPr/>
            <p:nvPr/>
          </p:nvSpPr>
          <p:spPr>
            <a:xfrm>
              <a:off x="1220246" y="2540961"/>
              <a:ext cx="1512168" cy="504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Enkät</a:t>
              </a:r>
            </a:p>
          </p:txBody>
        </p:sp>
        <p:sp>
          <p:nvSpPr>
            <p:cNvPr id="20" name="Rektangel med rundade hörn 19"/>
            <p:cNvSpPr/>
            <p:nvPr/>
          </p:nvSpPr>
          <p:spPr>
            <a:xfrm>
              <a:off x="4127543" y="2545930"/>
              <a:ext cx="1512168" cy="5040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b="1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Intervju</a:t>
              </a:r>
              <a:endParaRPr lang="sv-SE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8" name="Rak koppling 27"/>
            <p:cNvCxnSpPr>
              <a:stCxn id="3" idx="2"/>
            </p:cNvCxnSpPr>
            <p:nvPr/>
          </p:nvCxnSpPr>
          <p:spPr>
            <a:xfrm flipH="1">
              <a:off x="1976330" y="2093833"/>
              <a:ext cx="1472971" cy="45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ak koppling 29"/>
            <p:cNvCxnSpPr>
              <a:stCxn id="3" idx="2"/>
              <a:endCxn id="20" idx="0"/>
            </p:cNvCxnSpPr>
            <p:nvPr/>
          </p:nvCxnSpPr>
          <p:spPr>
            <a:xfrm>
              <a:off x="3449301" y="2093833"/>
              <a:ext cx="1434326" cy="45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 57"/>
          <p:cNvGrpSpPr/>
          <p:nvPr/>
        </p:nvGrpSpPr>
        <p:grpSpPr>
          <a:xfrm>
            <a:off x="3532817" y="3049986"/>
            <a:ext cx="2736304" cy="955078"/>
            <a:chOff x="3532817" y="3049986"/>
            <a:chExt cx="2736304" cy="955078"/>
          </a:xfrm>
        </p:grpSpPr>
        <p:sp>
          <p:nvSpPr>
            <p:cNvPr id="18" name="Rektangel med rundade hörn 17"/>
            <p:cNvSpPr/>
            <p:nvPr/>
          </p:nvSpPr>
          <p:spPr>
            <a:xfrm>
              <a:off x="3532817" y="3501008"/>
              <a:ext cx="1296144" cy="5040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b="1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Telefon</a:t>
              </a:r>
            </a:p>
          </p:txBody>
        </p:sp>
        <p:sp>
          <p:nvSpPr>
            <p:cNvPr id="19" name="Rektangel med rundade hörn 18"/>
            <p:cNvSpPr/>
            <p:nvPr/>
          </p:nvSpPr>
          <p:spPr>
            <a:xfrm>
              <a:off x="4972977" y="3501008"/>
              <a:ext cx="1296144" cy="5040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b="1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Besök</a:t>
              </a:r>
            </a:p>
          </p:txBody>
        </p:sp>
        <p:cxnSp>
          <p:nvCxnSpPr>
            <p:cNvPr id="40" name="Rak koppling 39"/>
            <p:cNvCxnSpPr>
              <a:stCxn id="20" idx="2"/>
              <a:endCxn id="18" idx="0"/>
            </p:cNvCxnSpPr>
            <p:nvPr/>
          </p:nvCxnSpPr>
          <p:spPr>
            <a:xfrm flipH="1">
              <a:off x="4180889" y="3049986"/>
              <a:ext cx="702738" cy="451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ak koppling 41"/>
            <p:cNvCxnSpPr>
              <a:stCxn id="20" idx="2"/>
              <a:endCxn id="19" idx="0"/>
            </p:cNvCxnSpPr>
            <p:nvPr/>
          </p:nvCxnSpPr>
          <p:spPr>
            <a:xfrm>
              <a:off x="4883627" y="3049986"/>
              <a:ext cx="737422" cy="451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p 58"/>
          <p:cNvGrpSpPr/>
          <p:nvPr/>
        </p:nvGrpSpPr>
        <p:grpSpPr>
          <a:xfrm>
            <a:off x="6660232" y="2093312"/>
            <a:ext cx="1512168" cy="956674"/>
            <a:chOff x="6746200" y="2093312"/>
            <a:chExt cx="1512168" cy="956674"/>
          </a:xfrm>
        </p:grpSpPr>
        <p:sp>
          <p:nvSpPr>
            <p:cNvPr id="17" name="Rektangel med rundade hörn 16"/>
            <p:cNvSpPr/>
            <p:nvPr/>
          </p:nvSpPr>
          <p:spPr>
            <a:xfrm>
              <a:off x="6746200" y="2545930"/>
              <a:ext cx="1512168" cy="50405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b="1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Register</a:t>
              </a:r>
              <a:endParaRPr lang="sv-SE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4" name="Rak koppling 43"/>
            <p:cNvCxnSpPr>
              <a:stCxn id="9" idx="2"/>
              <a:endCxn id="17" idx="0"/>
            </p:cNvCxnSpPr>
            <p:nvPr/>
          </p:nvCxnSpPr>
          <p:spPr>
            <a:xfrm>
              <a:off x="7502284" y="2093312"/>
              <a:ext cx="0" cy="4526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ktangel 2"/>
          <p:cNvSpPr/>
          <p:nvPr/>
        </p:nvSpPr>
        <p:spPr>
          <a:xfrm>
            <a:off x="1968319" y="1589777"/>
            <a:ext cx="2961963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Primär datainsamling</a:t>
            </a:r>
          </a:p>
        </p:txBody>
      </p:sp>
      <p:sp>
        <p:nvSpPr>
          <p:cNvPr id="9" name="Rektangel 8"/>
          <p:cNvSpPr/>
          <p:nvPr/>
        </p:nvSpPr>
        <p:spPr>
          <a:xfrm>
            <a:off x="6372200" y="1589256"/>
            <a:ext cx="2088232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Sekundär </a:t>
            </a:r>
            <a:r>
              <a:rPr lang="sv-SE" sz="16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datainsamling</a:t>
            </a:r>
            <a:endParaRPr lang="sv-SE" sz="16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" name="Grupp 13"/>
          <p:cNvGrpSpPr/>
          <p:nvPr/>
        </p:nvGrpSpPr>
        <p:grpSpPr>
          <a:xfrm>
            <a:off x="625520" y="3045017"/>
            <a:ext cx="2736304" cy="952948"/>
            <a:chOff x="625520" y="3045017"/>
            <a:chExt cx="2736304" cy="952948"/>
          </a:xfrm>
        </p:grpSpPr>
        <p:sp>
          <p:nvSpPr>
            <p:cNvPr id="37" name="Rektangel 36"/>
            <p:cNvSpPr/>
            <p:nvPr/>
          </p:nvSpPr>
          <p:spPr>
            <a:xfrm>
              <a:off x="2065680" y="3492145"/>
              <a:ext cx="1296144" cy="504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Webb</a:t>
              </a:r>
              <a:endParaRPr lang="sv-SE" sz="1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2" name="Rak koppling 31"/>
            <p:cNvCxnSpPr>
              <a:stCxn id="11" idx="2"/>
            </p:cNvCxnSpPr>
            <p:nvPr/>
          </p:nvCxnSpPr>
          <p:spPr>
            <a:xfrm flipH="1">
              <a:off x="1273592" y="3045017"/>
              <a:ext cx="702738" cy="4559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ak koppling 33"/>
            <p:cNvCxnSpPr>
              <a:stCxn id="11" idx="2"/>
            </p:cNvCxnSpPr>
            <p:nvPr/>
          </p:nvCxnSpPr>
          <p:spPr>
            <a:xfrm>
              <a:off x="1976330" y="3045017"/>
              <a:ext cx="737422" cy="4559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ktangel 37"/>
            <p:cNvSpPr/>
            <p:nvPr/>
          </p:nvSpPr>
          <p:spPr>
            <a:xfrm>
              <a:off x="625520" y="3493909"/>
              <a:ext cx="1296144" cy="504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Post</a:t>
              </a:r>
              <a:endParaRPr lang="sv-SE" sz="1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6" name="Grupp 15"/>
          <p:cNvGrpSpPr/>
          <p:nvPr/>
        </p:nvGrpSpPr>
        <p:grpSpPr>
          <a:xfrm>
            <a:off x="1921664" y="4516219"/>
            <a:ext cx="3699385" cy="908448"/>
            <a:chOff x="1878680" y="4267536"/>
            <a:chExt cx="3699385" cy="908448"/>
          </a:xfrm>
        </p:grpSpPr>
        <p:sp>
          <p:nvSpPr>
            <p:cNvPr id="29" name="Rektangel 28"/>
            <p:cNvSpPr/>
            <p:nvPr/>
          </p:nvSpPr>
          <p:spPr>
            <a:xfrm>
              <a:off x="2393386" y="4857058"/>
              <a:ext cx="3184679" cy="3189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Undersökningsledare på plats</a:t>
              </a:r>
              <a:endParaRPr lang="sv-SE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1" name="Rak koppling 30"/>
            <p:cNvCxnSpPr>
              <a:stCxn id="39" idx="3"/>
              <a:endCxn id="29" idx="1"/>
            </p:cNvCxnSpPr>
            <p:nvPr/>
          </p:nvCxnSpPr>
          <p:spPr>
            <a:xfrm>
              <a:off x="1878680" y="4267536"/>
              <a:ext cx="514706" cy="7489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ak koppling 32"/>
            <p:cNvCxnSpPr>
              <a:stCxn id="41" idx="3"/>
              <a:endCxn id="29" idx="1"/>
            </p:cNvCxnSpPr>
            <p:nvPr/>
          </p:nvCxnSpPr>
          <p:spPr>
            <a:xfrm>
              <a:off x="1878680" y="5016521"/>
              <a:ext cx="514706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 14"/>
          <p:cNvGrpSpPr/>
          <p:nvPr/>
        </p:nvGrpSpPr>
        <p:grpSpPr>
          <a:xfrm>
            <a:off x="625520" y="4005064"/>
            <a:ext cx="1296144" cy="1512168"/>
            <a:chOff x="625520" y="4005064"/>
            <a:chExt cx="1296144" cy="1512168"/>
          </a:xfrm>
        </p:grpSpPr>
        <p:cxnSp>
          <p:nvCxnSpPr>
            <p:cNvPr id="36" name="Rak koppling 35"/>
            <p:cNvCxnSpPr/>
            <p:nvPr/>
          </p:nvCxnSpPr>
          <p:spPr>
            <a:xfrm>
              <a:off x="1273592" y="4005064"/>
              <a:ext cx="0" cy="100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ktangel 38"/>
            <p:cNvSpPr/>
            <p:nvPr/>
          </p:nvSpPr>
          <p:spPr>
            <a:xfrm>
              <a:off x="625520" y="4264191"/>
              <a:ext cx="1296144" cy="504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b="1" dirty="0" err="1" smtClean="0">
                  <a:latin typeface="Verdana" panose="020B0604030504040204" pitchFamily="34" charset="0"/>
                  <a:ea typeface="Verdana" panose="020B0604030504040204" pitchFamily="34" charset="0"/>
                </a:rPr>
                <a:t>Besökar</a:t>
              </a:r>
              <a:endParaRPr lang="sv-SE" sz="1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1" name="Rektangel 40"/>
            <p:cNvSpPr/>
            <p:nvPr/>
          </p:nvSpPr>
          <p:spPr>
            <a:xfrm>
              <a:off x="625520" y="5013176"/>
              <a:ext cx="1296144" cy="504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Grupp</a:t>
              </a:r>
              <a:endParaRPr lang="sv-SE" sz="1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3" name="Grupp 42"/>
          <p:cNvGrpSpPr/>
          <p:nvPr/>
        </p:nvGrpSpPr>
        <p:grpSpPr>
          <a:xfrm>
            <a:off x="6343042" y="3049986"/>
            <a:ext cx="2274256" cy="2341437"/>
            <a:chOff x="3827695" y="3036604"/>
            <a:chExt cx="2274256" cy="2341437"/>
          </a:xfrm>
        </p:grpSpPr>
        <p:sp>
          <p:nvSpPr>
            <p:cNvPr id="45" name="Rektangel med rundade hörn 44"/>
            <p:cNvSpPr/>
            <p:nvPr/>
          </p:nvSpPr>
          <p:spPr>
            <a:xfrm>
              <a:off x="3827695" y="4578738"/>
              <a:ext cx="1382558" cy="7993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b="1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Annan under-sökning dvs. </a:t>
              </a:r>
              <a:r>
                <a:rPr lang="sv-SE" sz="1000" b="1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primärdatain</a:t>
              </a:r>
              <a:r>
                <a:rPr lang="sv-SE" sz="1000" b="1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-samling</a:t>
              </a:r>
            </a:p>
          </p:txBody>
        </p:sp>
        <p:sp>
          <p:nvSpPr>
            <p:cNvPr id="46" name="Rektangel med rundade hörn 45"/>
            <p:cNvSpPr/>
            <p:nvPr/>
          </p:nvSpPr>
          <p:spPr>
            <a:xfrm>
              <a:off x="4805807" y="3948727"/>
              <a:ext cx="1296144" cy="5040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b="1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Administrativt register</a:t>
              </a:r>
            </a:p>
          </p:txBody>
        </p:sp>
        <p:cxnSp>
          <p:nvCxnSpPr>
            <p:cNvPr id="47" name="Rak koppling 46"/>
            <p:cNvCxnSpPr>
              <a:stCxn id="17" idx="2"/>
              <a:endCxn id="45" idx="0"/>
            </p:cNvCxnSpPr>
            <p:nvPr/>
          </p:nvCxnSpPr>
          <p:spPr>
            <a:xfrm flipH="1">
              <a:off x="4518974" y="3036604"/>
              <a:ext cx="381995" cy="15421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ak koppling 47"/>
            <p:cNvCxnSpPr>
              <a:stCxn id="17" idx="2"/>
              <a:endCxn id="46" idx="0"/>
            </p:cNvCxnSpPr>
            <p:nvPr/>
          </p:nvCxnSpPr>
          <p:spPr>
            <a:xfrm>
              <a:off x="4900969" y="3036604"/>
              <a:ext cx="552910" cy="9121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 49"/>
          <p:cNvGrpSpPr/>
          <p:nvPr/>
        </p:nvGrpSpPr>
        <p:grpSpPr>
          <a:xfrm>
            <a:off x="1921664" y="3996201"/>
            <a:ext cx="1686404" cy="684118"/>
            <a:chOff x="1896308" y="4410995"/>
            <a:chExt cx="1686404" cy="684118"/>
          </a:xfrm>
        </p:grpSpPr>
        <p:sp>
          <p:nvSpPr>
            <p:cNvPr id="51" name="Rektangel 50"/>
            <p:cNvSpPr/>
            <p:nvPr/>
          </p:nvSpPr>
          <p:spPr>
            <a:xfrm>
              <a:off x="2393387" y="4776187"/>
              <a:ext cx="1189325" cy="3189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Telefonnr</a:t>
              </a:r>
              <a:endParaRPr lang="sv-SE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52" name="Rak koppling 51"/>
            <p:cNvCxnSpPr>
              <a:stCxn id="37" idx="2"/>
              <a:endCxn id="51" idx="0"/>
            </p:cNvCxnSpPr>
            <p:nvPr/>
          </p:nvCxnSpPr>
          <p:spPr>
            <a:xfrm>
              <a:off x="2688396" y="4410995"/>
              <a:ext cx="299654" cy="3651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ak koppling 52"/>
            <p:cNvCxnSpPr>
              <a:endCxn id="51" idx="0"/>
            </p:cNvCxnSpPr>
            <p:nvPr/>
          </p:nvCxnSpPr>
          <p:spPr>
            <a:xfrm>
              <a:off x="1896308" y="4412759"/>
              <a:ext cx="1091742" cy="36342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 70"/>
          <p:cNvGrpSpPr/>
          <p:nvPr/>
        </p:nvGrpSpPr>
        <p:grpSpPr>
          <a:xfrm>
            <a:off x="3917352" y="4005064"/>
            <a:ext cx="2025859" cy="675255"/>
            <a:chOff x="3917352" y="4005064"/>
            <a:chExt cx="2025859" cy="675255"/>
          </a:xfrm>
        </p:grpSpPr>
        <p:sp>
          <p:nvSpPr>
            <p:cNvPr id="35" name="Rektangel 34"/>
            <p:cNvSpPr/>
            <p:nvPr/>
          </p:nvSpPr>
          <p:spPr>
            <a:xfrm>
              <a:off x="3917352" y="4361393"/>
              <a:ext cx="2025859" cy="3189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Intervjuare krävs</a:t>
              </a:r>
              <a:endParaRPr lang="sv-SE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55" name="Rak koppling 54"/>
            <p:cNvCxnSpPr>
              <a:stCxn id="18" idx="2"/>
              <a:endCxn id="35" idx="0"/>
            </p:cNvCxnSpPr>
            <p:nvPr/>
          </p:nvCxnSpPr>
          <p:spPr>
            <a:xfrm>
              <a:off x="4180889" y="4005064"/>
              <a:ext cx="749393" cy="35632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Rak koppling 59"/>
            <p:cNvCxnSpPr>
              <a:stCxn id="19" idx="2"/>
              <a:endCxn id="35" idx="0"/>
            </p:cNvCxnSpPr>
            <p:nvPr/>
          </p:nvCxnSpPr>
          <p:spPr>
            <a:xfrm flipH="1">
              <a:off x="4930282" y="4005064"/>
              <a:ext cx="690767" cy="35632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02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Officiell statistik, forts.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600" b="1" dirty="0"/>
              <a:t>Vad ska den officiella statistiken </a:t>
            </a:r>
            <a:r>
              <a:rPr lang="sv-SE" sz="1600" b="1" dirty="0" smtClean="0"/>
              <a:t>publicera </a:t>
            </a:r>
            <a:r>
              <a:rPr lang="sv-SE" sz="1600" b="1" dirty="0"/>
              <a:t>och i vilken form?</a:t>
            </a:r>
          </a:p>
          <a:p>
            <a:pPr lvl="1"/>
            <a:r>
              <a:rPr lang="sv-SE" sz="1600" dirty="0"/>
              <a:t>en avvägning mellan att berätta för användaren vad statistiken säger och låta användaren läsa själv.</a:t>
            </a:r>
          </a:p>
          <a:p>
            <a:pPr>
              <a:spcBef>
                <a:spcPts val="1200"/>
              </a:spcBef>
            </a:pPr>
            <a:r>
              <a:rPr lang="sv-SE" sz="1600" b="1" dirty="0"/>
              <a:t>Planerings- och beslutsunderlag </a:t>
            </a:r>
            <a:r>
              <a:rPr lang="sv-SE" sz="1600" dirty="0"/>
              <a:t>för myndigheter och företag</a:t>
            </a:r>
          </a:p>
          <a:p>
            <a:pPr lvl="1"/>
            <a:r>
              <a:rPr lang="sv-SE" sz="1600" dirty="0"/>
              <a:t>ex. riksdagens utredningstjänst, rättsväsendet, kommuner och landsting, banker och företag.</a:t>
            </a:r>
          </a:p>
          <a:p>
            <a:pPr>
              <a:spcBef>
                <a:spcPts val="1200"/>
              </a:spcBef>
            </a:pPr>
            <a:r>
              <a:rPr lang="sv-SE" sz="1600" b="1" dirty="0"/>
              <a:t>Samhällsdebatten</a:t>
            </a:r>
          </a:p>
          <a:p>
            <a:pPr lvl="1"/>
            <a:r>
              <a:rPr lang="sv-SE" sz="1600" dirty="0"/>
              <a:t>journalister använder officiell statistik frekvent</a:t>
            </a:r>
          </a:p>
          <a:p>
            <a:pPr lvl="1"/>
            <a:r>
              <a:rPr lang="sv-SE" sz="1600" dirty="0"/>
              <a:t>”väckarklockor”; ex. </a:t>
            </a:r>
            <a:r>
              <a:rPr lang="sv-SE" sz="1600" dirty="0" smtClean="0"/>
              <a:t>USA-valet, </a:t>
            </a:r>
            <a:r>
              <a:rPr lang="sv-SE" sz="1600" dirty="0"/>
              <a:t>PISA, arbetslösheten, …</a:t>
            </a:r>
          </a:p>
          <a:p>
            <a:pPr>
              <a:spcBef>
                <a:spcPts val="1200"/>
              </a:spcBef>
            </a:pPr>
            <a:r>
              <a:rPr lang="sv-SE" sz="1600" b="1" dirty="0"/>
              <a:t>Forskning</a:t>
            </a:r>
            <a:r>
              <a:rPr lang="sv-SE" sz="1600" dirty="0"/>
              <a:t>:</a:t>
            </a:r>
          </a:p>
          <a:p>
            <a:pPr lvl="1"/>
            <a:r>
              <a:rPr lang="sv-SE" sz="1600" dirty="0"/>
              <a:t>universiteten är stora användare av offentlig/officiell statistik</a:t>
            </a:r>
            <a:r>
              <a:rPr lang="sv-SE" sz="1600" dirty="0" smtClean="0"/>
              <a:t>.</a:t>
            </a:r>
            <a:endParaRPr lang="sv-SE" sz="1600" dirty="0"/>
          </a:p>
          <a:p>
            <a:endParaRPr lang="sv-SE" sz="1600" dirty="0"/>
          </a:p>
          <a:p>
            <a:endParaRPr lang="sv-SE" sz="16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9C18-2ED3-4941-AA0D-17B42986DC79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40</a:t>
            </a:fld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3972353" y="4509120"/>
            <a:ext cx="4392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PISA = Program </a:t>
            </a:r>
            <a:r>
              <a:rPr lang="sv-SE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International Student </a:t>
            </a:r>
            <a:r>
              <a:rPr lang="sv-SE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Assessment</a:t>
            </a:r>
            <a:endParaRPr lang="sv-SE" sz="1200" i="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3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Tre viktiga officiella statistikprodukter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600" b="1" dirty="0">
                <a:solidFill>
                  <a:srgbClr val="0070C0"/>
                </a:solidFill>
              </a:rPr>
              <a:t>Konsumentprisindex (KPI)</a:t>
            </a:r>
          </a:p>
          <a:p>
            <a:pPr lvl="1"/>
            <a:r>
              <a:rPr lang="sv-SE" sz="1600" dirty="0"/>
              <a:t>mäter prisutvecklingen på varor och tjänster i landet, dvs. inflationstakten</a:t>
            </a:r>
          </a:p>
          <a:p>
            <a:pPr lvl="1"/>
            <a:r>
              <a:rPr lang="sv-SE" sz="1600" dirty="0"/>
              <a:t>styr bl.a. storleken på sociala förmåner, används som underlag i avtal  (prisjusteringar, löneavtal mm.)</a:t>
            </a:r>
          </a:p>
          <a:p>
            <a:pPr lvl="1"/>
            <a:r>
              <a:rPr lang="sv-SE" sz="1600" dirty="0"/>
              <a:t>indelad i olika del-KPI för olika grupper av varor och tjänster och för olika marknader</a:t>
            </a:r>
          </a:p>
          <a:p>
            <a:r>
              <a:rPr lang="sv-SE" sz="1600" b="1" dirty="0">
                <a:solidFill>
                  <a:srgbClr val="0070C0"/>
                </a:solidFill>
              </a:rPr>
              <a:t>Arbetskraftsundersökningen (AKU)</a:t>
            </a:r>
          </a:p>
          <a:p>
            <a:pPr lvl="1"/>
            <a:r>
              <a:rPr lang="sv-SE" sz="1600" dirty="0"/>
              <a:t>underlag för arbetsmarknadspolitiska beslut och bedömning av konjunkturutvecklingen i ekonomin.</a:t>
            </a:r>
          </a:p>
          <a:p>
            <a:r>
              <a:rPr lang="sv-SE" sz="1600" b="1" dirty="0">
                <a:solidFill>
                  <a:srgbClr val="0070C0"/>
                </a:solidFill>
              </a:rPr>
              <a:t>Nationalräkenskaperna (NR)</a:t>
            </a:r>
          </a:p>
          <a:p>
            <a:pPr lvl="1"/>
            <a:r>
              <a:rPr lang="sv-SE" sz="1600" dirty="0"/>
              <a:t>sammanfattar och beskriver landets ekonomiska aktiviteter; värdet av produktionen av varor och tjänster, inkomstbildning, omfördelning, transaktioner med utlandet mm.</a:t>
            </a:r>
          </a:p>
          <a:p>
            <a:endParaRPr lang="sv-SE" sz="16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065A-CC10-4BD0-878D-35DC4D23493F}" type="datetime1">
              <a:rPr lang="sv-SE" smtClean="0"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Michael Carlson, Statistiska institutionen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9056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Lästips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K Dahmström: Från datainsamling till rapport</a:t>
            </a:r>
          </a:p>
          <a:p>
            <a:pPr lvl="1"/>
            <a:r>
              <a:rPr lang="sv-SE" sz="1600" dirty="0" smtClean="0"/>
              <a:t>framförallt Kap 5, 6 och 12 har tagits upp idag</a:t>
            </a:r>
          </a:p>
          <a:p>
            <a:endParaRPr lang="sv-SE" sz="1600" dirty="0" smtClean="0"/>
          </a:p>
          <a:p>
            <a:r>
              <a:rPr lang="sv-SE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 Bethlehem: </a:t>
            </a:r>
            <a:r>
              <a:rPr lang="sv-SE" sz="16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Applied</a:t>
            </a:r>
            <a:r>
              <a:rPr lang="sv-SE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Survey </a:t>
            </a:r>
            <a:r>
              <a:rPr lang="sv-SE" sz="16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Methods</a:t>
            </a:r>
            <a:endParaRPr lang="sv-SE" sz="1600" b="1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sz="1600" dirty="0" smtClean="0"/>
              <a:t>finns att ladda ner gratis via SU Biblioteket</a:t>
            </a:r>
          </a:p>
          <a:p>
            <a:endParaRPr lang="sv-SE" sz="1600" dirty="0"/>
          </a:p>
          <a:p>
            <a:r>
              <a:rPr lang="sv-SE" sz="1600" dirty="0" smtClean="0"/>
              <a:t>Finns en hel del intressant att ladda ner och läsa på </a:t>
            </a:r>
            <a:r>
              <a:rPr lang="sv-SE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www.scb.se</a:t>
            </a:r>
            <a:r>
              <a:rPr lang="sv-SE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sv-SE" sz="1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sz="1600" dirty="0" smtClean="0"/>
          </a:p>
          <a:p>
            <a:endParaRPr lang="sv-SE" sz="16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32B3-4F19-4ED6-B87C-20571BE2CAD4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2337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22976"/>
              </p:ext>
            </p:extLst>
          </p:nvPr>
        </p:nvGraphicFramePr>
        <p:xfrm>
          <a:off x="597600" y="2348878"/>
          <a:ext cx="79488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74400">
                  <a:extLst>
                    <a:ext uri="{9D8B030D-6E8A-4147-A177-3AD203B41FA5}">
                      <a16:colId xmlns:a16="http://schemas.microsoft.com/office/drawing/2014/main" val="1409794085"/>
                    </a:ext>
                  </a:extLst>
                </a:gridCol>
                <a:gridCol w="3974400">
                  <a:extLst>
                    <a:ext uri="{9D8B030D-6E8A-4147-A177-3AD203B41FA5}">
                      <a16:colId xmlns:a16="http://schemas.microsoft.com/office/drawing/2014/main" val="21227562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Dyrare - papper och porto</a:t>
                      </a:r>
                      <a:endParaRPr lang="sv-SE" sz="1600" kern="120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Billigare distribution, snabbare</a:t>
                      </a:r>
                      <a:endParaRPr lang="sv-SE" sz="1600" kern="120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03893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Billig konstruktion(?)</a:t>
                      </a:r>
                      <a:endParaRPr lang="sv-SE" sz="1600" kern="120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Dyr konstruktion(?), förr kanske</a:t>
                      </a:r>
                      <a:endParaRPr lang="sv-SE" sz="16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37423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Formuläret är en för alla - störande hoppinstruktioner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Formuläret kan anpassa sig automatiskt efter hur man svarar</a:t>
                      </a:r>
                      <a:endParaRPr lang="sv-SE" sz="1600" kern="120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06336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Bättre ramar – man skickar till adresser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Ramar med e-postadresser svåra att hitta, första kontakt via post</a:t>
                      </a:r>
                      <a:endParaRPr lang="sv-SE" sz="1600" kern="120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86631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sv-SE" sz="160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Hållbarhet?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Papper</a:t>
                      </a:r>
                      <a:endParaRPr lang="sv-SE" sz="1600" kern="120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sv-SE" sz="160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Hållbarhet? Elektronik och batterier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468246"/>
                  </a:ext>
                </a:extLst>
              </a:tr>
            </a:tbl>
          </a:graphicData>
        </a:graphic>
      </p:graphicFrame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Papper vs Webb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97600" y="1310400"/>
            <a:ext cx="7948800" cy="103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dirty="0"/>
              <a:t>Grov jämförelse – det finns alltid utrymme för debat</a:t>
            </a:r>
            <a:r>
              <a:rPr lang="sv-SE" sz="1600" dirty="0" smtClean="0"/>
              <a:t>t och diskussion.</a:t>
            </a:r>
            <a:endParaRPr lang="sv-SE" sz="16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32B3-4F19-4ED6-B87C-20571BE2CAD4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7" name="Platshållare för innehåll 2"/>
          <p:cNvSpPr txBox="1">
            <a:spLocks/>
          </p:cNvSpPr>
          <p:nvPr/>
        </p:nvSpPr>
        <p:spPr>
          <a:xfrm>
            <a:off x="597600" y="1844824"/>
            <a:ext cx="3830384" cy="3781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2900"/>
              </a:lnSpc>
              <a:spcBef>
                <a:spcPct val="20000"/>
              </a:spcBef>
              <a:buSzPct val="93000"/>
              <a:buFont typeface="Verdana" pitchFamily="34" charset="0"/>
              <a:buChar char="●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Verdana" pitchFamily="34" charset="0"/>
              <a:buNone/>
            </a:pPr>
            <a:r>
              <a:rPr lang="sv-SE" sz="1600" b="1" dirty="0" smtClean="0">
                <a:solidFill>
                  <a:schemeClr val="accent4"/>
                </a:solidFill>
              </a:rPr>
              <a:t>Papper</a:t>
            </a:r>
          </a:p>
        </p:txBody>
      </p:sp>
      <p:sp>
        <p:nvSpPr>
          <p:cNvPr id="8" name="Platshållare för innehåll 2"/>
          <p:cNvSpPr txBox="1">
            <a:spLocks/>
          </p:cNvSpPr>
          <p:nvPr/>
        </p:nvSpPr>
        <p:spPr>
          <a:xfrm>
            <a:off x="4572000" y="1844824"/>
            <a:ext cx="3974400" cy="50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2900"/>
              </a:lnSpc>
              <a:spcBef>
                <a:spcPct val="20000"/>
              </a:spcBef>
              <a:buSzPct val="93000"/>
              <a:buFont typeface="Verdana" pitchFamily="34" charset="0"/>
              <a:buChar char="●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Verdana" pitchFamily="34" charset="0"/>
              <a:buNone/>
            </a:pPr>
            <a:r>
              <a:rPr lang="sv-SE" sz="1600" b="1" dirty="0" smtClean="0">
                <a:solidFill>
                  <a:schemeClr val="accent4"/>
                </a:solidFill>
              </a:rPr>
              <a:t>Webb</a:t>
            </a:r>
          </a:p>
        </p:txBody>
      </p:sp>
    </p:spTree>
    <p:extLst>
      <p:ext uri="{BB962C8B-B14F-4D97-AF65-F5344CB8AC3E}">
        <p14:creationId xmlns:p14="http://schemas.microsoft.com/office/powerpoint/2010/main" val="187820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574"/>
              </p:ext>
            </p:extLst>
          </p:nvPr>
        </p:nvGraphicFramePr>
        <p:xfrm>
          <a:off x="597600" y="2348878"/>
          <a:ext cx="79488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74400">
                  <a:extLst>
                    <a:ext uri="{9D8B030D-6E8A-4147-A177-3AD203B41FA5}">
                      <a16:colId xmlns:a16="http://schemas.microsoft.com/office/drawing/2014/main" val="1409794085"/>
                    </a:ext>
                  </a:extLst>
                </a:gridCol>
                <a:gridCol w="3974400">
                  <a:extLst>
                    <a:ext uri="{9D8B030D-6E8A-4147-A177-3AD203B41FA5}">
                      <a16:colId xmlns:a16="http://schemas.microsoft.com/office/drawing/2014/main" val="21227562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sv-SE" sz="160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Respondenten känner sig inte speciell, det är opersonligt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sv-SE" sz="160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Respondenten är speciell, personligt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03893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sv-SE" sz="160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Respondentens frågor kan inte besvaras (nummer att ringa?)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sv-SE" sz="160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Intervjuare kan förklara otydligheter</a:t>
                      </a:r>
                      <a:endParaRPr lang="sv-SE" sz="16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37423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sv-SE" sz="160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Billigare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sv-SE" sz="160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Dyrare, mycket dyrare!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06336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sv-SE" sz="160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 kan ta det i sin egen takt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sv-SE" sz="160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Måste göras ”nu”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86631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sv-SE" sz="160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Ingen intervjuareffekt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sv-SE" sz="160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Intervjuareffekter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897086"/>
                  </a:ext>
                </a:extLst>
              </a:tr>
            </a:tbl>
          </a:graphicData>
        </a:graphic>
      </p:graphicFrame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Enkäter </a:t>
            </a:r>
            <a:r>
              <a:rPr lang="sv-SE" dirty="0" smtClean="0"/>
              <a:t>vs </a:t>
            </a:r>
            <a:r>
              <a:rPr lang="sv-SE" dirty="0"/>
              <a:t>Intervju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97600" y="1310400"/>
            <a:ext cx="7948800" cy="103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dirty="0"/>
              <a:t>Grov jämförelse – det finns alltid utrymme för debat</a:t>
            </a:r>
            <a:r>
              <a:rPr lang="sv-SE" sz="1600" dirty="0" smtClean="0"/>
              <a:t>t och diskussion.</a:t>
            </a:r>
            <a:endParaRPr lang="sv-SE" sz="16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32B3-4F19-4ED6-B87C-20571BE2CAD4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7" name="Platshållare för innehåll 2"/>
          <p:cNvSpPr txBox="1">
            <a:spLocks/>
          </p:cNvSpPr>
          <p:nvPr/>
        </p:nvSpPr>
        <p:spPr>
          <a:xfrm>
            <a:off x="597600" y="1844824"/>
            <a:ext cx="3830384" cy="50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2900"/>
              </a:lnSpc>
              <a:spcBef>
                <a:spcPct val="20000"/>
              </a:spcBef>
              <a:buSzPct val="93000"/>
              <a:buFont typeface="Verdana" pitchFamily="34" charset="0"/>
              <a:buChar char="●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Verdana" pitchFamily="34" charset="0"/>
              <a:buNone/>
            </a:pPr>
            <a:r>
              <a:rPr lang="sv-SE" sz="1600" b="1" dirty="0" smtClean="0">
                <a:solidFill>
                  <a:schemeClr val="accent4"/>
                </a:solidFill>
              </a:rPr>
              <a:t>Enkäter - självadministrerade</a:t>
            </a:r>
          </a:p>
        </p:txBody>
      </p:sp>
      <p:sp>
        <p:nvSpPr>
          <p:cNvPr id="8" name="Platshållare för innehåll 2"/>
          <p:cNvSpPr txBox="1">
            <a:spLocks/>
          </p:cNvSpPr>
          <p:nvPr/>
        </p:nvSpPr>
        <p:spPr>
          <a:xfrm>
            <a:off x="4572000" y="1844824"/>
            <a:ext cx="3974400" cy="50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2900"/>
              </a:lnSpc>
              <a:spcBef>
                <a:spcPct val="20000"/>
              </a:spcBef>
              <a:buSzPct val="93000"/>
              <a:buFont typeface="Verdana" pitchFamily="34" charset="0"/>
              <a:buChar char="●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Verdana" pitchFamily="34" charset="0"/>
              <a:buNone/>
            </a:pPr>
            <a:r>
              <a:rPr lang="sv-SE" sz="1600" b="1" dirty="0" smtClean="0">
                <a:solidFill>
                  <a:schemeClr val="accent4"/>
                </a:solidFill>
              </a:rPr>
              <a:t>Intervjuer – styrs av intervjuare</a:t>
            </a:r>
          </a:p>
        </p:txBody>
      </p:sp>
    </p:spTree>
    <p:extLst>
      <p:ext uri="{BB962C8B-B14F-4D97-AF65-F5344CB8AC3E}">
        <p14:creationId xmlns:p14="http://schemas.microsoft.com/office/powerpoint/2010/main" val="22792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Mixed mode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97600" y="1310400"/>
            <a:ext cx="8222872" cy="431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dirty="0" smtClean="0"/>
              <a:t>Vanligt numera att man gör en </a:t>
            </a:r>
            <a:r>
              <a:rPr lang="sv-SE" sz="1600" b="1" dirty="0" smtClean="0">
                <a:solidFill>
                  <a:srgbClr val="0070C0"/>
                </a:solidFill>
              </a:rPr>
              <a:t>mix av insamlingsmetoder</a:t>
            </a:r>
            <a:r>
              <a:rPr lang="sv-SE" sz="1600" b="1" dirty="0" smtClean="0"/>
              <a:t> </a:t>
            </a:r>
            <a:r>
              <a:rPr lang="sv-SE" sz="1600" dirty="0" smtClean="0"/>
              <a:t>inom samma undersökning – anpassning till respondenternas villkor och beteenden.</a:t>
            </a:r>
          </a:p>
          <a:p>
            <a:pPr>
              <a:spcBef>
                <a:spcPts val="1200"/>
              </a:spcBef>
            </a:pPr>
            <a:r>
              <a:rPr lang="sv-SE" sz="1600" dirty="0" smtClean="0"/>
              <a:t>Kan ge ökad kvalitet </a:t>
            </a:r>
            <a:r>
              <a:rPr lang="sv-SE" sz="1600" dirty="0"/>
              <a:t>(anpassat till respondenten)</a:t>
            </a:r>
          </a:p>
          <a:p>
            <a:pPr>
              <a:spcBef>
                <a:spcPts val="1200"/>
              </a:spcBef>
            </a:pPr>
            <a:r>
              <a:rPr lang="sv-SE" sz="1600" dirty="0" smtClean="0"/>
              <a:t>Fler </a:t>
            </a:r>
            <a:r>
              <a:rPr lang="sv-SE" sz="1600" dirty="0"/>
              <a:t>som </a:t>
            </a:r>
            <a:r>
              <a:rPr lang="sv-SE" sz="1600" dirty="0" smtClean="0"/>
              <a:t>svarar – förhoppningsvis (anpassat till respondenten)</a:t>
            </a:r>
            <a:endParaRPr lang="sv-SE" sz="1600" dirty="0"/>
          </a:p>
          <a:p>
            <a:pPr>
              <a:spcBef>
                <a:spcPts val="1200"/>
              </a:spcBef>
            </a:pPr>
            <a:r>
              <a:rPr lang="sv-SE" sz="1600" dirty="0" smtClean="0"/>
              <a:t>Dyrare (lite?) – inte bara en insamling som ska designas</a:t>
            </a:r>
            <a:endParaRPr lang="sv-SE" sz="1600" dirty="0"/>
          </a:p>
          <a:p>
            <a:pPr>
              <a:spcBef>
                <a:spcPts val="1200"/>
              </a:spcBef>
            </a:pPr>
            <a:r>
              <a:rPr lang="sv-SE" sz="1600" dirty="0" smtClean="0"/>
              <a:t>Svårare skapa likvärdiga mätningar, ska helst ge samma svar oavsett mode:</a:t>
            </a:r>
            <a:endParaRPr lang="sv-SE" sz="1600" dirty="0"/>
          </a:p>
          <a:p>
            <a:pPr lvl="1"/>
            <a:r>
              <a:rPr lang="sv-SE" sz="1600" dirty="0" smtClean="0"/>
              <a:t>Effekter </a:t>
            </a:r>
            <a:r>
              <a:rPr lang="sv-SE" sz="1600" dirty="0"/>
              <a:t>av de olika sätten påverkar </a:t>
            </a:r>
            <a:r>
              <a:rPr lang="sv-SE" sz="1600" dirty="0" smtClean="0"/>
              <a:t>resultatet – s.k. </a:t>
            </a:r>
            <a:r>
              <a:rPr lang="sv-SE" sz="1600" b="1" i="1" dirty="0" smtClean="0">
                <a:solidFill>
                  <a:srgbClr val="C00000"/>
                </a:solidFill>
              </a:rPr>
              <a:t>mode </a:t>
            </a:r>
            <a:r>
              <a:rPr lang="sv-SE" sz="1600" b="1" i="1" dirty="0" err="1" smtClean="0">
                <a:solidFill>
                  <a:srgbClr val="C00000"/>
                </a:solidFill>
              </a:rPr>
              <a:t>effect</a:t>
            </a:r>
            <a:endParaRPr lang="sv-SE" sz="1600" b="1" i="1" dirty="0" smtClean="0">
              <a:solidFill>
                <a:srgbClr val="C00000"/>
              </a:solidFill>
            </a:endParaRP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32B3-4F19-4ED6-B87C-20571BE2CAD4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636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Datainsamling</a:t>
            </a:r>
            <a:endParaRPr lang="sv-SE" dirty="0"/>
          </a:p>
        </p:txBody>
      </p:sp>
      <p:graphicFrame>
        <p:nvGraphicFramePr>
          <p:cNvPr id="7" name="Platshållare för innehåll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352222"/>
              </p:ext>
            </p:extLst>
          </p:nvPr>
        </p:nvGraphicFramePr>
        <p:xfrm>
          <a:off x="707204" y="1309688"/>
          <a:ext cx="7164000" cy="445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4000">
                  <a:extLst>
                    <a:ext uri="{9D8B030D-6E8A-4147-A177-3AD203B41FA5}">
                      <a16:colId xmlns:a16="http://schemas.microsoft.com/office/drawing/2014/main" val="374301672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786600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9583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743850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13625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6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Kriterium</a:t>
                      </a:r>
                      <a:endParaRPr lang="sv-SE" sz="16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Enkät</a:t>
                      </a:r>
                      <a:endParaRPr lang="sv-SE" sz="16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Webb</a:t>
                      </a:r>
                      <a:endParaRPr lang="sv-SE" sz="16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Telefon</a:t>
                      </a:r>
                      <a:endParaRPr lang="sv-SE" sz="16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Besök</a:t>
                      </a:r>
                      <a:endParaRPr lang="sv-SE" sz="16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42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Låga</a:t>
                      </a:r>
                      <a:r>
                        <a:rPr lang="sv-SE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kostnader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77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Kort tid - snabbhet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14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Svarsandel (lågt bortfall)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7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Medverkan, kräver insats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8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Komplext ämne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54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Svaren finns i systemen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85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Känsliga frågor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Många svarsalternativ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Många öppna frågor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6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Många hopp</a:t>
                      </a:r>
                      <a:r>
                        <a:rPr lang="sv-SE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(filterfrågor)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3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Visuella</a:t>
                      </a:r>
                      <a:r>
                        <a:rPr lang="sv-SE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hjälpmedel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--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</a:t>
                      </a:r>
                      <a:endParaRPr lang="sv-S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8121"/>
                  </a:ext>
                </a:extLst>
              </a:tr>
            </a:tbl>
          </a:graphicData>
        </a:graphic>
      </p:graphicFrame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32B3-4F19-4ED6-B87C-20571BE2CAD4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3995936" y="939267"/>
            <a:ext cx="3960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Enligt min f.d. kollega P. Lundquist, SCB</a:t>
            </a:r>
            <a:endParaRPr lang="sv-S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6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Vilken metod ska man </a:t>
            </a:r>
            <a:r>
              <a:rPr lang="sv-SE" dirty="0" smtClean="0"/>
              <a:t>välja?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600" dirty="0" smtClean="0"/>
              <a:t>Beror på vad vi vill ha och vad vi kan få.</a:t>
            </a:r>
          </a:p>
          <a:p>
            <a:r>
              <a:rPr lang="sv-SE" sz="1600" dirty="0" smtClean="0"/>
              <a:t>Kompromisser alltid nödvändiga!</a:t>
            </a:r>
            <a:endParaRPr lang="sv-SE" sz="16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32B3-4F19-4ED6-B87C-20571BE2CAD4}" type="datetime1">
              <a:rPr lang="sv-SE" smtClean="0"/>
              <a:pPr/>
              <a:t>2025-04-15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Michael Carlson, Statistiska institutionen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66ED-EE6C-4E7E-848D-94DB84BF3115}" type="slidenum">
              <a:rPr lang="sv-SE" smtClean="0"/>
              <a:pPr/>
              <a:t>9</a:t>
            </a:fld>
            <a:endParaRPr lang="sv-SE"/>
          </a:p>
        </p:txBody>
      </p:sp>
      <p:grpSp>
        <p:nvGrpSpPr>
          <p:cNvPr id="19" name="Grupp 18"/>
          <p:cNvGrpSpPr/>
          <p:nvPr/>
        </p:nvGrpSpPr>
        <p:grpSpPr>
          <a:xfrm>
            <a:off x="683568" y="2582834"/>
            <a:ext cx="8099496" cy="2646366"/>
            <a:chOff x="683568" y="2438818"/>
            <a:chExt cx="8099496" cy="2646366"/>
          </a:xfrm>
        </p:grpSpPr>
        <p:sp>
          <p:nvSpPr>
            <p:cNvPr id="9" name="Rektangel 8"/>
            <p:cNvSpPr/>
            <p:nvPr/>
          </p:nvSpPr>
          <p:spPr>
            <a:xfrm>
              <a:off x="3067248" y="2438818"/>
              <a:ext cx="14641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algn="ctr"/>
              <a:r>
                <a:rPr lang="sv-SE" sz="1600" b="1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Budget</a:t>
              </a:r>
              <a:endParaRPr lang="sv-SE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Nedåtpil 6"/>
            <p:cNvSpPr/>
            <p:nvPr/>
          </p:nvSpPr>
          <p:spPr>
            <a:xfrm>
              <a:off x="3520652" y="2824534"/>
              <a:ext cx="547448" cy="576064"/>
            </a:xfrm>
            <a:prstGeom prst="downArrow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ktangel 10"/>
            <p:cNvSpPr/>
            <p:nvPr/>
          </p:nvSpPr>
          <p:spPr>
            <a:xfrm>
              <a:off x="3067248" y="4746630"/>
              <a:ext cx="14641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algn="ctr"/>
              <a:r>
                <a:rPr lang="sv-SE" sz="1600" b="1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Tidplan</a:t>
              </a:r>
              <a:endParaRPr lang="sv-SE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Nedåtpil 13"/>
            <p:cNvSpPr/>
            <p:nvPr/>
          </p:nvSpPr>
          <p:spPr>
            <a:xfrm rot="10800000">
              <a:off x="3529072" y="4078798"/>
              <a:ext cx="547448" cy="576064"/>
            </a:xfrm>
            <a:prstGeom prst="downArrow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/>
            <p:cNvSpPr/>
            <p:nvPr/>
          </p:nvSpPr>
          <p:spPr>
            <a:xfrm>
              <a:off x="683568" y="3492297"/>
              <a:ext cx="17484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sv-SE" sz="16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Typ av </a:t>
              </a:r>
              <a:r>
                <a:rPr lang="sv-SE" sz="1600" b="1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frågor Antal frågor</a:t>
              </a:r>
              <a:endParaRPr lang="sv-SE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Nedåtpil 15"/>
            <p:cNvSpPr/>
            <p:nvPr/>
          </p:nvSpPr>
          <p:spPr>
            <a:xfrm rot="16200000">
              <a:off x="2541292" y="3479834"/>
              <a:ext cx="547448" cy="576064"/>
            </a:xfrm>
            <a:prstGeom prst="downArrow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ktangel 16"/>
            <p:cNvSpPr/>
            <p:nvPr/>
          </p:nvSpPr>
          <p:spPr>
            <a:xfrm>
              <a:off x="3275855" y="3593191"/>
              <a:ext cx="1080121" cy="338554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marR="0" algn="ctr"/>
              <a:r>
                <a:rPr lang="sv-SE" sz="1600" b="1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Beslut</a:t>
              </a:r>
              <a:endParaRPr lang="sv-SE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ktangel 11"/>
            <p:cNvSpPr/>
            <p:nvPr/>
          </p:nvSpPr>
          <p:spPr>
            <a:xfrm>
              <a:off x="5096696" y="3482156"/>
              <a:ext cx="353567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1600" b="1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Kvalitetsskrav</a:t>
              </a:r>
              <a:r>
                <a:rPr lang="sv-SE" sz="1600" b="1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- inte bara för en undersökningsvariabel</a:t>
              </a:r>
              <a:endParaRPr lang="sv-SE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Nedåtpil 14"/>
            <p:cNvSpPr/>
            <p:nvPr/>
          </p:nvSpPr>
          <p:spPr>
            <a:xfrm rot="5400000">
              <a:off x="4514300" y="3481088"/>
              <a:ext cx="547448" cy="576064"/>
            </a:xfrm>
            <a:prstGeom prst="downArrow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ktangel 12"/>
            <p:cNvSpPr/>
            <p:nvPr/>
          </p:nvSpPr>
          <p:spPr>
            <a:xfrm>
              <a:off x="5096696" y="4073574"/>
              <a:ext cx="36863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14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Det som är ett bra val för en variabel kan vara dåligt för en annan.</a:t>
              </a:r>
              <a:endParaRPr lang="sv-SE" sz="14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42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-mall_forskning">
  <a:themeElements>
    <a:clrScheme name="SU">
      <a:dk1>
        <a:srgbClr val="002F5F"/>
      </a:dk1>
      <a:lt1>
        <a:srgbClr val="FFFFFF"/>
      </a:lt1>
      <a:dk2>
        <a:srgbClr val="002F5F"/>
      </a:dk2>
      <a:lt2>
        <a:srgbClr val="808080"/>
      </a:lt2>
      <a:accent1>
        <a:srgbClr val="A3A86B"/>
      </a:accent1>
      <a:accent2>
        <a:srgbClr val="ACDEE6"/>
      </a:accent2>
      <a:accent3>
        <a:srgbClr val="9BB2CE"/>
      </a:accent3>
      <a:accent4>
        <a:srgbClr val="D95E00"/>
      </a:accent4>
      <a:accent5>
        <a:srgbClr val="DADCC3"/>
      </a:accent5>
      <a:accent6>
        <a:srgbClr val="FF9B4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 Forskning Kronor">
  <a:themeElements>
    <a:clrScheme name="SU">
      <a:dk1>
        <a:srgbClr val="002F5F"/>
      </a:dk1>
      <a:lt1>
        <a:srgbClr val="FFFFFF"/>
      </a:lt1>
      <a:dk2>
        <a:srgbClr val="002F5F"/>
      </a:dk2>
      <a:lt2>
        <a:srgbClr val="808080"/>
      </a:lt2>
      <a:accent1>
        <a:srgbClr val="A3A86B"/>
      </a:accent1>
      <a:accent2>
        <a:srgbClr val="ACDEE6"/>
      </a:accent2>
      <a:accent3>
        <a:srgbClr val="9BB2CE"/>
      </a:accent3>
      <a:accent4>
        <a:srgbClr val="D95E00"/>
      </a:accent4>
      <a:accent5>
        <a:srgbClr val="DADCC3"/>
      </a:accent5>
      <a:accent6>
        <a:srgbClr val="FF9B4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 Forskning Olivkvist">
  <a:themeElements>
    <a:clrScheme name="SU">
      <a:dk1>
        <a:srgbClr val="002F5F"/>
      </a:dk1>
      <a:lt1>
        <a:srgbClr val="FFFFFF"/>
      </a:lt1>
      <a:dk2>
        <a:srgbClr val="002F5F"/>
      </a:dk2>
      <a:lt2>
        <a:srgbClr val="808080"/>
      </a:lt2>
      <a:accent1>
        <a:srgbClr val="A3A86B"/>
      </a:accent1>
      <a:accent2>
        <a:srgbClr val="ACDEE6"/>
      </a:accent2>
      <a:accent3>
        <a:srgbClr val="9BB2CE"/>
      </a:accent3>
      <a:accent4>
        <a:srgbClr val="D95E00"/>
      </a:accent4>
      <a:accent5>
        <a:srgbClr val="DADCC3"/>
      </a:accent5>
      <a:accent6>
        <a:srgbClr val="FF9B4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powerpoint-mall_forskning</Template>
  <TotalTime>9818</TotalTime>
  <Words>3151</Words>
  <Application>Microsoft Office PowerPoint</Application>
  <PresentationFormat>Bildspel på skärmen (4:3)</PresentationFormat>
  <Paragraphs>674</Paragraphs>
  <Slides>42</Slides>
  <Notes>24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3</vt:i4>
      </vt:variant>
      <vt:variant>
        <vt:lpstr>Bildrubriker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Verdana</vt:lpstr>
      <vt:lpstr>Wingdings</vt:lpstr>
      <vt:lpstr>powerpoint-mall_forskning</vt:lpstr>
      <vt:lpstr>SU Forskning Kronor</vt:lpstr>
      <vt:lpstr>SU Forskning Olivkvist</vt:lpstr>
      <vt:lpstr>Statistisk översiktskurs (SÖK)</vt:lpstr>
      <vt:lpstr>Idag</vt:lpstr>
      <vt:lpstr>Datakällor och datainsamling</vt:lpstr>
      <vt:lpstr>Datakällor och datainsamling, forts.</vt:lpstr>
      <vt:lpstr>Papper vs Webb</vt:lpstr>
      <vt:lpstr>Enkäter vs Intervju</vt:lpstr>
      <vt:lpstr>Mixed mode</vt:lpstr>
      <vt:lpstr>Datainsamling</vt:lpstr>
      <vt:lpstr>Vilken metod ska man välja?</vt:lpstr>
      <vt:lpstr>Registerdata</vt:lpstr>
      <vt:lpstr>Registerdata, forts.</vt:lpstr>
      <vt:lpstr>Registerdata – exempel från SCB</vt:lpstr>
      <vt:lpstr>Fel i statistiska undersökningar</vt:lpstr>
      <vt:lpstr>Sampling error – Urvalsfel</vt:lpstr>
      <vt:lpstr>Non-sampling errors – icke-urvalsfel</vt:lpstr>
      <vt:lpstr>Fyra huvudtyper av icke-urvalsfel</vt:lpstr>
      <vt:lpstr>1. Ram- och täckningsfel</vt:lpstr>
      <vt:lpstr>Ram- och täckningsfel, forts.</vt:lpstr>
      <vt:lpstr>2. Mätfel</vt:lpstr>
      <vt:lpstr>Validitet och reliabilitet</vt:lpstr>
      <vt:lpstr>Reliabilitet och validitet</vt:lpstr>
      <vt:lpstr>När uppstår mätfelet?</vt:lpstr>
      <vt:lpstr>3. Bearbetningsfel</vt:lpstr>
      <vt:lpstr>Bearbetningsfel – exempel</vt:lpstr>
      <vt:lpstr>4. Bortfallsfel</vt:lpstr>
      <vt:lpstr>Bortfallskategorier</vt:lpstr>
      <vt:lpstr>Bortfall</vt:lpstr>
      <vt:lpstr>Ex. Bortfall</vt:lpstr>
      <vt:lpstr>Historiskt exempel</vt:lpstr>
      <vt:lpstr>Kvalitet i statistiska undersökningar</vt:lpstr>
      <vt:lpstr>Kvalitetskriterier</vt:lpstr>
      <vt:lpstr>Kvalitetskriterier, forts.</vt:lpstr>
      <vt:lpstr>Potentiella målkonflikter</vt:lpstr>
      <vt:lpstr>Kvalitetsredovisning</vt:lpstr>
      <vt:lpstr>Exempel</vt:lpstr>
      <vt:lpstr>Sveriges Officiella Statistik (SOS)</vt:lpstr>
      <vt:lpstr>Lag (2001:99) om den officiella statistiken</vt:lpstr>
      <vt:lpstr>29 statistikansvariga myndigheter</vt:lpstr>
      <vt:lpstr>24 statistikområden</vt:lpstr>
      <vt:lpstr>Officiell statistik, forts.</vt:lpstr>
      <vt:lpstr>Tre viktiga officiella statistikprodukter</vt:lpstr>
      <vt:lpstr>Lästips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Statistikens grunder</dc:title>
  <dc:creator>Michael Carlson</dc:creator>
  <cp:lastModifiedBy>Michael Carlson</cp:lastModifiedBy>
  <cp:revision>649</cp:revision>
  <cp:lastPrinted>2015-09-08T13:06:52Z</cp:lastPrinted>
  <dcterms:created xsi:type="dcterms:W3CDTF">2013-08-28T13:25:11Z</dcterms:created>
  <dcterms:modified xsi:type="dcterms:W3CDTF">2025-04-15T12:49:22Z</dcterms:modified>
</cp:coreProperties>
</file>