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1008" r:id="rId92"/>
    <p:sldId id="1009" r:id="rId93"/>
    <p:sldId id="1010" r:id="rId94"/>
    <p:sldId id="1011" r:id="rId95"/>
    <p:sldId id="1014" r:id="rId96"/>
    <p:sldId id="1015" r:id="rId97"/>
    <p:sldId id="1016" r:id="rId98"/>
    <p:sldId id="1017" r:id="rId99"/>
    <p:sldId id="1018" r:id="rId100"/>
    <p:sldId id="1021" r:id="rId101"/>
    <p:sldId id="1022" r:id="rId102"/>
    <p:sldId id="1023" r:id="rId103"/>
    <p:sldId id="1020" r:id="rId104"/>
    <p:sldId id="1019" r:id="rId105"/>
    <p:sldId id="948" r:id="rId106"/>
    <p:sldId id="862" r:id="rId107"/>
    <p:sldId id="863" r:id="rId108"/>
    <p:sldId id="762" r:id="rId109"/>
    <p:sldId id="778" r:id="rId110"/>
    <p:sldId id="872" r:id="rId111"/>
    <p:sldId id="846" r:id="rId112"/>
    <p:sldId id="821" r:id="rId113"/>
    <p:sldId id="827" r:id="rId114"/>
    <p:sldId id="828" r:id="rId115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73"/>
    <a:srgbClr val="60BF97"/>
    <a:srgbClr val="F2F2F2"/>
    <a:srgbClr val="EDC3BF"/>
    <a:srgbClr val="7C85BF"/>
    <a:srgbClr val="7D94C6"/>
    <a:srgbClr val="7FA3CD"/>
    <a:srgbClr val="80B2D4"/>
    <a:srgbClr val="85BED8"/>
    <a:srgbClr val="89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1" d="100"/>
          <a:sy n="121" d="100"/>
        </p:scale>
        <p:origin x="1194" y="108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9006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0365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0809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610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853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18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829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92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114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560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753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409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5556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Fertilitätsraten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Plots, Ziele</a:t>
            </a:r>
            <a:br>
              <a:rPr lang="de-DE" dirty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Zusätzlich: nach Alter? Nach Quartier? Nach Alter und Quartier? </a:t>
            </a:r>
            <a:r>
              <a:rPr lang="de-CH" dirty="0">
                <a:sym typeface="Wingdings" panose="05000000000000000000" pitchFamily="2" charset="2"/>
              </a:rPr>
              <a:t> Herkunft der Mutter und Quartier</a:t>
            </a:r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endParaRPr lang="de-CH" dirty="0"/>
          </a:p>
          <a:p>
            <a:r>
              <a:rPr lang="de-CH" dirty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Dominierende Einflussfaktoren finden </a:t>
            </a:r>
            <a:br>
              <a:rPr lang="de-CH" dirty="0"/>
            </a:br>
            <a:r>
              <a:rPr lang="de-CH" dirty="0"/>
              <a:t>(Herkunft der Mutter und Quartier) </a:t>
            </a:r>
            <a:r>
              <a:rPr lang="de-CH" dirty="0">
                <a:sym typeface="Wingdings" panose="05000000000000000000" pitchFamily="2" charset="2"/>
              </a:rPr>
              <a:t> für das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644544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1772816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gemeinnützig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927865"/>
            <a:ext cx="5178" cy="28692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36084" y="3066090"/>
            <a:ext cx="1269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own_prop_trend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Gerader Verbinder 31"/>
          <p:cNvCxnSpPr/>
          <p:nvPr/>
        </p:nvCxnSpPr>
        <p:spPr bwMode="auto">
          <a:xfrm flipV="1">
            <a:off x="3460620" y="2494569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 flipV="1">
            <a:off x="3472034" y="4625555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uppieren 34"/>
          <p:cNvGrpSpPr/>
          <p:nvPr/>
        </p:nvGrpSpPr>
        <p:grpSpPr>
          <a:xfrm>
            <a:off x="1372103" y="4496762"/>
            <a:ext cx="1864007" cy="290902"/>
            <a:chOff x="967969" y="2849221"/>
            <a:chExt cx="1660121" cy="290902"/>
          </a:xfrm>
        </p:grpSpPr>
        <p:sp>
          <p:nvSpPr>
            <p:cNvPr id="36" name="Abgerundetes Rechteck 35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325966" y="2375665"/>
            <a:ext cx="1864007" cy="290902"/>
            <a:chOff x="967969" y="2849221"/>
            <a:chExt cx="1660121" cy="29090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2642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gemeinnützig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475852" y="2437607"/>
              <a:ext cx="1457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</p:spTree>
    <p:extLst>
      <p:ext uri="{BB962C8B-B14F-4D97-AF65-F5344CB8AC3E}">
        <p14:creationId xmlns:p14="http://schemas.microsoft.com/office/powerpoint/2010/main" val="16101964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 UND 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24584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</a:t>
            </a:r>
            <a:r>
              <a:rPr lang="de-CH" dirty="0" err="1"/>
              <a:t>KaReB</a:t>
            </a:r>
            <a:r>
              <a:rPr lang="de-CH" dirty="0"/>
              <a:t> und </a:t>
            </a:r>
            <a:r>
              <a:rPr lang="de-CH" dirty="0" err="1"/>
              <a:t>KoProLi</a:t>
            </a:r>
            <a:endParaRPr lang="de-CH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9649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Baby: andere Herkunft als die Mutter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der Babys mit anderer Herkunft als deren Mütter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>
                  <a:latin typeface="Calibri" panose="020F0502020204030204" pitchFamily="34" charset="0"/>
                </a:rPr>
                <a:t>Witikon</a:t>
              </a:r>
              <a:r>
                <a:rPr lang="de-CH" sz="1200" dirty="0">
                  <a:latin typeface="Calibri" panose="020F0502020204030204" pitchFamily="34" charset="0"/>
                </a:rPr>
                <a:t>, Heimat = Schweiz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</a:t>
            </a:r>
            <a:r>
              <a:rPr lang="de-CH" sz="1200" dirty="0" err="1">
                <a:latin typeface="Calibri" panose="020F0502020204030204" pitchFamily="34" charset="0"/>
              </a:rPr>
              <a:t>Witikon</a:t>
            </a:r>
            <a:r>
              <a:rPr lang="de-CH" sz="1200" dirty="0">
                <a:latin typeface="Calibri" panose="020F0502020204030204" pitchFamily="34" charset="0"/>
              </a:rPr>
              <a:t>, Heimat = Schweiz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</a:t>
            </a:r>
            <a:r>
              <a:rPr lang="de-CH" sz="1200" dirty="0" err="1">
                <a:latin typeface="Calibri" panose="020F0502020204030204" pitchFamily="34" charset="0"/>
              </a:rPr>
              <a:t>Witikon</a:t>
            </a:r>
            <a:r>
              <a:rPr lang="de-CH" sz="1200" dirty="0">
                <a:latin typeface="Calibri" panose="020F0502020204030204" pitchFamily="34" charset="0"/>
              </a:rPr>
              <a:t>, Heimat = Schweiz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>
                <a:solidFill>
                  <a:schemeClr val="bg1"/>
                </a:solidFill>
              </a:rPr>
            </a:br>
            <a:r>
              <a:rPr lang="de-CH" sz="2400" dirty="0">
                <a:solidFill>
                  <a:schemeClr val="bg1"/>
                </a:solidFill>
              </a:rPr>
              <a:t>(sekundäres Geschlechtsverhältnis)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Sekundäres Geschlechtsverhältnis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männlich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Ganze Stadt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TODESFALL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Mortalität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Lebenserwartung: spielt es eine Rolle ob die Lebenserwartung (wie im SSZ-Grundangebot) mit </a:t>
            </a:r>
            <a:r>
              <a:rPr lang="de-CH" dirty="0">
                <a:solidFill>
                  <a:srgbClr val="0066CC"/>
                </a:solidFill>
              </a:rPr>
              <a:t>Todesfällen, Geburten und Bestand </a:t>
            </a:r>
            <a:r>
              <a:rPr lang="de-CH" dirty="0"/>
              <a:t>berechnet wird, oder bloss mit der </a:t>
            </a:r>
            <a:r>
              <a:rPr lang="de-CH" dirty="0">
                <a:solidFill>
                  <a:srgbClr val="0066CC"/>
                </a:solidFill>
              </a:rPr>
              <a:t>Mortalitätsrate</a:t>
            </a:r>
            <a:r>
              <a:rPr lang="de-CH" dirty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Basisjahre festlegen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 (Zürich, Schweiz)</a:t>
            </a:r>
          </a:p>
          <a:p>
            <a:endParaRPr lang="de-CH" dirty="0"/>
          </a:p>
          <a:p>
            <a:r>
              <a:rPr lang="de-CH" dirty="0"/>
              <a:t>Warum auch Schweiz? Geht je darum Basisjahre zu wählen, bei denen sich das </a:t>
            </a:r>
            <a:r>
              <a:rPr lang="de-CH" dirty="0">
                <a:solidFill>
                  <a:srgbClr val="0066CC"/>
                </a:solidFill>
              </a:rPr>
              <a:t>Verhältnis</a:t>
            </a:r>
            <a:r>
              <a:rPr lang="de-CH" dirty="0"/>
              <a:t> zwischen den Mortalitätsraten Zürich / Schweiz nicht beträchtlich ändert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Zürich: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Todesfälle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Bestand</a:t>
            </a: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TFR-Plots mit dem Ziel: </a:t>
            </a:r>
            <a:br>
              <a:rPr lang="de-DE" dirty="0"/>
            </a:br>
            <a:r>
              <a:rPr lang="de-DE" dirty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Schweiz: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Schweiz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In den </a:t>
            </a:r>
            <a:r>
              <a:rPr lang="de-CH" dirty="0" err="1"/>
              <a:t>Tails</a:t>
            </a:r>
            <a:r>
              <a:rPr lang="de-CH" dirty="0"/>
              <a:t>: Median über Altersjahre </a:t>
            </a:r>
            <a:br>
              <a:rPr lang="de-CH" dirty="0"/>
            </a:br>
            <a:r>
              <a:rPr lang="de-CH" dirty="0"/>
              <a:t>(sonst hoher Einfluss einzelner Werte in den </a:t>
            </a:r>
            <a:r>
              <a:rPr lang="de-CH" dirty="0" err="1"/>
              <a:t>Tails</a:t>
            </a:r>
            <a:r>
              <a:rPr lang="de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GAM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Verhältnis der Mortalitätsraten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(Zürich / Schweiz)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Zuzugsrate*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Filter für Knickpunkt 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für einzelne Basisjahre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Heimat 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</a:t>
            </a: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Zuzug*: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r>
              <a:rPr lang="de-CH" dirty="0" err="1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Wegzugsrate*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Wegzug*: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</a:t>
            </a:r>
            <a:r>
              <a:rPr lang="de-CH" dirty="0" err="1"/>
              <a:t>Wegzüge</a:t>
            </a:r>
            <a:r>
              <a:rPr lang="de-CH" dirty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Glätten nach Alter (Umzug und Zuzug*) für verschiedene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berechnen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gemäss den zwei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Altersjahre nach </a:t>
            </a: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Zuzug*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</a:t>
            </a:r>
            <a:r>
              <a:rPr lang="de-CH" sz="1200" dirty="0" err="1">
                <a:latin typeface="Calibri" panose="020F0502020204030204" pitchFamily="34" charset="0"/>
              </a:rPr>
              <a:t>Witikon</a:t>
            </a:r>
            <a:r>
              <a:rPr lang="de-CH" sz="1200" dirty="0">
                <a:latin typeface="Calibri" panose="020F0502020204030204" pitchFamily="34" charset="0"/>
              </a:rPr>
              <a:t>, Alter = 34, Heimat = Schweiz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Wegzug*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Ideen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gesetzliche</a:t>
            </a:r>
            <a:r>
              <a:rPr lang="fr-CH" dirty="0"/>
              <a:t> </a:t>
            </a:r>
            <a:r>
              <a:rPr lang="fr-CH" dirty="0" err="1"/>
              <a:t>Bestimmungen</a:t>
            </a:r>
            <a:r>
              <a:rPr lang="fr-CH" dirty="0"/>
              <a:t> </a:t>
            </a:r>
            <a:r>
              <a:rPr lang="fr-CH" dirty="0" err="1"/>
              <a:t>prägen</a:t>
            </a:r>
            <a:r>
              <a:rPr lang="fr-CH" dirty="0"/>
              <a:t> die </a:t>
            </a:r>
            <a:r>
              <a:rPr lang="fr-CH" dirty="0" err="1"/>
              <a:t>ganze</a:t>
            </a:r>
            <a:r>
              <a:rPr lang="fr-CH" dirty="0"/>
              <a:t> Stadt 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Geschlecht</a:t>
            </a:r>
            <a:r>
              <a:rPr lang="fr-CH" dirty="0"/>
              <a:t>: </a:t>
            </a:r>
            <a:r>
              <a:rPr lang="fr-CH" dirty="0" err="1"/>
              <a:t>Daten</a:t>
            </a:r>
            <a:r>
              <a:rPr lang="fr-CH" dirty="0"/>
              <a:t> </a:t>
            </a:r>
            <a:r>
              <a:rPr lang="fr-CH" dirty="0" err="1"/>
              <a:t>zeigen</a:t>
            </a:r>
            <a:r>
              <a:rPr lang="fr-CH" dirty="0"/>
              <a:t> </a:t>
            </a:r>
            <a:r>
              <a:rPr lang="fr-CH" dirty="0" err="1"/>
              <a:t>unterschiedliche</a:t>
            </a:r>
            <a:r>
              <a:rPr lang="fr-CH" dirty="0"/>
              <a:t> </a:t>
            </a:r>
            <a:r>
              <a:rPr lang="fr-CH" dirty="0" err="1"/>
              <a:t>Einbürgerungsraten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Geschlecht</a:t>
            </a:r>
            <a:r>
              <a:rPr lang="fr-CH" dirty="0"/>
              <a:t> (</a:t>
            </a:r>
            <a:r>
              <a:rPr lang="fr-CH" dirty="0" err="1"/>
              <a:t>ev</a:t>
            </a:r>
            <a:r>
              <a:rPr lang="fr-CH" dirty="0"/>
              <a:t>. </a:t>
            </a:r>
            <a:r>
              <a:rPr lang="fr-CH" dirty="0" err="1"/>
              <a:t>wegen</a:t>
            </a:r>
            <a:r>
              <a:rPr lang="fr-CH" dirty="0"/>
              <a:t> </a:t>
            </a:r>
            <a:r>
              <a:rPr lang="fr-CH" dirty="0" err="1"/>
              <a:t>Eheschliessung</a:t>
            </a:r>
            <a:r>
              <a:rPr lang="fr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zwei Teile 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1: </a:t>
            </a:r>
            <a:r>
              <a:rPr lang="fr-CH" dirty="0" err="1"/>
              <a:t>Zeitunabhängige</a:t>
            </a:r>
            <a:r>
              <a:rPr lang="fr-CH" dirty="0"/>
              <a:t> </a:t>
            </a:r>
            <a:r>
              <a:rPr lang="fr-CH" dirty="0" err="1"/>
              <a:t>Einbürgerungsrate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jetzt</a:t>
            </a:r>
            <a:r>
              <a:rPr lang="fr-CH" dirty="0"/>
              <a:t> </a:t>
            </a:r>
            <a:r>
              <a:rPr lang="fr-CH" dirty="0" err="1"/>
              <a:t>ohnehin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2: </a:t>
            </a:r>
            <a:r>
              <a:rPr lang="fr-CH" dirty="0" err="1"/>
              <a:t>Zeitliche</a:t>
            </a:r>
            <a:r>
              <a:rPr lang="fr-CH" dirty="0"/>
              <a:t> </a:t>
            </a:r>
            <a:r>
              <a:rPr lang="fr-CH" dirty="0" err="1"/>
              <a:t>Prognose</a:t>
            </a:r>
            <a:r>
              <a:rPr lang="fr-CH" dirty="0"/>
              <a:t> (</a:t>
            </a: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Altersjahr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(die Plots </a:t>
            </a:r>
            <a:r>
              <a:rPr lang="fr-CH" dirty="0" err="1"/>
              <a:t>zeigen</a:t>
            </a:r>
            <a:r>
              <a:rPr lang="fr-CH" dirty="0"/>
              <a:t> aber, </a:t>
            </a:r>
            <a:r>
              <a:rPr lang="fr-CH" dirty="0" err="1"/>
              <a:t>dass</a:t>
            </a:r>
            <a:r>
              <a:rPr lang="fr-CH" dirty="0"/>
              <a:t> der Trend </a:t>
            </a:r>
            <a:r>
              <a:rPr lang="fr-CH" dirty="0" err="1"/>
              <a:t>nach</a:t>
            </a:r>
            <a:r>
              <a:rPr lang="fr-CH" dirty="0"/>
              <a:t> Alter </a:t>
            </a:r>
            <a:r>
              <a:rPr lang="fr-CH" dirty="0" err="1"/>
              <a:t>unterschiedlich</a:t>
            </a:r>
            <a:r>
              <a:rPr lang="fr-CH" dirty="0"/>
              <a:t> </a:t>
            </a:r>
            <a:r>
              <a:rPr lang="fr-CH" dirty="0" err="1"/>
              <a:t>ist</a:t>
            </a:r>
            <a:r>
              <a:rPr lang="fr-CH" dirty="0"/>
              <a:t>;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(TF): </a:t>
            </a:r>
            <a:r>
              <a:rPr lang="fr-CH" dirty="0" err="1"/>
              <a:t>Zuerst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, </a:t>
            </a:r>
            <a:r>
              <a:rPr lang="fr-CH" dirty="0" err="1"/>
              <a:t>dann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a, </a:t>
            </a:r>
            <a:r>
              <a:rPr lang="fr-CH" dirty="0" err="1"/>
              <a:t>dann</a:t>
            </a:r>
            <a:r>
              <a:rPr lang="fr-CH" dirty="0"/>
              <a:t> TF </a:t>
            </a:r>
            <a:r>
              <a:rPr lang="fr-CH" dirty="0" err="1"/>
              <a:t>berechnen</a:t>
            </a:r>
            <a:r>
              <a:rPr lang="fr-CH" dirty="0"/>
              <a:t> (Rate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 </a:t>
            </a:r>
            <a:r>
              <a:rPr lang="fr-CH" dirty="0" err="1"/>
              <a:t>durch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a)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1: zeitunabhängige Einbürgerungsrate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</a:t>
            </a:r>
            <a:r>
              <a:rPr lang="de-CH" sz="1200" dirty="0" err="1">
                <a:latin typeface="Calibri" panose="020F0502020204030204" pitchFamily="34" charset="0"/>
              </a:rPr>
              <a:t>Witikon</a:t>
            </a:r>
            <a:r>
              <a:rPr lang="de-CH" sz="1200" dirty="0">
                <a:latin typeface="Calibri" panose="020F0502020204030204" pitchFamily="34" charset="0"/>
              </a:rPr>
              <a:t>, Alter = 34, Heimat = Schweiz</a:t>
            </a: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2: Trendfaktor (2a: Rate nach Jahr und Alter)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2a: Rate nach Jahr und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2b: Rate nach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</a:t>
            </a:r>
            <a:r>
              <a:rPr lang="de-CH" sz="1200" dirty="0" err="1">
                <a:latin typeface="Calibri" panose="020F0502020204030204" pitchFamily="34" charset="0"/>
              </a:rPr>
              <a:t>Witikon</a:t>
            </a:r>
            <a:r>
              <a:rPr lang="de-CH" sz="1200" dirty="0">
                <a:latin typeface="Calibri" panose="020F0502020204030204" pitchFamily="34" charset="0"/>
              </a:rPr>
              <a:t>, Jahr = 2035, Heimat = Schweiz</a:t>
            </a: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2c: Trendfaktor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Rate: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</a:t>
            </a:r>
            <a:r>
              <a:rPr lang="fr-CH" dirty="0" err="1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Trendfaktor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2d: Einbürgerungsrate </a:t>
            </a:r>
            <a:br>
              <a:rPr lang="de-CH" dirty="0"/>
            </a:br>
            <a:r>
              <a:rPr lang="de-CH" dirty="0"/>
              <a:t>(Trend, berechnet mit  Trendfaktor)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 (nach Anwendung des Trendfaktors)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Jahr = 2030, </a:t>
            </a:r>
            <a:br>
              <a:rPr lang="de-CH" sz="1200" dirty="0">
                <a:latin typeface="Calibri" panose="020F0502020204030204" pitchFamily="34" charset="0"/>
              </a:rPr>
            </a:br>
            <a:r>
              <a:rPr lang="de-CH" sz="1200" dirty="0">
                <a:latin typeface="Calibri" panose="020F0502020204030204" pitchFamily="34" charset="0"/>
              </a:rPr>
              <a:t>Geschlecht = weiblich, Herkunft = Ausland</a:t>
            </a: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Herkunft: Baby und Mutter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WOHNFLÄCHENKONSUM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788015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58376" y="1927865"/>
              <a:ext cx="4521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spa_thres_percent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3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113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78871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aca_thres_percent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8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149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825302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4979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699792" y="1697749"/>
              <a:ext cx="1108948" cy="291091"/>
              <a:chOff x="4672270" y="5224993"/>
              <a:chExt cx="1108948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717588" y="5239085"/>
                <a:ext cx="1063630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672270" y="5224993"/>
                <a:ext cx="1108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5260820" y="1688181"/>
              <a:ext cx="864096" cy="291091"/>
              <a:chOff x="4828772" y="5224993"/>
              <a:chExt cx="864096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828772" y="5239085"/>
                <a:ext cx="86409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906922" y="5224993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878389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4019</Words>
  <Application>Microsoft Office PowerPoint</Application>
  <PresentationFormat>Bildschirmpräsentation (4:3)</PresentationFormat>
  <Paragraphs>1254</Paragraphs>
  <Slides>114</Slides>
  <Notes>114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114</vt:i4>
      </vt:variant>
    </vt:vector>
  </HeadingPairs>
  <TitlesOfParts>
    <vt:vector size="119" baseType="lpstr">
      <vt:lpstr>Arial</vt:lpstr>
      <vt:lpstr>Calibri</vt:lpstr>
      <vt:lpstr>Symbol</vt:lpstr>
      <vt:lpstr>Times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 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 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KoProLi: Verzögerung der Projekte</vt:lpstr>
      <vt:lpstr>KoProLi: Verzögerung der Projekte</vt:lpstr>
      <vt:lpstr>PowerPoint-Präsentation</vt:lpstr>
      <vt:lpstr>Eigentumsart</vt:lpstr>
      <vt:lpstr>Eigentumsart: Filter für Knickpunkt</vt:lpstr>
      <vt:lpstr>PowerPoint-Präsentation</vt:lpstr>
      <vt:lpstr>Abgleich KaReB und KoProLi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Abgleich KaReB und mapWohnbau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</cp:lastModifiedBy>
  <cp:revision>1420</cp:revision>
  <cp:lastPrinted>2015-08-21T20:47:23Z</cp:lastPrinted>
  <dcterms:created xsi:type="dcterms:W3CDTF">2003-11-14T15:38:02Z</dcterms:created>
  <dcterms:modified xsi:type="dcterms:W3CDTF">2021-11-25T11:55:51Z</dcterms:modified>
</cp:coreProperties>
</file>