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14"/>
  </p:notesMasterIdLst>
  <p:handoutMasterIdLst>
    <p:handoutMasterId r:id="rId115"/>
  </p:handoutMasterIdLst>
  <p:sldIdLst>
    <p:sldId id="874" r:id="rId2"/>
    <p:sldId id="890" r:id="rId3"/>
    <p:sldId id="882" r:id="rId4"/>
    <p:sldId id="880" r:id="rId5"/>
    <p:sldId id="883" r:id="rId6"/>
    <p:sldId id="877" r:id="rId7"/>
    <p:sldId id="889" r:id="rId8"/>
    <p:sldId id="879" r:id="rId9"/>
    <p:sldId id="891" r:id="rId10"/>
    <p:sldId id="892" r:id="rId11"/>
    <p:sldId id="895" r:id="rId12"/>
    <p:sldId id="893" r:id="rId13"/>
    <p:sldId id="894" r:id="rId14"/>
    <p:sldId id="896" r:id="rId15"/>
    <p:sldId id="897" r:id="rId16"/>
    <p:sldId id="898" r:id="rId17"/>
    <p:sldId id="907" r:id="rId18"/>
    <p:sldId id="906" r:id="rId19"/>
    <p:sldId id="908" r:id="rId20"/>
    <p:sldId id="909" r:id="rId21"/>
    <p:sldId id="910" r:id="rId22"/>
    <p:sldId id="911" r:id="rId23"/>
    <p:sldId id="912" r:id="rId24"/>
    <p:sldId id="913" r:id="rId25"/>
    <p:sldId id="914" r:id="rId26"/>
    <p:sldId id="921" r:id="rId27"/>
    <p:sldId id="915" r:id="rId28"/>
    <p:sldId id="916" r:id="rId29"/>
    <p:sldId id="922" r:id="rId30"/>
    <p:sldId id="924" r:id="rId31"/>
    <p:sldId id="925" r:id="rId32"/>
    <p:sldId id="927" r:id="rId33"/>
    <p:sldId id="928" r:id="rId34"/>
    <p:sldId id="929" r:id="rId35"/>
    <p:sldId id="930" r:id="rId36"/>
    <p:sldId id="931" r:id="rId37"/>
    <p:sldId id="932" r:id="rId38"/>
    <p:sldId id="933" r:id="rId39"/>
    <p:sldId id="934" r:id="rId40"/>
    <p:sldId id="935" r:id="rId41"/>
    <p:sldId id="936" r:id="rId42"/>
    <p:sldId id="937" r:id="rId43"/>
    <p:sldId id="938" r:id="rId44"/>
    <p:sldId id="939" r:id="rId45"/>
    <p:sldId id="940" r:id="rId46"/>
    <p:sldId id="941" r:id="rId47"/>
    <p:sldId id="989" r:id="rId48"/>
    <p:sldId id="990" r:id="rId49"/>
    <p:sldId id="991" r:id="rId50"/>
    <p:sldId id="992" r:id="rId51"/>
    <p:sldId id="993" r:id="rId52"/>
    <p:sldId id="995" r:id="rId53"/>
    <p:sldId id="996" r:id="rId54"/>
    <p:sldId id="997" r:id="rId55"/>
    <p:sldId id="998" r:id="rId56"/>
    <p:sldId id="999" r:id="rId57"/>
    <p:sldId id="958" r:id="rId58"/>
    <p:sldId id="961" r:id="rId59"/>
    <p:sldId id="1000" r:id="rId60"/>
    <p:sldId id="1001" r:id="rId61"/>
    <p:sldId id="965" r:id="rId62"/>
    <p:sldId id="966" r:id="rId63"/>
    <p:sldId id="967" r:id="rId64"/>
    <p:sldId id="968" r:id="rId65"/>
    <p:sldId id="969" r:id="rId66"/>
    <p:sldId id="973" r:id="rId67"/>
    <p:sldId id="988" r:id="rId68"/>
    <p:sldId id="974" r:id="rId69"/>
    <p:sldId id="970" r:id="rId70"/>
    <p:sldId id="971" r:id="rId71"/>
    <p:sldId id="972" r:id="rId72"/>
    <p:sldId id="975" r:id="rId73"/>
    <p:sldId id="980" r:id="rId74"/>
    <p:sldId id="976" r:id="rId75"/>
    <p:sldId id="977" r:id="rId76"/>
    <p:sldId id="978" r:id="rId77"/>
    <p:sldId id="979" r:id="rId78"/>
    <p:sldId id="981" r:id="rId79"/>
    <p:sldId id="982" r:id="rId80"/>
    <p:sldId id="983" r:id="rId81"/>
    <p:sldId id="984" r:id="rId82"/>
    <p:sldId id="985" r:id="rId83"/>
    <p:sldId id="986" r:id="rId84"/>
    <p:sldId id="987" r:id="rId85"/>
    <p:sldId id="1002" r:id="rId86"/>
    <p:sldId id="1003" r:id="rId87"/>
    <p:sldId id="1004" r:id="rId88"/>
    <p:sldId id="1005" r:id="rId89"/>
    <p:sldId id="1006" r:id="rId90"/>
    <p:sldId id="1007" r:id="rId91"/>
    <p:sldId id="1008" r:id="rId92"/>
    <p:sldId id="1009" r:id="rId93"/>
    <p:sldId id="1010" r:id="rId94"/>
    <p:sldId id="948" r:id="rId95"/>
    <p:sldId id="862" r:id="rId96"/>
    <p:sldId id="863" r:id="rId97"/>
    <p:sldId id="762" r:id="rId98"/>
    <p:sldId id="778" r:id="rId99"/>
    <p:sldId id="872" r:id="rId100"/>
    <p:sldId id="826" r:id="rId101"/>
    <p:sldId id="845" r:id="rId102"/>
    <p:sldId id="844" r:id="rId103"/>
    <p:sldId id="846" r:id="rId104"/>
    <p:sldId id="818" r:id="rId105"/>
    <p:sldId id="822" r:id="rId106"/>
    <p:sldId id="823" r:id="rId107"/>
    <p:sldId id="820" r:id="rId108"/>
    <p:sldId id="824" r:id="rId109"/>
    <p:sldId id="825" r:id="rId110"/>
    <p:sldId id="821" r:id="rId111"/>
    <p:sldId id="827" r:id="rId112"/>
    <p:sldId id="828" r:id="rId113"/>
  </p:sldIdLst>
  <p:sldSz cx="9144000" cy="6858000" type="screen4x3"/>
  <p:notesSz cx="6805613" cy="99441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240">
          <p15:clr>
            <a:srgbClr val="A4A3A4"/>
          </p15:clr>
        </p15:guide>
        <p15:guide id="3" orient="horz" pos="2016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pos="240">
          <p15:clr>
            <a:srgbClr val="A4A3A4"/>
          </p15:clr>
        </p15:guide>
        <p15:guide id="7" pos="2976">
          <p15:clr>
            <a:srgbClr val="A4A3A4"/>
          </p15:clr>
        </p15:guide>
        <p15:guide id="8" pos="2784">
          <p15:clr>
            <a:srgbClr val="A4A3A4"/>
          </p15:clr>
        </p15:guide>
        <p15:guide id="9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nelia Schwierz (sszsco)" initials="sco" lastIdx="1" clrIdx="0">
    <p:extLst>
      <p:ext uri="{19B8F6BF-5375-455C-9EA6-DF929625EA0E}">
        <p15:presenceInfo xmlns:p15="http://schemas.microsoft.com/office/powerpoint/2012/main" userId="Cornelia Schwierz (sszsco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D73"/>
    <a:srgbClr val="60BF97"/>
    <a:srgbClr val="F2F2F2"/>
    <a:srgbClr val="EDC3BF"/>
    <a:srgbClr val="7C85BF"/>
    <a:srgbClr val="7D94C6"/>
    <a:srgbClr val="7FA3CD"/>
    <a:srgbClr val="80B2D4"/>
    <a:srgbClr val="85BED8"/>
    <a:srgbClr val="89C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5735" autoAdjust="0"/>
  </p:normalViewPr>
  <p:slideViewPr>
    <p:cSldViewPr>
      <p:cViewPr varScale="1">
        <p:scale>
          <a:sx n="122" d="100"/>
          <a:sy n="122" d="100"/>
        </p:scale>
        <p:origin x="1164" y="102"/>
      </p:cViewPr>
      <p:guideLst>
        <p:guide orient="horz" pos="1104"/>
        <p:guide orient="horz" pos="240"/>
        <p:guide orient="horz" pos="2016"/>
        <p:guide orient="horz" pos="3840"/>
        <p:guide orient="horz" pos="4080"/>
        <p:guide pos="240"/>
        <p:guide pos="2976"/>
        <p:guide pos="2784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288" y="-114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notesMaster" Target="notesMasters/notesMaster1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370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89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224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7046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162" y="4723447"/>
            <a:ext cx="4989293" cy="447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89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fld id="{D95ABDF4-9891-4D5F-AA6C-D3C37F13623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4247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93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27086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28318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203066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06494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31067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52814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35754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29902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0587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77562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675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20773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980192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07358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4886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768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906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104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377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898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423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027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85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785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372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254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961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041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98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3762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336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896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1510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425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0430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8298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0881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580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3109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1470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0569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5082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85057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3848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01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0573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559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5022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5256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9280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9029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9398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3048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448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9544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814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1898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627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9472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5561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4374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5339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895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5783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1650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8391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709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3998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8025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38687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49869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7705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66822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88040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53200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41569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60961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675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48596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2020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1794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84110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3864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44412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37134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6744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1841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30510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765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28049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45818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46263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11712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81209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888561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23764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41313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97257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02101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209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1148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062394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1182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78293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0929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25862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01522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66594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697274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44754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43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135688" y="338138"/>
            <a:ext cx="1928812" cy="509428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7663" y="338138"/>
            <a:ext cx="5635625" cy="5094287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9895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7663" y="338138"/>
            <a:ext cx="7683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08150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Aft>
                <a:spcPct val="0"/>
              </a:spcAft>
              <a:defRPr sz="800">
                <a:cs typeface="+mn-cs"/>
              </a:defRPr>
            </a:lvl1pPr>
          </a:lstStyle>
          <a:p>
            <a:pPr>
              <a:defRPr/>
            </a:pPr>
            <a:r>
              <a:rPr lang="de-CH" dirty="0"/>
              <a:t>Stadt Zürich</a:t>
            </a:r>
          </a:p>
          <a:p>
            <a:pPr>
              <a:defRPr/>
            </a:pPr>
            <a:r>
              <a:rPr lang="de-CH" dirty="0"/>
              <a:t>Statistik Stadt Zürich</a:t>
            </a:r>
          </a:p>
        </p:txBody>
      </p:sp>
      <p:sp>
        <p:nvSpPr>
          <p:cNvPr id="1057" name="Rectangle 33"/>
          <p:cNvSpPr>
            <a:spLocks noChangeArrowheads="1"/>
          </p:cNvSpPr>
          <p:nvPr userDrawn="1"/>
        </p:nvSpPr>
        <p:spPr bwMode="auto">
          <a:xfrm>
            <a:off x="381000" y="44958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  <a:defRPr/>
            </a:pPr>
            <a:endParaRPr lang="de-CH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ts val="20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2667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381000" indent="5334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3pPr>
      <a:lvl4pPr marL="571500" indent="8001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762000" indent="10668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5pPr>
      <a:lvl6pPr marL="12192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6pPr>
      <a:lvl7pPr marL="16764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7pPr>
      <a:lvl8pPr marL="21336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8pPr>
      <a:lvl9pPr marL="25908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Fertilitätsraten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73017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 smtClean="0"/>
              <a:t>Plots, Ziele</a:t>
            </a:r>
            <a:br>
              <a:rPr lang="de-DE" dirty="0" smtClean="0"/>
            </a:br>
            <a:endParaRPr lang="de-CH" dirty="0"/>
          </a:p>
        </p:txBody>
      </p:sp>
      <p:sp>
        <p:nvSpPr>
          <p:cNvPr id="2" name="Textfeld 1"/>
          <p:cNvSpPr txBox="1"/>
          <p:nvPr/>
        </p:nvSpPr>
        <p:spPr>
          <a:xfrm>
            <a:off x="333918" y="1412776"/>
            <a:ext cx="74064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Verschiedene Plots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Anteil mit anderer Herkunft (also: das Baby hat andere Herkunft als die Mutter)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Nach Herkunft der Mutter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Zusätzlich: nach Alter? Nach Quartier? Nach Alter und Quartier? </a:t>
            </a:r>
            <a:r>
              <a:rPr lang="de-CH" dirty="0" smtClean="0">
                <a:sym typeface="Wingdings" panose="05000000000000000000" pitchFamily="2" charset="2"/>
              </a:rPr>
              <a:t> Herkunft der Mutter und Quartier</a:t>
            </a:r>
            <a:endParaRPr lang="de-CH" dirty="0" smtClean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Ziele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Beginn der Basisjahre festlegen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Dominierende Einflussfaktoren finden </a:t>
            </a:r>
            <a:br>
              <a:rPr lang="de-CH" dirty="0" smtClean="0"/>
            </a:br>
            <a:r>
              <a:rPr lang="de-CH" dirty="0" smtClean="0"/>
              <a:t>(Herkunft der Mutter und Quartier) </a:t>
            </a:r>
            <a:r>
              <a:rPr lang="de-CH" dirty="0" smtClean="0">
                <a:sym typeface="Wingdings" panose="05000000000000000000" pitchFamily="2" charset="2"/>
              </a:rPr>
              <a:t> für das Modell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8320169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MAPWOHNBAU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4472787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mapWohnbau: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046388" y="1556792"/>
            <a:ext cx="6984775" cy="3456385"/>
            <a:chOff x="1046388" y="1556792"/>
            <a:chExt cx="6984775" cy="3456385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2990604" y="28474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046388" y="1556792"/>
              <a:ext cx="6984775" cy="3456385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1995499" y="1772817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046388" y="1693882"/>
              <a:ext cx="96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287760" y="20186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674128" y="4290052"/>
              <a:ext cx="1081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Verzögerung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302149" y="4336218"/>
              <a:ext cx="1054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Keine Verzögerung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>
              <a:off x="2512527" y="1845661"/>
              <a:ext cx="3450276" cy="2330090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2225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3320063" y="2971449"/>
              <a:ext cx="1025679" cy="25269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3197363" y="2941719"/>
              <a:ext cx="1289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y = exp (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 * 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t)</a:t>
              </a: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2654194" y="2508629"/>
              <a:ext cx="365974" cy="1793799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320063" y="4329923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Ein Jahr später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4364837" y="4313686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Zwei Jahre später</a:t>
              </a: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3609830" y="3592156"/>
              <a:ext cx="365974" cy="697668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hteck 41"/>
            <p:cNvSpPr/>
            <p:nvPr/>
          </p:nvSpPr>
          <p:spPr bwMode="auto">
            <a:xfrm>
              <a:off x="4633422" y="3942388"/>
              <a:ext cx="365974" cy="34743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1858967" y="4293097"/>
              <a:ext cx="5812157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Abgerundetes Rechteck 21"/>
            <p:cNvSpPr/>
            <p:nvPr/>
          </p:nvSpPr>
          <p:spPr bwMode="auto">
            <a:xfrm>
              <a:off x="4211960" y="1700808"/>
              <a:ext cx="1368152" cy="369092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251820" y="1743211"/>
              <a:ext cx="1286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=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789855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mapWohnbau: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493831" y="1340768"/>
            <a:ext cx="7537331" cy="3528392"/>
            <a:chOff x="493831" y="1340768"/>
            <a:chExt cx="7537331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824342" y="284868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493831" y="1340768"/>
              <a:ext cx="7537331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7019163" y="2090241"/>
              <a:ext cx="895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>
              <a:off x="2829237" y="2200610"/>
              <a:ext cx="0" cy="223776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420630" y="4245057"/>
              <a:ext cx="428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Symbol" panose="05050102010706020507" pitchFamily="18" charset="2"/>
                </a:rPr>
                <a:t>l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121498" y="2446410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5" name="Gerader Verbinder 34"/>
            <p:cNvCxnSpPr>
              <a:endCxn id="37" idx="3"/>
            </p:cNvCxnSpPr>
            <p:nvPr/>
          </p:nvCxnSpPr>
          <p:spPr bwMode="auto">
            <a:xfrm flipV="1">
              <a:off x="3240332" y="2738601"/>
              <a:ext cx="2404652" cy="1300445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181015" y="3970391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625961" y="262772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2854330" y="2704666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 flipV="1">
              <a:off x="5681310" y="2348880"/>
              <a:ext cx="0" cy="355786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 flipV="1">
              <a:off x="3248278" y="2348880"/>
              <a:ext cx="0" cy="169638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2834159" y="4046870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2856948" y="256966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2826587" y="391026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681310" y="222772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245934" y="222010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Gerade Verbindung mit Pfeil 17"/>
            <p:cNvCxnSpPr/>
            <p:nvPr/>
          </p:nvCxnSpPr>
          <p:spPr bwMode="auto">
            <a:xfrm>
              <a:off x="4938370" y="2353724"/>
              <a:ext cx="0" cy="762878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>
              <a:off x="2684238" y="2348880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493832" y="2965140"/>
              <a:ext cx="22512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 (pro Jahr von mapWohnbau)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2854330" y="3117664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" name="Gruppieren 1"/>
            <p:cNvGrpSpPr/>
            <p:nvPr/>
          </p:nvGrpSpPr>
          <p:grpSpPr>
            <a:xfrm>
              <a:off x="2454940" y="1697749"/>
              <a:ext cx="1641510" cy="291091"/>
              <a:chOff x="4427418" y="5224993"/>
              <a:chExt cx="1641510" cy="291091"/>
            </a:xfrm>
          </p:grpSpPr>
          <p:sp>
            <p:nvSpPr>
              <p:cNvPr id="48" name="Abgerundetes Rechteck 47"/>
              <p:cNvSpPr/>
              <p:nvPr/>
            </p:nvSpPr>
            <p:spPr bwMode="auto">
              <a:xfrm>
                <a:off x="4473271" y="5239085"/>
                <a:ext cx="153888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" name="Textfeld 48"/>
              <p:cNvSpPr txBox="1"/>
              <p:nvPr/>
            </p:nvSpPr>
            <p:spPr>
              <a:xfrm>
                <a:off x="4427418" y="5224993"/>
                <a:ext cx="1641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map.wohnbau.beginn</a:t>
                </a:r>
              </a:p>
            </p:txBody>
          </p:sp>
        </p:grpSp>
        <p:sp>
          <p:nvSpPr>
            <p:cNvPr id="50" name="Pfeil nach unten 49"/>
            <p:cNvSpPr/>
            <p:nvPr/>
          </p:nvSpPr>
          <p:spPr bwMode="auto">
            <a:xfrm>
              <a:off x="3139940" y="1923609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Pfeil nach unten 50"/>
            <p:cNvSpPr/>
            <p:nvPr/>
          </p:nvSpPr>
          <p:spPr bwMode="auto">
            <a:xfrm>
              <a:off x="5578464" y="1916832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4859466" y="1688181"/>
              <a:ext cx="1641510" cy="291091"/>
              <a:chOff x="4427418" y="5224993"/>
              <a:chExt cx="1641510" cy="291091"/>
            </a:xfrm>
          </p:grpSpPr>
          <p:sp>
            <p:nvSpPr>
              <p:cNvPr id="53" name="Abgerundetes Rechteck 52"/>
              <p:cNvSpPr/>
              <p:nvPr/>
            </p:nvSpPr>
            <p:spPr bwMode="auto">
              <a:xfrm>
                <a:off x="4473271" y="5239085"/>
                <a:ext cx="153888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4427418" y="5224993"/>
                <a:ext cx="1641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map.wohnbau.ende</a:t>
                </a:r>
              </a:p>
            </p:txBody>
          </p:sp>
        </p:grpSp>
        <p:grpSp>
          <p:nvGrpSpPr>
            <p:cNvPr id="5" name="Gruppieren 4"/>
            <p:cNvGrpSpPr/>
            <p:nvPr/>
          </p:nvGrpSpPr>
          <p:grpSpPr>
            <a:xfrm>
              <a:off x="1089865" y="2562163"/>
              <a:ext cx="1634777" cy="298273"/>
              <a:chOff x="745433" y="2423296"/>
              <a:chExt cx="1634777" cy="298273"/>
            </a:xfrm>
          </p:grpSpPr>
          <p:sp>
            <p:nvSpPr>
              <p:cNvPr id="57" name="Abgerundetes Rechteck 56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9" name="Textfeld 58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map.lambda.ende</a:t>
                </a:r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1065015" y="3883908"/>
              <a:ext cx="1634777" cy="298273"/>
              <a:chOff x="745433" y="2423296"/>
              <a:chExt cx="1634777" cy="298273"/>
            </a:xfrm>
          </p:grpSpPr>
          <p:sp>
            <p:nvSpPr>
              <p:cNvPr id="62" name="Abgerundetes Rechteck 61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3" name="Textfeld 62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map.lambda.beginn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541698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Abgleich KaReB und mapWohnbau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Wohnungen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 flipV="1">
              <a:off x="3157819" y="2564904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Rechteck 4"/>
            <p:cNvSpPr/>
            <p:nvPr/>
          </p:nvSpPr>
          <p:spPr bwMode="auto">
            <a:xfrm>
              <a:off x="3520870" y="3284874"/>
              <a:ext cx="360040" cy="136815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3168298" y="4121859"/>
              <a:ext cx="360040" cy="536610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3880910" y="3544588"/>
              <a:ext cx="360040" cy="1108437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4237234" y="4150489"/>
              <a:ext cx="360040" cy="496214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4599001" y="4351501"/>
              <a:ext cx="360040" cy="29520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Freihandform 7"/>
            <p:cNvSpPr/>
            <p:nvPr/>
          </p:nvSpPr>
          <p:spPr bwMode="auto">
            <a:xfrm>
              <a:off x="3886200" y="2558143"/>
              <a:ext cx="2715986" cy="974271"/>
            </a:xfrm>
            <a:custGeom>
              <a:avLst/>
              <a:gdLst>
                <a:gd name="connsiteX0" fmla="*/ 0 w 2715986"/>
                <a:gd name="connsiteY0" fmla="*/ 974271 h 974271"/>
                <a:gd name="connsiteX1" fmla="*/ 571500 w 2715986"/>
                <a:gd name="connsiteY1" fmla="*/ 587828 h 974271"/>
                <a:gd name="connsiteX2" fmla="*/ 1257300 w 2715986"/>
                <a:gd name="connsiteY2" fmla="*/ 337457 h 974271"/>
                <a:gd name="connsiteX3" fmla="*/ 2715986 w 2715986"/>
                <a:gd name="connsiteY3" fmla="*/ 0 h 97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986" h="974271">
                  <a:moveTo>
                    <a:pt x="0" y="974271"/>
                  </a:moveTo>
                  <a:cubicBezTo>
                    <a:pt x="180975" y="834117"/>
                    <a:pt x="361950" y="693964"/>
                    <a:pt x="571500" y="587828"/>
                  </a:cubicBezTo>
                  <a:cubicBezTo>
                    <a:pt x="781050" y="481692"/>
                    <a:pt x="899886" y="435428"/>
                    <a:pt x="1257300" y="337457"/>
                  </a:cubicBezTo>
                  <a:cubicBezTo>
                    <a:pt x="1614714" y="239486"/>
                    <a:pt x="2165350" y="119743"/>
                    <a:pt x="2715986" y="0"/>
                  </a:cubicBez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Freihandform 9"/>
            <p:cNvSpPr/>
            <p:nvPr/>
          </p:nvSpPr>
          <p:spPr bwMode="auto">
            <a:xfrm>
              <a:off x="3151414" y="3287486"/>
              <a:ext cx="734786" cy="1338943"/>
            </a:xfrm>
            <a:custGeom>
              <a:avLst/>
              <a:gdLst>
                <a:gd name="connsiteX0" fmla="*/ 0 w 734786"/>
                <a:gd name="connsiteY0" fmla="*/ 1338943 h 1338943"/>
                <a:gd name="connsiteX1" fmla="*/ 16329 w 734786"/>
                <a:gd name="connsiteY1" fmla="*/ 838200 h 1338943"/>
                <a:gd name="connsiteX2" fmla="*/ 163286 w 734786"/>
                <a:gd name="connsiteY2" fmla="*/ 827314 h 1338943"/>
                <a:gd name="connsiteX3" fmla="*/ 234043 w 734786"/>
                <a:gd name="connsiteY3" fmla="*/ 691243 h 1338943"/>
                <a:gd name="connsiteX4" fmla="*/ 315686 w 734786"/>
                <a:gd name="connsiteY4" fmla="*/ 555171 h 1338943"/>
                <a:gd name="connsiteX5" fmla="*/ 370115 w 734786"/>
                <a:gd name="connsiteY5" fmla="*/ 478971 h 1338943"/>
                <a:gd name="connsiteX6" fmla="*/ 364672 w 734786"/>
                <a:gd name="connsiteY6" fmla="*/ 0 h 1338943"/>
                <a:gd name="connsiteX7" fmla="*/ 729343 w 734786"/>
                <a:gd name="connsiteY7" fmla="*/ 0 h 1338943"/>
                <a:gd name="connsiteX8" fmla="*/ 734786 w 734786"/>
                <a:gd name="connsiteY8" fmla="*/ 261257 h 133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4786" h="1338943">
                  <a:moveTo>
                    <a:pt x="0" y="1338943"/>
                  </a:moveTo>
                  <a:lnTo>
                    <a:pt x="16329" y="838200"/>
                  </a:lnTo>
                  <a:lnTo>
                    <a:pt x="163286" y="827314"/>
                  </a:lnTo>
                  <a:lnTo>
                    <a:pt x="234043" y="691243"/>
                  </a:lnTo>
                  <a:lnTo>
                    <a:pt x="315686" y="555171"/>
                  </a:lnTo>
                  <a:lnTo>
                    <a:pt x="370115" y="478971"/>
                  </a:lnTo>
                  <a:cubicBezTo>
                    <a:pt x="368301" y="319314"/>
                    <a:pt x="366486" y="159657"/>
                    <a:pt x="364672" y="0"/>
                  </a:cubicBezTo>
                  <a:lnTo>
                    <a:pt x="729343" y="0"/>
                  </a:lnTo>
                  <a:lnTo>
                    <a:pt x="734786" y="261257"/>
                  </a:ln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694914" y="2824986"/>
              <a:ext cx="887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KaReB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3338793" y="4216980"/>
              <a:ext cx="1115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190371" y="2993566"/>
              <a:ext cx="1537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E67D73"/>
                  </a:solidFill>
                  <a:latin typeface="Calibri" panose="020F0502020204030204" pitchFamily="34" charset="0"/>
                </a:rPr>
                <a:t>Ergebnis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3944615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WOHNFLÄCHENVERBRAUCH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56567229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569487" y="1927865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wf.grenze.prozent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wf.anteil.trend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421417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wf.window.szen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227575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BELEGUNGSQUOTE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81880395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569487" y="1927865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bq.grenze.prozent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bq.anteil.trend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534573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bq.window.grenz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2397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Baby: andere Herkunft als die Mutter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Calibri" panose="020F0502020204030204" pitchFamily="34" charset="0"/>
              </a:rPr>
              <a:t>Jahre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der Babys mit anderer Herkunft als deren Mütter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685194" flipV="1">
            <a:off x="3127842" y="3234004"/>
            <a:ext cx="3005214" cy="2600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3234484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3242717" y="4139338"/>
            <a:ext cx="1469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bir_cha_base_begin</a:t>
            </a: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863929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bir_cha_base_end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3198743" y="2313792"/>
            <a:ext cx="2640518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Quartier = </a:t>
              </a:r>
              <a:r>
                <a:rPr lang="de-CH" sz="1200" dirty="0" err="1" smtClean="0">
                  <a:latin typeface="Calibri" panose="020F0502020204030204" pitchFamily="34" charset="0"/>
                </a:rPr>
                <a:t>Witikon</a:t>
              </a:r>
              <a:r>
                <a:rPr lang="de-CH" sz="1200" dirty="0" smtClean="0">
                  <a:latin typeface="Calibri" panose="020F0502020204030204" pitchFamily="34" charset="0"/>
                </a:rPr>
                <a:t>, Heimat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Schweiz 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46986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EIGENTUMSART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6699733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1115616" y="1772816"/>
            <a:ext cx="6922961" cy="3312368"/>
            <a:chOff x="1115616" y="1772816"/>
            <a:chExt cx="6922961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115616" y="1772816"/>
              <a:ext cx="6922961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08916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4745484" y="1971904"/>
              <a:ext cx="1347055" cy="286030"/>
              <a:chOff x="5652119" y="1927865"/>
              <a:chExt cx="1347055" cy="286030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1218015" y="3024945"/>
              <a:ext cx="1769809" cy="291044"/>
              <a:chOff x="929762" y="3065948"/>
              <a:chExt cx="1769809" cy="291044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3" name="Gruppieren 32"/>
            <p:cNvGrpSpPr/>
            <p:nvPr/>
          </p:nvGrpSpPr>
          <p:grpSpPr>
            <a:xfrm>
              <a:off x="6188042" y="3141869"/>
              <a:ext cx="1769809" cy="291044"/>
              <a:chOff x="929762" y="3065948"/>
              <a:chExt cx="1769809" cy="291044"/>
            </a:xfrm>
          </p:grpSpPr>
          <p:sp>
            <p:nvSpPr>
              <p:cNvPr id="34" name="Abgerundetes Rechteck 33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ea.anteil.trend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729171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39552" y="1700808"/>
            <a:ext cx="7704856" cy="3312368"/>
            <a:chOff x="539552" y="1700808"/>
            <a:chExt cx="7704856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539552" y="1700808"/>
              <a:ext cx="7704856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8" name="Gruppieren 27"/>
            <p:cNvGrpSpPr/>
            <p:nvPr/>
          </p:nvGrpSpPr>
          <p:grpSpPr>
            <a:xfrm>
              <a:off x="4066559" y="1943315"/>
              <a:ext cx="1347055" cy="286030"/>
              <a:chOff x="5652119" y="1927865"/>
              <a:chExt cx="1347055" cy="286030"/>
            </a:xfrm>
          </p:grpSpPr>
          <p:sp>
            <p:nvSpPr>
              <p:cNvPr id="29" name="Abgerundetes Rechteck 28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feld 29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1" name="Gruppieren 30"/>
            <p:cNvGrpSpPr/>
            <p:nvPr/>
          </p:nvGrpSpPr>
          <p:grpSpPr>
            <a:xfrm>
              <a:off x="6258575" y="2962268"/>
              <a:ext cx="1769809" cy="291044"/>
              <a:chOff x="929762" y="3065948"/>
              <a:chExt cx="1769809" cy="291044"/>
            </a:xfrm>
          </p:grpSpPr>
          <p:sp>
            <p:nvSpPr>
              <p:cNvPr id="32" name="Abgerundetes Rechteck 31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" name="Textfeld 32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ea.window.szen</a:t>
                </a:r>
              </a:p>
            </p:txBody>
          </p:sp>
        </p:grpSp>
        <p:sp>
          <p:nvSpPr>
            <p:cNvPr id="34" name="Textfeld 33"/>
            <p:cNvSpPr txBox="1"/>
            <p:nvPr/>
          </p:nvSpPr>
          <p:spPr>
            <a:xfrm>
              <a:off x="820893" y="2360851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506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124744"/>
            <a:ext cx="6768753" cy="39352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259632" y="1772816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in %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(andere Herkunft)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1920" y="1279793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851920" y="127791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grpSp>
        <p:nvGrpSpPr>
          <p:cNvPr id="54" name="Gruppieren 53"/>
          <p:cNvGrpSpPr/>
          <p:nvPr/>
        </p:nvGrpSpPr>
        <p:grpSpPr>
          <a:xfrm>
            <a:off x="1313370" y="3035417"/>
            <a:ext cx="1703772" cy="461665"/>
            <a:chOff x="1051348" y="2849221"/>
            <a:chExt cx="1508119" cy="461665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V="1">
            <a:off x="3464921" y="1863634"/>
            <a:ext cx="0" cy="293351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64599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263196" y="3066090"/>
            <a:ext cx="1456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bir_cha_prop_trend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Gerader Verbinder 35"/>
          <p:cNvCxnSpPr/>
          <p:nvPr/>
        </p:nvCxnSpPr>
        <p:spPr bwMode="auto">
          <a:xfrm flipV="1">
            <a:off x="3463417" y="24928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1729284" y="2367622"/>
            <a:ext cx="1535393" cy="283205"/>
            <a:chOff x="1034362" y="2856918"/>
            <a:chExt cx="1535393" cy="283205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034362" y="2856918"/>
              <a:ext cx="1535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92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331641" y="1700808"/>
            <a:ext cx="6699522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6467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13953" y="2941663"/>
            <a:ext cx="1705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bir_cha_window_thres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Abgerundetes Rechteck 26"/>
          <p:cNvSpPr/>
          <p:nvPr/>
        </p:nvSpPr>
        <p:spPr bwMode="auto">
          <a:xfrm>
            <a:off x="3491880" y="1846706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491880" y="184482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552556" y="2368908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in %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(andere Herkunft)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36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Geschlechterverteilung bei Geburt </a:t>
            </a:r>
            <a:br>
              <a:rPr lang="de-CH" sz="2400" dirty="0" smtClean="0">
                <a:solidFill>
                  <a:schemeClr val="bg1"/>
                </a:solidFill>
              </a:rPr>
            </a:br>
            <a:r>
              <a:rPr lang="de-CH" sz="2400" dirty="0" smtClean="0">
                <a:solidFill>
                  <a:schemeClr val="bg1"/>
                </a:solidFill>
              </a:rPr>
              <a:t>(sekundäres Geschlechtsverhältnis)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51258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Sekundäres Geschlechtsverhältnis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Calibri" panose="020F0502020204030204" pitchFamily="34" charset="0"/>
              </a:rPr>
              <a:t>Jahre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männlich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10800000" flipV="1">
            <a:off x="3186644" y="3161329"/>
            <a:ext cx="3005214" cy="51108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2675455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2627784" y="4139338"/>
            <a:ext cx="1541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bir_sex_ratio_begin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304900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bir_sex_ratio_end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4211960" y="2425180"/>
            <a:ext cx="1267261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Ganze Stadt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252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TODESFALL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441954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Mortalität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Prüfen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Welche Variablen sind wichtig?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Lebenserwartung: spielt es eine Rolle ob die Lebenserwartung (wie im SSZ-Grundangebot) mit </a:t>
            </a:r>
            <a:r>
              <a:rPr lang="de-CH" dirty="0" smtClean="0">
                <a:solidFill>
                  <a:srgbClr val="0066CC"/>
                </a:solidFill>
              </a:rPr>
              <a:t>Todesfällen, Geburten und Bestand </a:t>
            </a:r>
            <a:r>
              <a:rPr lang="de-CH" dirty="0" smtClean="0"/>
              <a:t>berechnet wird, oder bloss mit der </a:t>
            </a:r>
            <a:r>
              <a:rPr lang="de-CH" dirty="0" smtClean="0">
                <a:solidFill>
                  <a:srgbClr val="0066CC"/>
                </a:solidFill>
              </a:rPr>
              <a:t>Mortalitätsrate</a:t>
            </a:r>
            <a:r>
              <a:rPr lang="de-CH" dirty="0" smtClean="0"/>
              <a:t>?</a:t>
            </a:r>
          </a:p>
          <a:p>
            <a:endParaRPr lang="de-CH" dirty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439680"/>
            <a:ext cx="1171575" cy="230505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 bwMode="auto">
          <a:xfrm flipH="1">
            <a:off x="313184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B3E2D6"/>
              </a:gs>
              <a:gs pos="68176">
                <a:srgbClr val="DAF1D7"/>
              </a:gs>
              <a:gs pos="32000">
                <a:srgbClr val="C7E9D2"/>
              </a:gs>
              <a:gs pos="100000">
                <a:srgbClr val="ECF8DC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 flipH="1">
            <a:off x="385192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89C8D9"/>
              </a:gs>
              <a:gs pos="68176">
                <a:srgbClr val="A0DAD9"/>
              </a:gs>
              <a:gs pos="32000">
                <a:srgbClr val="8DD3DC"/>
              </a:gs>
              <a:gs pos="100000">
                <a:srgbClr val="B3E2D6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 flipH="1">
            <a:off x="457200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7FA3CD"/>
              </a:gs>
              <a:gs pos="68176">
                <a:srgbClr val="85BED8"/>
              </a:gs>
              <a:gs pos="32000">
                <a:srgbClr val="80B2D4"/>
              </a:gs>
              <a:gs pos="100000">
                <a:srgbClr val="89C8D9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 flipH="1">
            <a:off x="529208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7FA3CD"/>
              </a:gs>
              <a:gs pos="52000">
                <a:srgbClr val="7D94C6"/>
              </a:gs>
              <a:gs pos="0">
                <a:srgbClr val="7C85BF"/>
              </a:gs>
              <a:gs pos="100000">
                <a:srgbClr val="7FA3CD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952486" y="4293096"/>
            <a:ext cx="36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0</a:t>
            </a:r>
            <a:endParaRPr lang="de-CH" sz="1200" dirty="0"/>
          </a:p>
        </p:txBody>
      </p:sp>
      <p:sp>
        <p:nvSpPr>
          <p:cNvPr id="12" name="Textfeld 11"/>
          <p:cNvSpPr txBox="1"/>
          <p:nvPr/>
        </p:nvSpPr>
        <p:spPr>
          <a:xfrm>
            <a:off x="3683452" y="4293096"/>
            <a:ext cx="36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40</a:t>
            </a:r>
            <a:endParaRPr lang="de-CH" sz="1200" dirty="0"/>
          </a:p>
        </p:txBody>
      </p:sp>
      <p:sp>
        <p:nvSpPr>
          <p:cNvPr id="13" name="Textfeld 12"/>
          <p:cNvSpPr txBox="1"/>
          <p:nvPr/>
        </p:nvSpPr>
        <p:spPr>
          <a:xfrm>
            <a:off x="4358267" y="4299847"/>
            <a:ext cx="462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100</a:t>
            </a:r>
            <a:endParaRPr lang="de-CH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5068859" y="4300911"/>
            <a:ext cx="462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4</a:t>
            </a:r>
            <a:r>
              <a:rPr lang="de-CH" sz="1200" dirty="0" smtClean="0"/>
              <a:t>00</a:t>
            </a:r>
            <a:endParaRPr lang="de-CH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5798427" y="4300911"/>
            <a:ext cx="462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771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60781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Basisjahre festlegen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Basierend auf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Mortalitätsraten (Zürich, Schweiz)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Lebenserwartung (Zürich, Schweiz)</a:t>
            </a:r>
          </a:p>
          <a:p>
            <a:endParaRPr lang="de-CH" dirty="0" smtClean="0"/>
          </a:p>
          <a:p>
            <a:r>
              <a:rPr lang="de-CH" dirty="0" smtClean="0"/>
              <a:t>Warum auch Schweiz? Geht je darum Basisjahre zu wählen, bei denen sich das </a:t>
            </a:r>
            <a:r>
              <a:rPr lang="de-CH" dirty="0" smtClean="0">
                <a:solidFill>
                  <a:srgbClr val="0066CC"/>
                </a:solidFill>
              </a:rPr>
              <a:t>Verhältnis</a:t>
            </a:r>
            <a:r>
              <a:rPr lang="de-CH" dirty="0" smtClean="0"/>
              <a:t> zwischen den Mortalitätsraten Zürich / Schweiz nicht beträchtlich ändert</a:t>
            </a:r>
            <a:br>
              <a:rPr lang="de-CH" dirty="0" smtClean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0247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Zürich: Mortalitätsrate inkl. </a:t>
            </a:r>
            <a:r>
              <a:rPr lang="de-CH" dirty="0" err="1" smtClean="0"/>
              <a:t>Tail</a:t>
            </a:r>
            <a:r>
              <a:rPr lang="de-CH" dirty="0" smtClean="0"/>
              <a:t>-Korrektur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52239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844824"/>
            <a:ext cx="5648969" cy="424847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428155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184482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1988840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weiblich, Region = Zürich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20026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19013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411205"/>
            <a:ext cx="0" cy="94146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34888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Todesfälle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1921150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Über Basisjahre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Anzahl Todesfälle, Bestand</a:t>
            </a:r>
          </a:p>
        </p:txBody>
      </p:sp>
      <p:cxnSp>
        <p:nvCxnSpPr>
          <p:cNvPr id="34" name="Gerader Verbinder 33"/>
          <p:cNvCxnSpPr/>
          <p:nvPr/>
        </p:nvCxnSpPr>
        <p:spPr bwMode="auto">
          <a:xfrm>
            <a:off x="370421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Gerader Verbinder 36"/>
          <p:cNvCxnSpPr/>
          <p:nvPr/>
        </p:nvCxnSpPr>
        <p:spPr bwMode="auto">
          <a:xfrm>
            <a:off x="586445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krümmte Verbindung 14"/>
          <p:cNvCxnSpPr/>
          <p:nvPr/>
        </p:nvCxnSpPr>
        <p:spPr bwMode="auto">
          <a:xfrm>
            <a:off x="3288884" y="416877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26392" y="432759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26018" y="431746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55235" y="3493079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02369" y="342900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Bestand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7" name="Gerader Verbinder 76"/>
          <p:cNvCxnSpPr/>
          <p:nvPr/>
        </p:nvCxnSpPr>
        <p:spPr bwMode="auto">
          <a:xfrm>
            <a:off x="373547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Gerader Verbinder 77"/>
          <p:cNvCxnSpPr/>
          <p:nvPr/>
        </p:nvCxnSpPr>
        <p:spPr bwMode="auto">
          <a:xfrm>
            <a:off x="589571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788049" flipH="1" flipV="1">
            <a:off x="3286351" y="2781431"/>
            <a:ext cx="2995068" cy="23070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 9"/>
          <p:cNvSpPr/>
          <p:nvPr/>
        </p:nvSpPr>
        <p:spPr bwMode="auto">
          <a:xfrm>
            <a:off x="3307116" y="3508990"/>
            <a:ext cx="3055815" cy="741813"/>
          </a:xfrm>
          <a:custGeom>
            <a:avLst/>
            <a:gdLst>
              <a:gd name="connsiteX0" fmla="*/ 0 w 3055815"/>
              <a:gd name="connsiteY0" fmla="*/ 868734 h 946337"/>
              <a:gd name="connsiteX1" fmla="*/ 218830 w 3055815"/>
              <a:gd name="connsiteY1" fmla="*/ 899996 h 946337"/>
              <a:gd name="connsiteX2" fmla="*/ 500184 w 3055815"/>
              <a:gd name="connsiteY2" fmla="*/ 321657 h 946337"/>
              <a:gd name="connsiteX3" fmla="*/ 695569 w 3055815"/>
              <a:gd name="connsiteY3" fmla="*/ 1226 h 946337"/>
              <a:gd name="connsiteX4" fmla="*/ 1117600 w 3055815"/>
              <a:gd name="connsiteY4" fmla="*/ 431073 h 946337"/>
              <a:gd name="connsiteX5" fmla="*/ 2203938 w 3055815"/>
              <a:gd name="connsiteY5" fmla="*/ 806211 h 946337"/>
              <a:gd name="connsiteX6" fmla="*/ 3055815 w 3055815"/>
              <a:gd name="connsiteY6" fmla="*/ 923442 h 94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5815" h="946337">
                <a:moveTo>
                  <a:pt x="0" y="868734"/>
                </a:moveTo>
                <a:cubicBezTo>
                  <a:pt x="67733" y="929954"/>
                  <a:pt x="135466" y="991175"/>
                  <a:pt x="218830" y="899996"/>
                </a:cubicBezTo>
                <a:cubicBezTo>
                  <a:pt x="302194" y="808817"/>
                  <a:pt x="420728" y="471452"/>
                  <a:pt x="500184" y="321657"/>
                </a:cubicBezTo>
                <a:cubicBezTo>
                  <a:pt x="579640" y="171862"/>
                  <a:pt x="592666" y="-17010"/>
                  <a:pt x="695569" y="1226"/>
                </a:cubicBezTo>
                <a:cubicBezTo>
                  <a:pt x="798472" y="19462"/>
                  <a:pt x="866205" y="296909"/>
                  <a:pt x="1117600" y="431073"/>
                </a:cubicBezTo>
                <a:cubicBezTo>
                  <a:pt x="1368995" y="565237"/>
                  <a:pt x="1880902" y="724149"/>
                  <a:pt x="2203938" y="806211"/>
                </a:cubicBezTo>
                <a:cubicBezTo>
                  <a:pt x="2526974" y="888273"/>
                  <a:pt x="2791394" y="905857"/>
                  <a:pt x="3055815" y="92344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7" name="Gekrümmte Verbindung 14"/>
          <p:cNvCxnSpPr/>
          <p:nvPr/>
        </p:nvCxnSpPr>
        <p:spPr bwMode="auto">
          <a:xfrm>
            <a:off x="3284760" y="455601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545544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544531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4620934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4556855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Sterberate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5472618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5471507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5073251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5374889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477490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3053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 smtClean="0"/>
              <a:t>TFR-Plots mit dem Ziel: </a:t>
            </a:r>
            <a:br>
              <a:rPr lang="de-DE" dirty="0" smtClean="0"/>
            </a:br>
            <a:r>
              <a:rPr lang="de-DE" dirty="0" smtClean="0"/>
              <a:t>Beginn der Basisjahre festlegen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9599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 bwMode="auto">
          <a:xfrm>
            <a:off x="1574800" y="2492896"/>
            <a:ext cx="5648969" cy="280831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reihandform 1"/>
          <p:cNvSpPr/>
          <p:nvPr/>
        </p:nvSpPr>
        <p:spPr bwMode="auto">
          <a:xfrm>
            <a:off x="3001109" y="3470032"/>
            <a:ext cx="3610708" cy="828455"/>
          </a:xfrm>
          <a:custGeom>
            <a:avLst/>
            <a:gdLst>
              <a:gd name="connsiteX0" fmla="*/ 0 w 3610708"/>
              <a:gd name="connsiteY0" fmla="*/ 695569 h 828455"/>
              <a:gd name="connsiteX1" fmla="*/ 406400 w 3610708"/>
              <a:gd name="connsiteY1" fmla="*/ 828430 h 828455"/>
              <a:gd name="connsiteX2" fmla="*/ 2157046 w 3610708"/>
              <a:gd name="connsiteY2" fmla="*/ 695569 h 828455"/>
              <a:gd name="connsiteX3" fmla="*/ 3610708 w 3610708"/>
              <a:gd name="connsiteY3" fmla="*/ 0 h 82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0708" h="828455">
                <a:moveTo>
                  <a:pt x="0" y="695569"/>
                </a:moveTo>
                <a:cubicBezTo>
                  <a:pt x="23446" y="761999"/>
                  <a:pt x="46892" y="828430"/>
                  <a:pt x="406400" y="828430"/>
                </a:cubicBezTo>
                <a:cubicBezTo>
                  <a:pt x="765908" y="828430"/>
                  <a:pt x="1622995" y="833641"/>
                  <a:pt x="2157046" y="695569"/>
                </a:cubicBezTo>
                <a:cubicBezTo>
                  <a:pt x="2691097" y="557497"/>
                  <a:pt x="3150902" y="278748"/>
                  <a:pt x="3610708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Schweiz: Mortalitätsrate inkl. </a:t>
            </a:r>
            <a:r>
              <a:rPr lang="de-CH" dirty="0" err="1" smtClean="0"/>
              <a:t>Tail</a:t>
            </a:r>
            <a:r>
              <a:rPr lang="de-CH" dirty="0" smtClean="0"/>
              <a:t>-Korrektur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41241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49289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263691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weiblich, Region = Schweiz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569222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In den </a:t>
            </a:r>
            <a:r>
              <a:rPr lang="de-CH" dirty="0" err="1" smtClean="0"/>
              <a:t>Tails</a:t>
            </a:r>
            <a:r>
              <a:rPr lang="de-CH" dirty="0" smtClean="0"/>
              <a:t>: Median über Altersjahre </a:t>
            </a:r>
            <a:br>
              <a:rPr lang="de-CH" dirty="0" smtClean="0"/>
            </a:br>
            <a:r>
              <a:rPr lang="de-CH" dirty="0" smtClean="0"/>
              <a:t>(sonst hoher Einfluss einzelner Werte in den </a:t>
            </a:r>
            <a:r>
              <a:rPr lang="de-CH" dirty="0" err="1" smtClean="0"/>
              <a:t>Tails</a:t>
            </a:r>
            <a:r>
              <a:rPr lang="de-CH" dirty="0" smtClean="0"/>
              <a:t>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Über Jahre: Auch Median</a:t>
            </a:r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288884" y="30689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284760" y="345619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435563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434549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3521116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3457037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Sterberate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4372800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4371689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3973433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4275071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3675085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98060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GAM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785025" y="35947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2276872"/>
            <a:ext cx="5648969" cy="1944216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111157" y="22534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125698" y="239750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weiblich, Region = Zürich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3531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Vor der Ratio-Berechnung: GAM fitten</a:t>
            </a:r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138726" y="253951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134602" y="292674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699679" y="382618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099305" y="381605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28522" y="2991668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75656" y="2927589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Sterberate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102" name="Gerader Verbinder 101"/>
          <p:cNvCxnSpPr/>
          <p:nvPr/>
        </p:nvCxnSpPr>
        <p:spPr bwMode="auto">
          <a:xfrm>
            <a:off x="360876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76900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593228" y="3443985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840140" y="374562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745555" y="3145637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Freihandform 1"/>
          <p:cNvSpPr/>
          <p:nvPr/>
        </p:nvSpPr>
        <p:spPr bwMode="auto">
          <a:xfrm>
            <a:off x="2868246" y="3102708"/>
            <a:ext cx="3610708" cy="647519"/>
          </a:xfrm>
          <a:custGeom>
            <a:avLst/>
            <a:gdLst>
              <a:gd name="connsiteX0" fmla="*/ 0 w 3610708"/>
              <a:gd name="connsiteY0" fmla="*/ 633046 h 647519"/>
              <a:gd name="connsiteX1" fmla="*/ 937846 w 3610708"/>
              <a:gd name="connsiteY1" fmla="*/ 625230 h 647519"/>
              <a:gd name="connsiteX2" fmla="*/ 2196123 w 3610708"/>
              <a:gd name="connsiteY2" fmla="*/ 422030 h 647519"/>
              <a:gd name="connsiteX3" fmla="*/ 2993292 w 3610708"/>
              <a:gd name="connsiteY3" fmla="*/ 70338 h 647519"/>
              <a:gd name="connsiteX4" fmla="*/ 3610708 w 3610708"/>
              <a:gd name="connsiteY4" fmla="*/ 0 h 647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0708" h="647519">
                <a:moveTo>
                  <a:pt x="0" y="633046"/>
                </a:moveTo>
                <a:cubicBezTo>
                  <a:pt x="285913" y="646722"/>
                  <a:pt x="571826" y="660399"/>
                  <a:pt x="937846" y="625230"/>
                </a:cubicBezTo>
                <a:cubicBezTo>
                  <a:pt x="1303867" y="590061"/>
                  <a:pt x="1853549" y="514512"/>
                  <a:pt x="2196123" y="422030"/>
                </a:cubicBezTo>
                <a:cubicBezTo>
                  <a:pt x="2538697" y="329548"/>
                  <a:pt x="2757528" y="140676"/>
                  <a:pt x="2993292" y="70338"/>
                </a:cubicBezTo>
                <a:cubicBezTo>
                  <a:pt x="3229056" y="0"/>
                  <a:pt x="3419882" y="0"/>
                  <a:pt x="3610708" y="0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347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Verhältnis der Mortalitätsraten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940413"/>
            <a:ext cx="5648969" cy="2693420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80563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072967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4355975" y="2196920"/>
            <a:ext cx="1857667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96445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9543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80753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422629"/>
            <a:ext cx="135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Verhältnis der Mortalitätsraten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(Zürich / Schweiz)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14929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r Verbinder 6"/>
          <p:cNvCxnSpPr/>
          <p:nvPr/>
        </p:nvCxnSpPr>
        <p:spPr bwMode="auto">
          <a:xfrm>
            <a:off x="2951223" y="3429000"/>
            <a:ext cx="381376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2332265" y="3297002"/>
            <a:ext cx="595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1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" name="Freihandform 7"/>
          <p:cNvSpPr/>
          <p:nvPr/>
        </p:nvSpPr>
        <p:spPr bwMode="auto">
          <a:xfrm>
            <a:off x="3012293" y="3068960"/>
            <a:ext cx="3639490" cy="330806"/>
          </a:xfrm>
          <a:custGeom>
            <a:avLst/>
            <a:gdLst>
              <a:gd name="connsiteX0" fmla="*/ 12261 w 3639490"/>
              <a:gd name="connsiteY0" fmla="*/ 104312 h 120188"/>
              <a:gd name="connsiteX1" fmla="*/ 66969 w 3639490"/>
              <a:gd name="connsiteY1" fmla="*/ 112128 h 120188"/>
              <a:gd name="connsiteX2" fmla="*/ 528076 w 3639490"/>
              <a:gd name="connsiteY2" fmla="*/ 26158 h 120188"/>
              <a:gd name="connsiteX3" fmla="*/ 1098599 w 3639490"/>
              <a:gd name="connsiteY3" fmla="*/ 96497 h 120188"/>
              <a:gd name="connsiteX4" fmla="*/ 1989553 w 3639490"/>
              <a:gd name="connsiteY4" fmla="*/ 41789 h 120188"/>
              <a:gd name="connsiteX5" fmla="*/ 2614784 w 3639490"/>
              <a:gd name="connsiteY5" fmla="*/ 119943 h 120188"/>
              <a:gd name="connsiteX6" fmla="*/ 3474476 w 3639490"/>
              <a:gd name="connsiteY6" fmla="*/ 10528 h 120188"/>
              <a:gd name="connsiteX7" fmla="*/ 3638599 w 3639490"/>
              <a:gd name="connsiteY7" fmla="*/ 10528 h 12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9490" h="120188">
                <a:moveTo>
                  <a:pt x="12261" y="104312"/>
                </a:moveTo>
                <a:cubicBezTo>
                  <a:pt x="-3370" y="114733"/>
                  <a:pt x="-19000" y="125154"/>
                  <a:pt x="66969" y="112128"/>
                </a:cubicBezTo>
                <a:cubicBezTo>
                  <a:pt x="152938" y="99102"/>
                  <a:pt x="356138" y="28763"/>
                  <a:pt x="528076" y="26158"/>
                </a:cubicBezTo>
                <a:cubicBezTo>
                  <a:pt x="700014" y="23553"/>
                  <a:pt x="855020" y="93892"/>
                  <a:pt x="1098599" y="96497"/>
                </a:cubicBezTo>
                <a:cubicBezTo>
                  <a:pt x="1342178" y="99102"/>
                  <a:pt x="1736856" y="37881"/>
                  <a:pt x="1989553" y="41789"/>
                </a:cubicBezTo>
                <a:cubicBezTo>
                  <a:pt x="2242250" y="45697"/>
                  <a:pt x="2367297" y="125153"/>
                  <a:pt x="2614784" y="119943"/>
                </a:cubicBezTo>
                <a:cubicBezTo>
                  <a:pt x="2862271" y="114733"/>
                  <a:pt x="3303840" y="28764"/>
                  <a:pt x="3474476" y="10528"/>
                </a:cubicBezTo>
                <a:cubicBezTo>
                  <a:pt x="3645112" y="-7708"/>
                  <a:pt x="3641855" y="1410"/>
                  <a:pt x="3638599" y="10528"/>
                </a:cubicBez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057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Zuzugsrate* (Quartier,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012626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Zuzugsrate*,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041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Zuzugsrate*,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ims_rate_window_thres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240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Geschlecht/Herkunft (pro 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69178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7695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Verteilung nach Geschlecht und Heimat,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ims_so_window_thres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347864" y="1962202"/>
            <a:ext cx="2752258" cy="501936"/>
            <a:chOff x="4049956" y="1962202"/>
            <a:chExt cx="2752258" cy="501936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9930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Alter (pro Quartier, Jahr, Geschlecht,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2826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Fertilitätsraten </a:t>
            </a:r>
            <a:r>
              <a:rPr lang="de-CH" dirty="0" smtClean="0"/>
              <a:t>für einzelne Basisjahre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52769" y="879596"/>
            <a:ext cx="5429179" cy="5501731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2911738" y="2763139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450996" y="579921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5850622" y="578907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3396" y="4642301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446763" y="456508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2888256" y="451396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>
            <a:off x="2894117" y="4765830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BAD2ED4-0FB7-42FB-8E14-7B33C743A0BC}"/>
              </a:ext>
            </a:extLst>
          </p:cNvPr>
          <p:cNvGrpSpPr/>
          <p:nvPr/>
        </p:nvGrpSpPr>
        <p:grpSpPr>
          <a:xfrm>
            <a:off x="2286371" y="6043111"/>
            <a:ext cx="1280449" cy="289811"/>
            <a:chOff x="1236867" y="2005662"/>
            <a:chExt cx="1280449" cy="289811"/>
          </a:xfrm>
        </p:grpSpPr>
        <p:sp>
          <p:nvSpPr>
            <p:cNvPr id="40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bir_age_begin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2786772" y="581457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Pfeil nach unten 35">
            <a:extLst>
              <a:ext uri="{FF2B5EF4-FFF2-40B4-BE49-F238E27FC236}">
                <a16:creationId xmlns:a16="http://schemas.microsoft.com/office/drawing/2014/main" id="{C499EF72-EF15-4E08-9643-332451867CF6}"/>
              </a:ext>
            </a:extLst>
          </p:cNvPr>
          <p:cNvSpPr/>
          <p:nvPr/>
        </p:nvSpPr>
        <p:spPr bwMode="auto">
          <a:xfrm flipV="1">
            <a:off x="5271397" y="582614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8319B468-5EC8-4FA3-B7E2-D1C7E5240568}"/>
              </a:ext>
            </a:extLst>
          </p:cNvPr>
          <p:cNvGrpSpPr/>
          <p:nvPr/>
        </p:nvGrpSpPr>
        <p:grpSpPr>
          <a:xfrm>
            <a:off x="4727633" y="6014536"/>
            <a:ext cx="1280449" cy="289811"/>
            <a:chOff x="1236867" y="2005662"/>
            <a:chExt cx="1280449" cy="289811"/>
          </a:xfrm>
        </p:grpSpPr>
        <p:sp>
          <p:nvSpPr>
            <p:cNvPr id="45" name="Abgerundetes Rechteck 37">
              <a:extLst>
                <a:ext uri="{FF2B5EF4-FFF2-40B4-BE49-F238E27FC236}">
                  <a16:creationId xmlns:a16="http://schemas.microsoft.com/office/drawing/2014/main" id="{14D3A609-53EC-4384-B98F-E993C5590E3D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CE18ECAB-D73B-4742-8801-F902BFA471FC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bir_age_end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243710" y="2674031"/>
            <a:ext cx="19812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186545" y="2675987"/>
            <a:ext cx="2093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3BC684F4-3792-490A-BB28-5C23676613D5}"/>
              </a:ext>
            </a:extLst>
          </p:cNvPr>
          <p:cNvCxnSpPr/>
          <p:nvPr/>
        </p:nvCxnSpPr>
        <p:spPr bwMode="auto">
          <a:xfrm>
            <a:off x="2449246" y="412471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FB28AC58-F725-4FAB-BC5E-F9DBC010D021}"/>
              </a:ext>
            </a:extLst>
          </p:cNvPr>
          <p:cNvSpPr txBox="1"/>
          <p:nvPr/>
        </p:nvSpPr>
        <p:spPr>
          <a:xfrm>
            <a:off x="5848872" y="411457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4FD347F-AD98-4A33-A378-B97CEFE17F29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296779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B41BF03F-C2D3-4849-9A12-9EBB03146F2A}"/>
              </a:ext>
            </a:extLst>
          </p:cNvPr>
          <p:cNvSpPr txBox="1"/>
          <p:nvPr/>
        </p:nvSpPr>
        <p:spPr>
          <a:xfrm>
            <a:off x="1445013" y="2890584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3" name="Freihandform 15">
            <a:extLst>
              <a:ext uri="{FF2B5EF4-FFF2-40B4-BE49-F238E27FC236}">
                <a16:creationId xmlns:a16="http://schemas.microsoft.com/office/drawing/2014/main" id="{0FE723D0-E7D0-4EA4-A442-E4EE4F84CAFB}"/>
              </a:ext>
            </a:extLst>
          </p:cNvPr>
          <p:cNvSpPr/>
          <p:nvPr/>
        </p:nvSpPr>
        <p:spPr bwMode="auto">
          <a:xfrm>
            <a:off x="2886506" y="283946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Freihandform 16">
            <a:extLst>
              <a:ext uri="{FF2B5EF4-FFF2-40B4-BE49-F238E27FC236}">
                <a16:creationId xmlns:a16="http://schemas.microsoft.com/office/drawing/2014/main" id="{0F6A8800-006B-4BA3-A80A-4F737AFAA26F}"/>
              </a:ext>
            </a:extLst>
          </p:cNvPr>
          <p:cNvSpPr/>
          <p:nvPr/>
        </p:nvSpPr>
        <p:spPr bwMode="auto">
          <a:xfrm>
            <a:off x="2892367" y="3091328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2911738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449246" y="239204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5848872" y="238191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1235132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45013" y="11579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2886506" y="11067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>
            <a:off x="2892367" y="1358661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2909378" y="987231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2892371" y="991761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64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570395" y="4388549"/>
            <a:ext cx="1145622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513229" y="4390505"/>
            <a:ext cx="12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39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Altersverteilung (Ablauf)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Ansatz: nicht (wie bisher) Quartier-Clusters erstellen, sondern Zuzüge über mehrere Jahre einbeziehen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«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r>
              <a:rPr lang="de-CH" dirty="0" smtClean="0"/>
              <a:t>» über 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GAM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Constrained</a:t>
            </a:r>
            <a:r>
              <a:rPr lang="de-CH" dirty="0" smtClean="0"/>
              <a:t> </a:t>
            </a:r>
            <a:r>
              <a:rPr lang="de-CH" dirty="0" err="1" smtClean="0"/>
              <a:t>regression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320951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endParaRPr lang="de-CH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95736" y="1700808"/>
            <a:ext cx="4824536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94016" y="4581128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577288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54758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231276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 rot="21346462">
            <a:off x="3145958" y="2978648"/>
            <a:ext cx="343811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955686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reihandform 3"/>
          <p:cNvSpPr/>
          <p:nvPr/>
        </p:nvSpPr>
        <p:spPr bwMode="auto">
          <a:xfrm>
            <a:off x="3942897" y="3147930"/>
            <a:ext cx="1860061" cy="296985"/>
          </a:xfrm>
          <a:custGeom>
            <a:avLst/>
            <a:gdLst>
              <a:gd name="connsiteX0" fmla="*/ 0 w 1860061"/>
              <a:gd name="connsiteY0" fmla="*/ 296985 h 296985"/>
              <a:gd name="connsiteX1" fmla="*/ 328246 w 1860061"/>
              <a:gd name="connsiteY1" fmla="*/ 273539 h 296985"/>
              <a:gd name="connsiteX2" fmla="*/ 750277 w 1860061"/>
              <a:gd name="connsiteY2" fmla="*/ 211016 h 296985"/>
              <a:gd name="connsiteX3" fmla="*/ 1109784 w 1860061"/>
              <a:gd name="connsiteY3" fmla="*/ 140677 h 296985"/>
              <a:gd name="connsiteX4" fmla="*/ 1453661 w 1860061"/>
              <a:gd name="connsiteY4" fmla="*/ 39077 h 296985"/>
              <a:gd name="connsiteX5" fmla="*/ 1860061 w 1860061"/>
              <a:gd name="connsiteY5" fmla="*/ 0 h 29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061" h="296985">
                <a:moveTo>
                  <a:pt x="0" y="296985"/>
                </a:moveTo>
                <a:lnTo>
                  <a:pt x="328246" y="273539"/>
                </a:lnTo>
                <a:lnTo>
                  <a:pt x="750277" y="211016"/>
                </a:lnTo>
                <a:lnTo>
                  <a:pt x="1109784" y="140677"/>
                </a:lnTo>
                <a:lnTo>
                  <a:pt x="1453661" y="39077"/>
                </a:lnTo>
                <a:lnTo>
                  <a:pt x="1860061" y="0"/>
                </a:ln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536497" y="3732808"/>
            <a:ext cx="751283" cy="291290"/>
            <a:chOff x="1325778" y="1558614"/>
            <a:chExt cx="653934" cy="291290"/>
          </a:xfrm>
        </p:grpSpPr>
        <p:cxnSp>
          <p:nvCxnSpPr>
            <p:cNvPr id="27" name="Gerader Verbinder 26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Gerader Verbinder 2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3004147" y="4092079"/>
            <a:ext cx="1822718" cy="461665"/>
            <a:chOff x="5656954" y="2003200"/>
            <a:chExt cx="1616514" cy="46166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5694573" y="2008622"/>
              <a:ext cx="1570186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656954" y="2003200"/>
              <a:ext cx="1616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ims_age_window_years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222695" y="236451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Zuzug*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98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</a:t>
            </a:r>
            <a:r>
              <a:rPr lang="de-CH" dirty="0" err="1" smtClean="0"/>
              <a:t>gam</a:t>
            </a:r>
            <a:endParaRPr lang="de-CH" dirty="0"/>
          </a:p>
        </p:txBody>
      </p:sp>
      <p:cxnSp>
        <p:nvCxnSpPr>
          <p:cNvPr id="24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1907704" y="1628800"/>
            <a:ext cx="5429179" cy="3618577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Freihandform 39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ihandform 40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419872" y="1990960"/>
            <a:ext cx="2752258" cy="501936"/>
            <a:chOff x="4049956" y="1962202"/>
            <a:chExt cx="2752258" cy="501936"/>
          </a:xfrm>
        </p:grpSpPr>
        <p:sp>
          <p:nvSpPr>
            <p:cNvPr id="46" name="Abgerundetes Rechteck 45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Jahr = 2019,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2300845" y="259324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Zuzug*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5292080" y="4372800"/>
            <a:ext cx="1378216" cy="478200"/>
            <a:chOff x="4912126" y="5006517"/>
            <a:chExt cx="1378216" cy="478200"/>
          </a:xfrm>
        </p:grpSpPr>
        <p:sp>
          <p:nvSpPr>
            <p:cNvPr id="50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2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ms_age_max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uppieren 53"/>
          <p:cNvGrpSpPr/>
          <p:nvPr/>
        </p:nvGrpSpPr>
        <p:grpSpPr>
          <a:xfrm>
            <a:off x="2627784" y="4371689"/>
            <a:ext cx="1378216" cy="478200"/>
            <a:chOff x="4912126" y="5006517"/>
            <a:chExt cx="1378216" cy="478200"/>
          </a:xfrm>
        </p:grpSpPr>
        <p:sp>
          <p:nvSpPr>
            <p:cNvPr id="55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7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ms_age_min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3520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682711"/>
            <a:ext cx="7059157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67834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7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Wegzugsrate* (Quartier,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408016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Wegzugsrate</a:t>
            </a:r>
            <a:r>
              <a:rPr lang="de-CH" dirty="0"/>
              <a:t>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 smtClean="0">
                  <a:latin typeface="Calibri" panose="020F0502020204030204" pitchFamily="34" charset="0"/>
                </a:rPr>
                <a:t>Wegzugsrate</a:t>
              </a:r>
              <a:r>
                <a:rPr lang="de-CH" sz="1200" b="1" dirty="0">
                  <a:latin typeface="Calibri" panose="020F0502020204030204" pitchFamily="34" charset="0"/>
                </a:rPr>
                <a:t>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ms_rate_thres_percent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ms_rate_prop_trend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566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Wegzugsrate</a:t>
            </a:r>
            <a:r>
              <a:rPr lang="de-CH" dirty="0"/>
              <a:t>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 smtClean="0">
                  <a:latin typeface="Calibri" panose="020F0502020204030204" pitchFamily="34" charset="0"/>
                </a:rPr>
                <a:t>Wegzugsrate</a:t>
              </a:r>
              <a:r>
                <a:rPr lang="de-CH" sz="1200" b="1" dirty="0">
                  <a:latin typeface="Calibri" panose="020F0502020204030204" pitchFamily="34" charset="0"/>
                </a:rPr>
                <a:t>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ms_rate_window_thres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2233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Geschlecht/Herkunft (pro 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573510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</a:t>
            </a:r>
            <a:r>
              <a:rPr lang="de-CH" dirty="0"/>
              <a:t>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ms_so_thres_percent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ms_so_prop_trend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986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tail</a:t>
            </a:r>
            <a:r>
              <a:rPr lang="de-CH" dirty="0"/>
              <a:t>-Korrekturen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208491" y="860729"/>
            <a:ext cx="5955797" cy="5502125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10C34F0-81D6-4E46-AA4A-7F95A25326A7}"/>
              </a:ext>
            </a:extLst>
          </p:cNvPr>
          <p:cNvSpPr/>
          <p:nvPr/>
        </p:nvSpPr>
        <p:spPr bwMode="auto">
          <a:xfrm>
            <a:off x="5284514" y="4050287"/>
            <a:ext cx="1217330" cy="762934"/>
          </a:xfrm>
          <a:custGeom>
            <a:avLst/>
            <a:gdLst>
              <a:gd name="connsiteX0" fmla="*/ 1262209 w 1262209"/>
              <a:gd name="connsiteY0" fmla="*/ 779764 h 779764"/>
              <a:gd name="connsiteX1" fmla="*/ 908790 w 1262209"/>
              <a:gd name="connsiteY1" fmla="*/ 549762 h 779764"/>
              <a:gd name="connsiteX2" fmla="*/ 566592 w 1262209"/>
              <a:gd name="connsiteY2" fmla="*/ 325369 h 779764"/>
              <a:gd name="connsiteX3" fmla="*/ 269271 w 1262209"/>
              <a:gd name="connsiteY3" fmla="*/ 145855 h 779764"/>
              <a:gd name="connsiteX4" fmla="*/ 129026 w 1262209"/>
              <a:gd name="connsiteY4" fmla="*/ 56098 h 779764"/>
              <a:gd name="connsiteX5" fmla="*/ 0 w 1262209"/>
              <a:gd name="connsiteY5" fmla="*/ 0 h 779764"/>
              <a:gd name="connsiteX6" fmla="*/ 16830 w 1262209"/>
              <a:gd name="connsiteY6" fmla="*/ 768544 h 779764"/>
              <a:gd name="connsiteX7" fmla="*/ 1262209 w 1262209"/>
              <a:gd name="connsiteY7" fmla="*/ 779764 h 77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2209" h="779764">
                <a:moveTo>
                  <a:pt x="1262209" y="779764"/>
                </a:moveTo>
                <a:lnTo>
                  <a:pt x="908790" y="549762"/>
                </a:lnTo>
                <a:lnTo>
                  <a:pt x="566592" y="325369"/>
                </a:lnTo>
                <a:lnTo>
                  <a:pt x="269271" y="145855"/>
                </a:lnTo>
                <a:lnTo>
                  <a:pt x="129026" y="56098"/>
                </a:lnTo>
                <a:lnTo>
                  <a:pt x="0" y="0"/>
                </a:lnTo>
                <a:lnTo>
                  <a:pt x="16830" y="768544"/>
                </a:lnTo>
                <a:lnTo>
                  <a:pt x="1262209" y="779764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181B0DB-DD56-4558-9BB5-1AEE90FECA0C}"/>
              </a:ext>
            </a:extLst>
          </p:cNvPr>
          <p:cNvSpPr/>
          <p:nvPr/>
        </p:nvSpPr>
        <p:spPr bwMode="auto">
          <a:xfrm>
            <a:off x="3169613" y="3870773"/>
            <a:ext cx="751715" cy="959279"/>
          </a:xfrm>
          <a:custGeom>
            <a:avLst/>
            <a:gdLst>
              <a:gd name="connsiteX0" fmla="*/ 0 w 751715"/>
              <a:gd name="connsiteY0" fmla="*/ 959279 h 959279"/>
              <a:gd name="connsiteX1" fmla="*/ 123416 w 751715"/>
              <a:gd name="connsiteY1" fmla="*/ 734886 h 959279"/>
              <a:gd name="connsiteX2" fmla="*/ 280491 w 751715"/>
              <a:gd name="connsiteY2" fmla="*/ 471225 h 959279"/>
              <a:gd name="connsiteX3" fmla="*/ 521713 w 751715"/>
              <a:gd name="connsiteY3" fmla="*/ 190734 h 959279"/>
              <a:gd name="connsiteX4" fmla="*/ 572201 w 751715"/>
              <a:gd name="connsiteY4" fmla="*/ 106587 h 959279"/>
              <a:gd name="connsiteX5" fmla="*/ 740496 w 751715"/>
              <a:gd name="connsiteY5" fmla="*/ 0 h 959279"/>
              <a:gd name="connsiteX6" fmla="*/ 751715 w 751715"/>
              <a:gd name="connsiteY6" fmla="*/ 953669 h 959279"/>
              <a:gd name="connsiteX7" fmla="*/ 0 w 751715"/>
              <a:gd name="connsiteY7" fmla="*/ 959279 h 95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1715" h="959279">
                <a:moveTo>
                  <a:pt x="0" y="959279"/>
                </a:moveTo>
                <a:lnTo>
                  <a:pt x="123416" y="734886"/>
                </a:lnTo>
                <a:lnTo>
                  <a:pt x="280491" y="471225"/>
                </a:lnTo>
                <a:lnTo>
                  <a:pt x="521713" y="190734"/>
                </a:lnTo>
                <a:lnTo>
                  <a:pt x="572201" y="106587"/>
                </a:lnTo>
                <a:lnTo>
                  <a:pt x="740496" y="0"/>
                </a:lnTo>
                <a:lnTo>
                  <a:pt x="751715" y="953669"/>
                </a:lnTo>
                <a:lnTo>
                  <a:pt x="0" y="959279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714938" y="389740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2838028" y="503434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237654" y="502420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2990428" y="366549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315143" y="3587620"/>
            <a:ext cx="168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Bevölkerungsbestand </a:t>
            </a:r>
            <a:br>
              <a:rPr lang="de-CH" dirty="0"/>
            </a:br>
            <a:r>
              <a:rPr lang="de-CH" dirty="0"/>
              <a:t>(nur Frauen im «gebärfähigen» Alter)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28741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286396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136357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1309382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158885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1628800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997CE76-1B8D-4FCE-A42C-B59100C2214A}"/>
              </a:ext>
            </a:extLst>
          </p:cNvPr>
          <p:cNvGrpSpPr/>
          <p:nvPr/>
        </p:nvGrpSpPr>
        <p:grpSpPr>
          <a:xfrm>
            <a:off x="2831982" y="5739326"/>
            <a:ext cx="1280449" cy="518345"/>
            <a:chOff x="2499463" y="5723284"/>
            <a:chExt cx="1280449" cy="518345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AB1E6C6E-730B-44E7-A28A-8CE04478753F}"/>
                </a:ext>
              </a:extLst>
            </p:cNvPr>
            <p:cNvGrpSpPr/>
            <p:nvPr/>
          </p:nvGrpSpPr>
          <p:grpSpPr>
            <a:xfrm>
              <a:off x="2499463" y="5951818"/>
              <a:ext cx="1280449" cy="289811"/>
              <a:chOff x="1236867" y="2005662"/>
              <a:chExt cx="1280449" cy="289811"/>
            </a:xfrm>
          </p:grpSpPr>
          <p:sp>
            <p:nvSpPr>
              <p:cNvPr id="53" name="Abgerundetes Rechteck 29">
                <a:extLst>
                  <a:ext uri="{FF2B5EF4-FFF2-40B4-BE49-F238E27FC236}">
                    <a16:creationId xmlns:a16="http://schemas.microsoft.com/office/drawing/2014/main" id="{250E5F2E-76C7-453B-9F7B-1300311FCF42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AC55CF38-B64B-489A-837F-23F19AE7D42C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bir_thres_origin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5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flipV="1">
              <a:off x="3475576" y="57232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CC1C3F3-A85F-47E9-9ABB-2BF4D135902D}"/>
              </a:ext>
            </a:extLst>
          </p:cNvPr>
          <p:cNvGrpSpPr/>
          <p:nvPr/>
        </p:nvGrpSpPr>
        <p:grpSpPr>
          <a:xfrm>
            <a:off x="1387705" y="2515336"/>
            <a:ext cx="1516867" cy="289811"/>
            <a:chOff x="823403" y="2360063"/>
            <a:chExt cx="1516867" cy="289811"/>
          </a:xfrm>
        </p:grpSpPr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95EAF1D3-E568-4BC4-920D-453712A0F71B}"/>
                </a:ext>
              </a:extLst>
            </p:cNvPr>
            <p:cNvGrpSpPr/>
            <p:nvPr/>
          </p:nvGrpSpPr>
          <p:grpSpPr>
            <a:xfrm>
              <a:off x="823403" y="2360063"/>
              <a:ext cx="1280449" cy="289811"/>
              <a:chOff x="1236867" y="2005662"/>
              <a:chExt cx="1280449" cy="289811"/>
            </a:xfrm>
          </p:grpSpPr>
          <p:sp>
            <p:nvSpPr>
              <p:cNvPr id="57" name="Abgerundetes Rechteck 29">
                <a:extLst>
                  <a:ext uri="{FF2B5EF4-FFF2-40B4-BE49-F238E27FC236}">
                    <a16:creationId xmlns:a16="http://schemas.microsoft.com/office/drawing/2014/main" id="{9CB645FB-FB9C-47ED-9A27-1C16F12F8DA0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35A1C0A5-22B1-43FD-BA7F-B542362361AE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bir_thres_value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9" name="Pfeil nach unten 34">
              <a:extLst>
                <a:ext uri="{FF2B5EF4-FFF2-40B4-BE49-F238E27FC236}">
                  <a16:creationId xmlns:a16="http://schemas.microsoft.com/office/drawing/2014/main" id="{D905A94C-9A23-4ECD-801B-0A807504D147}"/>
                </a:ext>
              </a:extLst>
            </p:cNvPr>
            <p:cNvSpPr/>
            <p:nvPr/>
          </p:nvSpPr>
          <p:spPr bwMode="auto">
            <a:xfrm rot="5400000" flipV="1">
              <a:off x="2102060" y="236836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2DEC22F-E3A9-4746-B28D-E04D64C2AE32}"/>
              </a:ext>
            </a:extLst>
          </p:cNvPr>
          <p:cNvGrpSpPr/>
          <p:nvPr/>
        </p:nvGrpSpPr>
        <p:grpSpPr>
          <a:xfrm>
            <a:off x="2507017" y="5413995"/>
            <a:ext cx="1280449" cy="518345"/>
            <a:chOff x="2176909" y="5413995"/>
            <a:chExt cx="1280449" cy="518345"/>
          </a:xfrm>
        </p:grpSpPr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A928ADBC-C193-42A6-BD19-BCD5BB5BD701}"/>
                </a:ext>
              </a:extLst>
            </p:cNvPr>
            <p:cNvGrpSpPr/>
            <p:nvPr/>
          </p:nvGrpSpPr>
          <p:grpSpPr>
            <a:xfrm>
              <a:off x="2176909" y="5642529"/>
              <a:ext cx="1280449" cy="289811"/>
              <a:chOff x="1236867" y="2005662"/>
              <a:chExt cx="1280449" cy="289811"/>
            </a:xfrm>
          </p:grpSpPr>
          <p:sp>
            <p:nvSpPr>
              <p:cNvPr id="68" name="Abgerundetes Rechteck 29">
                <a:extLst>
                  <a:ext uri="{FF2B5EF4-FFF2-40B4-BE49-F238E27FC236}">
                    <a16:creationId xmlns:a16="http://schemas.microsoft.com/office/drawing/2014/main" id="{165C6625-092C-405A-B3E2-8E410B1B4A59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E2FC3768-905D-496F-8C94-3E64B3F5BDBB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bir_thres_overall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67" name="Pfeil nach unten 34">
              <a:extLst>
                <a:ext uri="{FF2B5EF4-FFF2-40B4-BE49-F238E27FC236}">
                  <a16:creationId xmlns:a16="http://schemas.microsoft.com/office/drawing/2014/main" id="{0E2D25F1-B9BA-411F-8B1E-3E032C1C8EBE}"/>
                </a:ext>
              </a:extLst>
            </p:cNvPr>
            <p:cNvSpPr/>
            <p:nvPr/>
          </p:nvSpPr>
          <p:spPr bwMode="auto">
            <a:xfrm flipV="1">
              <a:off x="3164365" y="541399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8CEBA13-116A-417F-A2B8-E17A86046542}"/>
              </a:ext>
            </a:extLst>
          </p:cNvPr>
          <p:cNvGrpSpPr/>
          <p:nvPr/>
        </p:nvGrpSpPr>
        <p:grpSpPr>
          <a:xfrm>
            <a:off x="2181263" y="5085184"/>
            <a:ext cx="1294898" cy="518345"/>
            <a:chOff x="1817495" y="5085184"/>
            <a:chExt cx="1294898" cy="518345"/>
          </a:xfrm>
        </p:grpSpPr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9A023E9B-ED5B-43E2-AE01-6F77D6572597}"/>
                </a:ext>
              </a:extLst>
            </p:cNvPr>
            <p:cNvGrpSpPr/>
            <p:nvPr/>
          </p:nvGrpSpPr>
          <p:grpSpPr>
            <a:xfrm>
              <a:off x="1817495" y="5313718"/>
              <a:ext cx="1294898" cy="289811"/>
              <a:chOff x="1222418" y="2005662"/>
              <a:chExt cx="1294898" cy="289811"/>
            </a:xfrm>
          </p:grpSpPr>
          <p:sp>
            <p:nvSpPr>
              <p:cNvPr id="73" name="Abgerundetes Rechteck 29">
                <a:extLst>
                  <a:ext uri="{FF2B5EF4-FFF2-40B4-BE49-F238E27FC236}">
                    <a16:creationId xmlns:a16="http://schemas.microsoft.com/office/drawing/2014/main" id="{1E999FCC-E226-460B-9D16-FA562B02B5A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126EEE57-8C9C-4525-9C1C-4BF31D49FF34}"/>
                  </a:ext>
                </a:extLst>
              </p:cNvPr>
              <p:cNvSpPr txBox="1"/>
              <p:nvPr/>
            </p:nvSpPr>
            <p:spPr>
              <a:xfrm>
                <a:off x="122241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bir_thres_const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72" name="Pfeil nach unten 34">
              <a:extLst>
                <a:ext uri="{FF2B5EF4-FFF2-40B4-BE49-F238E27FC236}">
                  <a16:creationId xmlns:a16="http://schemas.microsoft.com/office/drawing/2014/main" id="{2333F00A-66A8-47E9-8200-94B9E6FEB3EF}"/>
                </a:ext>
              </a:extLst>
            </p:cNvPr>
            <p:cNvSpPr/>
            <p:nvPr/>
          </p:nvSpPr>
          <p:spPr bwMode="auto">
            <a:xfrm flipV="1">
              <a:off x="2846276" y="50851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1789531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8EF43BDF-48E3-4C99-893B-A28A598D7D3B}"/>
              </a:ext>
            </a:extLst>
          </p:cNvPr>
          <p:cNvSpPr/>
          <p:nvPr/>
        </p:nvSpPr>
        <p:spPr bwMode="auto">
          <a:xfrm>
            <a:off x="3164003" y="4145654"/>
            <a:ext cx="465615" cy="684398"/>
          </a:xfrm>
          <a:custGeom>
            <a:avLst/>
            <a:gdLst>
              <a:gd name="connsiteX0" fmla="*/ 0 w 465615"/>
              <a:gd name="connsiteY0" fmla="*/ 684398 h 684398"/>
              <a:gd name="connsiteX1" fmla="*/ 207563 w 465615"/>
              <a:gd name="connsiteY1" fmla="*/ 325369 h 684398"/>
              <a:gd name="connsiteX2" fmla="*/ 448786 w 465615"/>
              <a:gd name="connsiteY2" fmla="*/ 0 h 684398"/>
              <a:gd name="connsiteX3" fmla="*/ 465615 w 465615"/>
              <a:gd name="connsiteY3" fmla="*/ 678788 h 684398"/>
              <a:gd name="connsiteX4" fmla="*/ 0 w 465615"/>
              <a:gd name="connsiteY4" fmla="*/ 684398 h 68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15" h="684398">
                <a:moveTo>
                  <a:pt x="0" y="684398"/>
                </a:moveTo>
                <a:lnTo>
                  <a:pt x="207563" y="325369"/>
                </a:lnTo>
                <a:lnTo>
                  <a:pt x="448786" y="0"/>
                </a:lnTo>
                <a:lnTo>
                  <a:pt x="465615" y="678788"/>
                </a:lnTo>
                <a:lnTo>
                  <a:pt x="0" y="684398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A0B07306-D6D9-4C0C-9CD1-3ED3F10DF57E}"/>
              </a:ext>
            </a:extLst>
          </p:cNvPr>
          <p:cNvSpPr/>
          <p:nvPr/>
        </p:nvSpPr>
        <p:spPr bwMode="auto">
          <a:xfrm>
            <a:off x="5682810" y="4285899"/>
            <a:ext cx="796593" cy="516103"/>
          </a:xfrm>
          <a:custGeom>
            <a:avLst/>
            <a:gdLst>
              <a:gd name="connsiteX0" fmla="*/ 880741 w 880741"/>
              <a:gd name="connsiteY0" fmla="*/ 572201 h 572201"/>
              <a:gd name="connsiteX1" fmla="*/ 538543 w 880741"/>
              <a:gd name="connsiteY1" fmla="*/ 353419 h 572201"/>
              <a:gd name="connsiteX2" fmla="*/ 196344 w 880741"/>
              <a:gd name="connsiteY2" fmla="*/ 117806 h 572201"/>
              <a:gd name="connsiteX3" fmla="*/ 78538 w 880741"/>
              <a:gd name="connsiteY3" fmla="*/ 50489 h 572201"/>
              <a:gd name="connsiteX4" fmla="*/ 0 w 880741"/>
              <a:gd name="connsiteY4" fmla="*/ 0 h 572201"/>
              <a:gd name="connsiteX5" fmla="*/ 28049 w 880741"/>
              <a:gd name="connsiteY5" fmla="*/ 566592 h 572201"/>
              <a:gd name="connsiteX6" fmla="*/ 880741 w 880741"/>
              <a:gd name="connsiteY6" fmla="*/ 572201 h 5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741" h="572201">
                <a:moveTo>
                  <a:pt x="880741" y="572201"/>
                </a:moveTo>
                <a:lnTo>
                  <a:pt x="538543" y="353419"/>
                </a:lnTo>
                <a:lnTo>
                  <a:pt x="196344" y="117806"/>
                </a:lnTo>
                <a:lnTo>
                  <a:pt x="78538" y="50489"/>
                </a:lnTo>
                <a:lnTo>
                  <a:pt x="0" y="0"/>
                </a:lnTo>
                <a:lnTo>
                  <a:pt x="28049" y="566592"/>
                </a:lnTo>
                <a:lnTo>
                  <a:pt x="880741" y="572201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058802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11B9A36D-0A7D-4A58-AF2C-2A4669F101C5}"/>
              </a:ext>
            </a:extLst>
          </p:cNvPr>
          <p:cNvSpPr/>
          <p:nvPr/>
        </p:nvSpPr>
        <p:spPr bwMode="auto">
          <a:xfrm>
            <a:off x="3169613" y="4566390"/>
            <a:ext cx="151465" cy="258052"/>
          </a:xfrm>
          <a:custGeom>
            <a:avLst/>
            <a:gdLst>
              <a:gd name="connsiteX0" fmla="*/ 0 w 151465"/>
              <a:gd name="connsiteY0" fmla="*/ 258052 h 258052"/>
              <a:gd name="connsiteX1" fmla="*/ 145855 w 151465"/>
              <a:gd name="connsiteY1" fmla="*/ 0 h 258052"/>
              <a:gd name="connsiteX2" fmla="*/ 151465 w 151465"/>
              <a:gd name="connsiteY2" fmla="*/ 258052 h 258052"/>
              <a:gd name="connsiteX3" fmla="*/ 0 w 151465"/>
              <a:gd name="connsiteY3" fmla="*/ 258052 h 25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65" h="258052">
                <a:moveTo>
                  <a:pt x="0" y="258052"/>
                </a:moveTo>
                <a:lnTo>
                  <a:pt x="145855" y="0"/>
                </a:lnTo>
                <a:lnTo>
                  <a:pt x="151465" y="258052"/>
                </a:lnTo>
                <a:lnTo>
                  <a:pt x="0" y="25805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157276" y="3738204"/>
            <a:ext cx="3341234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24DDB305-43FF-4315-BC71-26829B089051}"/>
              </a:ext>
            </a:extLst>
          </p:cNvPr>
          <p:cNvSpPr/>
          <p:nvPr/>
        </p:nvSpPr>
        <p:spPr bwMode="auto">
          <a:xfrm>
            <a:off x="6148425" y="4577610"/>
            <a:ext cx="302930" cy="224392"/>
          </a:xfrm>
          <a:custGeom>
            <a:avLst/>
            <a:gdLst>
              <a:gd name="connsiteX0" fmla="*/ 302930 w 302930"/>
              <a:gd name="connsiteY0" fmla="*/ 213173 h 224392"/>
              <a:gd name="connsiteX1" fmla="*/ 0 w 302930"/>
              <a:gd name="connsiteY1" fmla="*/ 0 h 224392"/>
              <a:gd name="connsiteX2" fmla="*/ 16830 w 302930"/>
              <a:gd name="connsiteY2" fmla="*/ 224392 h 224392"/>
              <a:gd name="connsiteX3" fmla="*/ 302930 w 302930"/>
              <a:gd name="connsiteY3" fmla="*/ 213173 h 2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930" h="224392">
                <a:moveTo>
                  <a:pt x="302930" y="213173"/>
                </a:moveTo>
                <a:lnTo>
                  <a:pt x="0" y="0"/>
                </a:lnTo>
                <a:lnTo>
                  <a:pt x="16830" y="224392"/>
                </a:lnTo>
                <a:lnTo>
                  <a:pt x="302930" y="21317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35DC720-B202-4690-AEAE-E53AFB675583}"/>
              </a:ext>
            </a:extLst>
          </p:cNvPr>
          <p:cNvSpPr/>
          <p:nvPr/>
        </p:nvSpPr>
        <p:spPr bwMode="auto">
          <a:xfrm>
            <a:off x="3098156" y="4802002"/>
            <a:ext cx="3456384" cy="126976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2401001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2649817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26688" y="2260756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2654764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2669650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58616" y="3284984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341609" y="3289514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</p:spTree>
    <p:extLst>
      <p:ext uri="{BB962C8B-B14F-4D97-AF65-F5344CB8AC3E}">
        <p14:creationId xmlns:p14="http://schemas.microsoft.com/office/powerpoint/2010/main" val="3858298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</a:t>
            </a:r>
            <a:r>
              <a:rPr lang="de-CH" dirty="0"/>
              <a:t>Verteilung nach Geschlecht und Heimat,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ms_so_window_thres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347864" y="1962202"/>
            <a:ext cx="2752258" cy="501936"/>
            <a:chOff x="4049956" y="1962202"/>
            <a:chExt cx="2752258" cy="501936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62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Alter (pro Quartier, Jahr, Geschlecht,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105417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Altersverteilung (Ablauf)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Wie bei Zuzug*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Ansatz: nicht (wie bisher) Quartier-Clusters erstellen, sondern </a:t>
            </a:r>
            <a:r>
              <a:rPr lang="de-CH" dirty="0" err="1" smtClean="0"/>
              <a:t>Wegzüge</a:t>
            </a:r>
            <a:r>
              <a:rPr lang="de-CH" dirty="0" smtClean="0"/>
              <a:t> über mehrere Jahre einbeziehen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«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r>
              <a:rPr lang="de-CH" dirty="0" smtClean="0"/>
              <a:t>» über 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GAM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Constrained</a:t>
            </a:r>
            <a:r>
              <a:rPr lang="de-CH" dirty="0" smtClean="0"/>
              <a:t> </a:t>
            </a:r>
            <a:r>
              <a:rPr lang="de-CH" dirty="0" err="1" smtClean="0"/>
              <a:t>regression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919562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endParaRPr lang="de-CH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95736" y="1700808"/>
            <a:ext cx="4824536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94016" y="4581128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577288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54758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231276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 rot="21346462">
            <a:off x="3145958" y="2978648"/>
            <a:ext cx="343811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955686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reihandform 3"/>
          <p:cNvSpPr/>
          <p:nvPr/>
        </p:nvSpPr>
        <p:spPr bwMode="auto">
          <a:xfrm>
            <a:off x="3942897" y="3147930"/>
            <a:ext cx="1860061" cy="296985"/>
          </a:xfrm>
          <a:custGeom>
            <a:avLst/>
            <a:gdLst>
              <a:gd name="connsiteX0" fmla="*/ 0 w 1860061"/>
              <a:gd name="connsiteY0" fmla="*/ 296985 h 296985"/>
              <a:gd name="connsiteX1" fmla="*/ 328246 w 1860061"/>
              <a:gd name="connsiteY1" fmla="*/ 273539 h 296985"/>
              <a:gd name="connsiteX2" fmla="*/ 750277 w 1860061"/>
              <a:gd name="connsiteY2" fmla="*/ 211016 h 296985"/>
              <a:gd name="connsiteX3" fmla="*/ 1109784 w 1860061"/>
              <a:gd name="connsiteY3" fmla="*/ 140677 h 296985"/>
              <a:gd name="connsiteX4" fmla="*/ 1453661 w 1860061"/>
              <a:gd name="connsiteY4" fmla="*/ 39077 h 296985"/>
              <a:gd name="connsiteX5" fmla="*/ 1860061 w 1860061"/>
              <a:gd name="connsiteY5" fmla="*/ 0 h 29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061" h="296985">
                <a:moveTo>
                  <a:pt x="0" y="296985"/>
                </a:moveTo>
                <a:lnTo>
                  <a:pt x="328246" y="273539"/>
                </a:lnTo>
                <a:lnTo>
                  <a:pt x="750277" y="211016"/>
                </a:lnTo>
                <a:lnTo>
                  <a:pt x="1109784" y="140677"/>
                </a:lnTo>
                <a:lnTo>
                  <a:pt x="1453661" y="39077"/>
                </a:lnTo>
                <a:lnTo>
                  <a:pt x="1860061" y="0"/>
                </a:ln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536497" y="3732808"/>
            <a:ext cx="751283" cy="291290"/>
            <a:chOff x="1325778" y="1558614"/>
            <a:chExt cx="653934" cy="291290"/>
          </a:xfrm>
        </p:grpSpPr>
        <p:cxnSp>
          <p:nvCxnSpPr>
            <p:cNvPr id="27" name="Gerader Verbinder 26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Gerader Verbinder 2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3004147" y="4092079"/>
            <a:ext cx="1822718" cy="282421"/>
            <a:chOff x="5656954" y="2003200"/>
            <a:chExt cx="1616514" cy="282421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5694573" y="2008622"/>
              <a:ext cx="1570186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656954" y="2003200"/>
              <a:ext cx="1616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ems_age_window_years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222695" y="236451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Wegzug*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24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</a:t>
            </a:r>
            <a:r>
              <a:rPr lang="de-CH" dirty="0" err="1" smtClean="0"/>
              <a:t>gam</a:t>
            </a:r>
            <a:endParaRPr lang="de-CH" dirty="0"/>
          </a:p>
        </p:txBody>
      </p:sp>
      <p:cxnSp>
        <p:nvCxnSpPr>
          <p:cNvPr id="24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1907704" y="1628800"/>
            <a:ext cx="5429179" cy="3618577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Freihandform 39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ihandform 40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419872" y="1990960"/>
            <a:ext cx="2752258" cy="501936"/>
            <a:chOff x="4049956" y="1962202"/>
            <a:chExt cx="2752258" cy="501936"/>
          </a:xfrm>
        </p:grpSpPr>
        <p:sp>
          <p:nvSpPr>
            <p:cNvPr id="46" name="Abgerundetes Rechteck 45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Jahr = 2019,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2300845" y="259324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Wegzug*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5292080" y="4372800"/>
            <a:ext cx="1378216" cy="478200"/>
            <a:chOff x="4912126" y="5006517"/>
            <a:chExt cx="1378216" cy="478200"/>
          </a:xfrm>
        </p:grpSpPr>
        <p:sp>
          <p:nvSpPr>
            <p:cNvPr id="50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2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ems_age_max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uppieren 53"/>
          <p:cNvGrpSpPr/>
          <p:nvPr/>
        </p:nvGrpSpPr>
        <p:grpSpPr>
          <a:xfrm>
            <a:off x="2627784" y="4371689"/>
            <a:ext cx="1378216" cy="478200"/>
            <a:chOff x="4912126" y="5006517"/>
            <a:chExt cx="1378216" cy="478200"/>
          </a:xfrm>
        </p:grpSpPr>
        <p:sp>
          <p:nvSpPr>
            <p:cNvPr id="55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7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ems_age_min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4942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682711"/>
            <a:ext cx="7059157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50508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31251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(pro Quartier, Jahr, Alter,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UMZUG AN 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3244293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Umzug an Zuzug*: Anteil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Idee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Umzug von Zuzug* abtrennen, v.a. damit Zuzug bekannt ist.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Umzug (von welchem Quartier in welches Quartier) wird bewusst weggelassen (nicht genügend Datenpunkte für zuverlässige Schätzung; zudem geringe Nachfrage)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213769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Umzug an Zuzug*: Anteil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Prüfen, ob (wie bisher) nicht nach Geschlecht unterschieden werden soll (ist bis auf Langstrasse, Ausländerinnen vs. Ausländer; wegen «Rotlichtmilieu»? Bei den Ausländerinnen ist der Anteil Umzug geringer als bei den Ausländern) der Fall.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Basisjahre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a</a:t>
            </a:r>
            <a:r>
              <a:rPr lang="de-CH" dirty="0" err="1" smtClean="0"/>
              <a:t>ge-max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Glätten nach Alter (Umzug und Zuzug*) für verschiedene Aggregationsstufen (</a:t>
            </a:r>
            <a:r>
              <a:rPr lang="de-CH" dirty="0" err="1" smtClean="0"/>
              <a:t>dyao</a:t>
            </a:r>
            <a:r>
              <a:rPr lang="de-CH" dirty="0" smtClean="0"/>
              <a:t>, </a:t>
            </a:r>
            <a:r>
              <a:rPr lang="de-CH" dirty="0" err="1" smtClean="0"/>
              <a:t>dao</a:t>
            </a:r>
            <a:r>
              <a:rPr lang="de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Proportions</a:t>
            </a:r>
            <a:r>
              <a:rPr lang="de-CH" dirty="0" smtClean="0"/>
              <a:t> berechnen (</a:t>
            </a:r>
            <a:r>
              <a:rPr lang="de-CH" dirty="0" err="1" smtClean="0"/>
              <a:t>dyao</a:t>
            </a:r>
            <a:r>
              <a:rPr lang="de-CH" dirty="0" smtClean="0"/>
              <a:t>, </a:t>
            </a:r>
            <a:r>
              <a:rPr lang="de-CH" dirty="0" err="1"/>
              <a:t>dao</a:t>
            </a:r>
            <a:r>
              <a:rPr lang="de-CH" dirty="0"/>
              <a:t>)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Proportions</a:t>
            </a:r>
            <a:r>
              <a:rPr lang="de-CH" dirty="0" smtClean="0"/>
              <a:t> gemäss den zwei Aggregationsstufen (</a:t>
            </a:r>
            <a:r>
              <a:rPr lang="de-CH" dirty="0" err="1" smtClean="0"/>
              <a:t>dyao</a:t>
            </a:r>
            <a:r>
              <a:rPr lang="de-CH" dirty="0" smtClean="0"/>
              <a:t>, </a:t>
            </a:r>
            <a:r>
              <a:rPr lang="de-CH" dirty="0" err="1" smtClean="0"/>
              <a:t>dao</a:t>
            </a:r>
            <a:r>
              <a:rPr lang="de-CH" dirty="0" smtClean="0"/>
              <a:t>) zusammenbringen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Constrained</a:t>
            </a:r>
            <a:r>
              <a:rPr lang="de-CH" dirty="0" smtClean="0"/>
              <a:t> </a:t>
            </a:r>
            <a:r>
              <a:rPr lang="de-CH" dirty="0" err="1" smtClean="0"/>
              <a:t>regression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Altersjahre nach </a:t>
            </a:r>
            <a:r>
              <a:rPr lang="de-CH" dirty="0" err="1" smtClean="0"/>
              <a:t>age-max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41047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DE" dirty="0"/>
              <a:t>Fit: gam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849739" y="1628801"/>
            <a:ext cx="5955797" cy="2448271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8225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366619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365605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215566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210147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238094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2420888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3441905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3446852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EA607D73-6879-44E1-9F49-FE7542B14C41}"/>
              </a:ext>
            </a:extLst>
          </p:cNvPr>
          <p:cNvSpPr/>
          <p:nvPr/>
        </p:nvSpPr>
        <p:spPr bwMode="auto">
          <a:xfrm>
            <a:off x="3382371" y="2591570"/>
            <a:ext cx="543478" cy="870178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2581619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32298" y="3052844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5B3BCF9-A3E4-4091-BF7D-9A793C6130EE}"/>
              </a:ext>
            </a:extLst>
          </p:cNvPr>
          <p:cNvSpPr/>
          <p:nvPr/>
        </p:nvSpPr>
        <p:spPr bwMode="auto">
          <a:xfrm>
            <a:off x="4999654" y="2855857"/>
            <a:ext cx="1143723" cy="725909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850890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3193089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3461738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F7F9ABD6-7929-4E00-93EA-1BF5557EA31C}"/>
              </a:ext>
            </a:extLst>
          </p:cNvPr>
          <p:cNvSpPr/>
          <p:nvPr/>
        </p:nvSpPr>
        <p:spPr bwMode="auto">
          <a:xfrm>
            <a:off x="3130277" y="2418666"/>
            <a:ext cx="3640771" cy="1037552"/>
          </a:xfrm>
          <a:custGeom>
            <a:avLst/>
            <a:gdLst>
              <a:gd name="connsiteX0" fmla="*/ 0 w 3640771"/>
              <a:gd name="connsiteY0" fmla="*/ 1026865 h 1037552"/>
              <a:gd name="connsiteX1" fmla="*/ 527323 w 3640771"/>
              <a:gd name="connsiteY1" fmla="*/ 561250 h 1037552"/>
              <a:gd name="connsiteX2" fmla="*/ 1150013 w 3640771"/>
              <a:gd name="connsiteY2" fmla="*/ 269 h 1037552"/>
              <a:gd name="connsiteX3" fmla="*/ 2417831 w 3640771"/>
              <a:gd name="connsiteY3" fmla="*/ 634178 h 1037552"/>
              <a:gd name="connsiteX4" fmla="*/ 3113448 w 3640771"/>
              <a:gd name="connsiteY4" fmla="*/ 987596 h 1037552"/>
              <a:gd name="connsiteX5" fmla="*/ 3640771 w 3640771"/>
              <a:gd name="connsiteY5" fmla="*/ 1026865 h 103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0771" h="1037552">
                <a:moveTo>
                  <a:pt x="0" y="1026865"/>
                </a:moveTo>
                <a:lnTo>
                  <a:pt x="527323" y="561250"/>
                </a:lnTo>
                <a:cubicBezTo>
                  <a:pt x="718992" y="390151"/>
                  <a:pt x="834928" y="-11886"/>
                  <a:pt x="1150013" y="269"/>
                </a:cubicBezTo>
                <a:cubicBezTo>
                  <a:pt x="1465098" y="12424"/>
                  <a:pt x="2417831" y="634178"/>
                  <a:pt x="2417831" y="634178"/>
                </a:cubicBezTo>
                <a:cubicBezTo>
                  <a:pt x="2745070" y="798732"/>
                  <a:pt x="2909625" y="922148"/>
                  <a:pt x="3113448" y="987596"/>
                </a:cubicBezTo>
                <a:cubicBezTo>
                  <a:pt x="3317271" y="1053044"/>
                  <a:pt x="3479021" y="1039954"/>
                  <a:pt x="3640771" y="102686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01877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284870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</p:spTree>
    <p:extLst>
      <p:ext uri="{BB962C8B-B14F-4D97-AF65-F5344CB8AC3E}">
        <p14:creationId xmlns:p14="http://schemas.microsoft.com/office/powerpoint/2010/main" val="767907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dyao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</a:t>
            </a:r>
            <a:r>
              <a:rPr lang="de-CH" sz="1200" dirty="0" smtClean="0">
                <a:latin typeface="Calibri" panose="020F0502020204030204" pitchFamily="34" charset="0"/>
              </a:rPr>
              <a:t>2019, </a:t>
            </a:r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5562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dao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rei_rel_span_dao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52028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35896" y="1385706"/>
            <a:ext cx="247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Höngg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6242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Anteile (verschiedene Aggregationsstufen) zusammenbringen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 smtClean="0"/>
              <a:t>Zuzug*</a:t>
            </a:r>
            <a:endParaRPr lang="de-CH" dirty="0"/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3620" y="1881241"/>
            <a:ext cx="670429" cy="89111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632168" y="3114078"/>
            <a:ext cx="349317" cy="169987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1750530" y="4815483"/>
            <a:ext cx="1840603" cy="293146"/>
            <a:chOff x="1688010" y="4725552"/>
            <a:chExt cx="1840603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41699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25552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rei_ims_thres_y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3290403" y="47515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7341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9301" y="3163068"/>
            <a:ext cx="666979" cy="86613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2918050" y="4406478"/>
            <a:ext cx="285532" cy="135358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3402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33119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1779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Mit Werten über dem Altersgrenzwert, dann 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4120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(pro Quartier, Jahr, Alter,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UMZUG AN 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4642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dyao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 smtClean="0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</a:t>
            </a:r>
            <a:r>
              <a:rPr lang="de-CH" sz="1200" dirty="0" smtClean="0">
                <a:latin typeface="Calibri" panose="020F0502020204030204" pitchFamily="34" charset="0"/>
              </a:rPr>
              <a:t>2019, </a:t>
            </a:r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74739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dao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 smtClean="0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ree_rel_span_dao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52028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35896" y="1385706"/>
            <a:ext cx="247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Höngg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122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772816"/>
            <a:ext cx="6768753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635896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515325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Alter </a:t>
            </a:r>
            <a:r>
              <a:rPr lang="de-CH" sz="1200" dirty="0">
                <a:latin typeface="Calibri" panose="020F0502020204030204" pitchFamily="34" charset="0"/>
              </a:rPr>
              <a:t>= 34, Heimat 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grpSp>
        <p:nvGrpSpPr>
          <p:cNvPr id="54" name="Gruppieren 53"/>
          <p:cNvGrpSpPr/>
          <p:nvPr/>
        </p:nvGrpSpPr>
        <p:grpSpPr>
          <a:xfrm>
            <a:off x="1465477" y="3035417"/>
            <a:ext cx="1508119" cy="290902"/>
            <a:chOff x="1051348" y="2849221"/>
            <a:chExt cx="1508119" cy="290902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21254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182974" y="3066090"/>
            <a:ext cx="1195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17166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Anteile (verschiedene Aggregationsstufen) zusammenbringen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 smtClean="0"/>
              <a:t>Wegzug*</a:t>
            </a:r>
            <a:endParaRPr lang="de-CH" dirty="0"/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3620" y="1881241"/>
            <a:ext cx="670429" cy="89111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632168" y="3114078"/>
            <a:ext cx="349317" cy="169987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1750530" y="4815483"/>
            <a:ext cx="1840603" cy="293146"/>
            <a:chOff x="1688010" y="4725552"/>
            <a:chExt cx="1840603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41699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25552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ree_ems_thres_y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3290403" y="47515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10082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8203" y="3191904"/>
            <a:ext cx="351705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 rot="20885273">
            <a:off x="6100938" y="3159250"/>
            <a:ext cx="302053" cy="57786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062602" y="4507798"/>
            <a:ext cx="132791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317154">
            <a:off x="2911694" y="4402761"/>
            <a:ext cx="165838" cy="63015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7440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rel_ems_prop_trend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9514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1926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Mit Werten über dem Altersgrenzwert, dann 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2318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EINBÜRGERUNG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9318194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Einbürgerung: Ideen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gesetzliche</a:t>
            </a:r>
            <a:r>
              <a:rPr lang="fr-CH" dirty="0" smtClean="0"/>
              <a:t> </a:t>
            </a:r>
            <a:r>
              <a:rPr lang="fr-CH" dirty="0" err="1" smtClean="0"/>
              <a:t>Bestimmungen</a:t>
            </a:r>
            <a:r>
              <a:rPr lang="fr-CH" dirty="0" smtClean="0"/>
              <a:t> </a:t>
            </a:r>
            <a:r>
              <a:rPr lang="fr-CH" dirty="0" err="1" smtClean="0"/>
              <a:t>prägen</a:t>
            </a:r>
            <a:r>
              <a:rPr lang="fr-CH" dirty="0" smtClean="0"/>
              <a:t> die </a:t>
            </a:r>
            <a:r>
              <a:rPr lang="fr-CH" dirty="0" err="1" smtClean="0"/>
              <a:t>ganze</a:t>
            </a:r>
            <a:r>
              <a:rPr lang="fr-CH" dirty="0" smtClean="0"/>
              <a:t> Stadt </a:t>
            </a:r>
            <a:r>
              <a:rPr lang="fr-CH" dirty="0"/>
              <a:t>(</a:t>
            </a:r>
            <a:r>
              <a:rPr lang="fr-CH" dirty="0" err="1"/>
              <a:t>kein</a:t>
            </a:r>
            <a:r>
              <a:rPr lang="fr-CH" dirty="0"/>
              <a:t> </a:t>
            </a:r>
            <a:r>
              <a:rPr lang="fr-CH" dirty="0" err="1"/>
              <a:t>Unterschied</a:t>
            </a:r>
            <a:r>
              <a:rPr lang="fr-CH" dirty="0"/>
              <a:t> </a:t>
            </a: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smtClean="0"/>
              <a:t>Quartier)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fr-CH" dirty="0" smtClean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Geschlecht</a:t>
            </a:r>
            <a:r>
              <a:rPr lang="fr-CH" dirty="0" smtClean="0"/>
              <a:t>: </a:t>
            </a:r>
            <a:r>
              <a:rPr lang="fr-CH" dirty="0" err="1" smtClean="0"/>
              <a:t>Daten</a:t>
            </a:r>
            <a:r>
              <a:rPr lang="fr-CH" dirty="0" smtClean="0"/>
              <a:t> </a:t>
            </a:r>
            <a:r>
              <a:rPr lang="fr-CH" dirty="0" err="1" smtClean="0"/>
              <a:t>zeigen</a:t>
            </a:r>
            <a:r>
              <a:rPr lang="fr-CH" dirty="0" smtClean="0"/>
              <a:t> </a:t>
            </a:r>
            <a:r>
              <a:rPr lang="fr-CH" dirty="0" err="1" smtClean="0"/>
              <a:t>unterschiedliche</a:t>
            </a:r>
            <a:r>
              <a:rPr lang="fr-CH" dirty="0" smtClean="0"/>
              <a:t> </a:t>
            </a:r>
            <a:r>
              <a:rPr lang="fr-CH" dirty="0" err="1" smtClean="0"/>
              <a:t>Einbürgerungsraten</a:t>
            </a:r>
            <a:r>
              <a:rPr lang="fr-CH" dirty="0" smtClean="0"/>
              <a:t> </a:t>
            </a: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Geschlecht</a:t>
            </a:r>
            <a:r>
              <a:rPr lang="fr-CH" dirty="0" smtClean="0"/>
              <a:t> (</a:t>
            </a:r>
            <a:r>
              <a:rPr lang="fr-CH" dirty="0" err="1" smtClean="0"/>
              <a:t>ev</a:t>
            </a:r>
            <a:r>
              <a:rPr lang="fr-CH" dirty="0" smtClean="0"/>
              <a:t>. </a:t>
            </a:r>
            <a:r>
              <a:rPr lang="fr-CH" dirty="0" err="1" smtClean="0"/>
              <a:t>wegen</a:t>
            </a:r>
            <a:r>
              <a:rPr lang="fr-CH" dirty="0" smtClean="0"/>
              <a:t> </a:t>
            </a:r>
            <a:r>
              <a:rPr lang="fr-CH" dirty="0" err="1" smtClean="0"/>
              <a:t>Eheschliessung</a:t>
            </a:r>
            <a:r>
              <a:rPr lang="fr-CH" dirty="0" smtClean="0"/>
              <a:t>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1403679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Einbürgerung: zwei Teile 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smtClean="0"/>
              <a:t>Teil 1: </a:t>
            </a:r>
            <a:r>
              <a:rPr lang="fr-CH" dirty="0" err="1" smtClean="0"/>
              <a:t>Zeitunabhängige</a:t>
            </a:r>
            <a:r>
              <a:rPr lang="fr-CH" dirty="0" smtClean="0"/>
              <a:t> </a:t>
            </a:r>
            <a:r>
              <a:rPr lang="fr-CH" dirty="0" err="1" smtClean="0"/>
              <a:t>Einbürgerungsrate</a:t>
            </a:r>
            <a:endParaRPr lang="fr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Nach</a:t>
            </a:r>
            <a:r>
              <a:rPr lang="fr-CH" dirty="0" smtClean="0"/>
              <a:t> Quartier, Alter, </a:t>
            </a:r>
            <a:r>
              <a:rPr lang="fr-CH" dirty="0" err="1" smtClean="0"/>
              <a:t>Geschlecht</a:t>
            </a:r>
            <a:endParaRPr lang="fr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Bisher</a:t>
            </a:r>
            <a:r>
              <a:rPr lang="fr-CH" dirty="0" smtClean="0"/>
              <a:t>: </a:t>
            </a:r>
            <a:r>
              <a:rPr lang="fr-CH" dirty="0" err="1" smtClean="0"/>
              <a:t>nach</a:t>
            </a:r>
            <a:r>
              <a:rPr lang="fr-CH" dirty="0" smtClean="0"/>
              <a:t> Quartier, Alter, </a:t>
            </a:r>
            <a:r>
              <a:rPr lang="fr-CH" dirty="0" err="1" smtClean="0"/>
              <a:t>Heimatkategorie</a:t>
            </a:r>
            <a:r>
              <a:rPr lang="fr-CH" dirty="0" smtClean="0"/>
              <a:t> </a:t>
            </a:r>
            <a:br>
              <a:rPr lang="fr-CH" dirty="0" smtClean="0"/>
            </a:br>
            <a:r>
              <a:rPr lang="fr-CH" dirty="0" smtClean="0"/>
              <a:t>(</a:t>
            </a:r>
            <a:r>
              <a:rPr lang="fr-CH" dirty="0" err="1" smtClean="0"/>
              <a:t>gibt</a:t>
            </a:r>
            <a:r>
              <a:rPr lang="fr-CH" dirty="0" smtClean="0"/>
              <a:t> </a:t>
            </a:r>
            <a:r>
              <a:rPr lang="fr-CH" dirty="0" err="1" smtClean="0"/>
              <a:t>jetzt</a:t>
            </a:r>
            <a:r>
              <a:rPr lang="fr-CH" dirty="0" smtClean="0"/>
              <a:t> </a:t>
            </a:r>
            <a:r>
              <a:rPr lang="fr-CH" dirty="0" err="1" smtClean="0"/>
              <a:t>ohnehin</a:t>
            </a:r>
            <a:r>
              <a:rPr lang="fr-CH" dirty="0" smtClean="0"/>
              <a:t> </a:t>
            </a:r>
            <a:r>
              <a:rPr lang="fr-CH" dirty="0" err="1" smtClean="0"/>
              <a:t>nur</a:t>
            </a:r>
            <a:r>
              <a:rPr lang="fr-CH" dirty="0" smtClean="0"/>
              <a:t> </a:t>
            </a:r>
            <a:r>
              <a:rPr lang="fr-CH" dirty="0" err="1" smtClean="0"/>
              <a:t>noch</a:t>
            </a:r>
            <a:r>
              <a:rPr lang="fr-CH" dirty="0" smtClean="0"/>
              <a:t> </a:t>
            </a:r>
            <a:r>
              <a:rPr lang="fr-CH" dirty="0" err="1" smtClean="0"/>
              <a:t>eine</a:t>
            </a:r>
            <a:r>
              <a:rPr lang="fr-CH" dirty="0" smtClean="0"/>
              <a:t> </a:t>
            </a:r>
            <a:r>
              <a:rPr lang="fr-CH" dirty="0" err="1" smtClean="0"/>
              <a:t>Heimatkategorie</a:t>
            </a:r>
            <a:r>
              <a:rPr lang="fr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fr-CH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smtClean="0"/>
              <a:t>Teil 2: </a:t>
            </a:r>
            <a:r>
              <a:rPr lang="fr-CH" dirty="0" err="1" smtClean="0"/>
              <a:t>Zeitliche</a:t>
            </a:r>
            <a:r>
              <a:rPr lang="fr-CH" dirty="0" smtClean="0"/>
              <a:t> </a:t>
            </a:r>
            <a:r>
              <a:rPr lang="fr-CH" dirty="0" err="1" smtClean="0"/>
              <a:t>Prognose</a:t>
            </a:r>
            <a:r>
              <a:rPr lang="fr-CH" dirty="0" smtClean="0"/>
              <a:t> (</a:t>
            </a:r>
            <a:r>
              <a:rPr lang="fr-CH" dirty="0" err="1" smtClean="0"/>
              <a:t>für</a:t>
            </a:r>
            <a:r>
              <a:rPr lang="fr-CH" dirty="0" smtClean="0"/>
              <a:t> </a:t>
            </a:r>
            <a:r>
              <a:rPr lang="fr-CH" dirty="0" err="1" smtClean="0"/>
              <a:t>Trendfaktor</a:t>
            </a:r>
            <a:r>
              <a:rPr lang="fr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Kalenderjahr</a:t>
            </a:r>
            <a:r>
              <a:rPr lang="fr-CH" dirty="0" smtClean="0"/>
              <a:t>, </a:t>
            </a:r>
            <a:r>
              <a:rPr lang="fr-CH" dirty="0" err="1" smtClean="0"/>
              <a:t>Altersjahr</a:t>
            </a:r>
            <a:endParaRPr lang="fr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Bisher</a:t>
            </a:r>
            <a:r>
              <a:rPr lang="fr-CH" dirty="0" smtClean="0"/>
              <a:t>: </a:t>
            </a:r>
            <a:r>
              <a:rPr lang="fr-CH" dirty="0" err="1" smtClean="0"/>
              <a:t>Kalenderjahr</a:t>
            </a:r>
            <a:r>
              <a:rPr lang="fr-CH" dirty="0" smtClean="0"/>
              <a:t>, </a:t>
            </a:r>
            <a:r>
              <a:rPr lang="fr-CH" dirty="0" err="1" smtClean="0"/>
              <a:t>Heimatkategorie</a:t>
            </a:r>
            <a:r>
              <a:rPr lang="fr-CH" dirty="0" smtClean="0"/>
              <a:t> </a:t>
            </a:r>
            <a:br>
              <a:rPr lang="fr-CH" dirty="0" smtClean="0"/>
            </a:br>
            <a:r>
              <a:rPr lang="fr-CH" dirty="0" smtClean="0"/>
              <a:t>(die Plots </a:t>
            </a:r>
            <a:r>
              <a:rPr lang="fr-CH" dirty="0" err="1" smtClean="0"/>
              <a:t>zeigen</a:t>
            </a:r>
            <a:r>
              <a:rPr lang="fr-CH" dirty="0" smtClean="0"/>
              <a:t> aber, </a:t>
            </a:r>
            <a:r>
              <a:rPr lang="fr-CH" dirty="0" err="1" smtClean="0"/>
              <a:t>dass</a:t>
            </a:r>
            <a:r>
              <a:rPr lang="fr-CH" dirty="0" smtClean="0"/>
              <a:t> der Trend </a:t>
            </a:r>
            <a:r>
              <a:rPr lang="fr-CH" dirty="0" err="1" smtClean="0"/>
              <a:t>nach</a:t>
            </a:r>
            <a:r>
              <a:rPr lang="fr-CH" dirty="0" smtClean="0"/>
              <a:t> Alter </a:t>
            </a:r>
            <a:r>
              <a:rPr lang="fr-CH" dirty="0" err="1" smtClean="0"/>
              <a:t>unterschiedlich</a:t>
            </a:r>
            <a:r>
              <a:rPr lang="fr-CH" dirty="0" smtClean="0"/>
              <a:t> </a:t>
            </a:r>
            <a:r>
              <a:rPr lang="fr-CH" dirty="0" err="1" smtClean="0"/>
              <a:t>ist</a:t>
            </a:r>
            <a:r>
              <a:rPr lang="fr-CH" dirty="0" smtClean="0"/>
              <a:t>; </a:t>
            </a:r>
            <a:r>
              <a:rPr lang="fr-CH" dirty="0" err="1" smtClean="0"/>
              <a:t>und</a:t>
            </a:r>
            <a:r>
              <a:rPr lang="fr-CH" dirty="0" smtClean="0"/>
              <a:t> </a:t>
            </a:r>
            <a:r>
              <a:rPr lang="fr-CH" dirty="0" err="1" smtClean="0"/>
              <a:t>gibt</a:t>
            </a:r>
            <a:r>
              <a:rPr lang="fr-CH" dirty="0" smtClean="0"/>
              <a:t> </a:t>
            </a:r>
            <a:r>
              <a:rPr lang="fr-CH" dirty="0" err="1" smtClean="0"/>
              <a:t>nur</a:t>
            </a:r>
            <a:r>
              <a:rPr lang="fr-CH" dirty="0" smtClean="0"/>
              <a:t> </a:t>
            </a:r>
            <a:r>
              <a:rPr lang="fr-CH" dirty="0" err="1" smtClean="0"/>
              <a:t>noch</a:t>
            </a:r>
            <a:r>
              <a:rPr lang="fr-CH" dirty="0" smtClean="0"/>
              <a:t> </a:t>
            </a:r>
            <a:r>
              <a:rPr lang="fr-CH" dirty="0" err="1" smtClean="0"/>
              <a:t>eine</a:t>
            </a:r>
            <a:r>
              <a:rPr lang="fr-CH" dirty="0" smtClean="0"/>
              <a:t> </a:t>
            </a:r>
            <a:r>
              <a:rPr lang="fr-CH" dirty="0" err="1" smtClean="0"/>
              <a:t>Heimatkategorie</a:t>
            </a:r>
            <a:r>
              <a:rPr lang="fr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Für</a:t>
            </a:r>
            <a:r>
              <a:rPr lang="fr-CH" dirty="0" smtClean="0"/>
              <a:t> </a:t>
            </a:r>
            <a:r>
              <a:rPr lang="fr-CH" dirty="0" err="1" smtClean="0"/>
              <a:t>Trendfaktor</a:t>
            </a:r>
            <a:r>
              <a:rPr lang="fr-CH" dirty="0" smtClean="0"/>
              <a:t> (TF): </a:t>
            </a:r>
            <a:r>
              <a:rPr lang="fr-CH" dirty="0" err="1" smtClean="0"/>
              <a:t>Zuerst</a:t>
            </a:r>
            <a:r>
              <a:rPr lang="fr-CH" dirty="0" smtClean="0"/>
              <a:t> Rate </a:t>
            </a: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ya</a:t>
            </a:r>
            <a:r>
              <a:rPr lang="fr-CH" dirty="0" smtClean="0"/>
              <a:t>, </a:t>
            </a:r>
            <a:r>
              <a:rPr lang="fr-CH" dirty="0" err="1" smtClean="0"/>
              <a:t>dann</a:t>
            </a:r>
            <a:r>
              <a:rPr lang="fr-CH" dirty="0" smtClean="0"/>
              <a:t> Rate </a:t>
            </a:r>
            <a:r>
              <a:rPr lang="fr-CH" dirty="0" err="1" smtClean="0"/>
              <a:t>nach</a:t>
            </a:r>
            <a:r>
              <a:rPr lang="fr-CH" dirty="0" smtClean="0"/>
              <a:t> a, </a:t>
            </a:r>
            <a:r>
              <a:rPr lang="fr-CH" dirty="0" err="1" smtClean="0"/>
              <a:t>dann</a:t>
            </a:r>
            <a:r>
              <a:rPr lang="fr-CH" dirty="0" smtClean="0"/>
              <a:t> TF </a:t>
            </a:r>
            <a:r>
              <a:rPr lang="fr-CH" dirty="0" err="1" smtClean="0"/>
              <a:t>berechnen</a:t>
            </a:r>
            <a:r>
              <a:rPr lang="fr-CH" dirty="0" smtClean="0"/>
              <a:t> (Rate </a:t>
            </a: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ya</a:t>
            </a:r>
            <a:r>
              <a:rPr lang="fr-CH" dirty="0" smtClean="0"/>
              <a:t> </a:t>
            </a:r>
            <a:r>
              <a:rPr lang="fr-CH" dirty="0" err="1" smtClean="0"/>
              <a:t>durch</a:t>
            </a:r>
            <a:r>
              <a:rPr lang="fr-CH" dirty="0" smtClean="0"/>
              <a:t> Rate </a:t>
            </a:r>
            <a:r>
              <a:rPr lang="fr-CH" dirty="0" err="1" smtClean="0"/>
              <a:t>nach</a:t>
            </a:r>
            <a:r>
              <a:rPr lang="fr-CH" dirty="0" smtClean="0"/>
              <a:t> a)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9687933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Teil 1: zeitunabhängige Einbürgerungsrate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625899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 und ausländische Population: </a:t>
            </a:r>
            <a:r>
              <a:rPr lang="de-CH" dirty="0"/>
              <a:t>Filter über </a:t>
            </a:r>
            <a:r>
              <a:rPr lang="de-CH" dirty="0" smtClean="0"/>
              <a:t>Alter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nat_nat_span_das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nat_pop_span_das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308119" y="1511447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6450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6210788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26534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00123" y="2941663"/>
            <a:ext cx="1382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bir_window_thres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252411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31840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Alter </a:t>
            </a:r>
            <a:r>
              <a:rPr lang="de-CH" sz="1200" dirty="0">
                <a:latin typeface="Calibri" panose="020F0502020204030204" pitchFamily="34" charset="0"/>
              </a:rPr>
              <a:t>= 34, Heimat 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8783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Population: </a:t>
            </a:r>
            <a:r>
              <a:rPr lang="fr-CH" dirty="0" err="1" smtClean="0"/>
              <a:t>bestimmter</a:t>
            </a:r>
            <a:r>
              <a:rPr lang="fr-CH" dirty="0" smtClean="0"/>
              <a:t> </a:t>
            </a:r>
            <a:r>
              <a:rPr lang="fr-CH" dirty="0" err="1" smtClean="0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Abgerundetes Rechteck 46"/>
          <p:cNvSpPr/>
          <p:nvPr/>
        </p:nvSpPr>
        <p:spPr bwMode="auto">
          <a:xfrm>
            <a:off x="3301737" y="1484784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3308119" y="1485431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28" name="Ellipse 27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465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Glätten, damit kein Sprung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Abgerundetes Rechteck 52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3308119" y="1511447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572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Teil 2: Trendfaktor</a:t>
            </a:r>
            <a:r>
              <a:rPr lang="de-CH" dirty="0"/>
              <a:t> </a:t>
            </a:r>
            <a:r>
              <a:rPr lang="de-CH" dirty="0" smtClean="0"/>
              <a:t>(2a: Rate nach Jahr und Alter)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13830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2a: Rate nach Jahr und Alter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753742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 und ausländische Population: </a:t>
            </a:r>
            <a:r>
              <a:rPr lang="de-CH" dirty="0"/>
              <a:t>Filter über </a:t>
            </a:r>
            <a:r>
              <a:rPr lang="de-CH" dirty="0" smtClean="0"/>
              <a:t>Alter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nat_nat_span_ya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nat_pop_span_ya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3589769" y="1510801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19596" y="1495817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0814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89224" y="332656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Population: </a:t>
            </a:r>
            <a:r>
              <a:rPr lang="fr-CH" dirty="0" err="1" smtClean="0"/>
              <a:t>bestimmter</a:t>
            </a:r>
            <a:r>
              <a:rPr lang="fr-CH" dirty="0" smtClean="0"/>
              <a:t> </a:t>
            </a:r>
            <a:r>
              <a:rPr lang="fr-CH" dirty="0" err="1" smtClean="0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Abgerundetes Rechteck 27"/>
          <p:cNvSpPr/>
          <p:nvPr/>
        </p:nvSpPr>
        <p:spPr bwMode="auto">
          <a:xfrm>
            <a:off x="3589769" y="1510801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619596" y="1495817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601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Glätten, damit kein Sprung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Abgerundetes Rechteck 24"/>
          <p:cNvSpPr/>
          <p:nvPr/>
        </p:nvSpPr>
        <p:spPr bwMode="auto">
          <a:xfrm>
            <a:off x="3589769" y="1643784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619596" y="1628800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1064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2b: Rate nach Alter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26617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 und ausländische Population: </a:t>
            </a:r>
            <a:r>
              <a:rPr lang="de-CH" dirty="0"/>
              <a:t>Filter über </a:t>
            </a:r>
            <a:r>
              <a:rPr lang="de-CH" dirty="0" smtClean="0"/>
              <a:t>Alter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nat_nat_span_a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nat_pop_span_a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093825" y="1495817"/>
            <a:ext cx="1414279" cy="276999"/>
            <a:chOff x="3589769" y="1495817"/>
            <a:chExt cx="1414279" cy="276999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Herkunft = Ausland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322475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Population: </a:t>
            </a:r>
            <a:r>
              <a:rPr lang="fr-CH" dirty="0" err="1" smtClean="0"/>
              <a:t>bestimmter</a:t>
            </a:r>
            <a:r>
              <a:rPr lang="fr-CH" dirty="0" smtClean="0"/>
              <a:t> </a:t>
            </a:r>
            <a:r>
              <a:rPr lang="fr-CH" dirty="0" err="1" smtClean="0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93825" y="1495817"/>
            <a:ext cx="1414279" cy="276999"/>
            <a:chOff x="3589769" y="1495817"/>
            <a:chExt cx="1414279" cy="276999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Herkunft = Ausland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29" name="Ellipse 28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3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gam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907704" y="1826647"/>
            <a:ext cx="5429179" cy="262864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996448" y="259463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3413886" y="1999873"/>
            <a:ext cx="32415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366996" y="1993028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Jahr = 2035,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344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Glätten, damit kein Sprung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uppieren 26"/>
          <p:cNvGrpSpPr/>
          <p:nvPr/>
        </p:nvGrpSpPr>
        <p:grpSpPr>
          <a:xfrm>
            <a:off x="3779912" y="1711841"/>
            <a:ext cx="1414279" cy="276999"/>
            <a:chOff x="3589769" y="1495817"/>
            <a:chExt cx="1414279" cy="276999"/>
          </a:xfrm>
        </p:grpSpPr>
        <p:sp>
          <p:nvSpPr>
            <p:cNvPr id="28" name="Abgerundetes Rechteck 27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Herkunft = Ausland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58501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2c: Trendfaktor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230136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Rate: </a:t>
            </a:r>
            <a:r>
              <a:rPr lang="fr-CH" dirty="0" err="1" smtClean="0"/>
              <a:t>bestimmter</a:t>
            </a:r>
            <a:r>
              <a:rPr lang="fr-CH" dirty="0"/>
              <a:t> </a:t>
            </a:r>
            <a:r>
              <a:rPr lang="fr-CH" dirty="0" err="1" smtClean="0"/>
              <a:t>Trendfaktor</a:t>
            </a:r>
            <a:r>
              <a:rPr lang="fr-CH" dirty="0" smtClean="0"/>
              <a:t> </a:t>
            </a:r>
            <a:r>
              <a:rPr lang="fr-CH" dirty="0" err="1" smtClean="0"/>
              <a:t>wählen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051424" y="1340768"/>
            <a:ext cx="6213452" cy="4249172"/>
          </a:xfrm>
          <a:prstGeom prst="roundRect">
            <a:avLst>
              <a:gd name="adj" fmla="val 363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Trendfaktor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nat_factor_thres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 flipV="1">
            <a:off x="3028542" y="2780928"/>
            <a:ext cx="3942781" cy="2182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r Verbinder 28"/>
          <p:cNvCxnSpPr/>
          <p:nvPr/>
        </p:nvCxnSpPr>
        <p:spPr bwMode="auto">
          <a:xfrm>
            <a:off x="3032368" y="2924944"/>
            <a:ext cx="3964518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Gruppieren 5"/>
          <p:cNvGrpSpPr/>
          <p:nvPr/>
        </p:nvGrpSpPr>
        <p:grpSpPr>
          <a:xfrm>
            <a:off x="1226699" y="2640184"/>
            <a:ext cx="1750711" cy="290902"/>
            <a:chOff x="1226699" y="2640184"/>
            <a:chExt cx="1750711" cy="290902"/>
          </a:xfrm>
        </p:grpSpPr>
        <p:grpSp>
          <p:nvGrpSpPr>
            <p:cNvPr id="43" name="Gruppieren 42"/>
            <p:cNvGrpSpPr/>
            <p:nvPr/>
          </p:nvGrpSpPr>
          <p:grpSpPr>
            <a:xfrm>
              <a:off x="1226699" y="2640184"/>
              <a:ext cx="1599420" cy="290902"/>
              <a:chOff x="967969" y="2849221"/>
              <a:chExt cx="1660121" cy="290902"/>
            </a:xfrm>
          </p:grpSpPr>
          <p:sp>
            <p:nvSpPr>
              <p:cNvPr id="45" name="Abgerundetes Rechteck 44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967969" y="2849221"/>
                <a:ext cx="16601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nat_factor_value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3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2739200" y="266017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8" name="Abgerundetes Rechteck 37"/>
          <p:cNvSpPr/>
          <p:nvPr/>
        </p:nvSpPr>
        <p:spPr bwMode="auto">
          <a:xfrm>
            <a:off x="3445753" y="1499768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475580" y="1484784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34" name="Ellipse 33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481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2d: Einbürgerungsrate </a:t>
            </a:r>
            <a:br>
              <a:rPr lang="de-CH" dirty="0" smtClean="0"/>
            </a:br>
            <a:r>
              <a:rPr lang="de-CH" dirty="0" smtClean="0"/>
              <a:t>(Trend, berechnet mit  Trendfaktor)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426139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</a:t>
            </a:r>
            <a:r>
              <a:rPr lang="de-CH" dirty="0"/>
              <a:t> </a:t>
            </a:r>
            <a:r>
              <a:rPr lang="de-CH" dirty="0" smtClean="0"/>
              <a:t>(nach Anwendung des Trendfaktors)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5691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47670" y="255249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nat_rate_span_dyas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256228" y="1511447"/>
            <a:ext cx="285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Jahr = 2030, </a:t>
            </a:r>
            <a:br>
              <a:rPr lang="de-CH" sz="1200" dirty="0" smtClean="0">
                <a:latin typeface="Calibri" panose="020F0502020204030204" pitchFamily="34" charset="0"/>
              </a:rPr>
            </a:b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31" name="Freihandform 30"/>
          <p:cNvSpPr/>
          <p:nvPr/>
        </p:nvSpPr>
        <p:spPr bwMode="auto">
          <a:xfrm>
            <a:off x="3032368" y="2643384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320126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KAREB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650042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Wohnanteil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49322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-100%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78894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091219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maximalem Wohnanteil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car_resi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minimalem Wohnanteil nach BZO</a:t>
              </a: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13437" y="3567341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realem Wohnanteil</a:t>
              </a:r>
            </a:p>
          </p:txBody>
        </p:sp>
        <p:cxnSp>
          <p:nvCxnSpPr>
            <p:cNvPr id="48" name="Gerader Verbinder 47"/>
            <p:cNvCxnSpPr/>
            <p:nvPr/>
          </p:nvCxnSpPr>
          <p:spPr bwMode="auto">
            <a:xfrm>
              <a:off x="3097932" y="3797763"/>
              <a:ext cx="140206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 rot="5400000">
              <a:off x="3078179" y="3662763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>
              <a:off x="4480992" y="3797763"/>
              <a:ext cx="0" cy="81195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Ellipse 49"/>
            <p:cNvSpPr/>
            <p:nvPr/>
          </p:nvSpPr>
          <p:spPr bwMode="auto">
            <a:xfrm>
              <a:off x="4416009" y="37328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4093350" y="4727268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4480139" y="4465937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753231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Arealüberbauungen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30660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69563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mit Arealüberbauungen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car_plot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ohne Arealüberbauungen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9154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Ausbaugrad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359217" y="1412775"/>
            <a:ext cx="6768753" cy="4201799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674086" y="4323692"/>
            <a:ext cx="1448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Parameterwert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72839" y="2492896"/>
            <a:ext cx="0" cy="223776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526108" y="2411140"/>
            <a:ext cx="1574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Flächen (Kapazität)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3798985" y="1626619"/>
            <a:ext cx="2366717" cy="578245"/>
            <a:chOff x="3489536" y="1584387"/>
            <a:chExt cx="2366717" cy="578245"/>
          </a:xfrm>
        </p:grpSpPr>
        <p:sp>
          <p:nvSpPr>
            <p:cNvPr id="22" name="Abgerundetes Rechteck 21"/>
            <p:cNvSpPr/>
            <p:nvPr/>
          </p:nvSpPr>
          <p:spPr bwMode="auto">
            <a:xfrm>
              <a:off x="3489536" y="1584387"/>
              <a:ext cx="2366717" cy="5782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489536" y="1638046"/>
              <a:ext cx="2366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Altstetten,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Eigentumsart = Gemeinnützig</a:t>
              </a:r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3132508" y="4730660"/>
            <a:ext cx="77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0%</a:t>
            </a:r>
          </a:p>
        </p:txBody>
      </p:sp>
      <p:cxnSp>
        <p:nvCxnSpPr>
          <p:cNvPr id="35" name="Gerader Verbinder 34"/>
          <p:cNvCxnSpPr>
            <a:endCxn id="37" idx="3"/>
          </p:cNvCxnSpPr>
          <p:nvPr/>
        </p:nvCxnSpPr>
        <p:spPr bwMode="auto">
          <a:xfrm flipV="1">
            <a:off x="3483934" y="3030887"/>
            <a:ext cx="2404652" cy="1300445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Ellipse 35"/>
          <p:cNvSpPr/>
          <p:nvPr/>
        </p:nvSpPr>
        <p:spPr bwMode="auto">
          <a:xfrm>
            <a:off x="3424617" y="4262677"/>
            <a:ext cx="129897" cy="129897"/>
          </a:xfrm>
          <a:prstGeom prst="ellipse">
            <a:avLst/>
          </a:pr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Ellipse 36"/>
          <p:cNvSpPr/>
          <p:nvPr/>
        </p:nvSpPr>
        <p:spPr bwMode="auto">
          <a:xfrm>
            <a:off x="5869563" y="2920013"/>
            <a:ext cx="129897" cy="129897"/>
          </a:xfrm>
          <a:prstGeom prst="ellipse">
            <a:avLst/>
          </a:pr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Gerader Verbinder 37"/>
          <p:cNvCxnSpPr/>
          <p:nvPr/>
        </p:nvCxnSpPr>
        <p:spPr bwMode="auto">
          <a:xfrm>
            <a:off x="3097932" y="2996952"/>
            <a:ext cx="2842220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r Verbinder 38"/>
          <p:cNvCxnSpPr/>
          <p:nvPr/>
        </p:nvCxnSpPr>
        <p:spPr bwMode="auto">
          <a:xfrm>
            <a:off x="5940152" y="2996952"/>
            <a:ext cx="0" cy="1592721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r Verbinder 39"/>
          <p:cNvCxnSpPr/>
          <p:nvPr/>
        </p:nvCxnSpPr>
        <p:spPr bwMode="auto">
          <a:xfrm>
            <a:off x="3491880" y="4337546"/>
            <a:ext cx="1" cy="249667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>
            <a:off x="3077761" y="4339156"/>
            <a:ext cx="406199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Gerader Verbinder 30"/>
          <p:cNvCxnSpPr/>
          <p:nvPr/>
        </p:nvCxnSpPr>
        <p:spPr bwMode="auto">
          <a:xfrm rot="5400000">
            <a:off x="3100550" y="2861952"/>
            <a:ext cx="0" cy="270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Gerader Verbinder 29"/>
          <p:cNvCxnSpPr/>
          <p:nvPr/>
        </p:nvCxnSpPr>
        <p:spPr bwMode="auto">
          <a:xfrm rot="5400000">
            <a:off x="3070189" y="4202546"/>
            <a:ext cx="0" cy="270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Gerader Verbinder 6"/>
          <p:cNvCxnSpPr/>
          <p:nvPr/>
        </p:nvCxnSpPr>
        <p:spPr bwMode="auto">
          <a:xfrm>
            <a:off x="3489536" y="4483720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1437126" y="2841102"/>
            <a:ext cx="156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gemäss KaReB </a:t>
            </a:r>
          </a:p>
        </p:txBody>
      </p:sp>
      <p:cxnSp>
        <p:nvCxnSpPr>
          <p:cNvPr id="18" name="Gerade Verbindung mit Pfeil 17"/>
          <p:cNvCxnSpPr>
            <a:stCxn id="58" idx="2"/>
          </p:cNvCxnSpPr>
          <p:nvPr/>
        </p:nvCxnSpPr>
        <p:spPr bwMode="auto">
          <a:xfrm flipV="1">
            <a:off x="5181972" y="3409950"/>
            <a:ext cx="0" cy="1199770"/>
          </a:xfrm>
          <a:prstGeom prst="straightConnector1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4565045" y="4476045"/>
            <a:ext cx="1375107" cy="574585"/>
            <a:chOff x="4565045" y="4476045"/>
            <a:chExt cx="1375107" cy="574585"/>
          </a:xfrm>
        </p:grpSpPr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car_uti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44" name="Gerade Verbindung mit Pfeil 43"/>
          <p:cNvCxnSpPr/>
          <p:nvPr/>
        </p:nvCxnSpPr>
        <p:spPr bwMode="auto">
          <a:xfrm>
            <a:off x="2927840" y="4602294"/>
            <a:ext cx="495652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feld 59"/>
          <p:cNvSpPr txBox="1"/>
          <p:nvPr/>
        </p:nvSpPr>
        <p:spPr>
          <a:xfrm>
            <a:off x="2136424" y="3181226"/>
            <a:ext cx="898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im Modell verwendet</a:t>
            </a:r>
          </a:p>
        </p:txBody>
      </p:sp>
      <p:cxnSp>
        <p:nvCxnSpPr>
          <p:cNvPr id="56" name="Gerade Verbindung mit Pfeil 55"/>
          <p:cNvCxnSpPr/>
          <p:nvPr/>
        </p:nvCxnSpPr>
        <p:spPr bwMode="auto">
          <a:xfrm flipH="1">
            <a:off x="3097932" y="3409950"/>
            <a:ext cx="2084041" cy="0"/>
          </a:xfrm>
          <a:prstGeom prst="straightConnector1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feld 63"/>
          <p:cNvSpPr txBox="1"/>
          <p:nvPr/>
        </p:nvSpPr>
        <p:spPr>
          <a:xfrm>
            <a:off x="2312218" y="4183632"/>
            <a:ext cx="667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0 m</a:t>
            </a:r>
            <a:r>
              <a:rPr lang="de-CH" sz="1200" b="1" baseline="300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6016349" y="4756603"/>
            <a:ext cx="77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100%</a:t>
            </a:r>
          </a:p>
        </p:txBody>
      </p:sp>
      <p:cxnSp>
        <p:nvCxnSpPr>
          <p:cNvPr id="43" name="Gerader Verbinder 42"/>
          <p:cNvCxnSpPr/>
          <p:nvPr/>
        </p:nvCxnSpPr>
        <p:spPr bwMode="auto">
          <a:xfrm>
            <a:off x="6372200" y="4475067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5324748" y="4960690"/>
            <a:ext cx="1185595" cy="440910"/>
            <a:chOff x="4307431" y="5780126"/>
            <a:chExt cx="1185595" cy="440910"/>
          </a:xfrm>
        </p:grpSpPr>
        <p:sp>
          <p:nvSpPr>
            <p:cNvPr id="50" name="Pfeil nach unten 49"/>
            <p:cNvSpPr/>
            <p:nvPr/>
          </p:nvSpPr>
          <p:spPr bwMode="auto">
            <a:xfrm flipV="1">
              <a:off x="4816346" y="57801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/>
            <p:cNvGrpSpPr/>
            <p:nvPr/>
          </p:nvGrpSpPr>
          <p:grpSpPr>
            <a:xfrm>
              <a:off x="4307431" y="5929075"/>
              <a:ext cx="1185595" cy="291961"/>
              <a:chOff x="4030571" y="4962218"/>
              <a:chExt cx="1185595" cy="291961"/>
            </a:xfrm>
          </p:grpSpPr>
          <p:sp>
            <p:nvSpPr>
              <p:cNvPr id="52" name="Abgerundetes Rechteck 51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car_uti_input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23723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bis zum Zieljahr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245778" y="1628800"/>
            <a:ext cx="6206542" cy="3672408"/>
            <a:chOff x="1245778" y="1628800"/>
            <a:chExt cx="6206542" cy="3672408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56749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628800"/>
              <a:ext cx="6192688" cy="367240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72839" y="249289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45778" y="2413961"/>
              <a:ext cx="1840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Inanspruchnahme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635896" y="1770635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cxnSp>
          <p:nvCxnSpPr>
            <p:cNvPr id="38" name="Gerader Verbinder 37"/>
            <p:cNvCxnSpPr/>
            <p:nvPr/>
          </p:nvCxnSpPr>
          <p:spPr bwMode="auto">
            <a:xfrm>
              <a:off x="3097932" y="3446350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331135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1835696" y="3290500"/>
              <a:ext cx="1128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gemäss KaReB</a:t>
              </a:r>
            </a:p>
          </p:txBody>
        </p:sp>
        <p:sp>
          <p:nvSpPr>
            <p:cNvPr id="108" name="Abgerundetes Rechteck 107"/>
            <p:cNvSpPr/>
            <p:nvPr/>
          </p:nvSpPr>
          <p:spPr bwMode="auto">
            <a:xfrm>
              <a:off x="4910638" y="3112703"/>
              <a:ext cx="885498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796792" y="3102145"/>
              <a:ext cx="1143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car_pp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6" name="Gerader Verbinder 45"/>
            <p:cNvCxnSpPr/>
            <p:nvPr/>
          </p:nvCxnSpPr>
          <p:spPr bwMode="auto">
            <a:xfrm flipH="1">
              <a:off x="4568352" y="3068960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Gerader Verbinder 47"/>
            <p:cNvCxnSpPr/>
            <p:nvPr/>
          </p:nvCxnSpPr>
          <p:spPr bwMode="auto">
            <a:xfrm rot="5400000">
              <a:off x="4568352" y="292676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 rot="5400000">
              <a:off x="4570174" y="3292668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feld 49"/>
            <p:cNvSpPr txBox="1"/>
            <p:nvPr/>
          </p:nvSpPr>
          <p:spPr>
            <a:xfrm>
              <a:off x="1370404" y="2935977"/>
              <a:ext cx="16168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sp>
          <p:nvSpPr>
            <p:cNvPr id="51" name="Rechteck 50"/>
            <p:cNvSpPr/>
            <p:nvPr/>
          </p:nvSpPr>
          <p:spPr bwMode="auto">
            <a:xfrm>
              <a:off x="3706262" y="3065422"/>
              <a:ext cx="648072" cy="422019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3707904" y="3432967"/>
              <a:ext cx="648072" cy="158634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3075906" y="3082814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Gerader Verbinder 52"/>
            <p:cNvCxnSpPr/>
            <p:nvPr/>
          </p:nvCxnSpPr>
          <p:spPr bwMode="auto">
            <a:xfrm rot="5400000">
              <a:off x="3078524" y="2947814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 flipV="1">
              <a:off x="2927840" y="5019313"/>
              <a:ext cx="2364240" cy="951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107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Herkunft: Baby und Mutter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6315911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pro Jahr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635896" y="3207459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259632" y="1484784"/>
            <a:ext cx="6480720" cy="4320480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2640791" y="2132856"/>
            <a:ext cx="0" cy="266429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259632" y="2053921"/>
            <a:ext cx="1395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Inanspruchnahme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pro Jahr in %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2933052" y="237865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3933475" y="1698627"/>
            <a:ext cx="2366717" cy="578245"/>
            <a:chOff x="3489536" y="1584387"/>
            <a:chExt cx="2366717" cy="578245"/>
          </a:xfrm>
        </p:grpSpPr>
        <p:sp>
          <p:nvSpPr>
            <p:cNvPr id="22" name="Abgerundetes Rechteck 21"/>
            <p:cNvSpPr/>
            <p:nvPr/>
          </p:nvSpPr>
          <p:spPr bwMode="auto">
            <a:xfrm>
              <a:off x="3489536" y="1584387"/>
              <a:ext cx="2366717" cy="5782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489536" y="1638046"/>
              <a:ext cx="2366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Altstetten,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Eigentumsart = Gemeinnützig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940152" y="3764900"/>
            <a:ext cx="1321163" cy="288724"/>
            <a:chOff x="4365523" y="3754192"/>
            <a:chExt cx="1321163" cy="288724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4478474" y="3765917"/>
              <a:ext cx="1083538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365523" y="3754192"/>
              <a:ext cx="1321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car_lamda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6905554" y="4659273"/>
            <a:ext cx="76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Jahre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623626" y="4779136"/>
            <a:ext cx="1054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Beginn der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Szenarien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979894" y="4788686"/>
            <a:ext cx="1256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Ende der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Szenarien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5187806" y="4796257"/>
            <a:ext cx="1256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Zieljahr</a:t>
            </a: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3153046" y="2699683"/>
            <a:ext cx="0" cy="1953453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r Verbinder 38"/>
          <p:cNvCxnSpPr/>
          <p:nvPr/>
        </p:nvCxnSpPr>
        <p:spPr bwMode="auto">
          <a:xfrm>
            <a:off x="5816007" y="4437112"/>
            <a:ext cx="0" cy="216024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Freihandform 6"/>
          <p:cNvSpPr/>
          <p:nvPr/>
        </p:nvSpPr>
        <p:spPr bwMode="auto">
          <a:xfrm>
            <a:off x="3155214" y="2699683"/>
            <a:ext cx="2667000" cy="1957754"/>
          </a:xfrm>
          <a:custGeom>
            <a:avLst/>
            <a:gdLst>
              <a:gd name="connsiteX0" fmla="*/ 5861 w 2667000"/>
              <a:gd name="connsiteY0" fmla="*/ 1946031 h 1957754"/>
              <a:gd name="connsiteX1" fmla="*/ 2661138 w 2667000"/>
              <a:gd name="connsiteY1" fmla="*/ 1957754 h 1957754"/>
              <a:gd name="connsiteX2" fmla="*/ 2667000 w 2667000"/>
              <a:gd name="connsiteY2" fmla="*/ 1735015 h 1957754"/>
              <a:gd name="connsiteX3" fmla="*/ 2397369 w 2667000"/>
              <a:gd name="connsiteY3" fmla="*/ 1682262 h 1957754"/>
              <a:gd name="connsiteX4" fmla="*/ 2145323 w 2667000"/>
              <a:gd name="connsiteY4" fmla="*/ 1635369 h 1957754"/>
              <a:gd name="connsiteX5" fmla="*/ 1822938 w 2667000"/>
              <a:gd name="connsiteY5" fmla="*/ 1570892 h 1957754"/>
              <a:gd name="connsiteX6" fmla="*/ 1529861 w 2667000"/>
              <a:gd name="connsiteY6" fmla="*/ 1482969 h 1957754"/>
              <a:gd name="connsiteX7" fmla="*/ 1289538 w 2667000"/>
              <a:gd name="connsiteY7" fmla="*/ 1389185 h 1957754"/>
              <a:gd name="connsiteX8" fmla="*/ 996461 w 2667000"/>
              <a:gd name="connsiteY8" fmla="*/ 1236785 h 1957754"/>
              <a:gd name="connsiteX9" fmla="*/ 779584 w 2667000"/>
              <a:gd name="connsiteY9" fmla="*/ 1084385 h 1957754"/>
              <a:gd name="connsiteX10" fmla="*/ 592015 w 2667000"/>
              <a:gd name="connsiteY10" fmla="*/ 914400 h 1957754"/>
              <a:gd name="connsiteX11" fmla="*/ 451338 w 2667000"/>
              <a:gd name="connsiteY11" fmla="*/ 750277 h 1957754"/>
              <a:gd name="connsiteX12" fmla="*/ 328246 w 2667000"/>
              <a:gd name="connsiteY12" fmla="*/ 580292 h 1957754"/>
              <a:gd name="connsiteX13" fmla="*/ 205153 w 2667000"/>
              <a:gd name="connsiteY13" fmla="*/ 381000 h 1957754"/>
              <a:gd name="connsiteX14" fmla="*/ 82061 w 2667000"/>
              <a:gd name="connsiteY14" fmla="*/ 158262 h 1957754"/>
              <a:gd name="connsiteX15" fmla="*/ 0 w 2667000"/>
              <a:gd name="connsiteY15" fmla="*/ 0 h 1957754"/>
              <a:gd name="connsiteX16" fmla="*/ 5861 w 2667000"/>
              <a:gd name="connsiteY16" fmla="*/ 1946031 h 195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67000" h="1957754">
                <a:moveTo>
                  <a:pt x="5861" y="1946031"/>
                </a:moveTo>
                <a:lnTo>
                  <a:pt x="2661138" y="1957754"/>
                </a:lnTo>
                <a:lnTo>
                  <a:pt x="2667000" y="1735015"/>
                </a:lnTo>
                <a:lnTo>
                  <a:pt x="2397369" y="1682262"/>
                </a:lnTo>
                <a:lnTo>
                  <a:pt x="2145323" y="1635369"/>
                </a:lnTo>
                <a:lnTo>
                  <a:pt x="1822938" y="1570892"/>
                </a:lnTo>
                <a:lnTo>
                  <a:pt x="1529861" y="1482969"/>
                </a:lnTo>
                <a:lnTo>
                  <a:pt x="1289538" y="1389185"/>
                </a:lnTo>
                <a:lnTo>
                  <a:pt x="996461" y="1236785"/>
                </a:lnTo>
                <a:lnTo>
                  <a:pt x="779584" y="1084385"/>
                </a:lnTo>
                <a:lnTo>
                  <a:pt x="592015" y="914400"/>
                </a:lnTo>
                <a:lnTo>
                  <a:pt x="451338" y="750277"/>
                </a:lnTo>
                <a:lnTo>
                  <a:pt x="328246" y="580292"/>
                </a:lnTo>
                <a:lnTo>
                  <a:pt x="205153" y="381000"/>
                </a:lnTo>
                <a:lnTo>
                  <a:pt x="82061" y="158262"/>
                </a:lnTo>
                <a:lnTo>
                  <a:pt x="0" y="0"/>
                </a:lnTo>
                <a:cubicBezTo>
                  <a:pt x="1954" y="648677"/>
                  <a:pt x="3907" y="1297354"/>
                  <a:pt x="5861" y="1946031"/>
                </a:cubicBez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reihandform 1"/>
          <p:cNvSpPr/>
          <p:nvPr/>
        </p:nvSpPr>
        <p:spPr bwMode="auto">
          <a:xfrm>
            <a:off x="3157819" y="2704893"/>
            <a:ext cx="3450276" cy="1850416"/>
          </a:xfrm>
          <a:custGeom>
            <a:avLst/>
            <a:gdLst>
              <a:gd name="connsiteX0" fmla="*/ 0 w 3556000"/>
              <a:gd name="connsiteY0" fmla="*/ 0 h 1507067"/>
              <a:gd name="connsiteX1" fmla="*/ 1126066 w 3556000"/>
              <a:gd name="connsiteY1" fmla="*/ 1049867 h 1507067"/>
              <a:gd name="connsiteX2" fmla="*/ 3556000 w 3556000"/>
              <a:gd name="connsiteY2" fmla="*/ 1507067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6000" h="1507067">
                <a:moveTo>
                  <a:pt x="0" y="0"/>
                </a:moveTo>
                <a:cubicBezTo>
                  <a:pt x="266699" y="399344"/>
                  <a:pt x="533399" y="798689"/>
                  <a:pt x="1126066" y="1049867"/>
                </a:cubicBezTo>
                <a:cubicBezTo>
                  <a:pt x="1718733" y="1301045"/>
                  <a:pt x="2637366" y="1404056"/>
                  <a:pt x="3556000" y="1507067"/>
                </a:cubicBezTo>
              </a:path>
            </a:pathLst>
          </a:custGeom>
          <a:noFill/>
          <a:ln w="2222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Gerade Verbindung mit Pfeil 26"/>
          <p:cNvCxnSpPr/>
          <p:nvPr/>
        </p:nvCxnSpPr>
        <p:spPr bwMode="auto">
          <a:xfrm>
            <a:off x="2504259" y="4653136"/>
            <a:ext cx="495652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Gerader Verbinder 33"/>
          <p:cNvCxnSpPr/>
          <p:nvPr/>
        </p:nvCxnSpPr>
        <p:spPr bwMode="auto">
          <a:xfrm>
            <a:off x="5816007" y="4526054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Gerader Verbinder 29"/>
          <p:cNvCxnSpPr/>
          <p:nvPr/>
        </p:nvCxnSpPr>
        <p:spPr bwMode="auto">
          <a:xfrm>
            <a:off x="6608095" y="4518483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r Verbinder 28"/>
          <p:cNvCxnSpPr/>
          <p:nvPr/>
        </p:nvCxnSpPr>
        <p:spPr bwMode="auto">
          <a:xfrm>
            <a:off x="3153046" y="4527136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feld 53"/>
          <p:cNvSpPr txBox="1"/>
          <p:nvPr/>
        </p:nvSpPr>
        <p:spPr>
          <a:xfrm>
            <a:off x="3167012" y="3985814"/>
            <a:ext cx="140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Summe: </a:t>
            </a:r>
            <a:b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Inanspruchnahme </a:t>
            </a:r>
            <a:b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bis zum Zieljahr</a:t>
            </a:r>
          </a:p>
        </p:txBody>
      </p:sp>
      <p:sp>
        <p:nvSpPr>
          <p:cNvPr id="56" name="Abgerundetes Rechteck 55"/>
          <p:cNvSpPr/>
          <p:nvPr/>
        </p:nvSpPr>
        <p:spPr bwMode="auto">
          <a:xfrm>
            <a:off x="5979894" y="4202649"/>
            <a:ext cx="1025679" cy="25269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5857194" y="4172919"/>
            <a:ext cx="1289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y = exp (</a:t>
            </a:r>
            <a:r>
              <a:rPr lang="de-CH" sz="1200" b="1" dirty="0">
                <a:solidFill>
                  <a:schemeClr val="bg1"/>
                </a:solidFill>
                <a:latin typeface="Symbol" panose="05050102010706020507" pitchFamily="18" charset="2"/>
              </a:rPr>
              <a:t>l</a:t>
            </a:r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 * </a:t>
            </a:r>
            <a:r>
              <a:rPr lang="de-CH" sz="1200" b="1" dirty="0">
                <a:solidFill>
                  <a:schemeClr val="bg1"/>
                </a:solidFill>
                <a:latin typeface="Symbol" panose="05050102010706020507" pitchFamily="18" charset="2"/>
              </a:rPr>
              <a:t>D</a:t>
            </a:r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t)</a:t>
            </a:r>
          </a:p>
        </p:txBody>
      </p:sp>
      <p:sp>
        <p:nvSpPr>
          <p:cNvPr id="58" name="Pfeil nach unten 57"/>
          <p:cNvSpPr/>
          <p:nvPr/>
        </p:nvSpPr>
        <p:spPr bwMode="auto">
          <a:xfrm>
            <a:off x="6478032" y="3972864"/>
            <a:ext cx="216024" cy="260406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5436096" y="5158466"/>
            <a:ext cx="756685" cy="440910"/>
            <a:chOff x="5488802" y="5197541"/>
            <a:chExt cx="756685" cy="440910"/>
          </a:xfrm>
        </p:grpSpPr>
        <p:sp>
          <p:nvSpPr>
            <p:cNvPr id="37" name="Pfeil nach unten 36"/>
            <p:cNvSpPr/>
            <p:nvPr/>
          </p:nvSpPr>
          <p:spPr bwMode="auto">
            <a:xfrm flipV="1">
              <a:off x="5763384" y="519754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Abgerundetes Rechteck 39"/>
            <p:cNvSpPr/>
            <p:nvPr/>
          </p:nvSpPr>
          <p:spPr bwMode="auto">
            <a:xfrm>
              <a:off x="5580112" y="5361452"/>
              <a:ext cx="57606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5488802" y="5346490"/>
              <a:ext cx="756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38663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WOHNFLÄCHENKONSUM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78801513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58376" y="1927865"/>
              <a:ext cx="4521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</a:t>
              </a:r>
              <a:r>
                <a:rPr lang="de-CH" sz="1200" dirty="0" err="1" smtClean="0">
                  <a:latin typeface="Calibri" panose="020F0502020204030204" pitchFamily="34" charset="0"/>
                </a:rPr>
                <a:t>Höngg</a:t>
              </a:r>
              <a:r>
                <a:rPr lang="de-CH" sz="1200" dirty="0" smtClean="0">
                  <a:latin typeface="Calibri" panose="020F0502020204030204" pitchFamily="34" charset="0"/>
                </a:rPr>
                <a:t>, Eigentumsart </a:t>
              </a:r>
              <a:r>
                <a:rPr lang="de-CH" sz="1200" dirty="0">
                  <a:latin typeface="Calibri" panose="020F0502020204030204" pitchFamily="34" charset="0"/>
                </a:rPr>
                <a:t>= g</a:t>
              </a:r>
              <a:r>
                <a:rPr lang="de-CH" sz="1200" dirty="0" smtClean="0">
                  <a:latin typeface="Calibri" panose="020F0502020204030204" pitchFamily="34" charset="0"/>
                </a:rPr>
                <a:t>emeinnützig 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spa_thres_percent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spa_prop_trend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2384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</a:t>
              </a:r>
              <a:r>
                <a:rPr lang="de-CH" sz="1200" dirty="0" err="1" smtClean="0">
                  <a:latin typeface="Calibri" panose="020F0502020204030204" pitchFamily="34" charset="0"/>
                </a:rPr>
                <a:t>Höngg</a:t>
              </a:r>
              <a:r>
                <a:rPr lang="de-CH" sz="1200" dirty="0" smtClean="0">
                  <a:latin typeface="Calibri" panose="020F0502020204030204" pitchFamily="34" charset="0"/>
                </a:rPr>
                <a:t>, Eigentumsart </a:t>
              </a:r>
              <a:r>
                <a:rPr lang="de-CH" sz="1200" dirty="0">
                  <a:latin typeface="Calibri" panose="020F0502020204030204" pitchFamily="34" charset="0"/>
                </a:rPr>
                <a:t>= g</a:t>
              </a:r>
              <a:r>
                <a:rPr lang="de-CH" sz="1200" dirty="0" smtClean="0">
                  <a:latin typeface="Calibri" panose="020F0502020204030204" pitchFamily="34" charset="0"/>
                </a:rPr>
                <a:t>emeinnützig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spa_window_thres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71136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971600" y="620688"/>
            <a:ext cx="7128792" cy="5184576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915816" y="2780740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alte Folien</a:t>
            </a:r>
          </a:p>
        </p:txBody>
      </p:sp>
    </p:spTree>
    <p:extLst>
      <p:ext uri="{BB962C8B-B14F-4D97-AF65-F5344CB8AC3E}">
        <p14:creationId xmlns:p14="http://schemas.microsoft.com/office/powerpoint/2010/main" val="354030139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Modelle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MODELLSTRUKTUR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155632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Modellstruktur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1043608" y="1340768"/>
            <a:ext cx="6264696" cy="4249172"/>
            <a:chOff x="1043608" y="1340768"/>
            <a:chExt cx="6264696" cy="424917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043608" y="1340768"/>
              <a:ext cx="6264696" cy="4249172"/>
            </a:xfrm>
            <a:prstGeom prst="roundRect">
              <a:avLst>
                <a:gd name="adj" fmla="val 5174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1278170" y="1485061"/>
              <a:ext cx="1837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Wohnraummodell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834078" y="365971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3293092" y="22528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 bwMode="auto">
            <a:xfrm>
              <a:off x="1377869" y="2983822"/>
              <a:ext cx="5629584" cy="2382807"/>
            </a:xfrm>
            <a:prstGeom prst="roundRect">
              <a:avLst>
                <a:gd name="adj" fmla="val 517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417253" y="3028851"/>
              <a:ext cx="15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Demographiemodell</a:t>
              </a:r>
            </a:p>
          </p:txBody>
        </p:sp>
        <p:sp>
          <p:nvSpPr>
            <p:cNvPr id="4" name="Richtungspfeil 3"/>
            <p:cNvSpPr/>
            <p:nvPr/>
          </p:nvSpPr>
          <p:spPr bwMode="auto">
            <a:xfrm>
              <a:off x="1355410" y="1988840"/>
              <a:ext cx="1760744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ichtungspfeil 38"/>
            <p:cNvSpPr/>
            <p:nvPr/>
          </p:nvSpPr>
          <p:spPr bwMode="auto">
            <a:xfrm>
              <a:off x="3293092" y="1993203"/>
              <a:ext cx="1781495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377868" y="2027354"/>
              <a:ext cx="1537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Wohnungsbestand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Bauprojekte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Reserven</a:t>
              </a:r>
            </a:p>
          </p:txBody>
        </p:sp>
        <p:sp>
          <p:nvSpPr>
            <p:cNvPr id="42" name="Richtungspfeil 41"/>
            <p:cNvSpPr/>
            <p:nvPr/>
          </p:nvSpPr>
          <p:spPr bwMode="auto">
            <a:xfrm>
              <a:off x="5347679" y="1985559"/>
              <a:ext cx="1659774" cy="723361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293092" y="2124050"/>
              <a:ext cx="1837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Wohnflächenkonsum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Belegungsquote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365638" y="2090324"/>
              <a:ext cx="1641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Personenobergrenze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(pro Quartier und Jahr)</a:t>
              </a:r>
            </a:p>
          </p:txBody>
        </p:sp>
        <p:sp>
          <p:nvSpPr>
            <p:cNvPr id="47" name="Richtungspfeil 46"/>
            <p:cNvSpPr/>
            <p:nvPr/>
          </p:nvSpPr>
          <p:spPr bwMode="auto">
            <a:xfrm>
              <a:off x="2048021" y="3851755"/>
              <a:ext cx="1169275" cy="527626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ichtungspfeil 48"/>
            <p:cNvSpPr/>
            <p:nvPr/>
          </p:nvSpPr>
          <p:spPr bwMode="auto">
            <a:xfrm rot="5400000">
              <a:off x="3837803" y="3351873"/>
              <a:ext cx="745752" cy="1698732"/>
            </a:xfrm>
            <a:prstGeom prst="homePlate">
              <a:avLst>
                <a:gd name="adj" fmla="val 20704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089249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Geburt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Zuzug</a:t>
              </a:r>
            </a:p>
          </p:txBody>
        </p:sp>
        <p:sp>
          <p:nvSpPr>
            <p:cNvPr id="52" name="Richtungspfeil 51"/>
            <p:cNvSpPr/>
            <p:nvPr/>
          </p:nvSpPr>
          <p:spPr bwMode="auto">
            <a:xfrm>
              <a:off x="5228812" y="3839382"/>
              <a:ext cx="1129940" cy="501477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5220072" y="3831431"/>
              <a:ext cx="870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Todesfall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Wegzug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3673425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Umzug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Einbürgerung</a:t>
              </a:r>
            </a:p>
          </p:txBody>
        </p:sp>
        <p:sp>
          <p:nvSpPr>
            <p:cNvPr id="56" name="Richtungspfeil 55"/>
            <p:cNvSpPr/>
            <p:nvPr/>
          </p:nvSpPr>
          <p:spPr bwMode="auto">
            <a:xfrm>
              <a:off x="3356578" y="333709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371945" y="3321051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Vorjahr</a:t>
              </a:r>
            </a:p>
          </p:txBody>
        </p:sp>
        <p:sp>
          <p:nvSpPr>
            <p:cNvPr id="57" name="Richtungspfeil 56"/>
            <p:cNvSpPr/>
            <p:nvPr/>
          </p:nvSpPr>
          <p:spPr bwMode="auto">
            <a:xfrm>
              <a:off x="3356578" y="463920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361312" y="4623519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Jahr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14237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ALLGEMEINES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00051493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283711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246863"/>
      </p:ext>
    </p:extLst>
  </p:cSld>
  <p:clrMapOvr>
    <a:masterClrMapping/>
  </p:clrMapOvr>
</p:sld>
</file>

<file path=ppt/theme/theme1.xml><?xml version="1.0" encoding="utf-8"?>
<a:theme xmlns:a="http://schemas.openxmlformats.org/drawingml/2006/main" name="Leer">
  <a:themeElements>
    <a:clrScheme name="Le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3276</Words>
  <Application>Microsoft Office PowerPoint</Application>
  <PresentationFormat>Bildschirmpräsentation (4:3)</PresentationFormat>
  <Paragraphs>1234</Paragraphs>
  <Slides>112</Slides>
  <Notes>112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112</vt:i4>
      </vt:variant>
    </vt:vector>
  </HeadingPairs>
  <TitlesOfParts>
    <vt:vector size="118" baseType="lpstr">
      <vt:lpstr>Arial</vt:lpstr>
      <vt:lpstr>Calibri</vt:lpstr>
      <vt:lpstr>Symbol</vt:lpstr>
      <vt:lpstr>Times</vt:lpstr>
      <vt:lpstr>Wingdings</vt:lpstr>
      <vt:lpstr>Leer</vt:lpstr>
      <vt:lpstr>PowerPoint-Präsentation</vt:lpstr>
      <vt:lpstr>TFR-Plots mit dem Ziel:  Beginn der Basisjahre festlegen</vt:lpstr>
      <vt:lpstr>Fertilitätsraten für einzelne Basisjahre</vt:lpstr>
      <vt:lpstr>tail-Korrekturen</vt:lpstr>
      <vt:lpstr>Fit: gam</vt:lpstr>
      <vt:lpstr>Zukunft: Trend und Mittel</vt:lpstr>
      <vt:lpstr>Zukunft: moving-average-Filter für Knickpunkt</vt:lpstr>
      <vt:lpstr>Zukunft: gam</vt:lpstr>
      <vt:lpstr>PowerPoint-Präsentation</vt:lpstr>
      <vt:lpstr>Plots, Ziele </vt:lpstr>
      <vt:lpstr>Baby: andere Herkunft als die Mutter</vt:lpstr>
      <vt:lpstr>Zukunft: Trend und Mittel</vt:lpstr>
      <vt:lpstr>Zukunft: moving-average-Filter für Knickpunkt</vt:lpstr>
      <vt:lpstr>PowerPoint-Präsentation</vt:lpstr>
      <vt:lpstr>Sekundäres Geschlechtsverhältnis</vt:lpstr>
      <vt:lpstr>PowerPoint-Präsentation</vt:lpstr>
      <vt:lpstr>Mortalität</vt:lpstr>
      <vt:lpstr>Basisjahre festlegen</vt:lpstr>
      <vt:lpstr>Zürich: Mortalitätsrate inkl. Tail-Korrektur</vt:lpstr>
      <vt:lpstr>Schweiz: Mortalitätsrate inkl. Tail-Korrektur</vt:lpstr>
      <vt:lpstr>GAM</vt:lpstr>
      <vt:lpstr>Verhältnis der Mortalitätsraten</vt:lpstr>
      <vt:lpstr>PowerPoint-Präsentation</vt:lpstr>
      <vt:lpstr>Zuzug*: Zuzugsrate*, Trend und Mittel</vt:lpstr>
      <vt:lpstr>Zuzug*: Zuzugsrate*, Filter für Knickpunkt</vt:lpstr>
      <vt:lpstr>PowerPoint-Präsentation</vt:lpstr>
      <vt:lpstr>Zuzug*: Verteilung nach Geschlecht und Heimat,  Trend und Mittel</vt:lpstr>
      <vt:lpstr>Zuzug*: Verteilung nach Geschlecht und Heimat, Filter für Knickpunkt</vt:lpstr>
      <vt:lpstr>PowerPoint-Präsentation</vt:lpstr>
      <vt:lpstr>Zuzug*: Altersverteilung (Ablauf)</vt:lpstr>
      <vt:lpstr>Zuzug*, Altersverteilung: moving average</vt:lpstr>
      <vt:lpstr>Zuzug*, Altersverteilung: gam</vt:lpstr>
      <vt:lpstr>Zuzug*, Altersverteilung: Trend und Mittel</vt:lpstr>
      <vt:lpstr>Zuzug*, Altersverteilung: Filter für Knickpunkt</vt:lpstr>
      <vt:lpstr>PowerPoint-Präsentation</vt:lpstr>
      <vt:lpstr>Wegzug*: Wegzugsrate*, Trend und Mittel</vt:lpstr>
      <vt:lpstr>Wegzug*: Wegzugsrate*, Filter für Knickpunkt</vt:lpstr>
      <vt:lpstr>PowerPoint-Präsentation</vt:lpstr>
      <vt:lpstr>Wegzug*: Verteilung nach Geschlecht und Heimat,  Trend und Mittel</vt:lpstr>
      <vt:lpstr>Wegzug*: Verteilung nach Geschlecht und Heimat, Filter für Knickpunkt</vt:lpstr>
      <vt:lpstr>PowerPoint-Präsentation</vt:lpstr>
      <vt:lpstr>Wegzug*: Altersverteilung (Ablauf)</vt:lpstr>
      <vt:lpstr>Wegzug*, Altersverteilung: moving average</vt:lpstr>
      <vt:lpstr>Wegzug*, Altersverteilung: gam</vt:lpstr>
      <vt:lpstr>Wegzug*, Altersverteilung: Trend und Mittel</vt:lpstr>
      <vt:lpstr>Wegzug*, Altersverteilung: Filter für Knickpunkt</vt:lpstr>
      <vt:lpstr>PowerPoint-Präsentation</vt:lpstr>
      <vt:lpstr>Umzug an Zuzug*: Anteil</vt:lpstr>
      <vt:lpstr>Umzug an Zuzug*: Anteil</vt:lpstr>
      <vt:lpstr>Umzug: Filter über Alter (Vergangenheit, dyao)</vt:lpstr>
      <vt:lpstr>Umzug: Filter über Alter (Vergangenheit, dao)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Umzug: Filter über Alter (Vergangenheit, dyao)</vt:lpstr>
      <vt:lpstr>Umzug: Filter über Alter (Vergangenheit, dao)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Einbürgerung: Ideen</vt:lpstr>
      <vt:lpstr>Einbürgerung: zwei Teile </vt:lpstr>
      <vt:lpstr>Teil 1: zeitunabhängige Einbürgerungsrate</vt:lpstr>
      <vt:lpstr>Einbürgerung und ausländische Population: Filter über Alter</vt:lpstr>
      <vt:lpstr>Bei geringer Population: bestimmter Wert</vt:lpstr>
      <vt:lpstr>Glätten, damit kein Sprung</vt:lpstr>
      <vt:lpstr>Teil 2: Trendfaktor (2a: Rate nach Jahr und Alter)</vt:lpstr>
      <vt:lpstr>2a: Rate nach Jahr und Alter</vt:lpstr>
      <vt:lpstr>Einbürgerung und ausländische Population: Filter über Alter</vt:lpstr>
      <vt:lpstr>Bei geringer Population: bestimmter Wert</vt:lpstr>
      <vt:lpstr>Glätten, damit kein Sprung</vt:lpstr>
      <vt:lpstr>2b: Rate nach Alter</vt:lpstr>
      <vt:lpstr>Einbürgerung und ausländische Population: Filter über Alter</vt:lpstr>
      <vt:lpstr>Bei geringer Population: bestimmter Wert</vt:lpstr>
      <vt:lpstr>Glätten, damit kein Sprung</vt:lpstr>
      <vt:lpstr>2c: Trendfaktor</vt:lpstr>
      <vt:lpstr>Bei geringer Rate: bestimmter Trendfaktor wählen</vt:lpstr>
      <vt:lpstr>2d: Einbürgerungsrate  (Trend, berechnet mit  Trendfaktor)</vt:lpstr>
      <vt:lpstr>Glätten (nach Anwendung des Trendfaktors)</vt:lpstr>
      <vt:lpstr>PowerPoint-Präsentation</vt:lpstr>
      <vt:lpstr>KaReB: Wohnanteil</vt:lpstr>
      <vt:lpstr>KaReB: Arealüberbauungen</vt:lpstr>
      <vt:lpstr>KaReB: Ausbaugrad</vt:lpstr>
      <vt:lpstr>KaReB: Inanspruchnahme bis zum Zieljahr</vt:lpstr>
      <vt:lpstr>KaReB: Inanspruchnahme pro Jahr</vt:lpstr>
      <vt:lpstr>PowerPoint-Präsentation</vt:lpstr>
      <vt:lpstr>Wohnfläche pro Person</vt:lpstr>
      <vt:lpstr>Wohnfläche pro Person: Filter für Knickpunkt</vt:lpstr>
      <vt:lpstr>PowerPoint-Präsentation</vt:lpstr>
      <vt:lpstr>PowerPoint-Präsentation</vt:lpstr>
      <vt:lpstr>Modellstruktur</vt:lpstr>
      <vt:lpstr>PowerPoint-Präsentation</vt:lpstr>
      <vt:lpstr>Zeitliches</vt:lpstr>
      <vt:lpstr>Zeitliches</vt:lpstr>
      <vt:lpstr>PowerPoint-Präsentation</vt:lpstr>
      <vt:lpstr>mapWohnbau: Verzögerung der Projekte</vt:lpstr>
      <vt:lpstr>mapWohnbau: Verzögerung der Projekte</vt:lpstr>
      <vt:lpstr>Abgleich KaReB und mapWohnbau</vt:lpstr>
      <vt:lpstr>PowerPoint-Präsentation</vt:lpstr>
      <vt:lpstr>Wohnfläche pro Person</vt:lpstr>
      <vt:lpstr>Wohnfläche pro Person: Filter für Knickpunkt</vt:lpstr>
      <vt:lpstr>PowerPoint-Präsentation</vt:lpstr>
      <vt:lpstr>Belegungsquote</vt:lpstr>
      <vt:lpstr>Belegungsquote: Filter für Knickpunkt</vt:lpstr>
      <vt:lpstr>PowerPoint-Präsentation</vt:lpstr>
      <vt:lpstr>Eigentumsart</vt:lpstr>
      <vt:lpstr>Filter für Knickpunkt</vt:lpstr>
    </vt:vector>
  </TitlesOfParts>
  <Company>Scholtysik Niederberger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Denise Delemont</dc:creator>
  <cp:lastModifiedBy>Klemens Rosin (sszrok)</cp:lastModifiedBy>
  <cp:revision>1393</cp:revision>
  <cp:lastPrinted>2015-08-21T20:47:23Z</cp:lastPrinted>
  <dcterms:created xsi:type="dcterms:W3CDTF">2003-11-14T15:38:02Z</dcterms:created>
  <dcterms:modified xsi:type="dcterms:W3CDTF">2021-09-16T15:33:17Z</dcterms:modified>
</cp:coreProperties>
</file>