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73" r:id="rId17"/>
    <p:sldId id="862" r:id="rId18"/>
    <p:sldId id="863" r:id="rId19"/>
    <p:sldId id="762" r:id="rId20"/>
    <p:sldId id="778" r:id="rId21"/>
    <p:sldId id="872" r:id="rId22"/>
    <p:sldId id="772" r:id="rId23"/>
    <p:sldId id="766" r:id="rId24"/>
    <p:sldId id="767" r:id="rId25"/>
    <p:sldId id="773" r:id="rId26"/>
    <p:sldId id="775" r:id="rId27"/>
    <p:sldId id="776" r:id="rId28"/>
    <p:sldId id="777" r:id="rId29"/>
    <p:sldId id="779" r:id="rId30"/>
    <p:sldId id="781" r:id="rId31"/>
    <p:sldId id="783" r:id="rId32"/>
    <p:sldId id="785" r:id="rId33"/>
    <p:sldId id="786" r:id="rId34"/>
    <p:sldId id="787" r:id="rId35"/>
    <p:sldId id="854" r:id="rId36"/>
    <p:sldId id="855" r:id="rId37"/>
    <p:sldId id="849" r:id="rId38"/>
    <p:sldId id="850" r:id="rId39"/>
    <p:sldId id="853" r:id="rId40"/>
    <p:sldId id="852" r:id="rId41"/>
    <p:sldId id="858" r:id="rId42"/>
    <p:sldId id="859" r:id="rId43"/>
    <p:sldId id="794" r:id="rId44"/>
    <p:sldId id="864" r:id="rId45"/>
    <p:sldId id="865" r:id="rId46"/>
    <p:sldId id="866" r:id="rId47"/>
    <p:sldId id="867" r:id="rId48"/>
    <p:sldId id="868" r:id="rId49"/>
    <p:sldId id="869" r:id="rId50"/>
    <p:sldId id="870" r:id="rId51"/>
    <p:sldId id="871" r:id="rId52"/>
    <p:sldId id="808" r:id="rId53"/>
    <p:sldId id="809" r:id="rId54"/>
    <p:sldId id="810" r:id="rId55"/>
    <p:sldId id="811" r:id="rId56"/>
    <p:sldId id="812" r:id="rId57"/>
    <p:sldId id="813" r:id="rId58"/>
    <p:sldId id="814" r:id="rId59"/>
    <p:sldId id="815" r:id="rId60"/>
    <p:sldId id="816" r:id="rId61"/>
    <p:sldId id="817" r:id="rId62"/>
    <p:sldId id="836" r:id="rId63"/>
    <p:sldId id="837" r:id="rId64"/>
    <p:sldId id="839" r:id="rId65"/>
    <p:sldId id="840" r:id="rId66"/>
    <p:sldId id="841" r:id="rId67"/>
    <p:sldId id="842" r:id="rId68"/>
    <p:sldId id="826" r:id="rId69"/>
    <p:sldId id="845" r:id="rId70"/>
    <p:sldId id="844" r:id="rId71"/>
    <p:sldId id="846" r:id="rId72"/>
    <p:sldId id="818" r:id="rId73"/>
    <p:sldId id="822" r:id="rId74"/>
    <p:sldId id="823" r:id="rId75"/>
    <p:sldId id="820" r:id="rId76"/>
    <p:sldId id="824" r:id="rId77"/>
    <p:sldId id="825" r:id="rId78"/>
    <p:sldId id="821" r:id="rId79"/>
    <p:sldId id="827" r:id="rId80"/>
    <p:sldId id="828" r:id="rId81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F97"/>
    <a:srgbClr val="6699FF"/>
    <a:srgbClr val="F2F2F2"/>
    <a:srgbClr val="E67D73"/>
    <a:srgbClr val="0066CC"/>
    <a:srgbClr val="CCFF99"/>
    <a:srgbClr val="FF99FF"/>
    <a:srgbClr val="A67D5A"/>
    <a:srgbClr val="4A807C"/>
    <a:srgbClr val="3B7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1164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370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5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812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392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703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553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816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631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97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3048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574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9972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09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725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3275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2827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8804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0931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56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1843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8109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4570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860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6510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8488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0991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05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1416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9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4023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5896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3593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9125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1497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1483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4771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153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6238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980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458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5421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7414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051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158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302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6666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462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8318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03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649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281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575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9902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587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7756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757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Fertilitätsraten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Plots, Ziele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Zusätzlich: nach Alter? Nach Quartier? Nach Alter und Quartier? </a:t>
            </a:r>
            <a:r>
              <a:rPr lang="de-CH" dirty="0" smtClean="0">
                <a:sym typeface="Wingdings" panose="05000000000000000000" pitchFamily="2" charset="2"/>
              </a:rPr>
              <a:t> Herkunft der Mutter und Quartier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Dominierende Einflussfaktoren finden </a:t>
            </a:r>
            <a:br>
              <a:rPr lang="de-CH" dirty="0" smtClean="0"/>
            </a:br>
            <a:r>
              <a:rPr lang="de-CH" dirty="0" smtClean="0"/>
              <a:t>(Herkunft der Mutter und Quartier) </a:t>
            </a:r>
            <a:r>
              <a:rPr lang="de-CH" dirty="0" smtClean="0">
                <a:sym typeface="Wingdings" panose="05000000000000000000" pitchFamily="2" charset="2"/>
              </a:rPr>
              <a:t> für das Modell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Baby: andere Herkunft als die Mutter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der Babys mit anderer Herkunft als deren Mütter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Witikon</a:t>
              </a:r>
              <a:r>
                <a:rPr lang="de-CH" sz="1200" dirty="0" smtClean="0">
                  <a:latin typeface="Calibri" panose="020F0502020204030204" pitchFamily="34" charset="0"/>
                </a:rPr>
                <a:t>, Heimat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Schweiz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/>
                </a:solidFill>
              </a:rPr>
              <a:t>(sekundäres Geschlechtsverhältnis)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Sekundäres Geschlechtsverhältnis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männlich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Ganze Stadt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95697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TFR-Plots mit dem Ziel: </a:t>
            </a:r>
            <a:br>
              <a:rPr lang="de-DE" dirty="0" smtClean="0"/>
            </a:br>
            <a:r>
              <a:rPr lang="de-DE" dirty="0" smtClean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625280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Geburt: Filter über Alter (Vergangenheit)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835696" y="1340768"/>
            <a:ext cx="5552838" cy="4249172"/>
            <a:chOff x="2587066" y="1016382"/>
            <a:chExt cx="5552838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587066" y="1016382"/>
              <a:ext cx="5429179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3607202" y="3213676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7006828" y="320354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3607202" y="4926116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7002686" y="489025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759602" y="1844824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3739292" y="3609506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640974" y="176695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Geburten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2587067" y="354650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4044462" y="1928431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4050323" y="2063257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3978350" y="1136322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878616" y="1124744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Schweiz, Quartier = Höngg, Jahr  = 2012  </a:t>
              </a: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851031" y="3815684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4618400" y="2001968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9" name="Gruppieren 98"/>
            <p:cNvGrpSpPr/>
            <p:nvPr/>
          </p:nvGrpSpPr>
          <p:grpSpPr>
            <a:xfrm>
              <a:off x="5694573" y="1995810"/>
              <a:ext cx="1280449" cy="289811"/>
              <a:chOff x="1236867" y="2005662"/>
              <a:chExt cx="1280449" cy="28981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geb.window.alter</a:t>
                </a:r>
              </a:p>
            </p:txBody>
          </p:sp>
        </p:grpSp>
        <p:grpSp>
          <p:nvGrpSpPr>
            <p:cNvPr id="111" name="Gruppieren 110"/>
            <p:cNvGrpSpPr/>
            <p:nvPr/>
          </p:nvGrpSpPr>
          <p:grpSpPr>
            <a:xfrm>
              <a:off x="6006831" y="4085811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5" name="Gruppieren 114"/>
            <p:cNvGrpSpPr/>
            <p:nvPr/>
          </p:nvGrpSpPr>
          <p:grpSpPr>
            <a:xfrm>
              <a:off x="6006831" y="3721634"/>
              <a:ext cx="1280449" cy="289811"/>
              <a:chOff x="1236867" y="2005662"/>
              <a:chExt cx="1280449" cy="289811"/>
            </a:xfrm>
          </p:grpSpPr>
          <p:sp>
            <p:nvSpPr>
              <p:cNvPr id="116" name="Abgerundetes Rechteck 115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" name="Textfeld 116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3321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«Gebärfähiges» Alter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5736" y="1700808"/>
            <a:ext cx="5552838" cy="3038986"/>
            <a:chOff x="2587066" y="1016382"/>
            <a:chExt cx="5552838" cy="3038986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2587066" y="1016382"/>
              <a:ext cx="5429179" cy="303898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607202" y="3213676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7006828" y="320354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V="1">
              <a:off x="3759602" y="1844824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feld 12"/>
            <p:cNvSpPr txBox="1"/>
            <p:nvPr/>
          </p:nvSpPr>
          <p:spPr>
            <a:xfrm>
              <a:off x="2640974" y="1766954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Fertilitätsrate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4044462" y="1928431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4050323" y="2063257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978350" y="1136322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878616" y="1124744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Schweiz, Quartier = Höngg, Jahr  = 2012  </a:t>
              </a: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3442577" y="3457575"/>
              <a:ext cx="1280449" cy="289811"/>
              <a:chOff x="1236867" y="2005662"/>
              <a:chExt cx="1280449" cy="289811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geb.alter.beginn</a:t>
                </a:r>
              </a:p>
            </p:txBody>
          </p:sp>
        </p:grpSp>
        <p:sp>
          <p:nvSpPr>
            <p:cNvPr id="35" name="Pfeil nach unten 34"/>
            <p:cNvSpPr/>
            <p:nvPr/>
          </p:nvSpPr>
          <p:spPr bwMode="auto">
            <a:xfrm flipV="1">
              <a:off x="3942978" y="32290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Pfeil nach unten 35"/>
            <p:cNvSpPr/>
            <p:nvPr/>
          </p:nvSpPr>
          <p:spPr bwMode="auto">
            <a:xfrm flipV="1">
              <a:off x="6427603" y="324061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7" name="Gruppieren 36"/>
            <p:cNvGrpSpPr/>
            <p:nvPr/>
          </p:nvGrpSpPr>
          <p:grpSpPr>
            <a:xfrm>
              <a:off x="5883839" y="3429000"/>
              <a:ext cx="1280449" cy="289811"/>
              <a:chOff x="1236867" y="2005662"/>
              <a:chExt cx="1280449" cy="289811"/>
            </a:xfrm>
          </p:grpSpPr>
          <p:sp>
            <p:nvSpPr>
              <p:cNvPr id="38" name="Abgerundetes Rechteck 37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geb.alter.ende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5323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Geburt: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69221" y="1927865"/>
            <a:ext cx="3240360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69487" y="1927865"/>
            <a:ext cx="342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Heimat = Schweiz, Quartier = Höngg, Alter = 34  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geb.grenze.prozent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geb.anteil.trend</a:t>
            </a:r>
          </a:p>
        </p:txBody>
      </p:sp>
    </p:spTree>
    <p:extLst>
      <p:ext uri="{BB962C8B-B14F-4D97-AF65-F5344CB8AC3E}">
        <p14:creationId xmlns:p14="http://schemas.microsoft.com/office/powerpoint/2010/main" val="2654545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Geburt: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12176" y="1855857"/>
            <a:ext cx="3240360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812442" y="1855857"/>
            <a:ext cx="342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Heimat = Schweiz, Quartier = Höngg, Alter = 34  </a:t>
            </a: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geb.window.grenz</a:t>
            </a:r>
          </a:p>
        </p:txBody>
      </p:sp>
    </p:spTree>
    <p:extLst>
      <p:ext uri="{BB962C8B-B14F-4D97-AF65-F5344CB8AC3E}">
        <p14:creationId xmlns:p14="http://schemas.microsoft.com/office/powerpoint/2010/main" val="35663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Geburt: Filter über Alter (Zukunft)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uppieren 4"/>
          <p:cNvGrpSpPr/>
          <p:nvPr/>
        </p:nvGrpSpPr>
        <p:grpSpPr>
          <a:xfrm>
            <a:off x="1907704" y="1826647"/>
            <a:ext cx="5552838" cy="2628642"/>
            <a:chOff x="2587066" y="1016382"/>
            <a:chExt cx="5552838" cy="262864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587066" y="1016382"/>
              <a:ext cx="5429179" cy="262864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3607202" y="3213676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7006828" y="320354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759602" y="1844824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675810" y="17843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Fertilitätsrate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4044462" y="1928431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4050323" y="2063257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3978350" y="1136322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878616" y="1124744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Schweiz, Quartier = Höngg, Jahr  = 2024  </a:t>
              </a: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4618400" y="2001968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5656954" y="2003200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geb.window.alter.szen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6639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Heimat des Kindes: Trend und Mittel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691680" y="1772816"/>
            <a:ext cx="6346897" cy="3312368"/>
            <a:chOff x="1691680" y="1772816"/>
            <a:chExt cx="6346897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07704" y="1772816"/>
              <a:ext cx="613087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691680" y="2420888"/>
              <a:ext cx="177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Kinder mit Heimat Schweiz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der Mutter = Restliches Europa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69595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70649"/>
              <a:ext cx="1703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geb.heimat.anteil.trend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293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TODESFALL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34023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</a:t>
            </a:r>
            <a:r>
              <a:rPr lang="de-CH" dirty="0" smtClean="0"/>
              <a:t>für einzelne Basisjahre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Todesfall: Filter über Alter (Vergangenheit)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835696" y="1340768"/>
            <a:ext cx="6195467" cy="4249172"/>
            <a:chOff x="1835696" y="1340768"/>
            <a:chExt cx="6195467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340768"/>
              <a:ext cx="6195467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53806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55458" y="352792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16921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889604" y="2091340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Todesfälle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3772539" y="1567825"/>
              <a:ext cx="242936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707904" y="1556988"/>
              <a:ext cx="2541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2012, Geschlecht = weiblich  </a:t>
              </a: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5239282" y="2574197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9" name="Gruppieren 98"/>
            <p:cNvGrpSpPr/>
            <p:nvPr/>
          </p:nvGrpSpPr>
          <p:grpSpPr>
            <a:xfrm>
              <a:off x="4277786" y="2215363"/>
              <a:ext cx="1280449" cy="289811"/>
              <a:chOff x="1236867" y="2005662"/>
              <a:chExt cx="1280449" cy="28981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tod.window.alter</a:t>
                </a:r>
              </a:p>
            </p:txBody>
          </p:sp>
        </p:grpSp>
        <p:grpSp>
          <p:nvGrpSpPr>
            <p:cNvPr id="111" name="Gruppieren 110"/>
            <p:cNvGrpSpPr/>
            <p:nvPr/>
          </p:nvGrpSpPr>
          <p:grpSpPr>
            <a:xfrm>
              <a:off x="5627241" y="4621596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5" name="Gruppieren 114"/>
            <p:cNvGrpSpPr/>
            <p:nvPr/>
          </p:nvGrpSpPr>
          <p:grpSpPr>
            <a:xfrm>
              <a:off x="5609307" y="4204100"/>
              <a:ext cx="1280449" cy="289811"/>
              <a:chOff x="1236867" y="2005662"/>
              <a:chExt cx="1280449" cy="289811"/>
            </a:xfrm>
          </p:grpSpPr>
          <p:sp>
            <p:nvSpPr>
              <p:cNvPr id="116" name="Abgerundetes Rechteck 115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" name="Textfeld 116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geb.window.alter</a:t>
                </a:r>
              </a:p>
            </p:txBody>
          </p:sp>
        </p:grpSp>
        <p:sp>
          <p:nvSpPr>
            <p:cNvPr id="2" name="Freihandform 1"/>
            <p:cNvSpPr/>
            <p:nvPr/>
          </p:nvSpPr>
          <p:spPr bwMode="auto">
            <a:xfrm>
              <a:off x="3019425" y="2468548"/>
              <a:ext cx="3516485" cy="1059382"/>
            </a:xfrm>
            <a:custGeom>
              <a:avLst/>
              <a:gdLst>
                <a:gd name="connsiteX0" fmla="*/ 0 w 3533775"/>
                <a:gd name="connsiteY0" fmla="*/ 711864 h 788415"/>
                <a:gd name="connsiteX1" fmla="*/ 171450 w 3533775"/>
                <a:gd name="connsiteY1" fmla="*/ 759489 h 788415"/>
                <a:gd name="connsiteX2" fmla="*/ 371475 w 3533775"/>
                <a:gd name="connsiteY2" fmla="*/ 788064 h 788415"/>
                <a:gd name="connsiteX3" fmla="*/ 1495425 w 3533775"/>
                <a:gd name="connsiteY3" fmla="*/ 740439 h 788415"/>
                <a:gd name="connsiteX4" fmla="*/ 2000250 w 3533775"/>
                <a:gd name="connsiteY4" fmla="*/ 626139 h 788415"/>
                <a:gd name="connsiteX5" fmla="*/ 2505075 w 3533775"/>
                <a:gd name="connsiteY5" fmla="*/ 283239 h 788415"/>
                <a:gd name="connsiteX6" fmla="*/ 2857500 w 3533775"/>
                <a:gd name="connsiteY6" fmla="*/ 7014 h 788415"/>
                <a:gd name="connsiteX7" fmla="*/ 3248025 w 3533775"/>
                <a:gd name="connsiteY7" fmla="*/ 578514 h 788415"/>
                <a:gd name="connsiteX8" fmla="*/ 3533775 w 3533775"/>
                <a:gd name="connsiteY8" fmla="*/ 769014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3775" h="788415">
                  <a:moveTo>
                    <a:pt x="0" y="711864"/>
                  </a:moveTo>
                  <a:cubicBezTo>
                    <a:pt x="54769" y="729326"/>
                    <a:pt x="109538" y="746789"/>
                    <a:pt x="171450" y="759489"/>
                  </a:cubicBezTo>
                  <a:cubicBezTo>
                    <a:pt x="233363" y="772189"/>
                    <a:pt x="150813" y="791239"/>
                    <a:pt x="371475" y="788064"/>
                  </a:cubicBezTo>
                  <a:cubicBezTo>
                    <a:pt x="592137" y="784889"/>
                    <a:pt x="1223963" y="767426"/>
                    <a:pt x="1495425" y="740439"/>
                  </a:cubicBezTo>
                  <a:cubicBezTo>
                    <a:pt x="1766887" y="713452"/>
                    <a:pt x="1831975" y="702339"/>
                    <a:pt x="2000250" y="626139"/>
                  </a:cubicBezTo>
                  <a:cubicBezTo>
                    <a:pt x="2168525" y="549939"/>
                    <a:pt x="2362200" y="386426"/>
                    <a:pt x="2505075" y="283239"/>
                  </a:cubicBezTo>
                  <a:cubicBezTo>
                    <a:pt x="2647950" y="180051"/>
                    <a:pt x="2733675" y="-42198"/>
                    <a:pt x="2857500" y="7014"/>
                  </a:cubicBezTo>
                  <a:cubicBezTo>
                    <a:pt x="2981325" y="56226"/>
                    <a:pt x="3135313" y="451514"/>
                    <a:pt x="3248025" y="578514"/>
                  </a:cubicBezTo>
                  <a:cubicBezTo>
                    <a:pt x="3360737" y="705514"/>
                    <a:pt x="3447256" y="737264"/>
                    <a:pt x="3533775" y="76901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182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Todesfall: Trend und Mittel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929093" y="1772816"/>
            <a:ext cx="6130873" cy="3312368"/>
            <a:chOff x="1907704" y="1772816"/>
            <a:chExt cx="613087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07704" y="1772816"/>
              <a:ext cx="613087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246356" y="2420888"/>
              <a:ext cx="1218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log(Sterberate)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099443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tod.anteil.trend</a:t>
              </a:r>
            </a:p>
          </p:txBody>
        </p:sp>
        <p:sp>
          <p:nvSpPr>
            <p:cNvPr id="24" name="Abgerundetes Rechteck 23"/>
            <p:cNvSpPr/>
            <p:nvPr/>
          </p:nvSpPr>
          <p:spPr bwMode="auto">
            <a:xfrm>
              <a:off x="3967215" y="1927865"/>
              <a:ext cx="242936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902580" y="1917028"/>
              <a:ext cx="2541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 = 57, Geschlecht = weiblich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67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7968753" cy="581695"/>
          </a:xfrm>
        </p:spPr>
        <p:txBody>
          <a:bodyPr/>
          <a:lstStyle/>
          <a:p>
            <a:pPr eaLnBrk="1" hangingPunct="1"/>
            <a:r>
              <a:rPr lang="de-CH" dirty="0"/>
              <a:t>Todesfall: Extrapolation Sterberate (hohes Alter)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732398" y="1340768"/>
            <a:ext cx="6584018" cy="4752528"/>
            <a:chOff x="1732398" y="1340768"/>
            <a:chExt cx="6584018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340768"/>
              <a:ext cx="6480720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Abgerundetes Rechteck 87"/>
            <p:cNvSpPr/>
            <p:nvPr/>
          </p:nvSpPr>
          <p:spPr bwMode="auto">
            <a:xfrm>
              <a:off x="4277786" y="1460709"/>
              <a:ext cx="1636004" cy="26057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4265741" y="1453712"/>
              <a:ext cx="167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</a:t>
              </a: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19329" y="507289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18955" y="506275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71729" y="370404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732398" y="3626170"/>
              <a:ext cx="1253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log(Sterberate)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56589" y="37876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5288360" y="5087730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Gruppieren 8"/>
            <p:cNvGrpSpPr/>
            <p:nvPr/>
          </p:nvGrpSpPr>
          <p:grpSpPr>
            <a:xfrm>
              <a:off x="4583986" y="5444595"/>
              <a:ext cx="1403301" cy="276999"/>
              <a:chOff x="5328939" y="5460062"/>
              <a:chExt cx="140330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328940" y="5470196"/>
                <a:ext cx="1403300" cy="256731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328939" y="5460062"/>
                <a:ext cx="1403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tod.basis.extrapol</a:t>
                </a:r>
              </a:p>
            </p:txBody>
          </p:sp>
        </p:grpSp>
        <p:sp>
          <p:nvSpPr>
            <p:cNvPr id="3" name="Freihandform 2"/>
            <p:cNvSpPr/>
            <p:nvPr/>
          </p:nvSpPr>
          <p:spPr bwMode="auto">
            <a:xfrm>
              <a:off x="2992447" y="4544116"/>
              <a:ext cx="2915201" cy="516115"/>
            </a:xfrm>
            <a:custGeom>
              <a:avLst/>
              <a:gdLst>
                <a:gd name="connsiteX0" fmla="*/ 0 w 3781425"/>
                <a:gd name="connsiteY0" fmla="*/ 1095375 h 1220352"/>
                <a:gd name="connsiteX1" fmla="*/ 133350 w 3781425"/>
                <a:gd name="connsiteY1" fmla="*/ 1171575 h 1220352"/>
                <a:gd name="connsiteX2" fmla="*/ 542925 w 3781425"/>
                <a:gd name="connsiteY2" fmla="*/ 1219200 h 1220352"/>
                <a:gd name="connsiteX3" fmla="*/ 2181225 w 3781425"/>
                <a:gd name="connsiteY3" fmla="*/ 1123950 h 1220352"/>
                <a:gd name="connsiteX4" fmla="*/ 2886075 w 3781425"/>
                <a:gd name="connsiteY4" fmla="*/ 1019175 h 1220352"/>
                <a:gd name="connsiteX5" fmla="*/ 3343275 w 3781425"/>
                <a:gd name="connsiteY5" fmla="*/ 714375 h 1220352"/>
                <a:gd name="connsiteX6" fmla="*/ 3781425 w 3781425"/>
                <a:gd name="connsiteY6" fmla="*/ 0 h 122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1220352">
                  <a:moveTo>
                    <a:pt x="0" y="1095375"/>
                  </a:moveTo>
                  <a:cubicBezTo>
                    <a:pt x="21431" y="1123156"/>
                    <a:pt x="42863" y="1150938"/>
                    <a:pt x="133350" y="1171575"/>
                  </a:cubicBezTo>
                  <a:cubicBezTo>
                    <a:pt x="223838" y="1192213"/>
                    <a:pt x="201613" y="1227138"/>
                    <a:pt x="542925" y="1219200"/>
                  </a:cubicBezTo>
                  <a:cubicBezTo>
                    <a:pt x="884238" y="1211263"/>
                    <a:pt x="1790700" y="1157287"/>
                    <a:pt x="2181225" y="1123950"/>
                  </a:cubicBezTo>
                  <a:cubicBezTo>
                    <a:pt x="2571750" y="1090613"/>
                    <a:pt x="2692400" y="1087437"/>
                    <a:pt x="2886075" y="1019175"/>
                  </a:cubicBezTo>
                  <a:cubicBezTo>
                    <a:pt x="3079750" y="950913"/>
                    <a:pt x="3194050" y="884237"/>
                    <a:pt x="3343275" y="714375"/>
                  </a:cubicBezTo>
                  <a:cubicBezTo>
                    <a:pt x="3492500" y="544512"/>
                    <a:pt x="3636962" y="272256"/>
                    <a:pt x="3781425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329644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326057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197983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feld 81"/>
            <p:cNvSpPr txBox="1"/>
            <p:nvPr/>
          </p:nvSpPr>
          <p:spPr>
            <a:xfrm>
              <a:off x="1835697" y="191683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grpSp>
          <p:nvGrpSpPr>
            <p:cNvPr id="37" name="Gruppieren 36"/>
            <p:cNvGrpSpPr/>
            <p:nvPr/>
          </p:nvGrpSpPr>
          <p:grpSpPr>
            <a:xfrm>
              <a:off x="4393684" y="2976319"/>
              <a:ext cx="1280449" cy="289811"/>
              <a:chOff x="1236867" y="2005662"/>
              <a:chExt cx="1280449" cy="289811"/>
            </a:xfrm>
          </p:grpSpPr>
          <p:sp>
            <p:nvSpPr>
              <p:cNvPr id="38" name="Abgerundetes Rechteck 37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tod.min.bes</a:t>
                </a:r>
              </a:p>
            </p:txBody>
          </p:sp>
        </p:grpSp>
        <p:sp>
          <p:nvSpPr>
            <p:cNvPr id="6" name="Freihandform 5"/>
            <p:cNvSpPr/>
            <p:nvPr/>
          </p:nvSpPr>
          <p:spPr bwMode="auto">
            <a:xfrm>
              <a:off x="2988297" y="2174535"/>
              <a:ext cx="3743943" cy="1094144"/>
            </a:xfrm>
            <a:custGeom>
              <a:avLst/>
              <a:gdLst>
                <a:gd name="connsiteX0" fmla="*/ 0 w 4213781"/>
                <a:gd name="connsiteY0" fmla="*/ 829904 h 1094144"/>
                <a:gd name="connsiteX1" fmla="*/ 1159497 w 4213781"/>
                <a:gd name="connsiteY1" fmla="*/ 345 h 1094144"/>
                <a:gd name="connsiteX2" fmla="*/ 3327662 w 4213781"/>
                <a:gd name="connsiteY2" fmla="*/ 914745 h 1094144"/>
                <a:gd name="connsiteX3" fmla="*/ 4213781 w 4213781"/>
                <a:gd name="connsiteY3" fmla="*/ 1093854 h 109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3781" h="1094144">
                  <a:moveTo>
                    <a:pt x="0" y="829904"/>
                  </a:moveTo>
                  <a:cubicBezTo>
                    <a:pt x="302443" y="408054"/>
                    <a:pt x="604887" y="-13795"/>
                    <a:pt x="1159497" y="345"/>
                  </a:cubicBezTo>
                  <a:cubicBezTo>
                    <a:pt x="1714107" y="14485"/>
                    <a:pt x="2818615" y="732494"/>
                    <a:pt x="3327662" y="914745"/>
                  </a:cubicBezTo>
                  <a:cubicBezTo>
                    <a:pt x="3836709" y="1096996"/>
                    <a:pt x="4025245" y="1095425"/>
                    <a:pt x="4213781" y="109385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3" name="Gruppieren 32"/>
            <p:cNvGrpSpPr/>
            <p:nvPr/>
          </p:nvGrpSpPr>
          <p:grpSpPr>
            <a:xfrm rot="16200000">
              <a:off x="5813665" y="2998569"/>
              <a:ext cx="196878" cy="375951"/>
              <a:chOff x="1325778" y="1558614"/>
              <a:chExt cx="653934" cy="291290"/>
            </a:xfrm>
          </p:grpSpPr>
          <p:cxnSp>
            <p:nvCxnSpPr>
              <p:cNvPr id="34" name="Gerader Verbinder 33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r Verbinder 34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r Verbinder 35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" name="Gerader Verbinder 10"/>
            <p:cNvCxnSpPr>
              <a:stCxn id="3" idx="6"/>
            </p:cNvCxnSpPr>
            <p:nvPr/>
          </p:nvCxnSpPr>
          <p:spPr bwMode="auto">
            <a:xfrm flipV="1">
              <a:off x="5907648" y="3704040"/>
              <a:ext cx="824592" cy="84007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39457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Todesfall: Filter über Alter (Zukunft)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907704" y="1826647"/>
            <a:ext cx="5552838" cy="2628642"/>
            <a:chOff x="1907704" y="1826647"/>
            <a:chExt cx="5552838" cy="262864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907704" y="1826647"/>
              <a:ext cx="5429179" cy="262864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996448" y="25946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Sterberate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3526903" y="1946588"/>
              <a:ext cx="2425140" cy="275554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7169" y="1935009"/>
              <a:ext cx="2656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Jahr  = 2024  </a:t>
              </a: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5673532" y="363096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710952" y="3220074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tod.window.alter.szen</a:t>
                </a:r>
              </a:p>
            </p:txBody>
          </p:sp>
        </p:grpSp>
        <p:sp>
          <p:nvSpPr>
            <p:cNvPr id="22" name="Freihandform 21"/>
            <p:cNvSpPr/>
            <p:nvPr/>
          </p:nvSpPr>
          <p:spPr bwMode="auto">
            <a:xfrm>
              <a:off x="3115450" y="2738696"/>
              <a:ext cx="3760806" cy="1266865"/>
            </a:xfrm>
            <a:custGeom>
              <a:avLst/>
              <a:gdLst>
                <a:gd name="connsiteX0" fmla="*/ 0 w 3781425"/>
                <a:gd name="connsiteY0" fmla="*/ 1095375 h 1220352"/>
                <a:gd name="connsiteX1" fmla="*/ 133350 w 3781425"/>
                <a:gd name="connsiteY1" fmla="*/ 1171575 h 1220352"/>
                <a:gd name="connsiteX2" fmla="*/ 542925 w 3781425"/>
                <a:gd name="connsiteY2" fmla="*/ 1219200 h 1220352"/>
                <a:gd name="connsiteX3" fmla="*/ 2181225 w 3781425"/>
                <a:gd name="connsiteY3" fmla="*/ 1123950 h 1220352"/>
                <a:gd name="connsiteX4" fmla="*/ 2886075 w 3781425"/>
                <a:gd name="connsiteY4" fmla="*/ 1019175 h 1220352"/>
                <a:gd name="connsiteX5" fmla="*/ 3343275 w 3781425"/>
                <a:gd name="connsiteY5" fmla="*/ 714375 h 1220352"/>
                <a:gd name="connsiteX6" fmla="*/ 3781425 w 3781425"/>
                <a:gd name="connsiteY6" fmla="*/ 0 h 122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1220352">
                  <a:moveTo>
                    <a:pt x="0" y="1095375"/>
                  </a:moveTo>
                  <a:cubicBezTo>
                    <a:pt x="21431" y="1123156"/>
                    <a:pt x="42863" y="1150938"/>
                    <a:pt x="133350" y="1171575"/>
                  </a:cubicBezTo>
                  <a:cubicBezTo>
                    <a:pt x="223838" y="1192213"/>
                    <a:pt x="201613" y="1227138"/>
                    <a:pt x="542925" y="1219200"/>
                  </a:cubicBezTo>
                  <a:cubicBezTo>
                    <a:pt x="884238" y="1211263"/>
                    <a:pt x="1790700" y="1157287"/>
                    <a:pt x="2181225" y="1123950"/>
                  </a:cubicBezTo>
                  <a:cubicBezTo>
                    <a:pt x="2571750" y="1090613"/>
                    <a:pt x="2692400" y="1087437"/>
                    <a:pt x="2886075" y="1019175"/>
                  </a:cubicBezTo>
                  <a:cubicBezTo>
                    <a:pt x="3079750" y="950913"/>
                    <a:pt x="3194050" y="884237"/>
                    <a:pt x="3343275" y="714375"/>
                  </a:cubicBezTo>
                  <a:cubicBezTo>
                    <a:pt x="3492500" y="544512"/>
                    <a:pt x="3636962" y="272256"/>
                    <a:pt x="3781425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972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5857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zuz.rate.grenze.prozent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zuz.rate.anteil.trend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6166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zuz.rate.window.grenz</a:t>
                </a: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289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9552929" cy="581695"/>
          </a:xfrm>
        </p:spPr>
        <p:txBody>
          <a:bodyPr/>
          <a:lstStyle/>
          <a:p>
            <a:pPr eaLnBrk="1" hangingPunct="1"/>
            <a:r>
              <a:rPr lang="de-CH" dirty="0"/>
              <a:t>Zuzug: Altersverteilung, </a:t>
            </a:r>
            <a:br>
              <a:rPr lang="de-CH" dirty="0"/>
            </a:br>
            <a:r>
              <a:rPr lang="de-CH" dirty="0"/>
              <a:t>Filter über Alter (Vergangenheit)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069820" y="1988840"/>
            <a:ext cx="5141147" cy="2664296"/>
            <a:chOff x="2069820" y="1988840"/>
            <a:chExt cx="5141147" cy="2664296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069820" y="1988840"/>
              <a:ext cx="5141147" cy="266429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01924" y="4186134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409524" y="4176001"/>
              <a:ext cx="704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54324" y="281728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092676" y="2739412"/>
              <a:ext cx="876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39184" y="290088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45045" y="3035715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3509980" y="2215897"/>
              <a:ext cx="2416982" cy="276999"/>
              <a:chOff x="3563888" y="1567825"/>
              <a:chExt cx="2416982" cy="276999"/>
            </a:xfrm>
          </p:grpSpPr>
          <p:sp>
            <p:nvSpPr>
              <p:cNvPr id="88" name="Abgerundetes Rechteck 87"/>
              <p:cNvSpPr/>
              <p:nvPr/>
            </p:nvSpPr>
            <p:spPr bwMode="auto">
              <a:xfrm>
                <a:off x="3654910" y="1579403"/>
                <a:ext cx="2236366" cy="26128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7" name="Textfeld 86"/>
              <p:cNvSpPr txBox="1"/>
              <p:nvPr/>
            </p:nvSpPr>
            <p:spPr>
              <a:xfrm>
                <a:off x="3563888" y="1567825"/>
                <a:ext cx="2416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Jahr  = 2012  </a:t>
                </a:r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3813122" y="2974426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39487" y="2951708"/>
              <a:ext cx="1886621" cy="276999"/>
              <a:chOff x="4993395" y="2303636"/>
              <a:chExt cx="188662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094903" y="2333008"/>
                <a:ext cx="1709345" cy="24762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993395" y="2303636"/>
                <a:ext cx="188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3415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Altersverteilung, Trend und Mittel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603740" y="1682711"/>
            <a:ext cx="7427017" cy="3402473"/>
            <a:chOff x="603740" y="1682711"/>
            <a:chExt cx="742701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603740" y="1682711"/>
              <a:ext cx="742701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zuz.altvert.anteil.trend</a:t>
                </a:r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2893005" y="1968778"/>
              <a:ext cx="4600195" cy="276999"/>
              <a:chOff x="3633849" y="1922809"/>
              <a:chExt cx="2006034" cy="276999"/>
            </a:xfrm>
          </p:grpSpPr>
          <p:sp>
            <p:nvSpPr>
              <p:cNvPr id="37" name="Abgerundetes Rechteck 36"/>
              <p:cNvSpPr/>
              <p:nvPr/>
            </p:nvSpPr>
            <p:spPr bwMode="auto">
              <a:xfrm>
                <a:off x="3669222" y="1927865"/>
                <a:ext cx="1970661" cy="27194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633849" y="1922809"/>
                <a:ext cx="2006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Heimat = Schweiz, Geschlecht = Weiblich, Alter = 34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9070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Altersverteilung, Filter für Knickpunkt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574800" y="1700808"/>
            <a:ext cx="6210788" cy="3312368"/>
            <a:chOff x="1574800" y="1700808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932040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zuz.altvert.window.grenz</a:t>
                </a:r>
              </a:p>
            </p:txBody>
          </p:sp>
        </p:grpSp>
      </p:grpSp>
      <p:grpSp>
        <p:nvGrpSpPr>
          <p:cNvPr id="30" name="Gruppieren 29"/>
          <p:cNvGrpSpPr/>
          <p:nvPr/>
        </p:nvGrpSpPr>
        <p:grpSpPr>
          <a:xfrm>
            <a:off x="2411760" y="1977944"/>
            <a:ext cx="4600195" cy="276999"/>
            <a:chOff x="3633849" y="1922809"/>
            <a:chExt cx="2006034" cy="276999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3669222" y="1927865"/>
              <a:ext cx="1970661" cy="271943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3633849" y="1922809"/>
              <a:ext cx="200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Schweiz, Geschlecht = Weiblich, Alter = 34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9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9552929" cy="581695"/>
          </a:xfrm>
        </p:spPr>
        <p:txBody>
          <a:bodyPr/>
          <a:lstStyle/>
          <a:p>
            <a:pPr eaLnBrk="1" hangingPunct="1"/>
            <a:r>
              <a:rPr lang="de-CH" dirty="0"/>
              <a:t>Zuzug: Altersverteilung, </a:t>
            </a:r>
            <a:br>
              <a:rPr lang="de-CH" dirty="0"/>
            </a:br>
            <a:r>
              <a:rPr lang="de-CH" dirty="0"/>
              <a:t>Filter über Alter (Zukunft)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069820" y="1988840"/>
            <a:ext cx="5141147" cy="2664296"/>
            <a:chOff x="2069820" y="1988840"/>
            <a:chExt cx="5141147" cy="2664296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069820" y="1988840"/>
              <a:ext cx="5141147" cy="266429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01924" y="4186134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409524" y="4176001"/>
              <a:ext cx="704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54324" y="281728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092676" y="2739412"/>
              <a:ext cx="876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39184" y="290088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45045" y="3035715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3509980" y="2215897"/>
              <a:ext cx="2416982" cy="276999"/>
              <a:chOff x="3563888" y="1567825"/>
              <a:chExt cx="2416982" cy="276999"/>
            </a:xfrm>
          </p:grpSpPr>
          <p:sp>
            <p:nvSpPr>
              <p:cNvPr id="88" name="Abgerundetes Rechteck 87"/>
              <p:cNvSpPr/>
              <p:nvPr/>
            </p:nvSpPr>
            <p:spPr bwMode="auto">
              <a:xfrm>
                <a:off x="3654910" y="1579403"/>
                <a:ext cx="2236366" cy="26128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7" name="Textfeld 86"/>
              <p:cNvSpPr txBox="1"/>
              <p:nvPr/>
            </p:nvSpPr>
            <p:spPr>
              <a:xfrm>
                <a:off x="3563888" y="1567825"/>
                <a:ext cx="2416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Jahr  = 2024  </a:t>
                </a:r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3813122" y="2974426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39487" y="2951708"/>
              <a:ext cx="1886621" cy="276999"/>
              <a:chOff x="4993395" y="2303636"/>
              <a:chExt cx="188662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094903" y="2333008"/>
                <a:ext cx="1709345" cy="24762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993395" y="2303636"/>
                <a:ext cx="188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9709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zuz.ghvert.grenze.prozent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zuz.ghvert.anteil.trend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10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Verteilung nach Geschlecht und Heimat, Filter für Knickpunkt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574800" y="1700808"/>
            <a:ext cx="5733504" cy="3312368"/>
            <a:chOff x="1574800" y="1700808"/>
            <a:chExt cx="5733504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733504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54810" y="3312089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zuz.ghvert.window.grenz</a:t>
                </a:r>
              </a:p>
            </p:txBody>
          </p:sp>
        </p:grpSp>
        <p:grpSp>
          <p:nvGrpSpPr>
            <p:cNvPr id="30" name="Gruppieren 29"/>
            <p:cNvGrpSpPr/>
            <p:nvPr/>
          </p:nvGrpSpPr>
          <p:grpSpPr>
            <a:xfrm>
              <a:off x="3347864" y="1962202"/>
              <a:ext cx="2752258" cy="501936"/>
              <a:chOff x="4049956" y="1962202"/>
              <a:chExt cx="2752258" cy="501936"/>
            </a:xfrm>
          </p:grpSpPr>
          <p:sp>
            <p:nvSpPr>
              <p:cNvPr id="33" name="Abgerundetes Rechteck 32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7481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39005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Wegzugsrate*,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weg.rate.grenze.prozent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weg.rate.anteil.trend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0036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Wegzugsrate*,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weg.rate.window.grenz</a:t>
                </a: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2344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9552929" cy="581695"/>
          </a:xfrm>
        </p:spPr>
        <p:txBody>
          <a:bodyPr/>
          <a:lstStyle/>
          <a:p>
            <a:pPr eaLnBrk="1" hangingPunct="1"/>
            <a:r>
              <a:rPr lang="de-CH" dirty="0"/>
              <a:t>Wegzug: Altersverteilung, </a:t>
            </a:r>
            <a:br>
              <a:rPr lang="de-CH" dirty="0"/>
            </a:br>
            <a:r>
              <a:rPr lang="de-CH" dirty="0"/>
              <a:t>Filter über Alter (Vergangenheit)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069820" y="1988840"/>
            <a:ext cx="5141147" cy="2664296"/>
            <a:chOff x="2069820" y="1988840"/>
            <a:chExt cx="5141147" cy="2664296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069820" y="1988840"/>
              <a:ext cx="5141147" cy="266429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01924" y="4186134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409524" y="4176001"/>
              <a:ext cx="704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54324" y="281728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092676" y="2739412"/>
              <a:ext cx="876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39184" y="290088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45045" y="3035715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3509980" y="2215897"/>
              <a:ext cx="2416982" cy="276999"/>
              <a:chOff x="3563888" y="1567825"/>
              <a:chExt cx="2416982" cy="276999"/>
            </a:xfrm>
          </p:grpSpPr>
          <p:sp>
            <p:nvSpPr>
              <p:cNvPr id="88" name="Abgerundetes Rechteck 87"/>
              <p:cNvSpPr/>
              <p:nvPr/>
            </p:nvSpPr>
            <p:spPr bwMode="auto">
              <a:xfrm>
                <a:off x="3654910" y="1579403"/>
                <a:ext cx="2236366" cy="26128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7" name="Textfeld 86"/>
              <p:cNvSpPr txBox="1"/>
              <p:nvPr/>
            </p:nvSpPr>
            <p:spPr>
              <a:xfrm>
                <a:off x="3563888" y="1567825"/>
                <a:ext cx="2416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Jahr  = 2012  </a:t>
                </a:r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3813122" y="2974426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39487" y="2951708"/>
              <a:ext cx="1886621" cy="276999"/>
              <a:chOff x="4993395" y="2303636"/>
              <a:chExt cx="188662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094903" y="2333008"/>
                <a:ext cx="1709345" cy="24762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993395" y="2303636"/>
                <a:ext cx="188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0692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Altersverteilung, Trend und Mittel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603740" y="1682711"/>
            <a:ext cx="7427017" cy="3402473"/>
            <a:chOff x="603740" y="1682711"/>
            <a:chExt cx="742701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603740" y="1682711"/>
              <a:ext cx="742701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weg.altvert.anteil.trend</a:t>
                </a:r>
              </a:p>
            </p:txBody>
          </p:sp>
        </p:grpSp>
      </p:grpSp>
      <p:grpSp>
        <p:nvGrpSpPr>
          <p:cNvPr id="34" name="Gruppieren 33"/>
          <p:cNvGrpSpPr/>
          <p:nvPr/>
        </p:nvGrpSpPr>
        <p:grpSpPr>
          <a:xfrm>
            <a:off x="2889963" y="1984370"/>
            <a:ext cx="4600195" cy="276999"/>
            <a:chOff x="3633849" y="1922809"/>
            <a:chExt cx="2006034" cy="276999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3669222" y="1927865"/>
              <a:ext cx="1970661" cy="271943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633849" y="1922809"/>
              <a:ext cx="200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Schweiz, Geschlecht = Weiblich, Alter = 34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001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Altersverteilung,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6210788" cy="3312368"/>
            <a:chOff x="1574800" y="1700808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644008" y="3283831"/>
              <a:ext cx="2038966" cy="461665"/>
              <a:chOff x="6213024" y="2954514"/>
              <a:chExt cx="1750934" cy="46166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weg.altvert.window.grenz</a:t>
                </a:r>
              </a:p>
            </p:txBody>
          </p:sp>
        </p:grpSp>
      </p:grpSp>
      <p:grpSp>
        <p:nvGrpSpPr>
          <p:cNvPr id="30" name="Gruppieren 29"/>
          <p:cNvGrpSpPr/>
          <p:nvPr/>
        </p:nvGrpSpPr>
        <p:grpSpPr>
          <a:xfrm>
            <a:off x="2411760" y="1977944"/>
            <a:ext cx="4600195" cy="276999"/>
            <a:chOff x="3633849" y="1922809"/>
            <a:chExt cx="2006034" cy="276999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3669222" y="1927865"/>
              <a:ext cx="1970661" cy="271943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3633849" y="1922809"/>
              <a:ext cx="200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Schweiz, Geschlecht = Weiblich, Alter = 34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177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9552929" cy="581695"/>
          </a:xfrm>
        </p:spPr>
        <p:txBody>
          <a:bodyPr/>
          <a:lstStyle/>
          <a:p>
            <a:pPr eaLnBrk="1" hangingPunct="1"/>
            <a:r>
              <a:rPr lang="de-CH" dirty="0"/>
              <a:t>Wegzug: Altersverteilung, </a:t>
            </a:r>
            <a:br>
              <a:rPr lang="de-CH" dirty="0"/>
            </a:br>
            <a:r>
              <a:rPr lang="de-CH" dirty="0"/>
              <a:t>Filter über Alter (Zukunft)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069820" y="1988840"/>
            <a:ext cx="5141147" cy="2664296"/>
            <a:chOff x="2069820" y="1988840"/>
            <a:chExt cx="5141147" cy="2664296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069820" y="1988840"/>
              <a:ext cx="5141147" cy="266429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01924" y="4186134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409524" y="4176001"/>
              <a:ext cx="704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54324" y="281728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092676" y="2739412"/>
              <a:ext cx="876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39184" y="290088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45045" y="3035715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3509980" y="2215897"/>
              <a:ext cx="2416982" cy="276999"/>
              <a:chOff x="3563888" y="1567825"/>
              <a:chExt cx="2416982" cy="276999"/>
            </a:xfrm>
          </p:grpSpPr>
          <p:sp>
            <p:nvSpPr>
              <p:cNvPr id="88" name="Abgerundetes Rechteck 87"/>
              <p:cNvSpPr/>
              <p:nvPr/>
            </p:nvSpPr>
            <p:spPr bwMode="auto">
              <a:xfrm>
                <a:off x="3654910" y="1579403"/>
                <a:ext cx="2236366" cy="26128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7" name="Textfeld 86"/>
              <p:cNvSpPr txBox="1"/>
              <p:nvPr/>
            </p:nvSpPr>
            <p:spPr>
              <a:xfrm>
                <a:off x="3563888" y="1567825"/>
                <a:ext cx="2416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Jahr  = 2024  </a:t>
                </a:r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3813122" y="2974426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39487" y="2951708"/>
              <a:ext cx="1886621" cy="276999"/>
              <a:chOff x="4993395" y="2303636"/>
              <a:chExt cx="188662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094903" y="2333008"/>
                <a:ext cx="1709345" cy="24762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993395" y="2303636"/>
                <a:ext cx="188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418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weg.ghvert.grenze.prozent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weg.ghvert.anteil.trend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3883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Verteilung nach Geschlecht und Heimat,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733504" cy="3312368"/>
            <a:chOff x="1574800" y="1700808"/>
            <a:chExt cx="5733504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733504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572000" y="3312089"/>
              <a:ext cx="2033744" cy="461665"/>
              <a:chOff x="6213024" y="2954514"/>
              <a:chExt cx="1750934" cy="46166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weg.ghvert.window.grenz</a:t>
                </a:r>
              </a:p>
            </p:txBody>
          </p:sp>
        </p:grpSp>
        <p:grpSp>
          <p:nvGrpSpPr>
            <p:cNvPr id="30" name="Gruppieren 29"/>
            <p:cNvGrpSpPr/>
            <p:nvPr/>
          </p:nvGrpSpPr>
          <p:grpSpPr>
            <a:xfrm>
              <a:off x="3347864" y="1962202"/>
              <a:ext cx="2752258" cy="501936"/>
              <a:chOff x="4049956" y="1962202"/>
              <a:chExt cx="2752258" cy="501936"/>
            </a:xfrm>
          </p:grpSpPr>
          <p:sp>
            <p:nvSpPr>
              <p:cNvPr id="33" name="Abgerundetes Rechteck 32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574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742392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(Vergangenheit)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1835696" y="1196752"/>
            <a:ext cx="5552838" cy="4393188"/>
            <a:chOff x="1835696" y="1196752"/>
            <a:chExt cx="5552838" cy="439318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196752"/>
              <a:ext cx="5429179" cy="439318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255458" y="344487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086157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889604" y="2008287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Umzüge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Zuzüge*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16976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98953" y="2304590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867030" y="2220441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" name="Gruppieren 2"/>
            <p:cNvGrpSpPr/>
            <p:nvPr/>
          </p:nvGrpSpPr>
          <p:grpSpPr>
            <a:xfrm>
              <a:off x="3496364" y="1893972"/>
              <a:ext cx="1401128" cy="289811"/>
              <a:chOff x="4895208" y="2320196"/>
              <a:chExt cx="1401128" cy="28981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943203" y="2333008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895208" y="2320196"/>
                <a:ext cx="1401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umz.window.alter</a:t>
                </a:r>
              </a:p>
            </p:txBody>
          </p:sp>
        </p:grpSp>
        <p:grpSp>
          <p:nvGrpSpPr>
            <p:cNvPr id="111" name="Gruppieren 110"/>
            <p:cNvGrpSpPr/>
            <p:nvPr/>
          </p:nvGrpSpPr>
          <p:grpSpPr>
            <a:xfrm>
              <a:off x="3883601" y="4027471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6" name="Abgerundetes Rechteck 115"/>
            <p:cNvSpPr/>
            <p:nvPr/>
          </p:nvSpPr>
          <p:spPr bwMode="auto">
            <a:xfrm>
              <a:off x="3582326" y="3705205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484260" y="3692393"/>
              <a:ext cx="1479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umz.window.alter</a:t>
              </a:r>
            </a:p>
          </p:txBody>
        </p:sp>
        <p:sp>
          <p:nvSpPr>
            <p:cNvPr id="34" name="Abgerundetes Rechteck 33"/>
            <p:cNvSpPr/>
            <p:nvPr/>
          </p:nvSpPr>
          <p:spPr bwMode="auto">
            <a:xfrm>
              <a:off x="3203847" y="1366263"/>
              <a:ext cx="3240361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193502" y="1385706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2012, Quartier = Höngg, Heimat = Schweiz</a:t>
              </a:r>
            </a:p>
          </p:txBody>
        </p:sp>
        <p:cxnSp>
          <p:nvCxnSpPr>
            <p:cNvPr id="37" name="Gerader Verbinder 36"/>
            <p:cNvCxnSpPr/>
            <p:nvPr/>
          </p:nvCxnSpPr>
          <p:spPr bwMode="auto">
            <a:xfrm>
              <a:off x="5500352" y="2093777"/>
              <a:ext cx="7752" cy="1342843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Rechteck 3"/>
            <p:cNvSpPr/>
            <p:nvPr/>
          </p:nvSpPr>
          <p:spPr bwMode="auto">
            <a:xfrm>
              <a:off x="5508104" y="2086157"/>
              <a:ext cx="1224136" cy="135871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5508104" y="2093777"/>
              <a:ext cx="1452184" cy="1358719"/>
            </a:xfrm>
            <a:prstGeom prst="rect">
              <a:avLst/>
            </a:prstGeom>
            <a:solidFill>
              <a:srgbClr val="E67D73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9" name="Gruppieren 38"/>
            <p:cNvGrpSpPr/>
            <p:nvPr/>
          </p:nvGrpSpPr>
          <p:grpSpPr>
            <a:xfrm>
              <a:off x="5547136" y="2152865"/>
              <a:ext cx="1401128" cy="289811"/>
              <a:chOff x="4895208" y="2320196"/>
              <a:chExt cx="1401128" cy="289811"/>
            </a:xfrm>
          </p:grpSpPr>
          <p:sp>
            <p:nvSpPr>
              <p:cNvPr id="40" name="Abgerundetes Rechteck 39"/>
              <p:cNvSpPr/>
              <p:nvPr/>
            </p:nvSpPr>
            <p:spPr bwMode="auto">
              <a:xfrm>
                <a:off x="4943203" y="2333008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feld 41"/>
              <p:cNvSpPr txBox="1"/>
              <p:nvPr/>
            </p:nvSpPr>
            <p:spPr>
              <a:xfrm>
                <a:off x="4895208" y="2320196"/>
                <a:ext cx="1401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umz.alter.max</a:t>
                </a:r>
              </a:p>
            </p:txBody>
          </p:sp>
        </p:grp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056515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hteck 42"/>
            <p:cNvSpPr/>
            <p:nvPr/>
          </p:nvSpPr>
          <p:spPr bwMode="auto">
            <a:xfrm>
              <a:off x="5500352" y="3891528"/>
              <a:ext cx="1452184" cy="1358719"/>
            </a:xfrm>
            <a:prstGeom prst="rect">
              <a:avLst/>
            </a:prstGeom>
            <a:solidFill>
              <a:srgbClr val="E67D73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Gerader Verbinder 44"/>
            <p:cNvCxnSpPr/>
            <p:nvPr/>
          </p:nvCxnSpPr>
          <p:spPr bwMode="auto">
            <a:xfrm>
              <a:off x="5508104" y="3894232"/>
              <a:ext cx="7752" cy="1342843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455009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6" name="Gruppieren 45"/>
            <p:cNvGrpSpPr/>
            <p:nvPr/>
          </p:nvGrpSpPr>
          <p:grpSpPr>
            <a:xfrm>
              <a:off x="5561958" y="3950021"/>
              <a:ext cx="1401128" cy="289811"/>
              <a:chOff x="4895208" y="2320196"/>
              <a:chExt cx="1401128" cy="289811"/>
            </a:xfrm>
          </p:grpSpPr>
          <p:sp>
            <p:nvSpPr>
              <p:cNvPr id="47" name="Abgerundetes Rechteck 46"/>
              <p:cNvSpPr/>
              <p:nvPr/>
            </p:nvSpPr>
            <p:spPr bwMode="auto">
              <a:xfrm>
                <a:off x="4943203" y="2333008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4895208" y="2320196"/>
                <a:ext cx="1401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umz.alter.max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34600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Wenig Personen in Zuzug*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835696" y="1052736"/>
            <a:ext cx="6195467" cy="4752528"/>
            <a:chOff x="1835696" y="1052736"/>
            <a:chExt cx="6195467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052736"/>
              <a:ext cx="6195467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Gerade Verbindung mit Pfeil 68"/>
            <p:cNvCxnSpPr/>
            <p:nvPr/>
          </p:nvCxnSpPr>
          <p:spPr bwMode="auto">
            <a:xfrm>
              <a:off x="2889700" y="3164540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Gerade Verbindung mit Pfeil 90"/>
            <p:cNvCxnSpPr/>
            <p:nvPr/>
          </p:nvCxnSpPr>
          <p:spPr bwMode="auto">
            <a:xfrm flipV="1">
              <a:off x="3042100" y="1795688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feld 91"/>
            <p:cNvSpPr txBox="1"/>
            <p:nvPr/>
          </p:nvSpPr>
          <p:spPr>
            <a:xfrm>
              <a:off x="1923472" y="1717818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Zuzüge*</a:t>
              </a:r>
            </a:p>
          </p:txBody>
        </p:sp>
        <p:sp>
          <p:nvSpPr>
            <p:cNvPr id="93" name="Freihandform 92"/>
            <p:cNvSpPr/>
            <p:nvPr/>
          </p:nvSpPr>
          <p:spPr bwMode="auto">
            <a:xfrm>
              <a:off x="3326960" y="1879295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5974020" y="3159006"/>
              <a:ext cx="115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5" name="Freihandform 14"/>
            <p:cNvSpPr/>
            <p:nvPr/>
          </p:nvSpPr>
          <p:spPr bwMode="auto">
            <a:xfrm>
              <a:off x="3056467" y="1963278"/>
              <a:ext cx="2734733" cy="1016000"/>
            </a:xfrm>
            <a:custGeom>
              <a:avLst/>
              <a:gdLst>
                <a:gd name="connsiteX0" fmla="*/ 0 w 2734733"/>
                <a:gd name="connsiteY0" fmla="*/ 956733 h 1016000"/>
                <a:gd name="connsiteX1" fmla="*/ 321733 w 2734733"/>
                <a:gd name="connsiteY1" fmla="*/ 330200 h 1016000"/>
                <a:gd name="connsiteX2" fmla="*/ 601133 w 2734733"/>
                <a:gd name="connsiteY2" fmla="*/ 1016000 h 1016000"/>
                <a:gd name="connsiteX3" fmla="*/ 914400 w 2734733"/>
                <a:gd name="connsiteY3" fmla="*/ 211666 h 1016000"/>
                <a:gd name="connsiteX4" fmla="*/ 1219200 w 2734733"/>
                <a:gd name="connsiteY4" fmla="*/ 499533 h 1016000"/>
                <a:gd name="connsiteX5" fmla="*/ 1507066 w 2734733"/>
                <a:gd name="connsiteY5" fmla="*/ 254000 h 1016000"/>
                <a:gd name="connsiteX6" fmla="*/ 1803400 w 2734733"/>
                <a:gd name="connsiteY6" fmla="*/ 804333 h 1016000"/>
                <a:gd name="connsiteX7" fmla="*/ 2108200 w 2734733"/>
                <a:gd name="connsiteY7" fmla="*/ 16933 h 1016000"/>
                <a:gd name="connsiteX8" fmla="*/ 2429933 w 2734733"/>
                <a:gd name="connsiteY8" fmla="*/ 372533 h 1016000"/>
                <a:gd name="connsiteX9" fmla="*/ 2734733 w 2734733"/>
                <a:gd name="connsiteY9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4733" h="1016000">
                  <a:moveTo>
                    <a:pt x="0" y="956733"/>
                  </a:moveTo>
                  <a:lnTo>
                    <a:pt x="321733" y="330200"/>
                  </a:lnTo>
                  <a:lnTo>
                    <a:pt x="601133" y="1016000"/>
                  </a:lnTo>
                  <a:lnTo>
                    <a:pt x="914400" y="211666"/>
                  </a:lnTo>
                  <a:lnTo>
                    <a:pt x="1219200" y="499533"/>
                  </a:lnTo>
                  <a:lnTo>
                    <a:pt x="1507066" y="254000"/>
                  </a:lnTo>
                  <a:lnTo>
                    <a:pt x="1803400" y="804333"/>
                  </a:lnTo>
                  <a:lnTo>
                    <a:pt x="2108200" y="16933"/>
                  </a:lnTo>
                  <a:lnTo>
                    <a:pt x="2429933" y="372533"/>
                  </a:lnTo>
                  <a:lnTo>
                    <a:pt x="2734733" y="0"/>
                  </a:ln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5004048" y="2470947"/>
              <a:ext cx="2026124" cy="290545"/>
              <a:chOff x="5158822" y="2917338"/>
              <a:chExt cx="2026124" cy="290545"/>
            </a:xfrm>
          </p:grpSpPr>
          <p:sp>
            <p:nvSpPr>
              <p:cNvPr id="154" name="Abgerundetes Rechteck 153"/>
              <p:cNvSpPr/>
              <p:nvPr/>
            </p:nvSpPr>
            <p:spPr bwMode="auto">
              <a:xfrm>
                <a:off x="5232401" y="2930884"/>
                <a:ext cx="1895901" cy="27699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5158822" y="2917338"/>
                <a:ext cx="2026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Summe über Kalenderjahre</a:t>
                </a:r>
              </a:p>
            </p:txBody>
          </p:sp>
        </p:grpSp>
        <p:sp>
          <p:nvSpPr>
            <p:cNvPr id="28" name="Abgerundetes Rechteck 27"/>
            <p:cNvSpPr/>
            <p:nvPr/>
          </p:nvSpPr>
          <p:spPr bwMode="auto">
            <a:xfrm>
              <a:off x="3359477" y="1196752"/>
              <a:ext cx="3240361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349132" y="1216195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 = 73, Quartier = Höngg, Heimat = Schweiz</a:t>
              </a: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3995936" y="3904490"/>
              <a:ext cx="0" cy="460614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mit Pfeil 33"/>
            <p:cNvCxnSpPr/>
            <p:nvPr/>
          </p:nvCxnSpPr>
          <p:spPr bwMode="auto">
            <a:xfrm>
              <a:off x="2879816" y="389662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feld 35"/>
            <p:cNvSpPr txBox="1"/>
            <p:nvPr/>
          </p:nvSpPr>
          <p:spPr>
            <a:xfrm>
              <a:off x="3443856" y="3861048"/>
              <a:ext cx="3634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Zuzüge*: Summe über Kalenderjahre</a:t>
              </a: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3203848" y="4293096"/>
              <a:ext cx="1640813" cy="291689"/>
              <a:chOff x="227655" y="4359957"/>
              <a:chExt cx="1640813" cy="291689"/>
            </a:xfrm>
          </p:grpSpPr>
          <p:sp>
            <p:nvSpPr>
              <p:cNvPr id="42" name="Abgerundetes Rechteck 41"/>
              <p:cNvSpPr/>
              <p:nvPr/>
            </p:nvSpPr>
            <p:spPr bwMode="auto">
              <a:xfrm>
                <a:off x="322843" y="4374647"/>
                <a:ext cx="1433505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227655" y="4359957"/>
                <a:ext cx="1640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umz.ant.anz.mittel</a:t>
                </a:r>
              </a:p>
            </p:txBody>
          </p:sp>
        </p:grpSp>
        <p:sp>
          <p:nvSpPr>
            <p:cNvPr id="46" name="Geschweifte Klammer rechts 45"/>
            <p:cNvSpPr/>
            <p:nvPr/>
          </p:nvSpPr>
          <p:spPr bwMode="auto">
            <a:xfrm rot="5400000">
              <a:off x="3259715" y="4314739"/>
              <a:ext cx="356321" cy="1116120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rot="5400000">
              <a:off x="5311942" y="3383239"/>
              <a:ext cx="356321" cy="2988335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573882" y="5055567"/>
              <a:ext cx="1847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Umzugsanteil: Trend und/oder Mittelwert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830658" y="5055567"/>
              <a:ext cx="1309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Umzugsanteil: Mittelwert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35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Trend und Mittel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929093" y="1556792"/>
            <a:ext cx="6130873" cy="3528392"/>
            <a:chOff x="1929093" y="1556792"/>
            <a:chExt cx="6130873" cy="3528392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29093" y="1556792"/>
              <a:ext cx="6130873" cy="3503240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319462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2734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267745" y="2420888"/>
              <a:ext cx="1218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Umzugsanteil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80204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56722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71404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55238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805616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71404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7020564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81132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71734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71734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73556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87758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20832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umz.anteil.trend</a:t>
              </a: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3719517" y="1844824"/>
              <a:ext cx="3240361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709172" y="1864267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2012, Quartier = Höngg, Heimat = Schweiz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3014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(Zukunft)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907704" y="1484784"/>
            <a:ext cx="5552838" cy="2970505"/>
            <a:chOff x="1907704" y="1484784"/>
            <a:chExt cx="5552838" cy="297050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907704" y="1484784"/>
              <a:ext cx="5429179" cy="297050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996448" y="25946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Umzugsanteil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370961" y="2873522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939038" y="281223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77592" y="2813465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umz.window.alter.szen</a:t>
                </a:r>
              </a:p>
            </p:txBody>
          </p:sp>
        </p:grpSp>
        <p:sp>
          <p:nvSpPr>
            <p:cNvPr id="22" name="Abgerundetes Rechteck 21"/>
            <p:cNvSpPr/>
            <p:nvPr/>
          </p:nvSpPr>
          <p:spPr bwMode="auto">
            <a:xfrm>
              <a:off x="3359477" y="1654295"/>
              <a:ext cx="3240361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349132" y="1673738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2024, Quartier = Höngg, Heimat = Schweiz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289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BÜRGERRECHTSWECHSEL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9231301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(Vergangenheit)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744952" y="1340768"/>
            <a:ext cx="5643582" cy="4249172"/>
            <a:chOff x="1744952" y="1340768"/>
            <a:chExt cx="5643582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744952" y="1340768"/>
              <a:ext cx="5519923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53806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55458" y="352792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16921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744952" y="2091340"/>
              <a:ext cx="1277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Einbürgerungen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98953" y="2387643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867030" y="2326354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8" name="Abgerundetes Rechteck 107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grpSp>
          <p:nvGrpSpPr>
            <p:cNvPr id="111" name="Gruppieren 110"/>
            <p:cNvGrpSpPr/>
            <p:nvPr/>
          </p:nvGrpSpPr>
          <p:grpSpPr>
            <a:xfrm>
              <a:off x="5255461" y="4410197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6" name="Abgerundetes Rechteck 115"/>
            <p:cNvSpPr/>
            <p:nvPr/>
          </p:nvSpPr>
          <p:spPr bwMode="auto">
            <a:xfrm>
              <a:off x="5255461" y="4058832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157395" y="4046020"/>
              <a:ext cx="1479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sp>
          <p:nvSpPr>
            <p:cNvPr id="34" name="Abgerundetes Rechteck 33"/>
            <p:cNvSpPr/>
            <p:nvPr/>
          </p:nvSpPr>
          <p:spPr bwMode="auto">
            <a:xfrm>
              <a:off x="3301737" y="1510801"/>
              <a:ext cx="3200971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84674" y="1495817"/>
              <a:ext cx="323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5410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Wenig Personen in Bestand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835696" y="1052736"/>
            <a:ext cx="6195467" cy="4752528"/>
            <a:chOff x="1835696" y="1052736"/>
            <a:chExt cx="6195467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052736"/>
              <a:ext cx="6195467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Gerade Verbindung mit Pfeil 68"/>
            <p:cNvCxnSpPr/>
            <p:nvPr/>
          </p:nvCxnSpPr>
          <p:spPr bwMode="auto">
            <a:xfrm>
              <a:off x="2889700" y="3164540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Gerade Verbindung mit Pfeil 90"/>
            <p:cNvCxnSpPr/>
            <p:nvPr/>
          </p:nvCxnSpPr>
          <p:spPr bwMode="auto">
            <a:xfrm flipV="1">
              <a:off x="3042100" y="1795688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feld 91"/>
            <p:cNvSpPr txBox="1"/>
            <p:nvPr/>
          </p:nvSpPr>
          <p:spPr>
            <a:xfrm>
              <a:off x="1923472" y="1717818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sp>
          <p:nvSpPr>
            <p:cNvPr id="93" name="Freihandform 92"/>
            <p:cNvSpPr/>
            <p:nvPr/>
          </p:nvSpPr>
          <p:spPr bwMode="auto">
            <a:xfrm>
              <a:off x="3326960" y="1879295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5974020" y="3159006"/>
              <a:ext cx="115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5" name="Freihandform 14"/>
            <p:cNvSpPr/>
            <p:nvPr/>
          </p:nvSpPr>
          <p:spPr bwMode="auto">
            <a:xfrm>
              <a:off x="3056467" y="1963278"/>
              <a:ext cx="2734733" cy="1016000"/>
            </a:xfrm>
            <a:custGeom>
              <a:avLst/>
              <a:gdLst>
                <a:gd name="connsiteX0" fmla="*/ 0 w 2734733"/>
                <a:gd name="connsiteY0" fmla="*/ 956733 h 1016000"/>
                <a:gd name="connsiteX1" fmla="*/ 321733 w 2734733"/>
                <a:gd name="connsiteY1" fmla="*/ 330200 h 1016000"/>
                <a:gd name="connsiteX2" fmla="*/ 601133 w 2734733"/>
                <a:gd name="connsiteY2" fmla="*/ 1016000 h 1016000"/>
                <a:gd name="connsiteX3" fmla="*/ 914400 w 2734733"/>
                <a:gd name="connsiteY3" fmla="*/ 211666 h 1016000"/>
                <a:gd name="connsiteX4" fmla="*/ 1219200 w 2734733"/>
                <a:gd name="connsiteY4" fmla="*/ 499533 h 1016000"/>
                <a:gd name="connsiteX5" fmla="*/ 1507066 w 2734733"/>
                <a:gd name="connsiteY5" fmla="*/ 254000 h 1016000"/>
                <a:gd name="connsiteX6" fmla="*/ 1803400 w 2734733"/>
                <a:gd name="connsiteY6" fmla="*/ 804333 h 1016000"/>
                <a:gd name="connsiteX7" fmla="*/ 2108200 w 2734733"/>
                <a:gd name="connsiteY7" fmla="*/ 16933 h 1016000"/>
                <a:gd name="connsiteX8" fmla="*/ 2429933 w 2734733"/>
                <a:gd name="connsiteY8" fmla="*/ 372533 h 1016000"/>
                <a:gd name="connsiteX9" fmla="*/ 2734733 w 2734733"/>
                <a:gd name="connsiteY9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4733" h="1016000">
                  <a:moveTo>
                    <a:pt x="0" y="956733"/>
                  </a:moveTo>
                  <a:lnTo>
                    <a:pt x="321733" y="330200"/>
                  </a:lnTo>
                  <a:lnTo>
                    <a:pt x="601133" y="1016000"/>
                  </a:lnTo>
                  <a:lnTo>
                    <a:pt x="914400" y="211666"/>
                  </a:lnTo>
                  <a:lnTo>
                    <a:pt x="1219200" y="499533"/>
                  </a:lnTo>
                  <a:lnTo>
                    <a:pt x="1507066" y="254000"/>
                  </a:lnTo>
                  <a:lnTo>
                    <a:pt x="1803400" y="804333"/>
                  </a:lnTo>
                  <a:lnTo>
                    <a:pt x="2108200" y="16933"/>
                  </a:lnTo>
                  <a:lnTo>
                    <a:pt x="2429933" y="372533"/>
                  </a:lnTo>
                  <a:lnTo>
                    <a:pt x="2734733" y="0"/>
                  </a:ln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5004048" y="2470947"/>
              <a:ext cx="2026124" cy="290545"/>
              <a:chOff x="5158822" y="2917338"/>
              <a:chExt cx="2026124" cy="290545"/>
            </a:xfrm>
          </p:grpSpPr>
          <p:sp>
            <p:nvSpPr>
              <p:cNvPr id="154" name="Abgerundetes Rechteck 153"/>
              <p:cNvSpPr/>
              <p:nvPr/>
            </p:nvSpPr>
            <p:spPr bwMode="auto">
              <a:xfrm>
                <a:off x="5232401" y="2930884"/>
                <a:ext cx="1895901" cy="27699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5158822" y="2917338"/>
                <a:ext cx="2026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Summe über Kalenderjahre</a:t>
                </a:r>
              </a:p>
            </p:txBody>
          </p:sp>
        </p:grpSp>
        <p:cxnSp>
          <p:nvCxnSpPr>
            <p:cNvPr id="30" name="Gerader Verbinder 29"/>
            <p:cNvCxnSpPr/>
            <p:nvPr/>
          </p:nvCxnSpPr>
          <p:spPr bwMode="auto">
            <a:xfrm>
              <a:off x="3992645" y="3904490"/>
              <a:ext cx="0" cy="460614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mit Pfeil 33"/>
            <p:cNvCxnSpPr/>
            <p:nvPr/>
          </p:nvCxnSpPr>
          <p:spPr bwMode="auto">
            <a:xfrm>
              <a:off x="2879816" y="389662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feld 35"/>
            <p:cNvSpPr txBox="1"/>
            <p:nvPr/>
          </p:nvSpPr>
          <p:spPr>
            <a:xfrm>
              <a:off x="3443856" y="3898372"/>
              <a:ext cx="3634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Bevölkerungsbestand: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Summe über Kalenderjahre</a:t>
              </a: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3200557" y="4293096"/>
              <a:ext cx="1640813" cy="291689"/>
              <a:chOff x="227655" y="4359957"/>
              <a:chExt cx="1640813" cy="291689"/>
            </a:xfrm>
          </p:grpSpPr>
          <p:sp>
            <p:nvSpPr>
              <p:cNvPr id="42" name="Abgerundetes Rechteck 41"/>
              <p:cNvSpPr/>
              <p:nvPr/>
            </p:nvSpPr>
            <p:spPr bwMode="auto">
              <a:xfrm>
                <a:off x="322843" y="4374647"/>
                <a:ext cx="1433505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227655" y="4359957"/>
                <a:ext cx="1640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brw.rate.anz.null</a:t>
                </a:r>
              </a:p>
            </p:txBody>
          </p:sp>
        </p:grpSp>
        <p:sp>
          <p:nvSpPr>
            <p:cNvPr id="46" name="Geschweifte Klammer rechts 45"/>
            <p:cNvSpPr/>
            <p:nvPr/>
          </p:nvSpPr>
          <p:spPr bwMode="auto">
            <a:xfrm rot="5400000">
              <a:off x="3259715" y="4314739"/>
              <a:ext cx="356321" cy="1116120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rot="5400000">
              <a:off x="5311942" y="3383239"/>
              <a:ext cx="356321" cy="2988335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573882" y="5055567"/>
              <a:ext cx="1847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wird berechnet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802665" y="5055567"/>
              <a:ext cx="1381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ist null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3301737" y="1211736"/>
              <a:ext cx="3934559" cy="32835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3052255" y="1228238"/>
              <a:ext cx="4323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= 84, 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15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Trend und Mittel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929093" y="1556792"/>
            <a:ext cx="6130873" cy="3528392"/>
            <a:chOff x="1929093" y="1556792"/>
            <a:chExt cx="6130873" cy="3528392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29093" y="1556792"/>
              <a:ext cx="6130873" cy="3503240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319462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2734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123728" y="2420888"/>
              <a:ext cx="1362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80204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56722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71404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55238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805616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71404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7020564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81132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71734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71734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73556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87758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20832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brw.anteil.trend</a:t>
              </a: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4327163" y="1777134"/>
              <a:ext cx="1973029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71404" y="1794882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1420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(Zukunft)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691680" y="1484784"/>
            <a:ext cx="5768862" cy="2970505"/>
            <a:chOff x="1691680" y="1484784"/>
            <a:chExt cx="5768862" cy="297050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691680" y="1484784"/>
              <a:ext cx="5645203" cy="297050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691680" y="2594637"/>
              <a:ext cx="1437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370961" y="2873522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939038" y="281223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77592" y="2813465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brw.window.alter.szen</a:t>
                </a:r>
              </a:p>
            </p:txBody>
          </p:sp>
        </p:grpSp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016366" y="1638046"/>
              <a:ext cx="331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2024, Quartier = Höngg,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3564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2658318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kareb.wohnant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736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kareb.areal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8544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1359217" y="1412776"/>
            <a:ext cx="6768753" cy="3820678"/>
            <a:chOff x="1359217" y="1412776"/>
            <a:chExt cx="6768753" cy="382067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359217" y="1412776"/>
              <a:ext cx="6768753" cy="382067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674086" y="4323692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526108" y="2411140"/>
              <a:ext cx="1574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798985" y="1626619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85%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483934" y="3030887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437126" y="2841102"/>
              <a:ext cx="15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 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kareb.ausbau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2312218" y="4183632"/>
              <a:ext cx="667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0 m</a:t>
              </a:r>
              <a:r>
                <a:rPr lang="de-CH" sz="1200" b="1" baseline="30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6016349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cxnSp>
          <p:nvCxnSpPr>
            <p:cNvPr id="43" name="Gerader Verbinder 42"/>
            <p:cNvCxnSpPr/>
            <p:nvPr/>
          </p:nvCxnSpPr>
          <p:spPr bwMode="auto">
            <a:xfrm>
              <a:off x="6372200" y="447506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42817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174959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936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kareb.ina.prozentpunkte</a:t>
              </a: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7405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pro Jahr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5940152" y="3764900"/>
              <a:ext cx="1321163" cy="288724"/>
              <a:chOff x="4365523" y="3754192"/>
              <a:chExt cx="1321163" cy="288724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478474" y="3765917"/>
                <a:ext cx="1083538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365523" y="3754192"/>
                <a:ext cx="1321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kareb.ina.lambda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623626" y="4779136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Beginn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979894" y="4788686"/>
              <a:ext cx="1256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Ende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187806" y="4796257"/>
              <a:ext cx="125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Zieljahr</a:t>
              </a:r>
            </a:p>
          </p:txBody>
        </p:sp>
        <p:cxnSp>
          <p:nvCxnSpPr>
            <p:cNvPr id="4" name="Gerader Verbinder 3"/>
            <p:cNvCxnSpPr/>
            <p:nvPr/>
          </p:nvCxnSpPr>
          <p:spPr bwMode="auto">
            <a:xfrm>
              <a:off x="3153046" y="2699683"/>
              <a:ext cx="0" cy="1953453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816007" y="4437112"/>
              <a:ext cx="0" cy="216024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Freihandform 6"/>
            <p:cNvSpPr/>
            <p:nvPr/>
          </p:nvSpPr>
          <p:spPr bwMode="auto">
            <a:xfrm>
              <a:off x="3155214" y="2699683"/>
              <a:ext cx="2667000" cy="1957754"/>
            </a:xfrm>
            <a:custGeom>
              <a:avLst/>
              <a:gdLst>
                <a:gd name="connsiteX0" fmla="*/ 5861 w 2667000"/>
                <a:gd name="connsiteY0" fmla="*/ 1946031 h 1957754"/>
                <a:gd name="connsiteX1" fmla="*/ 2661138 w 2667000"/>
                <a:gd name="connsiteY1" fmla="*/ 1957754 h 1957754"/>
                <a:gd name="connsiteX2" fmla="*/ 2667000 w 2667000"/>
                <a:gd name="connsiteY2" fmla="*/ 1735015 h 1957754"/>
                <a:gd name="connsiteX3" fmla="*/ 2397369 w 2667000"/>
                <a:gd name="connsiteY3" fmla="*/ 1682262 h 1957754"/>
                <a:gd name="connsiteX4" fmla="*/ 2145323 w 2667000"/>
                <a:gd name="connsiteY4" fmla="*/ 1635369 h 1957754"/>
                <a:gd name="connsiteX5" fmla="*/ 1822938 w 2667000"/>
                <a:gd name="connsiteY5" fmla="*/ 1570892 h 1957754"/>
                <a:gd name="connsiteX6" fmla="*/ 1529861 w 2667000"/>
                <a:gd name="connsiteY6" fmla="*/ 1482969 h 1957754"/>
                <a:gd name="connsiteX7" fmla="*/ 1289538 w 2667000"/>
                <a:gd name="connsiteY7" fmla="*/ 1389185 h 1957754"/>
                <a:gd name="connsiteX8" fmla="*/ 996461 w 2667000"/>
                <a:gd name="connsiteY8" fmla="*/ 1236785 h 1957754"/>
                <a:gd name="connsiteX9" fmla="*/ 779584 w 2667000"/>
                <a:gd name="connsiteY9" fmla="*/ 1084385 h 1957754"/>
                <a:gd name="connsiteX10" fmla="*/ 592015 w 2667000"/>
                <a:gd name="connsiteY10" fmla="*/ 914400 h 1957754"/>
                <a:gd name="connsiteX11" fmla="*/ 451338 w 2667000"/>
                <a:gd name="connsiteY11" fmla="*/ 750277 h 1957754"/>
                <a:gd name="connsiteX12" fmla="*/ 328246 w 2667000"/>
                <a:gd name="connsiteY12" fmla="*/ 580292 h 1957754"/>
                <a:gd name="connsiteX13" fmla="*/ 205153 w 2667000"/>
                <a:gd name="connsiteY13" fmla="*/ 381000 h 1957754"/>
                <a:gd name="connsiteX14" fmla="*/ 82061 w 2667000"/>
                <a:gd name="connsiteY14" fmla="*/ 158262 h 1957754"/>
                <a:gd name="connsiteX15" fmla="*/ 0 w 2667000"/>
                <a:gd name="connsiteY15" fmla="*/ 0 h 1957754"/>
                <a:gd name="connsiteX16" fmla="*/ 5861 w 2667000"/>
                <a:gd name="connsiteY16" fmla="*/ 1946031 h 19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67000" h="1957754">
                  <a:moveTo>
                    <a:pt x="5861" y="1946031"/>
                  </a:moveTo>
                  <a:lnTo>
                    <a:pt x="2661138" y="1957754"/>
                  </a:lnTo>
                  <a:lnTo>
                    <a:pt x="2667000" y="1735015"/>
                  </a:lnTo>
                  <a:lnTo>
                    <a:pt x="2397369" y="1682262"/>
                  </a:lnTo>
                  <a:lnTo>
                    <a:pt x="2145323" y="1635369"/>
                  </a:lnTo>
                  <a:lnTo>
                    <a:pt x="1822938" y="1570892"/>
                  </a:lnTo>
                  <a:lnTo>
                    <a:pt x="1529861" y="1482969"/>
                  </a:lnTo>
                  <a:lnTo>
                    <a:pt x="1289538" y="1389185"/>
                  </a:lnTo>
                  <a:lnTo>
                    <a:pt x="996461" y="1236785"/>
                  </a:lnTo>
                  <a:lnTo>
                    <a:pt x="779584" y="1084385"/>
                  </a:lnTo>
                  <a:lnTo>
                    <a:pt x="592015" y="914400"/>
                  </a:lnTo>
                  <a:lnTo>
                    <a:pt x="451338" y="750277"/>
                  </a:lnTo>
                  <a:lnTo>
                    <a:pt x="328246" y="580292"/>
                  </a:lnTo>
                  <a:lnTo>
                    <a:pt x="205153" y="381000"/>
                  </a:lnTo>
                  <a:lnTo>
                    <a:pt x="82061" y="158262"/>
                  </a:lnTo>
                  <a:lnTo>
                    <a:pt x="0" y="0"/>
                  </a:lnTo>
                  <a:cubicBezTo>
                    <a:pt x="1954" y="648677"/>
                    <a:pt x="3907" y="1297354"/>
                    <a:pt x="5861" y="1946031"/>
                  </a:cubicBezTo>
                  <a:close/>
                </a:path>
              </a:pathLst>
            </a:cu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3157819" y="2704893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Gerader Verbinder 33"/>
            <p:cNvCxnSpPr/>
            <p:nvPr/>
          </p:nvCxnSpPr>
          <p:spPr bwMode="auto">
            <a:xfrm>
              <a:off x="5816007" y="452605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feld 53"/>
            <p:cNvSpPr txBox="1"/>
            <p:nvPr/>
          </p:nvSpPr>
          <p:spPr>
            <a:xfrm>
              <a:off x="3167012" y="3985814"/>
              <a:ext cx="1406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Summe: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Inanspruchnahme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bis zum Zieljahr</a:t>
              </a: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5979894" y="42026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857194" y="41729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58" name="Pfeil nach unten 57"/>
            <p:cNvSpPr/>
            <p:nvPr/>
          </p:nvSpPr>
          <p:spPr bwMode="auto">
            <a:xfrm>
              <a:off x="6478032" y="3972864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7803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MAPWOHNBAU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472787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89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 von mapWohnbau)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454940" y="1697749"/>
              <a:ext cx="1641510" cy="291091"/>
              <a:chOff x="4427418" y="5224993"/>
              <a:chExt cx="1641510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map.wohnbau.beginn</a:t>
                </a: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859466" y="1688181"/>
              <a:ext cx="1641510" cy="291091"/>
              <a:chOff x="4427418" y="5224993"/>
              <a:chExt cx="1641510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map.wohnbau.ende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map.lambda.ende</a:t>
                </a: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map.lambda.beginn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169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WOHNFLÄCHENVERBRAUCH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656722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wf.grenze.prozent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2141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wf.window.szen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57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8188039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bq.grenze.prozent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3457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bq.window.grenz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974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Jahr = 2035,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Herkunft: Baby und Mutter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</Words>
  <Application>Microsoft Office PowerPoint</Application>
  <PresentationFormat>Bildschirmpräsentation (4:3)</PresentationFormat>
  <Paragraphs>907</Paragraphs>
  <Slides>80</Slides>
  <Notes>80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80</vt:i4>
      </vt:variant>
    </vt:vector>
  </HeadingPairs>
  <TitlesOfParts>
    <vt:vector size="86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PowerPoint-Präsentation</vt:lpstr>
      <vt:lpstr>Geburt: Filter über Alter (Vergangenheit)</vt:lpstr>
      <vt:lpstr>«Gebärfähiges» Alter</vt:lpstr>
      <vt:lpstr>Geburt: Trend und Mittel</vt:lpstr>
      <vt:lpstr>Geburt: Filter für Knickpunkt</vt:lpstr>
      <vt:lpstr>Geburt: Filter über Alter (Zukunft)</vt:lpstr>
      <vt:lpstr>Heimat des Kindes: Trend und Mittel</vt:lpstr>
      <vt:lpstr>PowerPoint-Präsentation</vt:lpstr>
      <vt:lpstr>Todesfall: Filter über Alter (Vergangenheit)</vt:lpstr>
      <vt:lpstr>Todesfall: Trend und Mittel</vt:lpstr>
      <vt:lpstr>Todesfall: Extrapolation Sterberate (hohes Alter)</vt:lpstr>
      <vt:lpstr>Todesfall: Filter über Alter (Zukunft)</vt:lpstr>
      <vt:lpstr>PowerPoint-Präsentation</vt:lpstr>
      <vt:lpstr>Zuzug: Zuzugsrate*, Trend und Mittel</vt:lpstr>
      <vt:lpstr>Zuzug: Zuzugsrate*, Filter für Knickpunkt</vt:lpstr>
      <vt:lpstr>Zuzug: Altersverteilung,  Filter über Alter (Vergangenheit)</vt:lpstr>
      <vt:lpstr>Zuzug: Altersverteilung, Trend und Mittel</vt:lpstr>
      <vt:lpstr>Zuzug: Altersverteilung, Filter für Knickpunkt</vt:lpstr>
      <vt:lpstr>Zuzug: Altersverteilung,  Filter über Alter (Zukunft)</vt:lpstr>
      <vt:lpstr>Zuzug: Verteilung nach Geschlecht und Heimat,  Trend und Mittel</vt:lpstr>
      <vt:lpstr>Zuzug: Verteilung nach Geschlecht und Heimat, Filter für Knickpunkt</vt:lpstr>
      <vt:lpstr>PowerPoint-Präsentation</vt:lpstr>
      <vt:lpstr>Wegzug: Wegzugsrate*, Trend und Mittel</vt:lpstr>
      <vt:lpstr>Wegzug: Wegzugsrate*, Filter für Knickpunkt</vt:lpstr>
      <vt:lpstr>Wegzug: Altersverteilung,  Filter über Alter (Vergangenheit)</vt:lpstr>
      <vt:lpstr>Wegzug: Altersverteilung, Trend und Mittel</vt:lpstr>
      <vt:lpstr>Wegzug: Altersverteilung, Filter für Knickpunkt</vt:lpstr>
      <vt:lpstr>Wegzug: Altersverteilung,  Filter über Alter (Zukunft)</vt:lpstr>
      <vt:lpstr>Wegzug: Verteilung nach Geschlecht und Heimat,  Trend und Mittel</vt:lpstr>
      <vt:lpstr>Wegzug: Verteilung nach Geschlecht und Heimat, Filter für Knickpunkt</vt:lpstr>
      <vt:lpstr>PowerPoint-Präsentation</vt:lpstr>
      <vt:lpstr>Umzug: Filter über Alter (Vergangenheit)</vt:lpstr>
      <vt:lpstr>Umzug: Wenig Personen in Zuzug*</vt:lpstr>
      <vt:lpstr>Umzug: Trend und Mittel</vt:lpstr>
      <vt:lpstr>Umzug: Filter über Alter (Zukunft)</vt:lpstr>
      <vt:lpstr>PowerPoint-Präsentation</vt:lpstr>
      <vt:lpstr>Einbürgerung: Filter über Alter (Vergangenheit)</vt:lpstr>
      <vt:lpstr>Einbürgerung: Wenig Personen in Bestand</vt:lpstr>
      <vt:lpstr>Einbürgerung: Trend und Mittel</vt:lpstr>
      <vt:lpstr>Einbürgerung: Filter über Alter (Zukunft)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mapWohnbau: Verzögerung der Projekte</vt:lpstr>
      <vt:lpstr>mapWohnbau: Verzögerung der Projekte</vt:lpstr>
      <vt:lpstr>Abgleich KaReB und mapWohnbau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1007</cp:revision>
  <cp:lastPrinted>2015-08-21T20:47:23Z</cp:lastPrinted>
  <dcterms:created xsi:type="dcterms:W3CDTF">2003-11-14T15:38:02Z</dcterms:created>
  <dcterms:modified xsi:type="dcterms:W3CDTF">2021-03-31T10:09:38Z</dcterms:modified>
</cp:coreProperties>
</file>