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874" r:id="rId2"/>
    <p:sldId id="890" r:id="rId3"/>
    <p:sldId id="882" r:id="rId4"/>
    <p:sldId id="880" r:id="rId5"/>
    <p:sldId id="883" r:id="rId6"/>
    <p:sldId id="877" r:id="rId7"/>
    <p:sldId id="889" r:id="rId8"/>
    <p:sldId id="879" r:id="rId9"/>
    <p:sldId id="891" r:id="rId10"/>
    <p:sldId id="892" r:id="rId11"/>
    <p:sldId id="895" r:id="rId12"/>
    <p:sldId id="893" r:id="rId13"/>
    <p:sldId id="894" r:id="rId14"/>
    <p:sldId id="896" r:id="rId15"/>
    <p:sldId id="897" r:id="rId16"/>
    <p:sldId id="898" r:id="rId17"/>
    <p:sldId id="907" r:id="rId18"/>
    <p:sldId id="906" r:id="rId19"/>
    <p:sldId id="908" r:id="rId20"/>
    <p:sldId id="909" r:id="rId21"/>
    <p:sldId id="910" r:id="rId22"/>
    <p:sldId id="911" r:id="rId23"/>
    <p:sldId id="912" r:id="rId24"/>
    <p:sldId id="913" r:id="rId25"/>
    <p:sldId id="914" r:id="rId26"/>
    <p:sldId id="921" r:id="rId27"/>
    <p:sldId id="915" r:id="rId28"/>
    <p:sldId id="916" r:id="rId29"/>
    <p:sldId id="922" r:id="rId30"/>
    <p:sldId id="924" r:id="rId31"/>
    <p:sldId id="925" r:id="rId32"/>
    <p:sldId id="927" r:id="rId33"/>
    <p:sldId id="928" r:id="rId34"/>
    <p:sldId id="929" r:id="rId35"/>
    <p:sldId id="930" r:id="rId36"/>
    <p:sldId id="931" r:id="rId37"/>
    <p:sldId id="932" r:id="rId38"/>
    <p:sldId id="933" r:id="rId39"/>
    <p:sldId id="934" r:id="rId40"/>
    <p:sldId id="935" r:id="rId41"/>
    <p:sldId id="936" r:id="rId42"/>
    <p:sldId id="937" r:id="rId43"/>
    <p:sldId id="938" r:id="rId44"/>
    <p:sldId id="939" r:id="rId45"/>
    <p:sldId id="940" r:id="rId46"/>
    <p:sldId id="941" r:id="rId47"/>
    <p:sldId id="942" r:id="rId48"/>
    <p:sldId id="943" r:id="rId49"/>
    <p:sldId id="949" r:id="rId50"/>
    <p:sldId id="950" r:id="rId51"/>
    <p:sldId id="951" r:id="rId52"/>
    <p:sldId id="952" r:id="rId53"/>
    <p:sldId id="953" r:id="rId54"/>
    <p:sldId id="954" r:id="rId55"/>
    <p:sldId id="955" r:id="rId56"/>
    <p:sldId id="956" r:id="rId57"/>
    <p:sldId id="957" r:id="rId58"/>
    <p:sldId id="958" r:id="rId59"/>
    <p:sldId id="961" r:id="rId60"/>
    <p:sldId id="962" r:id="rId61"/>
    <p:sldId id="963" r:id="rId62"/>
    <p:sldId id="964" r:id="rId63"/>
    <p:sldId id="965" r:id="rId64"/>
    <p:sldId id="966" r:id="rId65"/>
    <p:sldId id="967" r:id="rId66"/>
    <p:sldId id="968" r:id="rId67"/>
    <p:sldId id="969" r:id="rId68"/>
    <p:sldId id="973" r:id="rId69"/>
    <p:sldId id="988" r:id="rId70"/>
    <p:sldId id="974" r:id="rId71"/>
    <p:sldId id="970" r:id="rId72"/>
    <p:sldId id="971" r:id="rId73"/>
    <p:sldId id="972" r:id="rId74"/>
    <p:sldId id="975" r:id="rId75"/>
    <p:sldId id="980" r:id="rId76"/>
    <p:sldId id="976" r:id="rId77"/>
    <p:sldId id="977" r:id="rId78"/>
    <p:sldId id="978" r:id="rId79"/>
    <p:sldId id="979" r:id="rId80"/>
    <p:sldId id="981" r:id="rId81"/>
    <p:sldId id="982" r:id="rId82"/>
    <p:sldId id="983" r:id="rId83"/>
    <p:sldId id="984" r:id="rId84"/>
    <p:sldId id="985" r:id="rId85"/>
    <p:sldId id="986" r:id="rId86"/>
    <p:sldId id="987" r:id="rId87"/>
    <p:sldId id="948" r:id="rId88"/>
    <p:sldId id="862" r:id="rId89"/>
    <p:sldId id="863" r:id="rId90"/>
    <p:sldId id="762" r:id="rId91"/>
    <p:sldId id="778" r:id="rId92"/>
    <p:sldId id="872" r:id="rId93"/>
    <p:sldId id="813" r:id="rId94"/>
    <p:sldId id="814" r:id="rId95"/>
    <p:sldId id="815" r:id="rId96"/>
    <p:sldId id="816" r:id="rId97"/>
    <p:sldId id="817" r:id="rId98"/>
    <p:sldId id="836" r:id="rId99"/>
    <p:sldId id="837" r:id="rId100"/>
    <p:sldId id="839" r:id="rId101"/>
    <p:sldId id="840" r:id="rId102"/>
    <p:sldId id="841" r:id="rId103"/>
    <p:sldId id="842" r:id="rId104"/>
    <p:sldId id="826" r:id="rId105"/>
    <p:sldId id="845" r:id="rId106"/>
    <p:sldId id="844" r:id="rId107"/>
    <p:sldId id="846" r:id="rId108"/>
    <p:sldId id="818" r:id="rId109"/>
    <p:sldId id="822" r:id="rId110"/>
    <p:sldId id="823" r:id="rId111"/>
    <p:sldId id="820" r:id="rId112"/>
    <p:sldId id="824" r:id="rId113"/>
    <p:sldId id="825" r:id="rId114"/>
    <p:sldId id="821" r:id="rId115"/>
    <p:sldId id="827" r:id="rId116"/>
    <p:sldId id="828" r:id="rId117"/>
  </p:sldIdLst>
  <p:sldSz cx="9144000" cy="6858000" type="screen4x3"/>
  <p:notesSz cx="6805613" cy="99441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240">
          <p15:clr>
            <a:srgbClr val="A4A3A4"/>
          </p15:clr>
        </p15:guide>
        <p15:guide id="3" orient="horz" pos="2016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pos="240">
          <p15:clr>
            <a:srgbClr val="A4A3A4"/>
          </p15:clr>
        </p15:guide>
        <p15:guide id="7" pos="2976">
          <p15:clr>
            <a:srgbClr val="A4A3A4"/>
          </p15:clr>
        </p15:guide>
        <p15:guide id="8" pos="2784">
          <p15:clr>
            <a:srgbClr val="A4A3A4"/>
          </p15:clr>
        </p15:guide>
        <p15:guide id="9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nelia Schwierz (sszsco)" initials="sco" lastIdx="1" clrIdx="0">
    <p:extLst>
      <p:ext uri="{19B8F6BF-5375-455C-9EA6-DF929625EA0E}">
        <p15:presenceInfo xmlns:p15="http://schemas.microsoft.com/office/powerpoint/2012/main" userId="Cornelia Schwierz (sszsco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D73"/>
    <a:srgbClr val="60BF97"/>
    <a:srgbClr val="F2F2F2"/>
    <a:srgbClr val="EDC3BF"/>
    <a:srgbClr val="7C85BF"/>
    <a:srgbClr val="7D94C6"/>
    <a:srgbClr val="7FA3CD"/>
    <a:srgbClr val="80B2D4"/>
    <a:srgbClr val="85BED8"/>
    <a:srgbClr val="89C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735" autoAdjust="0"/>
  </p:normalViewPr>
  <p:slideViewPr>
    <p:cSldViewPr>
      <p:cViewPr varScale="1">
        <p:scale>
          <a:sx n="122" d="100"/>
          <a:sy n="122" d="100"/>
        </p:scale>
        <p:origin x="1164" y="102"/>
      </p:cViewPr>
      <p:guideLst>
        <p:guide orient="horz" pos="1104"/>
        <p:guide orient="horz" pos="240"/>
        <p:guide orient="horz" pos="2016"/>
        <p:guide orient="horz" pos="3840"/>
        <p:guide orient="horz" pos="4080"/>
        <p:guide pos="240"/>
        <p:guide pos="2976"/>
        <p:guide pos="2784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8" y="-114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0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89" y="1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6125"/>
            <a:ext cx="497046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162" y="4723447"/>
            <a:ext cx="4989293" cy="447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89" y="9446895"/>
            <a:ext cx="2949524" cy="49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9" tIns="45920" rIns="91839" bIns="459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defRPr sz="1200">
                <a:latin typeface="Times"/>
                <a:cs typeface="+mn-cs"/>
              </a:defRPr>
            </a:lvl1pPr>
          </a:lstStyle>
          <a:p>
            <a:pPr>
              <a:defRPr/>
            </a:pPr>
            <a:fld id="{D95ABDF4-9891-4D5F-AA6C-D3C37F136237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4247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3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708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15899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3023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66662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84626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318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03066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494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1067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52814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109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357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0773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9902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0587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77562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7578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8019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7358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8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768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906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10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7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898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42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027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19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5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85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72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25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6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041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986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76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336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896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51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29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425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43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829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088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8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10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1470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0569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5082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5057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384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39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1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0573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55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5022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5256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928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902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93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3048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6123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4772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49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48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189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046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7349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2260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350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1022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7182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0182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720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1650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59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3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39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63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6396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7880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3868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4986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7705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6682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8804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5320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69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15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4859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6096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6753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020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794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8411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38645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44412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3713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674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79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804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30510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76511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45818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626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1171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8120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8856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25862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522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89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665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114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90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7274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91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475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92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4337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93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1531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94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62387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95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98096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96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84585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97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54215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8116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38EA276C-6456-46C6-87FD-CA96935CFFA6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98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4148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dirty="0">
              <a:latin typeface="Times" pitchFamily="18" charset="0"/>
            </a:endParaRPr>
          </a:p>
        </p:txBody>
      </p:sp>
      <p:sp>
        <p:nvSpPr>
          <p:cNvPr id="217092" name="Foliennummernplatzhalter 3"/>
          <p:cNvSpPr txBox="1">
            <a:spLocks noGrp="1"/>
          </p:cNvSpPr>
          <p:nvPr/>
        </p:nvSpPr>
        <p:spPr bwMode="auto">
          <a:xfrm>
            <a:off x="3676736" y="9143574"/>
            <a:ext cx="2812337" cy="48124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8349" tIns="44175" rIns="88349" bIns="44175" anchor="b"/>
          <a:lstStyle/>
          <a:p>
            <a:pPr algn="r" eaLnBrk="0" hangingPunct="0">
              <a:defRPr/>
            </a:pPr>
            <a:fld id="{6E0A8709-2D4D-4B0D-AB48-0E1462972785}" type="slidenum">
              <a:rPr lang="de-CH" sz="1200">
                <a:latin typeface="Times" pitchFamily="18" charset="0"/>
                <a:cs typeface="+mn-cs"/>
              </a:rPr>
              <a:pPr algn="r" eaLnBrk="0" hangingPunct="0">
                <a:defRPr/>
              </a:pPr>
              <a:t>99</a:t>
            </a:fld>
            <a:endParaRPr lang="de-CH" sz="1200" dirty="0">
              <a:latin typeface="Times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0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135688" y="338138"/>
            <a:ext cx="1928812" cy="5094287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47663" y="338138"/>
            <a:ext cx="5635625" cy="5094287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8100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98950" y="1708150"/>
            <a:ext cx="3765550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dirty="0"/>
              <a:t>Stadt Zürich, Dienstabteilung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7663" y="338138"/>
            <a:ext cx="7683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08150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0"/>
              </a:spcAft>
              <a:defRPr sz="800">
                <a:cs typeface="+mn-cs"/>
              </a:defRPr>
            </a:lvl1pPr>
          </a:lstStyle>
          <a:p>
            <a:pPr>
              <a:defRPr/>
            </a:pPr>
            <a:r>
              <a:rPr lang="de-CH" dirty="0"/>
              <a:t>Stadt Zürich</a:t>
            </a:r>
          </a:p>
          <a:p>
            <a:pPr>
              <a:defRPr/>
            </a:pPr>
            <a:r>
              <a:rPr lang="de-CH" dirty="0"/>
              <a:t>Statistik Stadt Zürich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381000" y="4495800"/>
            <a:ext cx="838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  <a:defRPr/>
            </a:pPr>
            <a:endParaRPr lang="de-CH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966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ts val="20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381000" indent="5334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3pPr>
      <a:lvl4pPr marL="571500" indent="8001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762000" indent="1066800" algn="l" rtl="0" eaLnBrk="0" fontAlgn="base" hangingPunct="0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5pPr>
      <a:lvl6pPr marL="12192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6pPr>
      <a:lvl7pPr marL="16764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7pPr>
      <a:lvl8pPr marL="21336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8pPr>
      <a:lvl9pPr marL="2590800" algn="l" rtl="0" fontAlgn="base">
        <a:lnSpc>
          <a:spcPct val="90000"/>
        </a:lnSpc>
        <a:spcBef>
          <a:spcPts val="2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Fertilitätsraten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73017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Plots, Ziele</a:t>
            </a:r>
            <a:br>
              <a:rPr lang="de-DE" dirty="0" smtClean="0"/>
            </a:br>
            <a:endParaRPr lang="de-CH" dirty="0"/>
          </a:p>
        </p:txBody>
      </p:sp>
      <p:sp>
        <p:nvSpPr>
          <p:cNvPr id="2" name="Textfeld 1"/>
          <p:cNvSpPr txBox="1"/>
          <p:nvPr/>
        </p:nvSpPr>
        <p:spPr>
          <a:xfrm>
            <a:off x="333918" y="1412776"/>
            <a:ext cx="74064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Verschiedene Plots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Anteil mit anderer Herkunft (also: das Baby hat andere Herkunft als die Mutter)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Nach Herkunft der Mutter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Zusätzlich: nach Alter? Nach Quartier? Nach Alter und Quartier? </a:t>
            </a:r>
            <a:r>
              <a:rPr lang="de-CH" dirty="0" smtClean="0">
                <a:sym typeface="Wingdings" panose="05000000000000000000" pitchFamily="2" charset="2"/>
              </a:rPr>
              <a:t> Herkunft der Mutter und Quartier</a:t>
            </a:r>
            <a:endParaRPr lang="de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Ziele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Beginn der Basisjahre festlegen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Dominierende Einflussfaktoren finden </a:t>
            </a:r>
            <a:br>
              <a:rPr lang="de-CH" dirty="0" smtClean="0"/>
            </a:br>
            <a:r>
              <a:rPr lang="de-CH" dirty="0" smtClean="0"/>
              <a:t>(Herkunft der Mutter und Quartier) </a:t>
            </a:r>
            <a:r>
              <a:rPr lang="de-CH" dirty="0" smtClean="0">
                <a:sym typeface="Wingdings" panose="05000000000000000000" pitchFamily="2" charset="2"/>
              </a:rPr>
              <a:t> für das Modell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8320169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Arealüberbauungen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mit Arealüberbauungen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kareb.areal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ohne Arealüberbauungen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8544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Ausbaugrad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1359217" y="1412776"/>
            <a:ext cx="6768753" cy="3820678"/>
            <a:chOff x="1359217" y="1412776"/>
            <a:chExt cx="6768753" cy="382067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359217" y="1412776"/>
              <a:ext cx="6768753" cy="382067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674086" y="4323692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526108" y="2411140"/>
              <a:ext cx="1574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798985" y="1626619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85%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30660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483934" y="3030887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69563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437126" y="2841102"/>
              <a:ext cx="1561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 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kareb.ausbau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2312218" y="4183632"/>
              <a:ext cx="667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0 m</a:t>
              </a:r>
              <a:r>
                <a:rPr lang="de-CH" sz="1200" b="1" baseline="300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6016349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cxnSp>
          <p:nvCxnSpPr>
            <p:cNvPr id="43" name="Gerader Verbinder 42"/>
            <p:cNvCxnSpPr/>
            <p:nvPr/>
          </p:nvCxnSpPr>
          <p:spPr bwMode="auto">
            <a:xfrm>
              <a:off x="6372200" y="447506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642817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bis zum Zieljahr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245778" y="1628800"/>
            <a:ext cx="6206542" cy="3672408"/>
            <a:chOff x="1245778" y="1628800"/>
            <a:chExt cx="6206542" cy="3672408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56749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628800"/>
              <a:ext cx="6192688" cy="367240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72839" y="249289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45778" y="2413961"/>
              <a:ext cx="1840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635896" y="1770635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cxnSp>
          <p:nvCxnSpPr>
            <p:cNvPr id="38" name="Gerader Verbinder 37"/>
            <p:cNvCxnSpPr/>
            <p:nvPr/>
          </p:nvCxnSpPr>
          <p:spPr bwMode="auto">
            <a:xfrm>
              <a:off x="3097932" y="3446350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100550" y="331135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1835696" y="3290500"/>
              <a:ext cx="1128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gemäss KaReB</a:t>
              </a:r>
            </a:p>
          </p:txBody>
        </p:sp>
        <p:sp>
          <p:nvSpPr>
            <p:cNvPr id="108" name="Abgerundetes Rechteck 107"/>
            <p:cNvSpPr/>
            <p:nvPr/>
          </p:nvSpPr>
          <p:spPr bwMode="auto">
            <a:xfrm>
              <a:off x="4910638" y="3112703"/>
              <a:ext cx="174959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796792" y="3102145"/>
              <a:ext cx="1936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kareb.ina.prozentpunkte</a:t>
              </a:r>
            </a:p>
          </p:txBody>
        </p:sp>
        <p:cxnSp>
          <p:nvCxnSpPr>
            <p:cNvPr id="46" name="Gerader Verbinder 45"/>
            <p:cNvCxnSpPr/>
            <p:nvPr/>
          </p:nvCxnSpPr>
          <p:spPr bwMode="auto">
            <a:xfrm flipH="1">
              <a:off x="4568352" y="3068960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Gerader Verbinder 47"/>
            <p:cNvCxnSpPr/>
            <p:nvPr/>
          </p:nvCxnSpPr>
          <p:spPr bwMode="auto">
            <a:xfrm rot="5400000">
              <a:off x="4568352" y="292676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 rot="5400000">
              <a:off x="4570174" y="3292668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Textfeld 49"/>
            <p:cNvSpPr txBox="1"/>
            <p:nvPr/>
          </p:nvSpPr>
          <p:spPr>
            <a:xfrm>
              <a:off x="1370404" y="2935977"/>
              <a:ext cx="16168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706262" y="3065422"/>
              <a:ext cx="648072" cy="422019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hteck 4"/>
            <p:cNvSpPr/>
            <p:nvPr/>
          </p:nvSpPr>
          <p:spPr bwMode="auto">
            <a:xfrm>
              <a:off x="3707904" y="3432967"/>
              <a:ext cx="648072" cy="158634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3075906" y="3082814"/>
              <a:ext cx="609972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Gerader Verbinder 52"/>
            <p:cNvCxnSpPr/>
            <p:nvPr/>
          </p:nvCxnSpPr>
          <p:spPr bwMode="auto">
            <a:xfrm rot="5400000">
              <a:off x="3078524" y="2947814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 flipV="1">
              <a:off x="2927840" y="5019313"/>
              <a:ext cx="2364240" cy="951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7405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Inanspruchnahme pro Jahr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Inanspruchnahme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pro Jahr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5940152" y="3764900"/>
              <a:ext cx="1321163" cy="288724"/>
              <a:chOff x="4365523" y="3754192"/>
              <a:chExt cx="1321163" cy="288724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478474" y="3765917"/>
                <a:ext cx="1083538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365523" y="3754192"/>
                <a:ext cx="13211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kareb.ina.lambda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623626" y="4779136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Beginn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979894" y="4788686"/>
              <a:ext cx="1256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Ende der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Szenarien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5187806" y="4796257"/>
              <a:ext cx="12564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Zieljahr</a:t>
              </a:r>
            </a:p>
          </p:txBody>
        </p:sp>
        <p:cxnSp>
          <p:nvCxnSpPr>
            <p:cNvPr id="4" name="Gerader Verbinder 3"/>
            <p:cNvCxnSpPr/>
            <p:nvPr/>
          </p:nvCxnSpPr>
          <p:spPr bwMode="auto">
            <a:xfrm>
              <a:off x="3153046" y="2699683"/>
              <a:ext cx="0" cy="1953453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816007" y="4437112"/>
              <a:ext cx="0" cy="216024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Freihandform 6"/>
            <p:cNvSpPr/>
            <p:nvPr/>
          </p:nvSpPr>
          <p:spPr bwMode="auto">
            <a:xfrm>
              <a:off x="3155214" y="2699683"/>
              <a:ext cx="2667000" cy="1957754"/>
            </a:xfrm>
            <a:custGeom>
              <a:avLst/>
              <a:gdLst>
                <a:gd name="connsiteX0" fmla="*/ 5861 w 2667000"/>
                <a:gd name="connsiteY0" fmla="*/ 1946031 h 1957754"/>
                <a:gd name="connsiteX1" fmla="*/ 2661138 w 2667000"/>
                <a:gd name="connsiteY1" fmla="*/ 1957754 h 1957754"/>
                <a:gd name="connsiteX2" fmla="*/ 2667000 w 2667000"/>
                <a:gd name="connsiteY2" fmla="*/ 1735015 h 1957754"/>
                <a:gd name="connsiteX3" fmla="*/ 2397369 w 2667000"/>
                <a:gd name="connsiteY3" fmla="*/ 1682262 h 1957754"/>
                <a:gd name="connsiteX4" fmla="*/ 2145323 w 2667000"/>
                <a:gd name="connsiteY4" fmla="*/ 1635369 h 1957754"/>
                <a:gd name="connsiteX5" fmla="*/ 1822938 w 2667000"/>
                <a:gd name="connsiteY5" fmla="*/ 1570892 h 1957754"/>
                <a:gd name="connsiteX6" fmla="*/ 1529861 w 2667000"/>
                <a:gd name="connsiteY6" fmla="*/ 1482969 h 1957754"/>
                <a:gd name="connsiteX7" fmla="*/ 1289538 w 2667000"/>
                <a:gd name="connsiteY7" fmla="*/ 1389185 h 1957754"/>
                <a:gd name="connsiteX8" fmla="*/ 996461 w 2667000"/>
                <a:gd name="connsiteY8" fmla="*/ 1236785 h 1957754"/>
                <a:gd name="connsiteX9" fmla="*/ 779584 w 2667000"/>
                <a:gd name="connsiteY9" fmla="*/ 1084385 h 1957754"/>
                <a:gd name="connsiteX10" fmla="*/ 592015 w 2667000"/>
                <a:gd name="connsiteY10" fmla="*/ 914400 h 1957754"/>
                <a:gd name="connsiteX11" fmla="*/ 451338 w 2667000"/>
                <a:gd name="connsiteY11" fmla="*/ 750277 h 1957754"/>
                <a:gd name="connsiteX12" fmla="*/ 328246 w 2667000"/>
                <a:gd name="connsiteY12" fmla="*/ 580292 h 1957754"/>
                <a:gd name="connsiteX13" fmla="*/ 205153 w 2667000"/>
                <a:gd name="connsiteY13" fmla="*/ 381000 h 1957754"/>
                <a:gd name="connsiteX14" fmla="*/ 82061 w 2667000"/>
                <a:gd name="connsiteY14" fmla="*/ 158262 h 1957754"/>
                <a:gd name="connsiteX15" fmla="*/ 0 w 2667000"/>
                <a:gd name="connsiteY15" fmla="*/ 0 h 1957754"/>
                <a:gd name="connsiteX16" fmla="*/ 5861 w 2667000"/>
                <a:gd name="connsiteY16" fmla="*/ 1946031 h 19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7000" h="1957754">
                  <a:moveTo>
                    <a:pt x="5861" y="1946031"/>
                  </a:moveTo>
                  <a:lnTo>
                    <a:pt x="2661138" y="1957754"/>
                  </a:lnTo>
                  <a:lnTo>
                    <a:pt x="2667000" y="1735015"/>
                  </a:lnTo>
                  <a:lnTo>
                    <a:pt x="2397369" y="1682262"/>
                  </a:lnTo>
                  <a:lnTo>
                    <a:pt x="2145323" y="1635369"/>
                  </a:lnTo>
                  <a:lnTo>
                    <a:pt x="1822938" y="1570892"/>
                  </a:lnTo>
                  <a:lnTo>
                    <a:pt x="1529861" y="1482969"/>
                  </a:lnTo>
                  <a:lnTo>
                    <a:pt x="1289538" y="1389185"/>
                  </a:lnTo>
                  <a:lnTo>
                    <a:pt x="996461" y="1236785"/>
                  </a:lnTo>
                  <a:lnTo>
                    <a:pt x="779584" y="1084385"/>
                  </a:lnTo>
                  <a:lnTo>
                    <a:pt x="592015" y="914400"/>
                  </a:lnTo>
                  <a:lnTo>
                    <a:pt x="451338" y="750277"/>
                  </a:lnTo>
                  <a:lnTo>
                    <a:pt x="328246" y="580292"/>
                  </a:lnTo>
                  <a:lnTo>
                    <a:pt x="205153" y="381000"/>
                  </a:lnTo>
                  <a:lnTo>
                    <a:pt x="82061" y="158262"/>
                  </a:lnTo>
                  <a:lnTo>
                    <a:pt x="0" y="0"/>
                  </a:lnTo>
                  <a:cubicBezTo>
                    <a:pt x="1954" y="648677"/>
                    <a:pt x="3907" y="1297354"/>
                    <a:pt x="5861" y="1946031"/>
                  </a:cubicBezTo>
                  <a:close/>
                </a:path>
              </a:pathLst>
            </a:cu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3157819" y="2704893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Gerader Verbinder 33"/>
            <p:cNvCxnSpPr/>
            <p:nvPr/>
          </p:nvCxnSpPr>
          <p:spPr bwMode="auto">
            <a:xfrm>
              <a:off x="5816007" y="452605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feld 53"/>
            <p:cNvSpPr txBox="1"/>
            <p:nvPr/>
          </p:nvSpPr>
          <p:spPr>
            <a:xfrm>
              <a:off x="3167012" y="3985814"/>
              <a:ext cx="14062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Summe: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Inanspruchnahme </a:t>
              </a:r>
              <a:b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</a:br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bis zum Zieljahr</a:t>
              </a: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5979894" y="42026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857194" y="41729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58" name="Pfeil nach unten 57"/>
            <p:cNvSpPr/>
            <p:nvPr/>
          </p:nvSpPr>
          <p:spPr bwMode="auto">
            <a:xfrm>
              <a:off x="6478032" y="3972864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7803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MAPWOHNBAU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472787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046388" y="1556792"/>
            <a:ext cx="6984775" cy="3456385"/>
            <a:chOff x="1046388" y="1556792"/>
            <a:chExt cx="6984775" cy="345638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2990604" y="28474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046388" y="1556792"/>
              <a:ext cx="6984775" cy="345638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1995499" y="1772817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046388" y="1693882"/>
              <a:ext cx="962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287760" y="20186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6674128" y="4290052"/>
              <a:ext cx="1081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Verzögerung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2302149" y="4336218"/>
              <a:ext cx="1054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Keine Verzögerung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>
              <a:off x="2512527" y="1845661"/>
              <a:ext cx="3450276" cy="2330090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2225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3320063" y="2971449"/>
              <a:ext cx="1025679" cy="25269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3197363" y="2941719"/>
              <a:ext cx="1289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y = exp (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 * </a:t>
              </a:r>
              <a:r>
                <a:rPr lang="de-CH" sz="1200" b="1" dirty="0">
                  <a:solidFill>
                    <a:schemeClr val="bg1"/>
                  </a:solidFill>
                  <a:latin typeface="Symbol" panose="05050102010706020507" pitchFamily="18" charset="2"/>
                </a:rPr>
                <a:t>D</a:t>
              </a:r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t)</a:t>
              </a: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2654194" y="2508629"/>
              <a:ext cx="365974" cy="1793799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320063" y="4329923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Ein Jahr später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364837" y="4313686"/>
              <a:ext cx="925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Zwei Jahre später</a:t>
              </a: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3609830" y="3592156"/>
              <a:ext cx="365974" cy="697668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4633422" y="3942388"/>
              <a:ext cx="365974" cy="347436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1858967" y="4293097"/>
              <a:ext cx="5812157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Abgerundetes Rechteck 21"/>
            <p:cNvSpPr/>
            <p:nvPr/>
          </p:nvSpPr>
          <p:spPr bwMode="auto">
            <a:xfrm>
              <a:off x="4211960" y="1700808"/>
              <a:ext cx="1368152" cy="369092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4251820" y="1743211"/>
              <a:ext cx="12865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=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78985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mapWohnbau: Verzögerung der Projekte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493831" y="1340768"/>
            <a:ext cx="7537331" cy="3528392"/>
            <a:chOff x="493831" y="1340768"/>
            <a:chExt cx="7537331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824342" y="284868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493831" y="1340768"/>
              <a:ext cx="7537331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7019163" y="2090241"/>
              <a:ext cx="895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>
              <a:off x="2829237" y="2200610"/>
              <a:ext cx="0" cy="2237765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2420630" y="4245057"/>
              <a:ext cx="4286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121498" y="2446410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5" name="Gerader Verbinder 34"/>
            <p:cNvCxnSpPr>
              <a:endCxn id="37" idx="3"/>
            </p:cNvCxnSpPr>
            <p:nvPr/>
          </p:nvCxnSpPr>
          <p:spPr bwMode="auto">
            <a:xfrm flipV="1">
              <a:off x="3240332" y="2738601"/>
              <a:ext cx="2404652" cy="1300445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181015" y="3970391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625961" y="262772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2854330" y="2704666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 flipV="1">
              <a:off x="5681310" y="2348880"/>
              <a:ext cx="0" cy="355786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 flipV="1">
              <a:off x="3248278" y="2348880"/>
              <a:ext cx="0" cy="169638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2834159" y="4046870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2856948" y="256966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2826587" y="3910260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681310" y="222772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245934" y="2220104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Gerade Verbindung mit Pfeil 17"/>
            <p:cNvCxnSpPr/>
            <p:nvPr/>
          </p:nvCxnSpPr>
          <p:spPr bwMode="auto">
            <a:xfrm>
              <a:off x="4938370" y="2353724"/>
              <a:ext cx="0" cy="762878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Gerade Verbindung mit Pfeil 43"/>
            <p:cNvCxnSpPr/>
            <p:nvPr/>
          </p:nvCxnSpPr>
          <p:spPr bwMode="auto">
            <a:xfrm>
              <a:off x="2684238" y="2348880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493832" y="2965140"/>
              <a:ext cx="22512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Symbol" panose="05050102010706020507" pitchFamily="18" charset="2"/>
                </a:rPr>
                <a:t>l</a:t>
              </a:r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 (pro Jahr von mapWohnbau)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2854330" y="3117664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" name="Gruppieren 1"/>
            <p:cNvGrpSpPr/>
            <p:nvPr/>
          </p:nvGrpSpPr>
          <p:grpSpPr>
            <a:xfrm>
              <a:off x="2454940" y="1697749"/>
              <a:ext cx="1641510" cy="291091"/>
              <a:chOff x="4427418" y="5224993"/>
              <a:chExt cx="1641510" cy="291091"/>
            </a:xfrm>
          </p:grpSpPr>
          <p:sp>
            <p:nvSpPr>
              <p:cNvPr id="48" name="Abgerundetes Rechteck 47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map.wohnbau.beginn</a:t>
                </a:r>
              </a:p>
            </p:txBody>
          </p:sp>
        </p:grpSp>
        <p:sp>
          <p:nvSpPr>
            <p:cNvPr id="50" name="Pfeil nach unten 49"/>
            <p:cNvSpPr/>
            <p:nvPr/>
          </p:nvSpPr>
          <p:spPr bwMode="auto">
            <a:xfrm>
              <a:off x="3139940" y="1923609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Pfeil nach unten 50"/>
            <p:cNvSpPr/>
            <p:nvPr/>
          </p:nvSpPr>
          <p:spPr bwMode="auto">
            <a:xfrm>
              <a:off x="5578464" y="1916832"/>
              <a:ext cx="216024" cy="260406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2" name="Gruppieren 51"/>
            <p:cNvGrpSpPr/>
            <p:nvPr/>
          </p:nvGrpSpPr>
          <p:grpSpPr>
            <a:xfrm>
              <a:off x="4859466" y="1688181"/>
              <a:ext cx="1641510" cy="291091"/>
              <a:chOff x="4427418" y="5224993"/>
              <a:chExt cx="1641510" cy="291091"/>
            </a:xfrm>
          </p:grpSpPr>
          <p:sp>
            <p:nvSpPr>
              <p:cNvPr id="53" name="Abgerundetes Rechteck 52"/>
              <p:cNvSpPr/>
              <p:nvPr/>
            </p:nvSpPr>
            <p:spPr bwMode="auto">
              <a:xfrm>
                <a:off x="4473271" y="5239085"/>
                <a:ext cx="153888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4427418" y="5224993"/>
                <a:ext cx="164151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map.wohnbau.ende</a:t>
                </a:r>
              </a:p>
            </p:txBody>
          </p:sp>
        </p:grpSp>
        <p:grpSp>
          <p:nvGrpSpPr>
            <p:cNvPr id="5" name="Gruppieren 4"/>
            <p:cNvGrpSpPr/>
            <p:nvPr/>
          </p:nvGrpSpPr>
          <p:grpSpPr>
            <a:xfrm>
              <a:off x="1089865" y="2562163"/>
              <a:ext cx="1634777" cy="298273"/>
              <a:chOff x="745433" y="2423296"/>
              <a:chExt cx="1634777" cy="298273"/>
            </a:xfrm>
          </p:grpSpPr>
          <p:sp>
            <p:nvSpPr>
              <p:cNvPr id="57" name="Abgerundetes Rechteck 56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map.lambda.ende</a:t>
                </a:r>
              </a:p>
            </p:txBody>
          </p:sp>
        </p:grpSp>
        <p:grpSp>
          <p:nvGrpSpPr>
            <p:cNvPr id="61" name="Gruppieren 60"/>
            <p:cNvGrpSpPr/>
            <p:nvPr/>
          </p:nvGrpSpPr>
          <p:grpSpPr>
            <a:xfrm>
              <a:off x="1065015" y="3883908"/>
              <a:ext cx="1634777" cy="298273"/>
              <a:chOff x="745433" y="2423296"/>
              <a:chExt cx="1634777" cy="298273"/>
            </a:xfrm>
          </p:grpSpPr>
          <p:sp>
            <p:nvSpPr>
              <p:cNvPr id="62" name="Abgerundetes Rechteck 61"/>
              <p:cNvSpPr/>
              <p:nvPr/>
            </p:nvSpPr>
            <p:spPr bwMode="auto">
              <a:xfrm>
                <a:off x="823580" y="2444570"/>
                <a:ext cx="1466321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745433" y="2423296"/>
                <a:ext cx="1634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map.lambda.beginn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4169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Abgleich KaReB und mapWohnbau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259632" y="1484784"/>
            <a:ext cx="6480720" cy="3888432"/>
            <a:chOff x="1259632" y="1484784"/>
            <a:chExt cx="6480720" cy="388843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3635896" y="3207459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259632" y="1484784"/>
              <a:ext cx="6480720" cy="388843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2640791" y="2132856"/>
              <a:ext cx="0" cy="266429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259632" y="2053921"/>
              <a:ext cx="139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Wohnungen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2933052" y="237865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933475" y="1698627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8" name="Textfeld 27"/>
            <p:cNvSpPr txBox="1"/>
            <p:nvPr/>
          </p:nvSpPr>
          <p:spPr>
            <a:xfrm>
              <a:off x="6905554" y="4659273"/>
              <a:ext cx="769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Jahre</a:t>
              </a:r>
            </a:p>
          </p:txBody>
        </p:sp>
        <p:sp>
          <p:nvSpPr>
            <p:cNvPr id="2" name="Freihandform 1"/>
            <p:cNvSpPr/>
            <p:nvPr/>
          </p:nvSpPr>
          <p:spPr bwMode="auto">
            <a:xfrm flipV="1">
              <a:off x="3157819" y="2564904"/>
              <a:ext cx="3450276" cy="1850416"/>
            </a:xfrm>
            <a:custGeom>
              <a:avLst/>
              <a:gdLst>
                <a:gd name="connsiteX0" fmla="*/ 0 w 3556000"/>
                <a:gd name="connsiteY0" fmla="*/ 0 h 1507067"/>
                <a:gd name="connsiteX1" fmla="*/ 1126066 w 3556000"/>
                <a:gd name="connsiteY1" fmla="*/ 1049867 h 1507067"/>
                <a:gd name="connsiteX2" fmla="*/ 3556000 w 3556000"/>
                <a:gd name="connsiteY2" fmla="*/ 1507067 h 150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0" h="1507067">
                  <a:moveTo>
                    <a:pt x="0" y="0"/>
                  </a:moveTo>
                  <a:cubicBezTo>
                    <a:pt x="266699" y="399344"/>
                    <a:pt x="533399" y="798689"/>
                    <a:pt x="1126066" y="1049867"/>
                  </a:cubicBezTo>
                  <a:cubicBezTo>
                    <a:pt x="1718733" y="1301045"/>
                    <a:pt x="2637366" y="1404056"/>
                    <a:pt x="3556000" y="1507067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Gerader Verbinder 29"/>
            <p:cNvCxnSpPr/>
            <p:nvPr/>
          </p:nvCxnSpPr>
          <p:spPr bwMode="auto">
            <a:xfrm>
              <a:off x="6608095" y="4518483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Rechteck 4"/>
            <p:cNvSpPr/>
            <p:nvPr/>
          </p:nvSpPr>
          <p:spPr bwMode="auto">
            <a:xfrm>
              <a:off x="3520870" y="3284874"/>
              <a:ext cx="360040" cy="136815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3168298" y="4121859"/>
              <a:ext cx="360040" cy="536610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hteck 36"/>
            <p:cNvSpPr/>
            <p:nvPr/>
          </p:nvSpPr>
          <p:spPr bwMode="auto">
            <a:xfrm>
              <a:off x="3880910" y="3544588"/>
              <a:ext cx="360040" cy="1108437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hteck 37"/>
            <p:cNvSpPr/>
            <p:nvPr/>
          </p:nvSpPr>
          <p:spPr bwMode="auto">
            <a:xfrm>
              <a:off x="4237234" y="4150489"/>
              <a:ext cx="360040" cy="496214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4599001" y="4351501"/>
              <a:ext cx="360040" cy="295202"/>
            </a:xfrm>
            <a:prstGeom prst="rect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Gerade Verbindung mit Pfeil 26"/>
            <p:cNvCxnSpPr/>
            <p:nvPr/>
          </p:nvCxnSpPr>
          <p:spPr bwMode="auto">
            <a:xfrm>
              <a:off x="2504259" y="4653136"/>
              <a:ext cx="495652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Freihandform 7"/>
            <p:cNvSpPr/>
            <p:nvPr/>
          </p:nvSpPr>
          <p:spPr bwMode="auto">
            <a:xfrm>
              <a:off x="3886200" y="2558143"/>
              <a:ext cx="2715986" cy="974271"/>
            </a:xfrm>
            <a:custGeom>
              <a:avLst/>
              <a:gdLst>
                <a:gd name="connsiteX0" fmla="*/ 0 w 2715986"/>
                <a:gd name="connsiteY0" fmla="*/ 974271 h 974271"/>
                <a:gd name="connsiteX1" fmla="*/ 571500 w 2715986"/>
                <a:gd name="connsiteY1" fmla="*/ 587828 h 974271"/>
                <a:gd name="connsiteX2" fmla="*/ 1257300 w 2715986"/>
                <a:gd name="connsiteY2" fmla="*/ 337457 h 974271"/>
                <a:gd name="connsiteX3" fmla="*/ 2715986 w 2715986"/>
                <a:gd name="connsiteY3" fmla="*/ 0 h 97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986" h="974271">
                  <a:moveTo>
                    <a:pt x="0" y="974271"/>
                  </a:moveTo>
                  <a:cubicBezTo>
                    <a:pt x="180975" y="834117"/>
                    <a:pt x="361950" y="693964"/>
                    <a:pt x="571500" y="587828"/>
                  </a:cubicBezTo>
                  <a:cubicBezTo>
                    <a:pt x="781050" y="481692"/>
                    <a:pt x="899886" y="435428"/>
                    <a:pt x="1257300" y="337457"/>
                  </a:cubicBezTo>
                  <a:cubicBezTo>
                    <a:pt x="1614714" y="239486"/>
                    <a:pt x="2165350" y="119743"/>
                    <a:pt x="2715986" y="0"/>
                  </a:cubicBez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ihandform 9"/>
            <p:cNvSpPr/>
            <p:nvPr/>
          </p:nvSpPr>
          <p:spPr bwMode="auto">
            <a:xfrm>
              <a:off x="3151414" y="3287486"/>
              <a:ext cx="734786" cy="1338943"/>
            </a:xfrm>
            <a:custGeom>
              <a:avLst/>
              <a:gdLst>
                <a:gd name="connsiteX0" fmla="*/ 0 w 734786"/>
                <a:gd name="connsiteY0" fmla="*/ 1338943 h 1338943"/>
                <a:gd name="connsiteX1" fmla="*/ 16329 w 734786"/>
                <a:gd name="connsiteY1" fmla="*/ 838200 h 1338943"/>
                <a:gd name="connsiteX2" fmla="*/ 163286 w 734786"/>
                <a:gd name="connsiteY2" fmla="*/ 827314 h 1338943"/>
                <a:gd name="connsiteX3" fmla="*/ 234043 w 734786"/>
                <a:gd name="connsiteY3" fmla="*/ 691243 h 1338943"/>
                <a:gd name="connsiteX4" fmla="*/ 315686 w 734786"/>
                <a:gd name="connsiteY4" fmla="*/ 555171 h 1338943"/>
                <a:gd name="connsiteX5" fmla="*/ 370115 w 734786"/>
                <a:gd name="connsiteY5" fmla="*/ 478971 h 1338943"/>
                <a:gd name="connsiteX6" fmla="*/ 364672 w 734786"/>
                <a:gd name="connsiteY6" fmla="*/ 0 h 1338943"/>
                <a:gd name="connsiteX7" fmla="*/ 729343 w 734786"/>
                <a:gd name="connsiteY7" fmla="*/ 0 h 1338943"/>
                <a:gd name="connsiteX8" fmla="*/ 734786 w 734786"/>
                <a:gd name="connsiteY8" fmla="*/ 261257 h 133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4786" h="1338943">
                  <a:moveTo>
                    <a:pt x="0" y="1338943"/>
                  </a:moveTo>
                  <a:lnTo>
                    <a:pt x="16329" y="838200"/>
                  </a:lnTo>
                  <a:lnTo>
                    <a:pt x="163286" y="827314"/>
                  </a:lnTo>
                  <a:lnTo>
                    <a:pt x="234043" y="691243"/>
                  </a:lnTo>
                  <a:lnTo>
                    <a:pt x="315686" y="555171"/>
                  </a:lnTo>
                  <a:lnTo>
                    <a:pt x="370115" y="478971"/>
                  </a:lnTo>
                  <a:cubicBezTo>
                    <a:pt x="368301" y="319314"/>
                    <a:pt x="366486" y="159657"/>
                    <a:pt x="364672" y="0"/>
                  </a:cubicBezTo>
                  <a:lnTo>
                    <a:pt x="729343" y="0"/>
                  </a:lnTo>
                  <a:lnTo>
                    <a:pt x="734786" y="261257"/>
                  </a:lnTo>
                </a:path>
              </a:pathLst>
            </a:cu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694914" y="2824986"/>
              <a:ext cx="8872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KaReB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338793" y="4216980"/>
              <a:ext cx="1115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190371" y="2993566"/>
              <a:ext cx="15373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E67D73"/>
                  </a:solidFill>
                  <a:latin typeface="Calibri" panose="020F0502020204030204" pitchFamily="34" charset="0"/>
                </a:rPr>
                <a:t>Ergebnis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3153046" y="4527136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394461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WOHNFLÄCHENVERBRAUCH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656722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wf.grenze.prozent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21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Baby: andere Herkunft als die Mutter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der Babys mit anderer Herkunft als deren Mütter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685194" flipV="1">
            <a:off x="3127842" y="3234004"/>
            <a:ext cx="3005214" cy="2600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3234484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3242717" y="4139338"/>
            <a:ext cx="1469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solidFill>
                  <a:schemeClr val="bg1"/>
                </a:solidFill>
                <a:latin typeface="Calibri" panose="020F0502020204030204" pitchFamily="34" charset="0"/>
              </a:rPr>
              <a:t>bir_cha_base_begin</a:t>
            </a: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863929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bir_cha_base_end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3198743" y="2313792"/>
            <a:ext cx="2640518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Quartier = </a:t>
              </a:r>
              <a:r>
                <a:rPr lang="de-CH" sz="1200" dirty="0" err="1" smtClean="0">
                  <a:latin typeface="Calibri" panose="020F0502020204030204" pitchFamily="34" charset="0"/>
                </a:rPr>
                <a:t>Witikon</a:t>
              </a:r>
              <a:r>
                <a:rPr lang="de-CH" sz="1200" dirty="0" smtClean="0">
                  <a:latin typeface="Calibri" panose="020F0502020204030204" pitchFamily="34" charset="0"/>
                </a:rPr>
                <a:t>, Heimat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Schweiz 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698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Wohnfläche pro Person: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Wohnfläche pro Person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wf.window.szen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57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BELEGUNGSQUOTE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8188039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269824" y="1772816"/>
            <a:ext cx="6768753" cy="3312368"/>
            <a:chOff x="1269824" y="1772816"/>
            <a:chExt cx="6768753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269824" y="1772816"/>
              <a:ext cx="6768753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308916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669221" y="1927865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569487" y="1927865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465477" y="3035417"/>
              <a:ext cx="1508119" cy="290902"/>
              <a:chOff x="1051348" y="2849221"/>
              <a:chExt cx="1508119" cy="290902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067952" y="2849221"/>
                <a:ext cx="14745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bq.grenze.prozent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21254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82974" y="3066090"/>
              <a:ext cx="1195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bq.anteil.trend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534573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Belegungsquote: Filter für Knickpunkt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574800" y="1700808"/>
            <a:ext cx="6210788" cy="3312368"/>
            <a:chOff x="1889604" y="1196752"/>
            <a:chExt cx="6210788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889604" y="1196752"/>
              <a:ext cx="6210788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017502" y="2204864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855832" y="4077072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3220" y="4077072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889604" y="1844824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Personen pro Wohnung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316574" y="3594720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293092" y="2382183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3226980" y="1351801"/>
              <a:ext cx="3240360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127246" y="1351801"/>
              <a:ext cx="3429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Eigentumsart = Gemeinnützig, Quartier = Höngg</a:t>
              </a: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207774" y="2659315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3191608" y="2996952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3207774" y="1916832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3017502" y="3794680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017502" y="2204864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017502" y="1916832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812240" y="2451162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580112" y="2451162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3222523" y="2204884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Abgerundetes Rechteck 45"/>
            <p:cNvSpPr/>
            <p:nvPr/>
          </p:nvSpPr>
          <p:spPr bwMode="auto">
            <a:xfrm>
              <a:off x="6573421" y="2451556"/>
              <a:ext cx="1265347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6514927" y="2437607"/>
              <a:ext cx="13826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bq.window.grenz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974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EIGENTUMSART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669973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Eigentumsart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1115616" y="1772816"/>
            <a:ext cx="6922961" cy="3312368"/>
            <a:chOff x="1115616" y="1772816"/>
            <a:chExt cx="6922961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115616" y="1772816"/>
              <a:ext cx="6922961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08916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4745484" y="1971904"/>
              <a:ext cx="1347055" cy="286030"/>
              <a:chOff x="5652119" y="1927865"/>
              <a:chExt cx="1347055" cy="286030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" name="Gruppieren 2"/>
            <p:cNvGrpSpPr/>
            <p:nvPr/>
          </p:nvGrpSpPr>
          <p:grpSpPr>
            <a:xfrm>
              <a:off x="1218015" y="3024945"/>
              <a:ext cx="1769809" cy="291044"/>
              <a:chOff x="929762" y="3065948"/>
              <a:chExt cx="1769809" cy="291044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ea.grenze.prozent</a:t>
                </a: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3" name="Gruppieren 32"/>
            <p:cNvGrpSpPr/>
            <p:nvPr/>
          </p:nvGrpSpPr>
          <p:grpSpPr>
            <a:xfrm>
              <a:off x="6188042" y="3141869"/>
              <a:ext cx="1769809" cy="291044"/>
              <a:chOff x="929762" y="3065948"/>
              <a:chExt cx="1769809" cy="291044"/>
            </a:xfrm>
          </p:grpSpPr>
          <p:sp>
            <p:nvSpPr>
              <p:cNvPr id="34" name="Abgerundetes Rechteck 33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ea.anteil.trend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9171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Filter für Knickpunkt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539552" y="1700808"/>
            <a:ext cx="7704856" cy="3312368"/>
            <a:chOff x="539552" y="1700808"/>
            <a:chExt cx="7704856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539552" y="1700808"/>
              <a:ext cx="7704856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4066559" y="1943315"/>
              <a:ext cx="1347055" cy="286030"/>
              <a:chOff x="5652119" y="1927865"/>
              <a:chExt cx="1347055" cy="286030"/>
            </a:xfrm>
          </p:grpSpPr>
          <p:sp>
            <p:nvSpPr>
              <p:cNvPr id="29" name="Abgerundetes Rechteck 28"/>
              <p:cNvSpPr/>
              <p:nvPr/>
            </p:nvSpPr>
            <p:spPr bwMode="auto">
              <a:xfrm>
                <a:off x="5724127" y="1927865"/>
                <a:ext cx="1185453" cy="286030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Textfeld 29"/>
              <p:cNvSpPr txBox="1"/>
              <p:nvPr/>
            </p:nvSpPr>
            <p:spPr>
              <a:xfrm>
                <a:off x="5652119" y="1927865"/>
                <a:ext cx="134705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6258575" y="2962268"/>
              <a:ext cx="1769809" cy="291044"/>
              <a:chOff x="929762" y="3065948"/>
              <a:chExt cx="1769809" cy="291044"/>
            </a:xfrm>
          </p:grpSpPr>
          <p:sp>
            <p:nvSpPr>
              <p:cNvPr id="32" name="Abgerundetes Rechteck 31"/>
              <p:cNvSpPr/>
              <p:nvPr/>
            </p:nvSpPr>
            <p:spPr bwMode="auto">
              <a:xfrm>
                <a:off x="929762" y="3065948"/>
                <a:ext cx="1769809" cy="291044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936916" y="3068960"/>
                <a:ext cx="1717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ea.window.szen</a:t>
                </a:r>
              </a:p>
            </p:txBody>
          </p:sp>
        </p:grpSp>
        <p:sp>
          <p:nvSpPr>
            <p:cNvPr id="34" name="Textfeld 33"/>
            <p:cNvSpPr txBox="1"/>
            <p:nvPr/>
          </p:nvSpPr>
          <p:spPr>
            <a:xfrm>
              <a:off x="820893" y="2360851"/>
              <a:ext cx="1890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der gemeinnützigen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an allen Wohnungen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0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124744"/>
            <a:ext cx="6768753" cy="39352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259632" y="1772816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1920" y="1279793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851920" y="1277911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313370" y="3035417"/>
            <a:ext cx="1703772" cy="461665"/>
            <a:chOff x="1051348" y="2849221"/>
            <a:chExt cx="1508119" cy="461665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V="1">
            <a:off x="3464921" y="1863634"/>
            <a:ext cx="0" cy="293351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64599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263196" y="3066090"/>
            <a:ext cx="145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r Verbinder 35"/>
          <p:cNvCxnSpPr/>
          <p:nvPr/>
        </p:nvCxnSpPr>
        <p:spPr bwMode="auto">
          <a:xfrm flipV="1">
            <a:off x="3463417" y="24928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1729284" y="2367622"/>
            <a:ext cx="1535393" cy="283205"/>
            <a:chOff x="1034362" y="2856918"/>
            <a:chExt cx="1535393" cy="283205"/>
          </a:xfrm>
        </p:grpSpPr>
        <p:sp>
          <p:nvSpPr>
            <p:cNvPr id="38" name="Abgerundetes Rechteck 3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34362" y="2856918"/>
              <a:ext cx="153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bir_cha_upper_thres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9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331641" y="1700808"/>
            <a:ext cx="6699522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6467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13953" y="2941663"/>
            <a:ext cx="1705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bir_cha_window_thres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 bwMode="auto">
          <a:xfrm>
            <a:off x="3491880" y="1846706"/>
            <a:ext cx="280416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491880" y="1844824"/>
            <a:ext cx="273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552556" y="2368908"/>
            <a:ext cx="2133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in %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(andere Herkunft)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3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Geschlechterverteilung bei Geburt </a:t>
            </a:r>
            <a:br>
              <a:rPr lang="de-CH" sz="2400" dirty="0" smtClean="0">
                <a:solidFill>
                  <a:schemeClr val="bg1"/>
                </a:solidFill>
              </a:rPr>
            </a:br>
            <a:r>
              <a:rPr lang="de-CH" sz="2400" dirty="0" smtClean="0">
                <a:solidFill>
                  <a:schemeClr val="bg1"/>
                </a:solidFill>
              </a:rPr>
              <a:t>(sekundäres Geschlechtsverhältnis)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51258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Sekundäres Geschlechtsverhältnis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837446" y="2211924"/>
            <a:ext cx="5429179" cy="2304255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733923" y="388762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6133549" y="387749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 smtClean="0">
                <a:latin typeface="Calibri" panose="020F0502020204030204" pitchFamily="34" charset="0"/>
              </a:rPr>
              <a:t>Jahre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886323" y="2730713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729690" y="2653498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männlich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3171183" y="260237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 rot="10800000" flipV="1">
            <a:off x="3186644" y="3161329"/>
            <a:ext cx="3005214" cy="51108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bgerundetes Rechteck 29">
            <a:extLst>
              <a:ext uri="{FF2B5EF4-FFF2-40B4-BE49-F238E27FC236}">
                <a16:creationId xmlns:a16="http://schemas.microsoft.com/office/drawing/2014/main" id="{1AAF71ED-FDFF-409F-A59E-05E9AE5D7FCA}"/>
              </a:ext>
            </a:extLst>
          </p:cNvPr>
          <p:cNvSpPr/>
          <p:nvPr/>
        </p:nvSpPr>
        <p:spPr bwMode="auto">
          <a:xfrm>
            <a:off x="2675455" y="4144335"/>
            <a:ext cx="1481532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D9FC4AF-0F5D-41A7-840C-625CCEEFFF4F}"/>
              </a:ext>
            </a:extLst>
          </p:cNvPr>
          <p:cNvSpPr txBox="1"/>
          <p:nvPr/>
        </p:nvSpPr>
        <p:spPr>
          <a:xfrm>
            <a:off x="2627784" y="4139338"/>
            <a:ext cx="1541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bir_sex_ratio_begin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3304900" y="3902989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5004048" y="3899661"/>
            <a:ext cx="1481532" cy="518345"/>
            <a:chOff x="4819529" y="3899661"/>
            <a:chExt cx="1481532" cy="518345"/>
          </a:xfrm>
        </p:grpSpPr>
        <p:sp>
          <p:nvSpPr>
            <p:cNvPr id="56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4819529" y="4141007"/>
              <a:ext cx="1481532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4827762" y="4136010"/>
              <a:ext cx="1469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bir_sex_ratio_end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Pfeil nach unten 34">
              <a:extLst>
                <a:ext uri="{FF2B5EF4-FFF2-40B4-BE49-F238E27FC236}">
                  <a16:creationId xmlns:a16="http://schemas.microsoft.com/office/drawing/2014/main" id="{C17E2B16-3265-4B96-B325-7B7E07998E0E}"/>
                </a:ext>
              </a:extLst>
            </p:cNvPr>
            <p:cNvSpPr/>
            <p:nvPr/>
          </p:nvSpPr>
          <p:spPr bwMode="auto">
            <a:xfrm flipV="1">
              <a:off x="5448974" y="389966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4211960" y="2425180"/>
            <a:ext cx="1267261" cy="283740"/>
            <a:chOff x="3500576" y="4381808"/>
            <a:chExt cx="2640518" cy="283740"/>
          </a:xfrm>
        </p:grpSpPr>
        <p:sp>
          <p:nvSpPr>
            <p:cNvPr id="64" name="Abgerundetes Rechteck 17">
              <a:extLst>
                <a:ext uri="{FF2B5EF4-FFF2-40B4-BE49-F238E27FC236}">
                  <a16:creationId xmlns:a16="http://schemas.microsoft.com/office/drawing/2014/main" id="{23975EAB-44D1-4F71-AE88-2B43A93AB2FE}"/>
                </a:ext>
              </a:extLst>
            </p:cNvPr>
            <p:cNvSpPr/>
            <p:nvPr/>
          </p:nvSpPr>
          <p:spPr bwMode="auto">
            <a:xfrm>
              <a:off x="3570394" y="4388549"/>
              <a:ext cx="2510381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5AD5706-A921-4D91-B612-81D6568E876E}"/>
                </a:ext>
              </a:extLst>
            </p:cNvPr>
            <p:cNvSpPr txBox="1"/>
            <p:nvPr/>
          </p:nvSpPr>
          <p:spPr>
            <a:xfrm>
              <a:off x="3500576" y="4381808"/>
              <a:ext cx="26405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Ganze Stadt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2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TODESFALL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44195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Mortalität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Prüfen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Welche Variablen sind wichtig?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Lebenserwartung: spielt es eine Rolle ob die Lebenserwartung (wie im SSZ-Grundangebot) mit </a:t>
            </a:r>
            <a:r>
              <a:rPr lang="de-CH" dirty="0" smtClean="0">
                <a:solidFill>
                  <a:srgbClr val="0066CC"/>
                </a:solidFill>
              </a:rPr>
              <a:t>Todesfällen, Geburten und Bestand </a:t>
            </a:r>
            <a:r>
              <a:rPr lang="de-CH" dirty="0" smtClean="0"/>
              <a:t>berechnet wird, oder bloss mit der </a:t>
            </a:r>
            <a:r>
              <a:rPr lang="de-CH" dirty="0" smtClean="0">
                <a:solidFill>
                  <a:srgbClr val="0066CC"/>
                </a:solidFill>
              </a:rPr>
              <a:t>Mortalitätsrate</a:t>
            </a:r>
            <a:r>
              <a:rPr lang="de-CH" dirty="0" smtClean="0"/>
              <a:t>?</a:t>
            </a:r>
          </a:p>
          <a:p>
            <a:endParaRPr lang="de-CH" dirty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r>
              <a:rPr lang="de-CH" dirty="0" smtClean="0"/>
              <a:t/>
            </a:r>
            <a:br>
              <a:rPr lang="de-CH" dirty="0" smtClean="0"/>
            </a:br>
            <a:endParaRPr lang="de-CH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439680"/>
            <a:ext cx="1171575" cy="2305050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 bwMode="auto">
          <a:xfrm flipH="1">
            <a:off x="313184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B3E2D6"/>
              </a:gs>
              <a:gs pos="68176">
                <a:srgbClr val="DAF1D7"/>
              </a:gs>
              <a:gs pos="32000">
                <a:srgbClr val="C7E9D2"/>
              </a:gs>
              <a:gs pos="100000">
                <a:srgbClr val="ECF8DC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/>
        </p:nvSpPr>
        <p:spPr bwMode="auto">
          <a:xfrm flipH="1">
            <a:off x="385192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89C8D9"/>
              </a:gs>
              <a:gs pos="68176">
                <a:srgbClr val="A0DAD9"/>
              </a:gs>
              <a:gs pos="32000">
                <a:srgbClr val="8DD3DC"/>
              </a:gs>
              <a:gs pos="100000">
                <a:srgbClr val="B3E2D6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 flipH="1">
            <a:off x="457200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68176">
                <a:srgbClr val="85BED8"/>
              </a:gs>
              <a:gs pos="32000">
                <a:srgbClr val="80B2D4"/>
              </a:gs>
              <a:gs pos="100000">
                <a:srgbClr val="89C8D9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 flipH="1">
            <a:off x="5292080" y="3861048"/>
            <a:ext cx="738470" cy="432048"/>
          </a:xfrm>
          <a:prstGeom prst="rect">
            <a:avLst/>
          </a:prstGeom>
          <a:gradFill flip="none" rotWithShape="1">
            <a:gsLst>
              <a:gs pos="0">
                <a:srgbClr val="7FA3CD"/>
              </a:gs>
              <a:gs pos="52000">
                <a:srgbClr val="7D94C6"/>
              </a:gs>
              <a:gs pos="0">
                <a:srgbClr val="7C85BF"/>
              </a:gs>
              <a:gs pos="100000">
                <a:srgbClr val="7FA3CD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952486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0</a:t>
            </a:r>
            <a:endParaRPr lang="de-CH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3683452" y="4293096"/>
            <a:ext cx="36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40</a:t>
            </a:r>
            <a:endParaRPr lang="de-CH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4358267" y="4299847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100</a:t>
            </a:r>
            <a:endParaRPr lang="de-CH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068859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/>
              <a:t>4</a:t>
            </a:r>
            <a:r>
              <a:rPr lang="de-CH" sz="1200" dirty="0" smtClean="0"/>
              <a:t>00</a:t>
            </a:r>
            <a:endParaRPr lang="de-CH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5798427" y="4300911"/>
            <a:ext cx="462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/>
              <a:t>771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607817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Basisjahre festlegen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872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Basierend auf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Mortalitätsraten (Zürich, Schweiz)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Lebenserwartung (Zürich, Schweiz)</a:t>
            </a:r>
          </a:p>
          <a:p>
            <a:endParaRPr lang="de-CH" dirty="0" smtClean="0"/>
          </a:p>
          <a:p>
            <a:r>
              <a:rPr lang="de-CH" dirty="0" smtClean="0"/>
              <a:t>Warum auch Schweiz? Geht je darum Basisjahre zu wählen, bei denen sich das </a:t>
            </a:r>
            <a:r>
              <a:rPr lang="de-CH" dirty="0" smtClean="0">
                <a:solidFill>
                  <a:srgbClr val="0066CC"/>
                </a:solidFill>
              </a:rPr>
              <a:t>Verhältnis</a:t>
            </a:r>
            <a:r>
              <a:rPr lang="de-CH" dirty="0" smtClean="0"/>
              <a:t> zwischen den Mortalitätsraten Zürich / Schweiz nicht beträchtlich ändert</a:t>
            </a:r>
            <a:br>
              <a:rPr lang="de-CH" dirty="0" smtClean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024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Zürich: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52239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844824"/>
            <a:ext cx="5648969" cy="424847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428155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184482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1988840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20026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19013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411205"/>
            <a:ext cx="0" cy="94146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34888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Todesfälle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1921150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Basisjahre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Anzahl Todesfälle, Bestand</a:t>
            </a:r>
          </a:p>
        </p:txBody>
      </p:sp>
      <p:cxnSp>
        <p:nvCxnSpPr>
          <p:cNvPr id="34" name="Gerader Verbinder 33"/>
          <p:cNvCxnSpPr/>
          <p:nvPr/>
        </p:nvCxnSpPr>
        <p:spPr bwMode="auto">
          <a:xfrm>
            <a:off x="370421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r Verbinder 36"/>
          <p:cNvCxnSpPr/>
          <p:nvPr/>
        </p:nvCxnSpPr>
        <p:spPr bwMode="auto">
          <a:xfrm>
            <a:off x="5864453" y="2411205"/>
            <a:ext cx="3691" cy="80512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krümmte Verbindung 14"/>
          <p:cNvCxnSpPr/>
          <p:nvPr/>
        </p:nvCxnSpPr>
        <p:spPr bwMode="auto">
          <a:xfrm>
            <a:off x="3288884" y="416877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26392" y="4327594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feld 63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26018" y="4317461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55235" y="3493079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02369" y="3429000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Bestand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7" name="Gerader Verbinder 76"/>
          <p:cNvCxnSpPr/>
          <p:nvPr/>
        </p:nvCxnSpPr>
        <p:spPr bwMode="auto">
          <a:xfrm>
            <a:off x="373547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Gerader Verbinder 77"/>
          <p:cNvCxnSpPr/>
          <p:nvPr/>
        </p:nvCxnSpPr>
        <p:spPr bwMode="auto">
          <a:xfrm>
            <a:off x="5895713" y="3493079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788049" flipH="1" flipV="1">
            <a:off x="3286351" y="2781431"/>
            <a:ext cx="2995068" cy="23070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 9"/>
          <p:cNvSpPr/>
          <p:nvPr/>
        </p:nvSpPr>
        <p:spPr bwMode="auto">
          <a:xfrm>
            <a:off x="3307116" y="3508990"/>
            <a:ext cx="3055815" cy="741813"/>
          </a:xfrm>
          <a:custGeom>
            <a:avLst/>
            <a:gdLst>
              <a:gd name="connsiteX0" fmla="*/ 0 w 3055815"/>
              <a:gd name="connsiteY0" fmla="*/ 868734 h 946337"/>
              <a:gd name="connsiteX1" fmla="*/ 218830 w 3055815"/>
              <a:gd name="connsiteY1" fmla="*/ 899996 h 946337"/>
              <a:gd name="connsiteX2" fmla="*/ 500184 w 3055815"/>
              <a:gd name="connsiteY2" fmla="*/ 321657 h 946337"/>
              <a:gd name="connsiteX3" fmla="*/ 695569 w 3055815"/>
              <a:gd name="connsiteY3" fmla="*/ 1226 h 946337"/>
              <a:gd name="connsiteX4" fmla="*/ 1117600 w 3055815"/>
              <a:gd name="connsiteY4" fmla="*/ 431073 h 946337"/>
              <a:gd name="connsiteX5" fmla="*/ 2203938 w 3055815"/>
              <a:gd name="connsiteY5" fmla="*/ 806211 h 946337"/>
              <a:gd name="connsiteX6" fmla="*/ 3055815 w 3055815"/>
              <a:gd name="connsiteY6" fmla="*/ 923442 h 94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815" h="946337">
                <a:moveTo>
                  <a:pt x="0" y="868734"/>
                </a:moveTo>
                <a:cubicBezTo>
                  <a:pt x="67733" y="929954"/>
                  <a:pt x="135466" y="991175"/>
                  <a:pt x="218830" y="899996"/>
                </a:cubicBezTo>
                <a:cubicBezTo>
                  <a:pt x="302194" y="808817"/>
                  <a:pt x="420728" y="471452"/>
                  <a:pt x="500184" y="321657"/>
                </a:cubicBezTo>
                <a:cubicBezTo>
                  <a:pt x="579640" y="171862"/>
                  <a:pt x="592666" y="-17010"/>
                  <a:pt x="695569" y="1226"/>
                </a:cubicBezTo>
                <a:cubicBezTo>
                  <a:pt x="798472" y="19462"/>
                  <a:pt x="866205" y="296909"/>
                  <a:pt x="1117600" y="431073"/>
                </a:cubicBezTo>
                <a:cubicBezTo>
                  <a:pt x="1368995" y="565237"/>
                  <a:pt x="1880902" y="724149"/>
                  <a:pt x="2203938" y="806211"/>
                </a:cubicBezTo>
                <a:cubicBezTo>
                  <a:pt x="2526974" y="888273"/>
                  <a:pt x="2791394" y="905857"/>
                  <a:pt x="3055815" y="92344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7" name="Gekrümmte Verbindung 14"/>
          <p:cNvCxnSpPr/>
          <p:nvPr/>
        </p:nvCxnSpPr>
        <p:spPr bwMode="auto">
          <a:xfrm>
            <a:off x="3284760" y="455601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545544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544531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4620934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4556855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5472618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5471507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4620934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5073251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5374889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477490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05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328793" cy="581695"/>
          </a:xfrm>
        </p:spPr>
        <p:txBody>
          <a:bodyPr/>
          <a:lstStyle/>
          <a:p>
            <a:pPr eaLnBrk="1" hangingPunct="1"/>
            <a:r>
              <a:rPr lang="de-DE" dirty="0" smtClean="0"/>
              <a:t>TFR-Plots mit dem Ziel: </a:t>
            </a:r>
            <a:br>
              <a:rPr lang="de-DE" dirty="0" smtClean="0"/>
            </a:br>
            <a:r>
              <a:rPr lang="de-DE" dirty="0" smtClean="0"/>
              <a:t>Beginn der Basisjahre festlegen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9599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 bwMode="auto">
          <a:xfrm>
            <a:off x="1574800" y="2492896"/>
            <a:ext cx="5648969" cy="2808312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reihandform 1"/>
          <p:cNvSpPr/>
          <p:nvPr/>
        </p:nvSpPr>
        <p:spPr bwMode="auto">
          <a:xfrm>
            <a:off x="3001109" y="3470032"/>
            <a:ext cx="3610708" cy="828455"/>
          </a:xfrm>
          <a:custGeom>
            <a:avLst/>
            <a:gdLst>
              <a:gd name="connsiteX0" fmla="*/ 0 w 3610708"/>
              <a:gd name="connsiteY0" fmla="*/ 695569 h 828455"/>
              <a:gd name="connsiteX1" fmla="*/ 406400 w 3610708"/>
              <a:gd name="connsiteY1" fmla="*/ 828430 h 828455"/>
              <a:gd name="connsiteX2" fmla="*/ 2157046 w 3610708"/>
              <a:gd name="connsiteY2" fmla="*/ 695569 h 828455"/>
              <a:gd name="connsiteX3" fmla="*/ 3610708 w 3610708"/>
              <a:gd name="connsiteY3" fmla="*/ 0 h 82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0708" h="828455">
                <a:moveTo>
                  <a:pt x="0" y="695569"/>
                </a:moveTo>
                <a:cubicBezTo>
                  <a:pt x="23446" y="761999"/>
                  <a:pt x="46892" y="828430"/>
                  <a:pt x="406400" y="828430"/>
                </a:cubicBezTo>
                <a:cubicBezTo>
                  <a:pt x="765908" y="828430"/>
                  <a:pt x="1622995" y="833641"/>
                  <a:pt x="2157046" y="695569"/>
                </a:cubicBezTo>
                <a:cubicBezTo>
                  <a:pt x="2691097" y="557497"/>
                  <a:pt x="3150902" y="278748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Schweiz: Mortalitätsrate inkl. </a:t>
            </a:r>
            <a:r>
              <a:rPr lang="de-CH" dirty="0" err="1" smtClean="0"/>
              <a:t>Tail</a:t>
            </a:r>
            <a:r>
              <a:rPr lang="de-CH" dirty="0" smtClean="0"/>
              <a:t>-Korrektur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35183" y="41241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49289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275856" y="263691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Schweiz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569222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In den </a:t>
            </a:r>
            <a:r>
              <a:rPr lang="de-CH" dirty="0" err="1" smtClean="0"/>
              <a:t>Tails</a:t>
            </a:r>
            <a:r>
              <a:rPr lang="de-CH" dirty="0" smtClean="0"/>
              <a:t>: Median über Altersjahre </a:t>
            </a:r>
            <a:br>
              <a:rPr lang="de-CH" dirty="0" smtClean="0"/>
            </a:br>
            <a:r>
              <a:rPr lang="de-CH" dirty="0" smtClean="0"/>
              <a:t>(sonst hoher Einfluss einzelner Werte in den </a:t>
            </a:r>
            <a:r>
              <a:rPr lang="de-CH" dirty="0" err="1" smtClean="0"/>
              <a:t>Tails</a:t>
            </a:r>
            <a:r>
              <a:rPr lang="de-CH" dirty="0" smtClean="0"/>
              <a:t>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Über Jahre: Auch Median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288884" y="30689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284760" y="345619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849837" y="435563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249463" y="434549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78680" y="3521116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625814" y="3457037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92" name="Gruppieren 91"/>
          <p:cNvGrpSpPr/>
          <p:nvPr/>
        </p:nvGrpSpPr>
        <p:grpSpPr>
          <a:xfrm>
            <a:off x="5213238" y="4372800"/>
            <a:ext cx="1378216" cy="478200"/>
            <a:chOff x="4912126" y="5006517"/>
            <a:chExt cx="1378216" cy="478200"/>
          </a:xfrm>
        </p:grpSpPr>
        <p:sp>
          <p:nvSpPr>
            <p:cNvPr id="93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95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dea_upper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97" name="Gruppieren 96"/>
          <p:cNvGrpSpPr/>
          <p:nvPr/>
        </p:nvGrpSpPr>
        <p:grpSpPr>
          <a:xfrm>
            <a:off x="3055288" y="4371689"/>
            <a:ext cx="1378216" cy="478200"/>
            <a:chOff x="4912126" y="5006517"/>
            <a:chExt cx="1378216" cy="478200"/>
          </a:xfrm>
        </p:grpSpPr>
        <p:sp>
          <p:nvSpPr>
            <p:cNvPr id="98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9" name="Gruppieren 98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100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dea_lower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cxnSp>
        <p:nvCxnSpPr>
          <p:cNvPr id="102" name="Gerader Verbinder 101"/>
          <p:cNvCxnSpPr/>
          <p:nvPr/>
        </p:nvCxnSpPr>
        <p:spPr bwMode="auto">
          <a:xfrm>
            <a:off x="375891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919158" y="3521116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743386" y="3973433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990298" y="4275071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895713" y="3675085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9806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GAM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785025" y="35947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2276872"/>
            <a:ext cx="5648969" cy="1944216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111157" y="225348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3125698" y="2397502"/>
            <a:ext cx="2952328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weiblich, Region = Zürich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3531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1520" y="901404"/>
            <a:ext cx="756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Vor der Ratio-Berechnung: GAM fitten</a:t>
            </a:r>
          </a:p>
        </p:txBody>
      </p:sp>
      <p:cxnSp>
        <p:nvCxnSpPr>
          <p:cNvPr id="51" name="Gekrümmte Verbindung 14"/>
          <p:cNvCxnSpPr/>
          <p:nvPr/>
        </p:nvCxnSpPr>
        <p:spPr bwMode="auto">
          <a:xfrm>
            <a:off x="3138726" y="253951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Gekrümmte Verbindung 14"/>
          <p:cNvCxnSpPr/>
          <p:nvPr/>
        </p:nvCxnSpPr>
        <p:spPr bwMode="auto">
          <a:xfrm>
            <a:off x="3134602" y="292674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699679" y="382618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Textfeld 8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099305" y="381605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828522" y="2991668"/>
            <a:ext cx="23557" cy="98691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75656" y="2927589"/>
            <a:ext cx="1352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Sterberate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102" name="Gerader Verbinder 101"/>
          <p:cNvCxnSpPr/>
          <p:nvPr/>
        </p:nvCxnSpPr>
        <p:spPr bwMode="auto">
          <a:xfrm>
            <a:off x="360876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Gerader Verbinder 102"/>
          <p:cNvCxnSpPr/>
          <p:nvPr/>
        </p:nvCxnSpPr>
        <p:spPr bwMode="auto">
          <a:xfrm>
            <a:off x="5769000" y="2991668"/>
            <a:ext cx="0" cy="8505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 rot="20660831" flipH="1" flipV="1">
            <a:off x="3593228" y="3443985"/>
            <a:ext cx="2240606" cy="211333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6" name="Gerader Verbinder 105"/>
          <p:cNvCxnSpPr/>
          <p:nvPr/>
        </p:nvCxnSpPr>
        <p:spPr bwMode="auto">
          <a:xfrm>
            <a:off x="2840140" y="3745623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 bwMode="auto">
          <a:xfrm>
            <a:off x="5745555" y="3145637"/>
            <a:ext cx="756681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Freihandform 1"/>
          <p:cNvSpPr/>
          <p:nvPr/>
        </p:nvSpPr>
        <p:spPr bwMode="auto">
          <a:xfrm>
            <a:off x="2868246" y="3102708"/>
            <a:ext cx="3610708" cy="647519"/>
          </a:xfrm>
          <a:custGeom>
            <a:avLst/>
            <a:gdLst>
              <a:gd name="connsiteX0" fmla="*/ 0 w 3610708"/>
              <a:gd name="connsiteY0" fmla="*/ 633046 h 647519"/>
              <a:gd name="connsiteX1" fmla="*/ 937846 w 3610708"/>
              <a:gd name="connsiteY1" fmla="*/ 625230 h 647519"/>
              <a:gd name="connsiteX2" fmla="*/ 2196123 w 3610708"/>
              <a:gd name="connsiteY2" fmla="*/ 422030 h 647519"/>
              <a:gd name="connsiteX3" fmla="*/ 2993292 w 3610708"/>
              <a:gd name="connsiteY3" fmla="*/ 70338 h 647519"/>
              <a:gd name="connsiteX4" fmla="*/ 3610708 w 3610708"/>
              <a:gd name="connsiteY4" fmla="*/ 0 h 64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0708" h="647519">
                <a:moveTo>
                  <a:pt x="0" y="633046"/>
                </a:moveTo>
                <a:cubicBezTo>
                  <a:pt x="285913" y="646722"/>
                  <a:pt x="571826" y="660399"/>
                  <a:pt x="937846" y="625230"/>
                </a:cubicBezTo>
                <a:cubicBezTo>
                  <a:pt x="1303867" y="590061"/>
                  <a:pt x="1853549" y="514512"/>
                  <a:pt x="2196123" y="422030"/>
                </a:cubicBezTo>
                <a:cubicBezTo>
                  <a:pt x="2538697" y="329548"/>
                  <a:pt x="2757528" y="140676"/>
                  <a:pt x="2993292" y="70338"/>
                </a:cubicBezTo>
                <a:cubicBezTo>
                  <a:pt x="3229056" y="0"/>
                  <a:pt x="3419882" y="0"/>
                  <a:pt x="3610708" y="0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4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Verhältnis der Mortalitätsraten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74800" y="1940413"/>
            <a:ext cx="5648969" cy="2693420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61315" y="380563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3261315" y="2072967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uppieren 3"/>
          <p:cNvGrpSpPr/>
          <p:nvPr/>
        </p:nvGrpSpPr>
        <p:grpSpPr>
          <a:xfrm>
            <a:off x="4355975" y="2196920"/>
            <a:ext cx="1857667" cy="282712"/>
            <a:chOff x="3347864" y="2824245"/>
            <a:chExt cx="2952328" cy="282712"/>
          </a:xfrm>
        </p:grpSpPr>
        <p:sp>
          <p:nvSpPr>
            <p:cNvPr id="56" name="Abgerundetes Rechteck 17">
              <a:extLst>
                <a:ext uri="{FF2B5EF4-FFF2-40B4-BE49-F238E27FC236}">
                  <a16:creationId xmlns:a16="http://schemas.microsoft.com/office/drawing/2014/main" id="{AD6DDB32-4F84-486B-9861-DAF89EE292BB}"/>
                </a:ext>
              </a:extLst>
            </p:cNvPr>
            <p:cNvSpPr/>
            <p:nvPr/>
          </p:nvSpPr>
          <p:spPr bwMode="auto">
            <a:xfrm>
              <a:off x="3347864" y="2824245"/>
              <a:ext cx="2952328" cy="276999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A9C21A9F-877F-46AD-BD56-372B88AEF2FB}"/>
                </a:ext>
              </a:extLst>
            </p:cNvPr>
            <p:cNvSpPr txBox="1"/>
            <p:nvPr/>
          </p:nvSpPr>
          <p:spPr>
            <a:xfrm>
              <a:off x="3347864" y="2829958"/>
              <a:ext cx="2952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</a:t>
              </a:r>
              <a:r>
                <a:rPr lang="de-CH" sz="1200" dirty="0" smtClean="0">
                  <a:latin typeface="Calibri" panose="020F0502020204030204" pitchFamily="34" charset="0"/>
                </a:rPr>
                <a:t>weiblich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798823" y="396445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6198449" y="39543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951223" y="280753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574800" y="2422629"/>
            <a:ext cx="13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Verhältnis der Mortalitätsraten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(Zürich / Schweiz)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3236083" y="214929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r Verbinder 6"/>
          <p:cNvCxnSpPr/>
          <p:nvPr/>
        </p:nvCxnSpPr>
        <p:spPr bwMode="auto">
          <a:xfrm>
            <a:off x="2951223" y="3429000"/>
            <a:ext cx="3813764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2332265" y="3297002"/>
            <a:ext cx="595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1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3012293" y="3068960"/>
            <a:ext cx="3639490" cy="330806"/>
          </a:xfrm>
          <a:custGeom>
            <a:avLst/>
            <a:gdLst>
              <a:gd name="connsiteX0" fmla="*/ 12261 w 3639490"/>
              <a:gd name="connsiteY0" fmla="*/ 104312 h 120188"/>
              <a:gd name="connsiteX1" fmla="*/ 66969 w 3639490"/>
              <a:gd name="connsiteY1" fmla="*/ 112128 h 120188"/>
              <a:gd name="connsiteX2" fmla="*/ 528076 w 3639490"/>
              <a:gd name="connsiteY2" fmla="*/ 26158 h 120188"/>
              <a:gd name="connsiteX3" fmla="*/ 1098599 w 3639490"/>
              <a:gd name="connsiteY3" fmla="*/ 96497 h 120188"/>
              <a:gd name="connsiteX4" fmla="*/ 1989553 w 3639490"/>
              <a:gd name="connsiteY4" fmla="*/ 41789 h 120188"/>
              <a:gd name="connsiteX5" fmla="*/ 2614784 w 3639490"/>
              <a:gd name="connsiteY5" fmla="*/ 119943 h 120188"/>
              <a:gd name="connsiteX6" fmla="*/ 3474476 w 3639490"/>
              <a:gd name="connsiteY6" fmla="*/ 10528 h 120188"/>
              <a:gd name="connsiteX7" fmla="*/ 3638599 w 3639490"/>
              <a:gd name="connsiteY7" fmla="*/ 10528 h 12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9490" h="120188">
                <a:moveTo>
                  <a:pt x="12261" y="104312"/>
                </a:moveTo>
                <a:cubicBezTo>
                  <a:pt x="-3370" y="114733"/>
                  <a:pt x="-19000" y="125154"/>
                  <a:pt x="66969" y="112128"/>
                </a:cubicBezTo>
                <a:cubicBezTo>
                  <a:pt x="152938" y="99102"/>
                  <a:pt x="356138" y="28763"/>
                  <a:pt x="528076" y="26158"/>
                </a:cubicBezTo>
                <a:cubicBezTo>
                  <a:pt x="700014" y="23553"/>
                  <a:pt x="855020" y="93892"/>
                  <a:pt x="1098599" y="96497"/>
                </a:cubicBezTo>
                <a:cubicBezTo>
                  <a:pt x="1342178" y="99102"/>
                  <a:pt x="1736856" y="37881"/>
                  <a:pt x="1989553" y="41789"/>
                </a:cubicBezTo>
                <a:cubicBezTo>
                  <a:pt x="2242250" y="45697"/>
                  <a:pt x="2367297" y="125153"/>
                  <a:pt x="2614784" y="119943"/>
                </a:cubicBezTo>
                <a:cubicBezTo>
                  <a:pt x="2862271" y="114733"/>
                  <a:pt x="3303840" y="28764"/>
                  <a:pt x="3474476" y="10528"/>
                </a:cubicBezTo>
                <a:cubicBezTo>
                  <a:pt x="3645112" y="-7708"/>
                  <a:pt x="3641855" y="1410"/>
                  <a:pt x="3638599" y="10528"/>
                </a:cubicBez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57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Zuzugsrate*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01262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4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Zuzugsrate*,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Zuzugsrate*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24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69178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ims_so_prop_trend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769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9930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12826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/>
              <a:t>Fertilitätsraten </a:t>
            </a:r>
            <a:r>
              <a:rPr lang="de-CH" dirty="0" smtClean="0"/>
              <a:t>für einzelne Basisjahre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Abgerundetes Rechteck 5"/>
          <p:cNvSpPr/>
          <p:nvPr/>
        </p:nvSpPr>
        <p:spPr bwMode="auto">
          <a:xfrm>
            <a:off x="1552769" y="879596"/>
            <a:ext cx="5429179" cy="5501731"/>
          </a:xfrm>
          <a:prstGeom prst="roundRect">
            <a:avLst>
              <a:gd name="adj" fmla="val 390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2911738" y="2763139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993CB2-A308-479D-9EDE-7D64B269720D}"/>
              </a:ext>
            </a:extLst>
          </p:cNvPr>
          <p:cNvCxnSpPr/>
          <p:nvPr/>
        </p:nvCxnSpPr>
        <p:spPr bwMode="auto">
          <a:xfrm>
            <a:off x="2450996" y="579921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B252DE2-3585-41EB-A7EE-DD8AAC5234FD}"/>
              </a:ext>
            </a:extLst>
          </p:cNvPr>
          <p:cNvSpPr txBox="1"/>
          <p:nvPr/>
        </p:nvSpPr>
        <p:spPr>
          <a:xfrm>
            <a:off x="5850622" y="578907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7C9D0B0-909E-4AE1-B159-63DD89F6B705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3396" y="4642301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84AE4883-525E-4D32-8C5E-9319A9B05AD6}"/>
              </a:ext>
            </a:extLst>
          </p:cNvPr>
          <p:cNvSpPr txBox="1"/>
          <p:nvPr/>
        </p:nvSpPr>
        <p:spPr>
          <a:xfrm>
            <a:off x="1446763" y="456508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28" name="Freihandform 15">
            <a:extLst>
              <a:ext uri="{FF2B5EF4-FFF2-40B4-BE49-F238E27FC236}">
                <a16:creationId xmlns:a16="http://schemas.microsoft.com/office/drawing/2014/main" id="{495CBB48-A296-4AD5-A733-BD210D1C2683}"/>
              </a:ext>
            </a:extLst>
          </p:cNvPr>
          <p:cNvSpPr/>
          <p:nvPr/>
        </p:nvSpPr>
        <p:spPr bwMode="auto">
          <a:xfrm>
            <a:off x="2888256" y="451396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ihandform 16">
            <a:extLst>
              <a:ext uri="{FF2B5EF4-FFF2-40B4-BE49-F238E27FC236}">
                <a16:creationId xmlns:a16="http://schemas.microsoft.com/office/drawing/2014/main" id="{1A6CA72F-6DEF-4112-BCC8-C334FE29B5C0}"/>
              </a:ext>
            </a:extLst>
          </p:cNvPr>
          <p:cNvSpPr/>
          <p:nvPr/>
        </p:nvSpPr>
        <p:spPr bwMode="auto">
          <a:xfrm>
            <a:off x="2894117" y="4765830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1BAD2ED4-0FB7-42FB-8E14-7B33C743A0BC}"/>
              </a:ext>
            </a:extLst>
          </p:cNvPr>
          <p:cNvGrpSpPr/>
          <p:nvPr/>
        </p:nvGrpSpPr>
        <p:grpSpPr>
          <a:xfrm>
            <a:off x="2286371" y="6043111"/>
            <a:ext cx="1280449" cy="289811"/>
            <a:chOff x="1236867" y="2005662"/>
            <a:chExt cx="1280449" cy="289811"/>
          </a:xfrm>
        </p:grpSpPr>
        <p:sp>
          <p:nvSpPr>
            <p:cNvPr id="40" name="Abgerundetes Rechteck 29">
              <a:extLst>
                <a:ext uri="{FF2B5EF4-FFF2-40B4-BE49-F238E27FC236}">
                  <a16:creationId xmlns:a16="http://schemas.microsoft.com/office/drawing/2014/main" id="{1AAF71ED-FDFF-409F-A59E-05E9AE5D7FCA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7D9FC4AF-0F5D-41A7-840C-625CCEEFFF4F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bir_age_begin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2" name="Pfeil nach unten 34">
            <a:extLst>
              <a:ext uri="{FF2B5EF4-FFF2-40B4-BE49-F238E27FC236}">
                <a16:creationId xmlns:a16="http://schemas.microsoft.com/office/drawing/2014/main" id="{C17E2B16-3265-4B96-B325-7B7E07998E0E}"/>
              </a:ext>
            </a:extLst>
          </p:cNvPr>
          <p:cNvSpPr/>
          <p:nvPr/>
        </p:nvSpPr>
        <p:spPr bwMode="auto">
          <a:xfrm flipV="1">
            <a:off x="2786772" y="581457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feil nach unten 35">
            <a:extLst>
              <a:ext uri="{FF2B5EF4-FFF2-40B4-BE49-F238E27FC236}">
                <a16:creationId xmlns:a16="http://schemas.microsoft.com/office/drawing/2014/main" id="{C499EF72-EF15-4E08-9643-332451867CF6}"/>
              </a:ext>
            </a:extLst>
          </p:cNvPr>
          <p:cNvSpPr/>
          <p:nvPr/>
        </p:nvSpPr>
        <p:spPr bwMode="auto">
          <a:xfrm flipV="1">
            <a:off x="5271397" y="5826147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319B468-5EC8-4FA3-B7E2-D1C7E5240568}"/>
              </a:ext>
            </a:extLst>
          </p:cNvPr>
          <p:cNvGrpSpPr/>
          <p:nvPr/>
        </p:nvGrpSpPr>
        <p:grpSpPr>
          <a:xfrm>
            <a:off x="4727633" y="6014536"/>
            <a:ext cx="1280449" cy="289811"/>
            <a:chOff x="1236867" y="2005662"/>
            <a:chExt cx="1280449" cy="289811"/>
          </a:xfrm>
        </p:grpSpPr>
        <p:sp>
          <p:nvSpPr>
            <p:cNvPr id="45" name="Abgerundetes Rechteck 37">
              <a:extLst>
                <a:ext uri="{FF2B5EF4-FFF2-40B4-BE49-F238E27FC236}">
                  <a16:creationId xmlns:a16="http://schemas.microsoft.com/office/drawing/2014/main" id="{14D3A609-53EC-4384-B98F-E993C5590E3D}"/>
                </a:ext>
              </a:extLst>
            </p:cNvPr>
            <p:cNvSpPr/>
            <p:nvPr/>
          </p:nvSpPr>
          <p:spPr bwMode="auto">
            <a:xfrm>
              <a:off x="1236867" y="2018474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E18ECAB-D73B-4742-8801-F902BFA471FC}"/>
                </a:ext>
              </a:extLst>
            </p:cNvPr>
            <p:cNvSpPr txBox="1"/>
            <p:nvPr/>
          </p:nvSpPr>
          <p:spPr>
            <a:xfrm>
              <a:off x="1244858" y="2005662"/>
              <a:ext cx="12624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bir_age_end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243710" y="2674031"/>
            <a:ext cx="1981259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186545" y="2675987"/>
            <a:ext cx="209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BC684F4-3792-490A-BB28-5C23676613D5}"/>
              </a:ext>
            </a:extLst>
          </p:cNvPr>
          <p:cNvCxnSpPr/>
          <p:nvPr/>
        </p:nvCxnSpPr>
        <p:spPr bwMode="auto">
          <a:xfrm>
            <a:off x="2449246" y="412471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FB28AC58-F725-4FAB-BC5E-F9DBC010D021}"/>
              </a:ext>
            </a:extLst>
          </p:cNvPr>
          <p:cNvSpPr txBox="1"/>
          <p:nvPr/>
        </p:nvSpPr>
        <p:spPr>
          <a:xfrm>
            <a:off x="5848872" y="411457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4FD347F-AD98-4A33-A378-B97CEFE17F29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2967799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B41BF03F-C2D3-4849-9A12-9EBB03146F2A}"/>
              </a:ext>
            </a:extLst>
          </p:cNvPr>
          <p:cNvSpPr txBox="1"/>
          <p:nvPr/>
        </p:nvSpPr>
        <p:spPr>
          <a:xfrm>
            <a:off x="1445013" y="2890584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3" name="Freihandform 15">
            <a:extLst>
              <a:ext uri="{FF2B5EF4-FFF2-40B4-BE49-F238E27FC236}">
                <a16:creationId xmlns:a16="http://schemas.microsoft.com/office/drawing/2014/main" id="{0FE723D0-E7D0-4EA4-A442-E4EE4F84CAFB}"/>
              </a:ext>
            </a:extLst>
          </p:cNvPr>
          <p:cNvSpPr/>
          <p:nvPr/>
        </p:nvSpPr>
        <p:spPr bwMode="auto">
          <a:xfrm>
            <a:off x="2886506" y="283946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Freihandform 16">
            <a:extLst>
              <a:ext uri="{FF2B5EF4-FFF2-40B4-BE49-F238E27FC236}">
                <a16:creationId xmlns:a16="http://schemas.microsoft.com/office/drawing/2014/main" id="{0F6A8800-006B-4BA3-A80A-4F737AFAA26F}"/>
              </a:ext>
            </a:extLst>
          </p:cNvPr>
          <p:cNvSpPr/>
          <p:nvPr/>
        </p:nvSpPr>
        <p:spPr bwMode="auto">
          <a:xfrm>
            <a:off x="2892367" y="3091328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Gekrümmte Verbindung 14">
            <a:extLst>
              <a:ext uri="{FF2B5EF4-FFF2-40B4-BE49-F238E27FC236}">
                <a16:creationId xmlns:a16="http://schemas.microsoft.com/office/drawing/2014/main" id="{33EBF0C5-7657-4E9C-B0C7-EA49B8FC2CA3}"/>
              </a:ext>
            </a:extLst>
          </p:cNvPr>
          <p:cNvCxnSpPr/>
          <p:nvPr/>
        </p:nvCxnSpPr>
        <p:spPr bwMode="auto">
          <a:xfrm>
            <a:off x="2911738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A059FBF-EF7A-4354-81E0-8D02FC1B4B96}"/>
              </a:ext>
            </a:extLst>
          </p:cNvPr>
          <p:cNvCxnSpPr/>
          <p:nvPr/>
        </p:nvCxnSpPr>
        <p:spPr bwMode="auto">
          <a:xfrm>
            <a:off x="2449246" y="2392043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B8C91153-6FF4-4D1B-8250-DE0C9AA2A8AA}"/>
              </a:ext>
            </a:extLst>
          </p:cNvPr>
          <p:cNvSpPr txBox="1"/>
          <p:nvPr/>
        </p:nvSpPr>
        <p:spPr>
          <a:xfrm>
            <a:off x="5848872" y="238191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EA3929BF-91C0-4478-A6A1-5B7A44E01C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1646" y="1235132"/>
            <a:ext cx="0" cy="130931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6A0128D-EB63-4BAA-9A7C-71891452BECA}"/>
              </a:ext>
            </a:extLst>
          </p:cNvPr>
          <p:cNvSpPr txBox="1"/>
          <p:nvPr/>
        </p:nvSpPr>
        <p:spPr>
          <a:xfrm>
            <a:off x="1445013" y="115791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62" name="Freihandform 15">
            <a:extLst>
              <a:ext uri="{FF2B5EF4-FFF2-40B4-BE49-F238E27FC236}">
                <a16:creationId xmlns:a16="http://schemas.microsoft.com/office/drawing/2014/main" id="{84158CEA-03A2-4979-AEF6-8200D0FC68C5}"/>
              </a:ext>
            </a:extLst>
          </p:cNvPr>
          <p:cNvSpPr/>
          <p:nvPr/>
        </p:nvSpPr>
        <p:spPr bwMode="auto">
          <a:xfrm>
            <a:off x="2886506" y="1106798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ihandform 16">
            <a:extLst>
              <a:ext uri="{FF2B5EF4-FFF2-40B4-BE49-F238E27FC236}">
                <a16:creationId xmlns:a16="http://schemas.microsoft.com/office/drawing/2014/main" id="{997BFA8E-134D-4406-AD88-EFFF3155CE90}"/>
              </a:ext>
            </a:extLst>
          </p:cNvPr>
          <p:cNvSpPr/>
          <p:nvPr/>
        </p:nvSpPr>
        <p:spPr bwMode="auto">
          <a:xfrm>
            <a:off x="2892367" y="1358661"/>
            <a:ext cx="2485292" cy="920460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2909378" y="987231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2892371" y="991761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64" name="Abgerundetes Rechteck 17">
            <a:extLst>
              <a:ext uri="{FF2B5EF4-FFF2-40B4-BE49-F238E27FC236}">
                <a16:creationId xmlns:a16="http://schemas.microsoft.com/office/drawing/2014/main" id="{23975EAB-44D1-4F71-AE88-2B43A93AB2FE}"/>
              </a:ext>
            </a:extLst>
          </p:cNvPr>
          <p:cNvSpPr/>
          <p:nvPr/>
        </p:nvSpPr>
        <p:spPr bwMode="auto">
          <a:xfrm>
            <a:off x="3570395" y="4388549"/>
            <a:ext cx="1145622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5AD5706-A921-4D91-B612-81D6568E876E}"/>
              </a:ext>
            </a:extLst>
          </p:cNvPr>
          <p:cNvSpPr txBox="1"/>
          <p:nvPr/>
        </p:nvSpPr>
        <p:spPr>
          <a:xfrm>
            <a:off x="3513229" y="4390505"/>
            <a:ext cx="12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3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Zuzüge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320951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461665"/>
            <a:chOff x="5656954" y="2003200"/>
            <a:chExt cx="1616514" cy="46166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Zuzug*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i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352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6783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Zuzug*,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ims_age_window_thres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7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Wegzugsrate* (Quartier,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408016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Trend und Mittel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043608" y="1700808"/>
            <a:ext cx="6987555" cy="3402473"/>
            <a:chOff x="1043608" y="1700808"/>
            <a:chExt cx="6987555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043608" y="1700808"/>
              <a:ext cx="6987555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60149" y="2799025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479" y="4671233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751" y="4671233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40158" y="2438985"/>
              <a:ext cx="11251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9221" y="4188881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739" y="2976344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486501" y="1962013"/>
              <a:ext cx="1381643" cy="314859"/>
              <a:chOff x="4572406" y="1937382"/>
              <a:chExt cx="1381643" cy="314859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6057" y="3056193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421" y="3253476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4255" y="3591113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633" y="3440037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421" y="2678650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581" y="2545330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428" y="2806817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60149" y="4383201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60149" y="2799025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60149" y="2510993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782" y="3589379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751" y="3231073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751" y="3088879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573" y="3454781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775" y="3084582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566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Wegzugsrate</a:t>
            </a:r>
            <a:r>
              <a:rPr lang="de-CH" dirty="0"/>
              <a:t>*, Filter für Knickpunkt</a:t>
            </a:r>
          </a:p>
        </p:txBody>
      </p:sp>
      <p:grpSp>
        <p:nvGrpSpPr>
          <p:cNvPr id="4" name="Gruppieren 3"/>
          <p:cNvGrpSpPr/>
          <p:nvPr/>
        </p:nvGrpSpPr>
        <p:grpSpPr>
          <a:xfrm>
            <a:off x="1574800" y="1700808"/>
            <a:ext cx="5877520" cy="3312368"/>
            <a:chOff x="1574800" y="1700808"/>
            <a:chExt cx="5877520" cy="3312368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574800" y="1700808"/>
              <a:ext cx="5877520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2702698" y="2708920"/>
              <a:ext cx="4074778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2541028" y="4581128"/>
              <a:ext cx="4236448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5788416" y="458112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574800" y="234888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 smtClean="0">
                  <a:latin typeface="Calibri" panose="020F0502020204030204" pitchFamily="34" charset="0"/>
                </a:rPr>
                <a:t>Wegzugsrate</a:t>
              </a:r>
              <a:r>
                <a:rPr lang="de-CH" sz="1200" b="1" dirty="0">
                  <a:latin typeface="Calibri" panose="020F0502020204030204" pitchFamily="34" charset="0"/>
                </a:rPr>
                <a:t>*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001770" y="4098776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2978288" y="2886239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2892970" y="3163371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>
              <a:endCxn id="49" idx="3"/>
            </p:cNvCxnSpPr>
            <p:nvPr/>
          </p:nvCxnSpPr>
          <p:spPr bwMode="auto">
            <a:xfrm>
              <a:off x="2876804" y="3501008"/>
              <a:ext cx="3900672" cy="5517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 flipV="1">
              <a:off x="2892970" y="2420888"/>
              <a:ext cx="3884506" cy="1318549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Gerader Verbinder 49"/>
            <p:cNvCxnSpPr/>
            <p:nvPr/>
          </p:nvCxnSpPr>
          <p:spPr bwMode="auto">
            <a:xfrm>
              <a:off x="2702698" y="4298736"/>
              <a:ext cx="4074778" cy="53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2702698" y="2708920"/>
              <a:ext cx="4074778" cy="7794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2702698" y="2420888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7" name="Gruppieren 36"/>
            <p:cNvGrpSpPr/>
            <p:nvPr/>
          </p:nvGrpSpPr>
          <p:grpSpPr>
            <a:xfrm>
              <a:off x="5497436" y="2955218"/>
              <a:ext cx="653934" cy="291290"/>
              <a:chOff x="1325778" y="1558614"/>
              <a:chExt cx="653934" cy="291290"/>
            </a:xfrm>
          </p:grpSpPr>
          <p:cxnSp>
            <p:nvCxnSpPr>
              <p:cNvPr id="38" name="Gerader Verbinder 37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r Verbinder 38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Bogen 16"/>
            <p:cNvSpPr/>
            <p:nvPr/>
          </p:nvSpPr>
          <p:spPr bwMode="auto">
            <a:xfrm>
              <a:off x="5265308" y="2955218"/>
              <a:ext cx="914400" cy="914400"/>
            </a:xfrm>
            <a:prstGeom prst="arc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Freihandform 21"/>
            <p:cNvSpPr/>
            <p:nvPr/>
          </p:nvSpPr>
          <p:spPr bwMode="auto">
            <a:xfrm>
              <a:off x="2907719" y="2708940"/>
              <a:ext cx="3864077" cy="1017639"/>
            </a:xfrm>
            <a:custGeom>
              <a:avLst/>
              <a:gdLst>
                <a:gd name="connsiteX0" fmla="*/ 0 w 3864077"/>
                <a:gd name="connsiteY0" fmla="*/ 1017639 h 1017639"/>
                <a:gd name="connsiteX1" fmla="*/ 1061883 w 3864077"/>
                <a:gd name="connsiteY1" fmla="*/ 678426 h 1017639"/>
                <a:gd name="connsiteX2" fmla="*/ 2079522 w 3864077"/>
                <a:gd name="connsiteY2" fmla="*/ 331839 h 1017639"/>
                <a:gd name="connsiteX3" fmla="*/ 2971800 w 3864077"/>
                <a:gd name="connsiteY3" fmla="*/ 103239 h 1017639"/>
                <a:gd name="connsiteX4" fmla="*/ 3864077 w 3864077"/>
                <a:gd name="connsiteY4" fmla="*/ 0 h 101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4077" h="1017639">
                  <a:moveTo>
                    <a:pt x="0" y="1017639"/>
                  </a:moveTo>
                  <a:lnTo>
                    <a:pt x="1061883" y="678426"/>
                  </a:lnTo>
                  <a:cubicBezTo>
                    <a:pt x="1408470" y="564126"/>
                    <a:pt x="1761203" y="427703"/>
                    <a:pt x="2079522" y="331839"/>
                  </a:cubicBezTo>
                  <a:cubicBezTo>
                    <a:pt x="2397842" y="235974"/>
                    <a:pt x="2674374" y="158545"/>
                    <a:pt x="2971800" y="103239"/>
                  </a:cubicBezTo>
                  <a:cubicBezTo>
                    <a:pt x="3269226" y="47933"/>
                    <a:pt x="3566651" y="23966"/>
                    <a:pt x="3864077" y="0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2" name="Gruppieren 1"/>
            <p:cNvGrpSpPr/>
            <p:nvPr/>
          </p:nvGrpSpPr>
          <p:grpSpPr>
            <a:xfrm>
              <a:off x="4860032" y="3283831"/>
              <a:ext cx="1750934" cy="289185"/>
              <a:chOff x="6213024" y="2954514"/>
              <a:chExt cx="1750934" cy="289185"/>
            </a:xfrm>
          </p:grpSpPr>
          <p:sp>
            <p:nvSpPr>
              <p:cNvPr id="31" name="Abgerundetes Rechteck 30"/>
              <p:cNvSpPr/>
              <p:nvPr/>
            </p:nvSpPr>
            <p:spPr bwMode="auto">
              <a:xfrm>
                <a:off x="6213024" y="2968022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2" name="Textfeld 31"/>
              <p:cNvSpPr txBox="1"/>
              <p:nvPr/>
            </p:nvSpPr>
            <p:spPr>
              <a:xfrm>
                <a:off x="6213024" y="2954514"/>
                <a:ext cx="17377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ms_rate_window_thres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4049265" y="1963737"/>
              <a:ext cx="1381643" cy="314859"/>
              <a:chOff x="4572406" y="1937382"/>
              <a:chExt cx="1381643" cy="314859"/>
            </a:xfrm>
          </p:grpSpPr>
          <p:sp>
            <p:nvSpPr>
              <p:cNvPr id="36" name="Abgerundetes Rechteck 35"/>
              <p:cNvSpPr/>
              <p:nvPr/>
            </p:nvSpPr>
            <p:spPr bwMode="auto">
              <a:xfrm>
                <a:off x="4572406" y="1937382"/>
                <a:ext cx="1378345" cy="31485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4594639" y="1955527"/>
                <a:ext cx="1359410" cy="278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2233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Geschlecht/Herkunft (pro Quartier, Jahr)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573510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 Trend und Mittel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971600" y="1682711"/>
            <a:ext cx="7059157" cy="3402473"/>
            <a:chOff x="971600" y="1682711"/>
            <a:chExt cx="7059157" cy="3402473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971600" y="1682711"/>
              <a:ext cx="7059157" cy="3287216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3459743" y="2780928"/>
              <a:ext cx="3628390" cy="1595210"/>
            </a:xfrm>
            <a:prstGeom prst="rect">
              <a:avLst/>
            </a:prstGeom>
            <a:solidFill>
              <a:srgbClr val="E67D73">
                <a:alpha val="3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298073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081345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1845" y="242088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Anteil in %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58815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35333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2" name="Gruppieren 11"/>
            <p:cNvGrpSpPr/>
            <p:nvPr/>
          </p:nvGrpSpPr>
          <p:grpSpPr>
            <a:xfrm>
              <a:off x="4049956" y="1962202"/>
              <a:ext cx="2752258" cy="501936"/>
              <a:chOff x="4049956" y="1962202"/>
              <a:chExt cx="2752258" cy="501936"/>
            </a:xfrm>
          </p:grpSpPr>
          <p:sp>
            <p:nvSpPr>
              <p:cNvPr id="18" name="Abgerundetes Rechteck 17"/>
              <p:cNvSpPr/>
              <p:nvPr/>
            </p:nvSpPr>
            <p:spPr bwMode="auto">
              <a:xfrm>
                <a:off x="4067944" y="1962202"/>
                <a:ext cx="2716283" cy="501936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4049956" y="1974643"/>
                <a:ext cx="27522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Höngg, Geschlecht = weiblich, Heimat = Schweiz  </a:t>
                </a:r>
              </a:p>
            </p:txBody>
          </p:sp>
        </p:grpSp>
        <p:grpSp>
          <p:nvGrpSpPr>
            <p:cNvPr id="2" name="Gruppieren 1"/>
            <p:cNvGrpSpPr/>
            <p:nvPr/>
          </p:nvGrpSpPr>
          <p:grpSpPr>
            <a:xfrm>
              <a:off x="1145651" y="3038096"/>
              <a:ext cx="1879497" cy="318896"/>
              <a:chOff x="1145651" y="3038096"/>
              <a:chExt cx="1879497" cy="318896"/>
            </a:xfrm>
          </p:grpSpPr>
          <p:sp>
            <p:nvSpPr>
              <p:cNvPr id="30" name="Abgerundetes Rechteck 29"/>
              <p:cNvSpPr/>
              <p:nvPr/>
            </p:nvSpPr>
            <p:spPr bwMode="auto">
              <a:xfrm>
                <a:off x="1145651" y="3049320"/>
                <a:ext cx="1827945" cy="307672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1145651" y="3038096"/>
                <a:ext cx="18794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ms_so_thres_percent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Freihandform 4"/>
            <p:cNvSpPr/>
            <p:nvPr/>
          </p:nvSpPr>
          <p:spPr bwMode="auto">
            <a:xfrm>
              <a:off x="3650015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33849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784227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50015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6999175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flipH="1">
              <a:off x="3070022" y="2788720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0" name="Gerader Verbinder 49"/>
            <p:cNvCxnSpPr/>
            <p:nvPr/>
          </p:nvCxnSpPr>
          <p:spPr bwMode="auto">
            <a:xfrm flipV="1">
              <a:off x="3459743" y="4365104"/>
              <a:ext cx="3628390" cy="5640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 flipV="1">
              <a:off x="3459743" y="2780928"/>
              <a:ext cx="3613204" cy="7793"/>
            </a:xfrm>
            <a:prstGeom prst="line">
              <a:avLst/>
            </a:prstGeom>
            <a:noFill/>
            <a:ln w="381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59743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Geschweifte Klammer rechts 56"/>
            <p:cNvSpPr/>
            <p:nvPr/>
          </p:nvSpPr>
          <p:spPr bwMode="auto">
            <a:xfrm flipH="1">
              <a:off x="3058376" y="3571282"/>
              <a:ext cx="345521" cy="784296"/>
            </a:xfrm>
            <a:prstGeom prst="rightBrace">
              <a:avLst>
                <a:gd name="adj1" fmla="val 14245"/>
                <a:gd name="adj2" fmla="val 50000"/>
              </a:avLst>
            </a:prstGeom>
            <a:noFill/>
            <a:ln w="254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Gerader Verbinder 61"/>
            <p:cNvCxnSpPr/>
            <p:nvPr/>
          </p:nvCxnSpPr>
          <p:spPr bwMode="auto">
            <a:xfrm flipH="1">
              <a:off x="5950345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50345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52167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" name="Gruppieren 8"/>
            <p:cNvGrpSpPr/>
            <p:nvPr/>
          </p:nvGrpSpPr>
          <p:grpSpPr>
            <a:xfrm>
              <a:off x="6166369" y="3066485"/>
              <a:ext cx="1750934" cy="289185"/>
              <a:chOff x="6166369" y="3066485"/>
              <a:chExt cx="1750934" cy="289185"/>
            </a:xfrm>
          </p:grpSpPr>
          <p:sp>
            <p:nvSpPr>
              <p:cNvPr id="68" name="Abgerundetes Rechteck 67"/>
              <p:cNvSpPr/>
              <p:nvPr/>
            </p:nvSpPr>
            <p:spPr bwMode="auto">
              <a:xfrm>
                <a:off x="6166369" y="3079993"/>
                <a:ext cx="1750934" cy="275677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6232911" y="3066485"/>
                <a:ext cx="16711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e</a:t>
                </a:r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ms_so_prop_trend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86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err="1"/>
              <a:t>tail</a:t>
            </a:r>
            <a:r>
              <a:rPr lang="de-CH" dirty="0"/>
              <a:t>-Korrekturen</a:t>
            </a:r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208491" y="860729"/>
            <a:ext cx="5955797" cy="5502125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10C34F0-81D6-4E46-AA4A-7F95A25326A7}"/>
              </a:ext>
            </a:extLst>
          </p:cNvPr>
          <p:cNvSpPr/>
          <p:nvPr/>
        </p:nvSpPr>
        <p:spPr bwMode="auto">
          <a:xfrm>
            <a:off x="5284514" y="4050287"/>
            <a:ext cx="1217330" cy="762934"/>
          </a:xfrm>
          <a:custGeom>
            <a:avLst/>
            <a:gdLst>
              <a:gd name="connsiteX0" fmla="*/ 1262209 w 1262209"/>
              <a:gd name="connsiteY0" fmla="*/ 779764 h 779764"/>
              <a:gd name="connsiteX1" fmla="*/ 908790 w 1262209"/>
              <a:gd name="connsiteY1" fmla="*/ 549762 h 779764"/>
              <a:gd name="connsiteX2" fmla="*/ 566592 w 1262209"/>
              <a:gd name="connsiteY2" fmla="*/ 325369 h 779764"/>
              <a:gd name="connsiteX3" fmla="*/ 269271 w 1262209"/>
              <a:gd name="connsiteY3" fmla="*/ 145855 h 779764"/>
              <a:gd name="connsiteX4" fmla="*/ 129026 w 1262209"/>
              <a:gd name="connsiteY4" fmla="*/ 56098 h 779764"/>
              <a:gd name="connsiteX5" fmla="*/ 0 w 1262209"/>
              <a:gd name="connsiteY5" fmla="*/ 0 h 779764"/>
              <a:gd name="connsiteX6" fmla="*/ 16830 w 1262209"/>
              <a:gd name="connsiteY6" fmla="*/ 768544 h 779764"/>
              <a:gd name="connsiteX7" fmla="*/ 1262209 w 1262209"/>
              <a:gd name="connsiteY7" fmla="*/ 779764 h 77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2209" h="779764">
                <a:moveTo>
                  <a:pt x="1262209" y="779764"/>
                </a:moveTo>
                <a:lnTo>
                  <a:pt x="908790" y="549762"/>
                </a:lnTo>
                <a:lnTo>
                  <a:pt x="566592" y="325369"/>
                </a:lnTo>
                <a:lnTo>
                  <a:pt x="269271" y="145855"/>
                </a:lnTo>
                <a:lnTo>
                  <a:pt x="129026" y="56098"/>
                </a:lnTo>
                <a:lnTo>
                  <a:pt x="0" y="0"/>
                </a:lnTo>
                <a:lnTo>
                  <a:pt x="16830" y="768544"/>
                </a:lnTo>
                <a:lnTo>
                  <a:pt x="1262209" y="779764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181B0DB-DD56-4558-9BB5-1AEE90FECA0C}"/>
              </a:ext>
            </a:extLst>
          </p:cNvPr>
          <p:cNvSpPr/>
          <p:nvPr/>
        </p:nvSpPr>
        <p:spPr bwMode="auto">
          <a:xfrm>
            <a:off x="3169613" y="3870773"/>
            <a:ext cx="751715" cy="959279"/>
          </a:xfrm>
          <a:custGeom>
            <a:avLst/>
            <a:gdLst>
              <a:gd name="connsiteX0" fmla="*/ 0 w 751715"/>
              <a:gd name="connsiteY0" fmla="*/ 959279 h 959279"/>
              <a:gd name="connsiteX1" fmla="*/ 123416 w 751715"/>
              <a:gd name="connsiteY1" fmla="*/ 734886 h 959279"/>
              <a:gd name="connsiteX2" fmla="*/ 280491 w 751715"/>
              <a:gd name="connsiteY2" fmla="*/ 471225 h 959279"/>
              <a:gd name="connsiteX3" fmla="*/ 521713 w 751715"/>
              <a:gd name="connsiteY3" fmla="*/ 190734 h 959279"/>
              <a:gd name="connsiteX4" fmla="*/ 572201 w 751715"/>
              <a:gd name="connsiteY4" fmla="*/ 106587 h 959279"/>
              <a:gd name="connsiteX5" fmla="*/ 740496 w 751715"/>
              <a:gd name="connsiteY5" fmla="*/ 0 h 959279"/>
              <a:gd name="connsiteX6" fmla="*/ 751715 w 751715"/>
              <a:gd name="connsiteY6" fmla="*/ 953669 h 959279"/>
              <a:gd name="connsiteX7" fmla="*/ 0 w 751715"/>
              <a:gd name="connsiteY7" fmla="*/ 959279 h 95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715" h="959279">
                <a:moveTo>
                  <a:pt x="0" y="959279"/>
                </a:moveTo>
                <a:lnTo>
                  <a:pt x="123416" y="734886"/>
                </a:lnTo>
                <a:lnTo>
                  <a:pt x="280491" y="471225"/>
                </a:lnTo>
                <a:lnTo>
                  <a:pt x="521713" y="190734"/>
                </a:lnTo>
                <a:lnTo>
                  <a:pt x="572201" y="106587"/>
                </a:lnTo>
                <a:lnTo>
                  <a:pt x="740496" y="0"/>
                </a:lnTo>
                <a:lnTo>
                  <a:pt x="751715" y="953669"/>
                </a:lnTo>
                <a:lnTo>
                  <a:pt x="0" y="959279"/>
                </a:lnTo>
                <a:close/>
              </a:path>
            </a:pathLst>
          </a:custGeom>
          <a:solidFill>
            <a:srgbClr val="6699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714938" y="389740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2838028" y="503434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237654" y="502420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2990428" y="366549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315143" y="3587620"/>
            <a:ext cx="16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/>
              <a:t>Bevölkerungsbestand </a:t>
            </a:r>
            <a:br>
              <a:rPr lang="de-CH" dirty="0"/>
            </a:br>
            <a:r>
              <a:rPr lang="de-CH" dirty="0"/>
              <a:t>(nur Frauen im «gebärfähigen» Alter)</a:t>
            </a: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03047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28741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286396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136357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1309382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158885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1628800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997CE76-1B8D-4FCE-A42C-B59100C2214A}"/>
              </a:ext>
            </a:extLst>
          </p:cNvPr>
          <p:cNvGrpSpPr/>
          <p:nvPr/>
        </p:nvGrpSpPr>
        <p:grpSpPr>
          <a:xfrm>
            <a:off x="2831982" y="5739326"/>
            <a:ext cx="1280449" cy="518345"/>
            <a:chOff x="2499463" y="5723284"/>
            <a:chExt cx="1280449" cy="518345"/>
          </a:xfrm>
        </p:grpSpPr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AB1E6C6E-730B-44E7-A28A-8CE04478753F}"/>
                </a:ext>
              </a:extLst>
            </p:cNvPr>
            <p:cNvGrpSpPr/>
            <p:nvPr/>
          </p:nvGrpSpPr>
          <p:grpSpPr>
            <a:xfrm>
              <a:off x="2499463" y="5951818"/>
              <a:ext cx="1280449" cy="289811"/>
              <a:chOff x="1236867" y="2005662"/>
              <a:chExt cx="1280449" cy="289811"/>
            </a:xfrm>
          </p:grpSpPr>
          <p:sp>
            <p:nvSpPr>
              <p:cNvPr id="53" name="Abgerundetes Rechteck 29">
                <a:extLst>
                  <a:ext uri="{FF2B5EF4-FFF2-40B4-BE49-F238E27FC236}">
                    <a16:creationId xmlns:a16="http://schemas.microsoft.com/office/drawing/2014/main" id="{250E5F2E-76C7-453B-9F7B-1300311FCF42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C55CF38-B64B-489A-837F-23F19AE7D42C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bir_thres_origin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flipV="1">
              <a:off x="3475576" y="57232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CC1C3F3-A85F-47E9-9ABB-2BF4D135902D}"/>
              </a:ext>
            </a:extLst>
          </p:cNvPr>
          <p:cNvGrpSpPr/>
          <p:nvPr/>
        </p:nvGrpSpPr>
        <p:grpSpPr>
          <a:xfrm>
            <a:off x="1387705" y="2515336"/>
            <a:ext cx="1516867" cy="289811"/>
            <a:chOff x="823403" y="2360063"/>
            <a:chExt cx="1516867" cy="289811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95EAF1D3-E568-4BC4-920D-453712A0F71B}"/>
                </a:ext>
              </a:extLst>
            </p:cNvPr>
            <p:cNvGrpSpPr/>
            <p:nvPr/>
          </p:nvGrpSpPr>
          <p:grpSpPr>
            <a:xfrm>
              <a:off x="823403" y="2360063"/>
              <a:ext cx="1280449" cy="289811"/>
              <a:chOff x="1236867" y="2005662"/>
              <a:chExt cx="1280449" cy="289811"/>
            </a:xfrm>
          </p:grpSpPr>
          <p:sp>
            <p:nvSpPr>
              <p:cNvPr id="57" name="Abgerundetes Rechteck 29">
                <a:extLst>
                  <a:ext uri="{FF2B5EF4-FFF2-40B4-BE49-F238E27FC236}">
                    <a16:creationId xmlns:a16="http://schemas.microsoft.com/office/drawing/2014/main" id="{9CB645FB-FB9C-47ED-9A27-1C16F12F8DA0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35A1C0A5-22B1-43FD-BA7F-B542362361AE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9" name="Pfeil nach unten 34">
              <a:extLst>
                <a:ext uri="{FF2B5EF4-FFF2-40B4-BE49-F238E27FC236}">
                  <a16:creationId xmlns:a16="http://schemas.microsoft.com/office/drawing/2014/main" id="{D905A94C-9A23-4ECD-801B-0A807504D147}"/>
                </a:ext>
              </a:extLst>
            </p:cNvPr>
            <p:cNvSpPr/>
            <p:nvPr/>
          </p:nvSpPr>
          <p:spPr bwMode="auto">
            <a:xfrm rot="5400000" flipV="1">
              <a:off x="2102060" y="236836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2DEC22F-E3A9-4746-B28D-E04D64C2AE32}"/>
              </a:ext>
            </a:extLst>
          </p:cNvPr>
          <p:cNvGrpSpPr/>
          <p:nvPr/>
        </p:nvGrpSpPr>
        <p:grpSpPr>
          <a:xfrm>
            <a:off x="2507017" y="5413995"/>
            <a:ext cx="1280449" cy="518345"/>
            <a:chOff x="2176909" y="5413995"/>
            <a:chExt cx="1280449" cy="518345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A928ADBC-C193-42A6-BD19-BCD5BB5BD701}"/>
                </a:ext>
              </a:extLst>
            </p:cNvPr>
            <p:cNvGrpSpPr/>
            <p:nvPr/>
          </p:nvGrpSpPr>
          <p:grpSpPr>
            <a:xfrm>
              <a:off x="2176909" y="5642529"/>
              <a:ext cx="1280449" cy="289811"/>
              <a:chOff x="1236867" y="2005662"/>
              <a:chExt cx="1280449" cy="289811"/>
            </a:xfrm>
          </p:grpSpPr>
          <p:sp>
            <p:nvSpPr>
              <p:cNvPr id="68" name="Abgerundetes Rechteck 29">
                <a:extLst>
                  <a:ext uri="{FF2B5EF4-FFF2-40B4-BE49-F238E27FC236}">
                    <a16:creationId xmlns:a16="http://schemas.microsoft.com/office/drawing/2014/main" id="{165C6625-092C-405A-B3E2-8E410B1B4A59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E2FC3768-905D-496F-8C94-3E64B3F5BDBB}"/>
                  </a:ext>
                </a:extLst>
              </p:cNvPr>
              <p:cNvSpPr txBox="1"/>
              <p:nvPr/>
            </p:nvSpPr>
            <p:spPr>
              <a:xfrm>
                <a:off x="124485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bir_thres_overall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7" name="Pfeil nach unten 34">
              <a:extLst>
                <a:ext uri="{FF2B5EF4-FFF2-40B4-BE49-F238E27FC236}">
                  <a16:creationId xmlns:a16="http://schemas.microsoft.com/office/drawing/2014/main" id="{0E2D25F1-B9BA-411F-8B1E-3E032C1C8EBE}"/>
                </a:ext>
              </a:extLst>
            </p:cNvPr>
            <p:cNvSpPr/>
            <p:nvPr/>
          </p:nvSpPr>
          <p:spPr bwMode="auto">
            <a:xfrm flipV="1">
              <a:off x="3164365" y="541399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8CEBA13-116A-417F-A2B8-E17A86046542}"/>
              </a:ext>
            </a:extLst>
          </p:cNvPr>
          <p:cNvGrpSpPr/>
          <p:nvPr/>
        </p:nvGrpSpPr>
        <p:grpSpPr>
          <a:xfrm>
            <a:off x="2181263" y="5085184"/>
            <a:ext cx="1294898" cy="518345"/>
            <a:chOff x="1817495" y="5085184"/>
            <a:chExt cx="1294898" cy="518345"/>
          </a:xfrm>
        </p:grpSpPr>
        <p:grpSp>
          <p:nvGrpSpPr>
            <p:cNvPr id="71" name="Gruppieren 70">
              <a:extLst>
                <a:ext uri="{FF2B5EF4-FFF2-40B4-BE49-F238E27FC236}">
                  <a16:creationId xmlns:a16="http://schemas.microsoft.com/office/drawing/2014/main" id="{9A023E9B-ED5B-43E2-AE01-6F77D6572597}"/>
                </a:ext>
              </a:extLst>
            </p:cNvPr>
            <p:cNvGrpSpPr/>
            <p:nvPr/>
          </p:nvGrpSpPr>
          <p:grpSpPr>
            <a:xfrm>
              <a:off x="1817495" y="5313718"/>
              <a:ext cx="1294898" cy="289811"/>
              <a:chOff x="1222418" y="2005662"/>
              <a:chExt cx="1294898" cy="289811"/>
            </a:xfrm>
          </p:grpSpPr>
          <p:sp>
            <p:nvSpPr>
              <p:cNvPr id="73" name="Abgerundetes Rechteck 29">
                <a:extLst>
                  <a:ext uri="{FF2B5EF4-FFF2-40B4-BE49-F238E27FC236}">
                    <a16:creationId xmlns:a16="http://schemas.microsoft.com/office/drawing/2014/main" id="{1E999FCC-E226-460B-9D16-FA562B02B5A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126EEE57-8C9C-4525-9C1C-4BF31D49FF34}"/>
                  </a:ext>
                </a:extLst>
              </p:cNvPr>
              <p:cNvSpPr txBox="1"/>
              <p:nvPr/>
            </p:nvSpPr>
            <p:spPr>
              <a:xfrm>
                <a:off x="1222418" y="2005662"/>
                <a:ext cx="12624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bir_thres_const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2" name="Pfeil nach unten 34">
              <a:extLst>
                <a:ext uri="{FF2B5EF4-FFF2-40B4-BE49-F238E27FC236}">
                  <a16:creationId xmlns:a16="http://schemas.microsoft.com/office/drawing/2014/main" id="{2333F00A-66A8-47E9-8200-94B9E6FEB3EF}"/>
                </a:ext>
              </a:extLst>
            </p:cNvPr>
            <p:cNvSpPr/>
            <p:nvPr/>
          </p:nvSpPr>
          <p:spPr bwMode="auto">
            <a:xfrm flipV="1">
              <a:off x="2846276" y="508518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1789531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F43BDF-48E3-4C99-893B-A28A598D7D3B}"/>
              </a:ext>
            </a:extLst>
          </p:cNvPr>
          <p:cNvSpPr/>
          <p:nvPr/>
        </p:nvSpPr>
        <p:spPr bwMode="auto">
          <a:xfrm>
            <a:off x="3164003" y="4145654"/>
            <a:ext cx="465615" cy="684398"/>
          </a:xfrm>
          <a:custGeom>
            <a:avLst/>
            <a:gdLst>
              <a:gd name="connsiteX0" fmla="*/ 0 w 465615"/>
              <a:gd name="connsiteY0" fmla="*/ 684398 h 684398"/>
              <a:gd name="connsiteX1" fmla="*/ 207563 w 465615"/>
              <a:gd name="connsiteY1" fmla="*/ 325369 h 684398"/>
              <a:gd name="connsiteX2" fmla="*/ 448786 w 465615"/>
              <a:gd name="connsiteY2" fmla="*/ 0 h 684398"/>
              <a:gd name="connsiteX3" fmla="*/ 465615 w 465615"/>
              <a:gd name="connsiteY3" fmla="*/ 678788 h 684398"/>
              <a:gd name="connsiteX4" fmla="*/ 0 w 465615"/>
              <a:gd name="connsiteY4" fmla="*/ 684398 h 6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15" h="684398">
                <a:moveTo>
                  <a:pt x="0" y="684398"/>
                </a:moveTo>
                <a:lnTo>
                  <a:pt x="207563" y="325369"/>
                </a:lnTo>
                <a:lnTo>
                  <a:pt x="448786" y="0"/>
                </a:lnTo>
                <a:lnTo>
                  <a:pt x="465615" y="678788"/>
                </a:lnTo>
                <a:lnTo>
                  <a:pt x="0" y="684398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A0B07306-D6D9-4C0C-9CD1-3ED3F10DF57E}"/>
              </a:ext>
            </a:extLst>
          </p:cNvPr>
          <p:cNvSpPr/>
          <p:nvPr/>
        </p:nvSpPr>
        <p:spPr bwMode="auto">
          <a:xfrm>
            <a:off x="5682810" y="4285899"/>
            <a:ext cx="796593" cy="516103"/>
          </a:xfrm>
          <a:custGeom>
            <a:avLst/>
            <a:gdLst>
              <a:gd name="connsiteX0" fmla="*/ 880741 w 880741"/>
              <a:gd name="connsiteY0" fmla="*/ 572201 h 572201"/>
              <a:gd name="connsiteX1" fmla="*/ 538543 w 880741"/>
              <a:gd name="connsiteY1" fmla="*/ 353419 h 572201"/>
              <a:gd name="connsiteX2" fmla="*/ 196344 w 880741"/>
              <a:gd name="connsiteY2" fmla="*/ 117806 h 572201"/>
              <a:gd name="connsiteX3" fmla="*/ 78538 w 880741"/>
              <a:gd name="connsiteY3" fmla="*/ 50489 h 572201"/>
              <a:gd name="connsiteX4" fmla="*/ 0 w 880741"/>
              <a:gd name="connsiteY4" fmla="*/ 0 h 572201"/>
              <a:gd name="connsiteX5" fmla="*/ 28049 w 880741"/>
              <a:gd name="connsiteY5" fmla="*/ 566592 h 572201"/>
              <a:gd name="connsiteX6" fmla="*/ 880741 w 880741"/>
              <a:gd name="connsiteY6" fmla="*/ 572201 h 5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741" h="572201">
                <a:moveTo>
                  <a:pt x="880741" y="572201"/>
                </a:moveTo>
                <a:lnTo>
                  <a:pt x="538543" y="353419"/>
                </a:lnTo>
                <a:lnTo>
                  <a:pt x="196344" y="117806"/>
                </a:lnTo>
                <a:lnTo>
                  <a:pt x="78538" y="50489"/>
                </a:lnTo>
                <a:lnTo>
                  <a:pt x="0" y="0"/>
                </a:lnTo>
                <a:lnTo>
                  <a:pt x="28049" y="566592"/>
                </a:lnTo>
                <a:lnTo>
                  <a:pt x="880741" y="572201"/>
                </a:lnTo>
                <a:close/>
              </a:path>
            </a:pathLst>
          </a:cu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058802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1B9A36D-0A7D-4A58-AF2C-2A4669F101C5}"/>
              </a:ext>
            </a:extLst>
          </p:cNvPr>
          <p:cNvSpPr/>
          <p:nvPr/>
        </p:nvSpPr>
        <p:spPr bwMode="auto">
          <a:xfrm>
            <a:off x="3169613" y="4566390"/>
            <a:ext cx="151465" cy="258052"/>
          </a:xfrm>
          <a:custGeom>
            <a:avLst/>
            <a:gdLst>
              <a:gd name="connsiteX0" fmla="*/ 0 w 151465"/>
              <a:gd name="connsiteY0" fmla="*/ 258052 h 258052"/>
              <a:gd name="connsiteX1" fmla="*/ 145855 w 151465"/>
              <a:gd name="connsiteY1" fmla="*/ 0 h 258052"/>
              <a:gd name="connsiteX2" fmla="*/ 151465 w 151465"/>
              <a:gd name="connsiteY2" fmla="*/ 258052 h 258052"/>
              <a:gd name="connsiteX3" fmla="*/ 0 w 151465"/>
              <a:gd name="connsiteY3" fmla="*/ 258052 h 2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5" h="258052">
                <a:moveTo>
                  <a:pt x="0" y="258052"/>
                </a:moveTo>
                <a:lnTo>
                  <a:pt x="145855" y="0"/>
                </a:lnTo>
                <a:lnTo>
                  <a:pt x="151465" y="258052"/>
                </a:lnTo>
                <a:lnTo>
                  <a:pt x="0" y="25805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157276" y="3738204"/>
            <a:ext cx="3341234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24DDB305-43FF-4315-BC71-26829B089051}"/>
              </a:ext>
            </a:extLst>
          </p:cNvPr>
          <p:cNvSpPr/>
          <p:nvPr/>
        </p:nvSpPr>
        <p:spPr bwMode="auto">
          <a:xfrm>
            <a:off x="6148425" y="4577610"/>
            <a:ext cx="302930" cy="224392"/>
          </a:xfrm>
          <a:custGeom>
            <a:avLst/>
            <a:gdLst>
              <a:gd name="connsiteX0" fmla="*/ 302930 w 302930"/>
              <a:gd name="connsiteY0" fmla="*/ 213173 h 224392"/>
              <a:gd name="connsiteX1" fmla="*/ 0 w 302930"/>
              <a:gd name="connsiteY1" fmla="*/ 0 h 224392"/>
              <a:gd name="connsiteX2" fmla="*/ 16830 w 302930"/>
              <a:gd name="connsiteY2" fmla="*/ 224392 h 224392"/>
              <a:gd name="connsiteX3" fmla="*/ 302930 w 302930"/>
              <a:gd name="connsiteY3" fmla="*/ 213173 h 22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930" h="224392">
                <a:moveTo>
                  <a:pt x="302930" y="213173"/>
                </a:moveTo>
                <a:lnTo>
                  <a:pt x="0" y="0"/>
                </a:lnTo>
                <a:lnTo>
                  <a:pt x="16830" y="224392"/>
                </a:lnTo>
                <a:lnTo>
                  <a:pt x="302930" y="21317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5DC720-B202-4690-AEAE-E53AFB675583}"/>
              </a:ext>
            </a:extLst>
          </p:cNvPr>
          <p:cNvSpPr/>
          <p:nvPr/>
        </p:nvSpPr>
        <p:spPr bwMode="auto">
          <a:xfrm>
            <a:off x="3098156" y="4802002"/>
            <a:ext cx="3456384" cy="126976"/>
          </a:xfrm>
          <a:prstGeom prst="rect">
            <a:avLst/>
          </a:prstGeom>
          <a:solidFill>
            <a:srgbClr val="F2F2F2"/>
          </a:solidFill>
          <a:ln w="9525" cap="flat" cmpd="sng" algn="ctr">
            <a:solidFill>
              <a:srgbClr val="F2F2F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2401001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2649817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26688" y="2260756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2654764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2669650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58616" y="3284984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341609" y="3289514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3858298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</a:t>
            </a:r>
            <a:r>
              <a:rPr lang="de-CH" dirty="0"/>
              <a:t>Verteilung nach Geschlecht und Heimat, 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ms_so_window_thres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3347864" y="1962202"/>
            <a:ext cx="2752258" cy="501936"/>
            <a:chOff x="4049956" y="1962202"/>
            <a:chExt cx="2752258" cy="501936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Geschlecht 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62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Alter (pro Quartier, Jahr, Geschlecht,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105417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Wegzug*: Altersverteilung (Ablauf)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75608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Wie bei Zuzug*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Altersverteilung (Anteil und nicht Rate), pro Quartier, Kalenderjahr, Geschlecht, Herkunft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Hat zu wenig Datenpunkte pro Jahr und Quartier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Ansatz: nicht (wie bisher) Quartier-Clusters erstellen, sondern </a:t>
            </a:r>
            <a:r>
              <a:rPr lang="de-CH" dirty="0" err="1" smtClean="0"/>
              <a:t>Wegzüge</a:t>
            </a:r>
            <a:r>
              <a:rPr lang="de-CH" dirty="0" smtClean="0"/>
              <a:t> über mehrere Jahre einbeziehen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«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r>
              <a:rPr lang="de-CH" dirty="0" smtClean="0"/>
              <a:t>» über 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GAM fitten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Auf 100 Prozent skalieren</a:t>
            </a:r>
          </a:p>
        </p:txBody>
      </p:sp>
    </p:spTree>
    <p:extLst>
      <p:ext uri="{BB962C8B-B14F-4D97-AF65-F5344CB8AC3E}">
        <p14:creationId xmlns:p14="http://schemas.microsoft.com/office/powerpoint/2010/main" val="91956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moving</a:t>
            </a:r>
            <a:r>
              <a:rPr lang="de-CH" dirty="0" smtClean="0"/>
              <a:t> </a:t>
            </a:r>
            <a:r>
              <a:rPr lang="de-CH" dirty="0" err="1" smtClean="0"/>
              <a:t>average</a:t>
            </a:r>
            <a:endParaRPr lang="de-CH" dirty="0"/>
          </a:p>
        </p:txBody>
      </p:sp>
      <p:sp>
        <p:nvSpPr>
          <p:cNvPr id="6" name="Abgerundetes Rechteck 5"/>
          <p:cNvSpPr/>
          <p:nvPr/>
        </p:nvSpPr>
        <p:spPr bwMode="auto">
          <a:xfrm>
            <a:off x="2195736" y="1700808"/>
            <a:ext cx="4824536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794016" y="4581128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577288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254758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231276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 rot="21346462">
            <a:off x="3145958" y="2978648"/>
            <a:ext cx="343811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H="1" flipV="1">
            <a:off x="2955686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Freihandform 3"/>
          <p:cNvSpPr/>
          <p:nvPr/>
        </p:nvSpPr>
        <p:spPr bwMode="auto">
          <a:xfrm>
            <a:off x="3942897" y="3147930"/>
            <a:ext cx="1860061" cy="296985"/>
          </a:xfrm>
          <a:custGeom>
            <a:avLst/>
            <a:gdLst>
              <a:gd name="connsiteX0" fmla="*/ 0 w 1860061"/>
              <a:gd name="connsiteY0" fmla="*/ 296985 h 296985"/>
              <a:gd name="connsiteX1" fmla="*/ 328246 w 1860061"/>
              <a:gd name="connsiteY1" fmla="*/ 273539 h 296985"/>
              <a:gd name="connsiteX2" fmla="*/ 750277 w 1860061"/>
              <a:gd name="connsiteY2" fmla="*/ 211016 h 296985"/>
              <a:gd name="connsiteX3" fmla="*/ 1109784 w 1860061"/>
              <a:gd name="connsiteY3" fmla="*/ 140677 h 296985"/>
              <a:gd name="connsiteX4" fmla="*/ 1453661 w 1860061"/>
              <a:gd name="connsiteY4" fmla="*/ 39077 h 296985"/>
              <a:gd name="connsiteX5" fmla="*/ 1860061 w 1860061"/>
              <a:gd name="connsiteY5" fmla="*/ 0 h 29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0061" h="296985">
                <a:moveTo>
                  <a:pt x="0" y="296985"/>
                </a:moveTo>
                <a:lnTo>
                  <a:pt x="328246" y="273539"/>
                </a:lnTo>
                <a:lnTo>
                  <a:pt x="750277" y="211016"/>
                </a:lnTo>
                <a:lnTo>
                  <a:pt x="1109784" y="140677"/>
                </a:lnTo>
                <a:lnTo>
                  <a:pt x="1453661" y="39077"/>
                </a:lnTo>
                <a:lnTo>
                  <a:pt x="1860061" y="0"/>
                </a:lnTo>
              </a:path>
            </a:pathLst>
          </a:custGeom>
          <a:noFill/>
          <a:ln w="28575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6" name="Gruppieren 25"/>
          <p:cNvGrpSpPr/>
          <p:nvPr/>
        </p:nvGrpSpPr>
        <p:grpSpPr>
          <a:xfrm>
            <a:off x="3536497" y="3732808"/>
            <a:ext cx="751283" cy="291290"/>
            <a:chOff x="1325778" y="1558614"/>
            <a:chExt cx="653934" cy="291290"/>
          </a:xfrm>
        </p:grpSpPr>
        <p:cxnSp>
          <p:nvCxnSpPr>
            <p:cNvPr id="27" name="Gerader Verbinder 26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uppieren 29"/>
          <p:cNvGrpSpPr/>
          <p:nvPr/>
        </p:nvGrpSpPr>
        <p:grpSpPr>
          <a:xfrm>
            <a:off x="3004147" y="4092079"/>
            <a:ext cx="1822718" cy="282421"/>
            <a:chOff x="5656954" y="2003200"/>
            <a:chExt cx="1616514" cy="282421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5694573" y="2008622"/>
              <a:ext cx="1570186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5656954" y="2003200"/>
              <a:ext cx="16165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ems_age_window_years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222695" y="236451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4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</a:t>
            </a:r>
            <a:r>
              <a:rPr lang="de-CH" dirty="0" err="1" smtClean="0"/>
              <a:t>gam</a:t>
            </a:r>
            <a:endParaRPr lang="de-CH" dirty="0"/>
          </a:p>
        </p:txBody>
      </p:sp>
      <p:cxnSp>
        <p:nvCxnSpPr>
          <p:cNvPr id="24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Abgerundetes Rechteck 24"/>
          <p:cNvSpPr/>
          <p:nvPr/>
        </p:nvSpPr>
        <p:spPr bwMode="auto">
          <a:xfrm>
            <a:off x="1907704" y="1628800"/>
            <a:ext cx="5429179" cy="3618577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Gerade Verbindung mit Pfeil 35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feld 36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8" name="Gerade Verbindung mit Pfeil 3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Freihandform 39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ihandform 40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419872" y="1990960"/>
            <a:ext cx="2752258" cy="501936"/>
            <a:chOff x="4049956" y="1962202"/>
            <a:chExt cx="2752258" cy="501936"/>
          </a:xfrm>
        </p:grpSpPr>
        <p:sp>
          <p:nvSpPr>
            <p:cNvPr id="46" name="Abgerundetes Rechteck 45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Jahr = 2019,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2300845" y="2593240"/>
            <a:ext cx="76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Wegzug*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5292080" y="4372800"/>
            <a:ext cx="1378216" cy="478200"/>
            <a:chOff x="4912126" y="5006517"/>
            <a:chExt cx="1378216" cy="478200"/>
          </a:xfrm>
        </p:grpSpPr>
        <p:sp>
          <p:nvSpPr>
            <p:cNvPr id="50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2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ems_age_max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4" name="Gruppieren 53"/>
          <p:cNvGrpSpPr/>
          <p:nvPr/>
        </p:nvGrpSpPr>
        <p:grpSpPr>
          <a:xfrm>
            <a:off x="2627784" y="4371689"/>
            <a:ext cx="1378216" cy="478200"/>
            <a:chOff x="4912126" y="5006517"/>
            <a:chExt cx="1378216" cy="478200"/>
          </a:xfrm>
        </p:grpSpPr>
        <p:sp>
          <p:nvSpPr>
            <p:cNvPr id="55" name="Pfeil nach unten 35">
              <a:extLst>
                <a:ext uri="{FF2B5EF4-FFF2-40B4-BE49-F238E27FC236}">
                  <a16:creationId xmlns:a16="http://schemas.microsoft.com/office/drawing/2014/main" id="{C499EF72-EF15-4E08-9643-332451867CF6}"/>
                </a:ext>
              </a:extLst>
            </p:cNvPr>
            <p:cNvSpPr/>
            <p:nvPr/>
          </p:nvSpPr>
          <p:spPr bwMode="auto">
            <a:xfrm flipV="1">
              <a:off x="5508940" y="500651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8319B468-5EC8-4FA3-B7E2-D1C7E5240568}"/>
                </a:ext>
              </a:extLst>
            </p:cNvPr>
            <p:cNvGrpSpPr/>
            <p:nvPr/>
          </p:nvGrpSpPr>
          <p:grpSpPr>
            <a:xfrm>
              <a:off x="4912126" y="5202721"/>
              <a:ext cx="1378216" cy="281996"/>
              <a:chOff x="1183817" y="2013477"/>
              <a:chExt cx="1378216" cy="281996"/>
            </a:xfrm>
          </p:grpSpPr>
          <p:sp>
            <p:nvSpPr>
              <p:cNvPr id="57" name="Abgerundetes Rechteck 37">
                <a:extLst>
                  <a:ext uri="{FF2B5EF4-FFF2-40B4-BE49-F238E27FC236}">
                    <a16:creationId xmlns:a16="http://schemas.microsoft.com/office/drawing/2014/main" id="{14D3A609-53EC-4384-B98F-E993C5590E3D}"/>
                  </a:ext>
                </a:extLst>
              </p:cNvPr>
              <p:cNvSpPr/>
              <p:nvPr/>
            </p:nvSpPr>
            <p:spPr bwMode="auto">
              <a:xfrm>
                <a:off x="1236867" y="2018474"/>
                <a:ext cx="128044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CE18ECAB-D73B-4742-8801-F902BFA471FC}"/>
                  </a:ext>
                </a:extLst>
              </p:cNvPr>
              <p:cNvSpPr txBox="1"/>
              <p:nvPr/>
            </p:nvSpPr>
            <p:spPr>
              <a:xfrm>
                <a:off x="1183817" y="2013477"/>
                <a:ext cx="1378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ems_age_min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942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682711"/>
            <a:ext cx="7059157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50508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Wegzug*, Altersverteilung: 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Anteil in %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e</a:t>
              </a:r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ms_age_window_thres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Geschlecht </a:t>
              </a:r>
              <a:r>
                <a:rPr lang="de-CH" sz="1200" dirty="0">
                  <a:latin typeface="Calibri" panose="020F0502020204030204" pitchFamily="34" charset="0"/>
                </a:rPr>
                <a:t>= weiblich, Heimat = Schweiz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125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ZUZUG*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5270184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Idee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von Zuzug* abtrennen, v.a. damit Zuzug bekannt ist. 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Umzug (von welchem Quartier in welches Quartier) wird bewusst weggelassen (nicht genügend Datenpunkte für zuverlässige Schätzung; zudem geringe Nachfrage)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212306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Umzug an Zuzug*: Anteil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dirty="0" smtClean="0"/>
              <a:t>Vorgehen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Prüfen, ob (wie bisher) nicht nach Geschlecht unterschieden werden soll (ist bis auf Langstrasse, Ausländerinnen vs. Ausländer; wegen «Rotlichtmilieu»? Bei den Ausländerinnen ist der Anteil Umzug geringer als bei den Ausländern) der Fall.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Basisjahre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/>
              <a:t>a</a:t>
            </a:r>
            <a:r>
              <a:rPr lang="de-CH" dirty="0" err="1" smtClean="0"/>
              <a:t>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Glätten nach Alter (Umzug und Zuzug*) für verschiedene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berechnen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Proportions</a:t>
            </a:r>
            <a:r>
              <a:rPr lang="de-CH" dirty="0" smtClean="0"/>
              <a:t> gemäss den drei Aggregationsstufen (</a:t>
            </a:r>
            <a:r>
              <a:rPr lang="de-CH" dirty="0" err="1" smtClean="0"/>
              <a:t>dyao</a:t>
            </a:r>
            <a:r>
              <a:rPr lang="de-CH" dirty="0" smtClean="0"/>
              <a:t>, </a:t>
            </a:r>
            <a:r>
              <a:rPr lang="de-CH" dirty="0" err="1" smtClean="0"/>
              <a:t>yao</a:t>
            </a:r>
            <a:r>
              <a:rPr lang="de-CH" dirty="0" smtClean="0"/>
              <a:t>, </a:t>
            </a:r>
            <a:r>
              <a:rPr lang="de-CH" dirty="0" err="1" smtClean="0"/>
              <a:t>ya</a:t>
            </a:r>
            <a:r>
              <a:rPr lang="de-CH" dirty="0" smtClean="0"/>
              <a:t>) zusammenbringen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err="1" smtClean="0"/>
              <a:t>Constrained</a:t>
            </a:r>
            <a:r>
              <a:rPr lang="de-CH" dirty="0" smtClean="0"/>
              <a:t> </a:t>
            </a:r>
            <a:r>
              <a:rPr lang="de-CH" dirty="0" err="1" smtClean="0"/>
              <a:t>regression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de-CH" dirty="0" smtClean="0"/>
              <a:t>Altersjahre nach </a:t>
            </a:r>
            <a:r>
              <a:rPr lang="de-CH" dirty="0" err="1" smtClean="0"/>
              <a:t>age-max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28755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DE" dirty="0"/>
              <a:t>Fit: gam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849739" y="1628801"/>
            <a:ext cx="5955797" cy="2448271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310102" y="182256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847610" y="366619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247236" y="365605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000010" y="215566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849739" y="210147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284870" y="238094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Freihandform 16">
            <a:extLst>
              <a:ext uri="{FF2B5EF4-FFF2-40B4-BE49-F238E27FC236}">
                <a16:creationId xmlns:a16="http://schemas.microsoft.com/office/drawing/2014/main" id="{3594E18A-6905-4F42-9F6F-92B0DA2925F5}"/>
              </a:ext>
            </a:extLst>
          </p:cNvPr>
          <p:cNvSpPr/>
          <p:nvPr/>
        </p:nvSpPr>
        <p:spPr bwMode="auto">
          <a:xfrm>
            <a:off x="3364296" y="2420888"/>
            <a:ext cx="2686188" cy="1076452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12147C0-88DA-48C7-A3F6-E6DAFA69360C}"/>
              </a:ext>
            </a:extLst>
          </p:cNvPr>
          <p:cNvCxnSpPr/>
          <p:nvPr/>
        </p:nvCxnSpPr>
        <p:spPr bwMode="auto">
          <a:xfrm>
            <a:off x="6143381" y="3441905"/>
            <a:ext cx="692292" cy="9236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BC51205-B417-437C-BC3D-FFF19A9FC209}"/>
              </a:ext>
            </a:extLst>
          </p:cNvPr>
          <p:cNvCxnSpPr>
            <a:cxnSpLocks/>
          </p:cNvCxnSpPr>
          <p:nvPr/>
        </p:nvCxnSpPr>
        <p:spPr bwMode="auto">
          <a:xfrm>
            <a:off x="3072343" y="3446852"/>
            <a:ext cx="313845" cy="0"/>
          </a:xfrm>
          <a:prstGeom prst="line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EA607D73-6879-44E1-9F49-FE7542B14C41}"/>
              </a:ext>
            </a:extLst>
          </p:cNvPr>
          <p:cNvSpPr/>
          <p:nvPr/>
        </p:nvSpPr>
        <p:spPr bwMode="auto">
          <a:xfrm>
            <a:off x="3382371" y="2591570"/>
            <a:ext cx="543478" cy="870178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7A5FE67F-F4A3-4A6D-88B5-B08115357005}"/>
              </a:ext>
            </a:extLst>
          </p:cNvPr>
          <p:cNvSpPr/>
          <p:nvPr/>
        </p:nvSpPr>
        <p:spPr bwMode="auto">
          <a:xfrm>
            <a:off x="3584739" y="2581619"/>
            <a:ext cx="336589" cy="471225"/>
          </a:xfrm>
          <a:custGeom>
            <a:avLst/>
            <a:gdLst>
              <a:gd name="connsiteX0" fmla="*/ 336589 w 336589"/>
              <a:gd name="connsiteY0" fmla="*/ 0 h 471225"/>
              <a:gd name="connsiteX1" fmla="*/ 117807 w 336589"/>
              <a:gd name="connsiteY1" fmla="*/ 151465 h 471225"/>
              <a:gd name="connsiteX2" fmla="*/ 0 w 336589"/>
              <a:gd name="connsiteY2" fmla="*/ 471225 h 47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589" h="471225">
                <a:moveTo>
                  <a:pt x="336589" y="0"/>
                </a:moveTo>
                <a:cubicBezTo>
                  <a:pt x="255247" y="36464"/>
                  <a:pt x="173905" y="72928"/>
                  <a:pt x="117807" y="151465"/>
                </a:cubicBezTo>
                <a:cubicBezTo>
                  <a:pt x="61709" y="230002"/>
                  <a:pt x="30854" y="350613"/>
                  <a:pt x="0" y="471225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B07DEB94-F553-4F9C-ACED-1EA574AB0998}"/>
              </a:ext>
            </a:extLst>
          </p:cNvPr>
          <p:cNvSpPr/>
          <p:nvPr/>
        </p:nvSpPr>
        <p:spPr bwMode="auto">
          <a:xfrm>
            <a:off x="3332298" y="3052844"/>
            <a:ext cx="246832" cy="448785"/>
          </a:xfrm>
          <a:custGeom>
            <a:avLst/>
            <a:gdLst>
              <a:gd name="connsiteX0" fmla="*/ 246832 w 246832"/>
              <a:gd name="connsiteY0" fmla="*/ 0 h 448785"/>
              <a:gd name="connsiteX1" fmla="*/ 179514 w 246832"/>
              <a:gd name="connsiteY1" fmla="*/ 230002 h 448785"/>
              <a:gd name="connsiteX2" fmla="*/ 0 w 246832"/>
              <a:gd name="connsiteY2" fmla="*/ 448785 h 44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832" h="448785">
                <a:moveTo>
                  <a:pt x="246832" y="0"/>
                </a:moveTo>
                <a:cubicBezTo>
                  <a:pt x="233742" y="77602"/>
                  <a:pt x="220653" y="155205"/>
                  <a:pt x="179514" y="230002"/>
                </a:cubicBezTo>
                <a:cubicBezTo>
                  <a:pt x="138375" y="304799"/>
                  <a:pt x="69187" y="376792"/>
                  <a:pt x="0" y="448785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B3BCF9-A3E4-4091-BF7D-9A793C6130EE}"/>
              </a:ext>
            </a:extLst>
          </p:cNvPr>
          <p:cNvSpPr/>
          <p:nvPr/>
        </p:nvSpPr>
        <p:spPr bwMode="auto">
          <a:xfrm>
            <a:off x="4999654" y="2855857"/>
            <a:ext cx="1143723" cy="725909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>
            <a:off x="5250855" y="2850890"/>
            <a:ext cx="437565" cy="34780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>
            <a:off x="5699640" y="3193089"/>
            <a:ext cx="448785" cy="252442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E02B4C0-AFD5-44B6-8942-4FEAEA0B6F53}"/>
              </a:ext>
            </a:extLst>
          </p:cNvPr>
          <p:cNvSpPr/>
          <p:nvPr/>
        </p:nvSpPr>
        <p:spPr bwMode="auto">
          <a:xfrm>
            <a:off x="3292597" y="3461738"/>
            <a:ext cx="323161" cy="129264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F7F9ABD6-7929-4E00-93EA-1BF5557EA31C}"/>
              </a:ext>
            </a:extLst>
          </p:cNvPr>
          <p:cNvSpPr/>
          <p:nvPr/>
        </p:nvSpPr>
        <p:spPr bwMode="auto">
          <a:xfrm>
            <a:off x="3130277" y="2418666"/>
            <a:ext cx="3640771" cy="1037552"/>
          </a:xfrm>
          <a:custGeom>
            <a:avLst/>
            <a:gdLst>
              <a:gd name="connsiteX0" fmla="*/ 0 w 3640771"/>
              <a:gd name="connsiteY0" fmla="*/ 1026865 h 1037552"/>
              <a:gd name="connsiteX1" fmla="*/ 527323 w 3640771"/>
              <a:gd name="connsiteY1" fmla="*/ 561250 h 1037552"/>
              <a:gd name="connsiteX2" fmla="*/ 1150013 w 3640771"/>
              <a:gd name="connsiteY2" fmla="*/ 269 h 1037552"/>
              <a:gd name="connsiteX3" fmla="*/ 2417831 w 3640771"/>
              <a:gd name="connsiteY3" fmla="*/ 634178 h 1037552"/>
              <a:gd name="connsiteX4" fmla="*/ 3113448 w 3640771"/>
              <a:gd name="connsiteY4" fmla="*/ 987596 h 1037552"/>
              <a:gd name="connsiteX5" fmla="*/ 3640771 w 3640771"/>
              <a:gd name="connsiteY5" fmla="*/ 1026865 h 103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0771" h="1037552">
                <a:moveTo>
                  <a:pt x="0" y="1026865"/>
                </a:moveTo>
                <a:lnTo>
                  <a:pt x="527323" y="561250"/>
                </a:lnTo>
                <a:cubicBezTo>
                  <a:pt x="718992" y="390151"/>
                  <a:pt x="834928" y="-11886"/>
                  <a:pt x="1150013" y="269"/>
                </a:cubicBezTo>
                <a:cubicBezTo>
                  <a:pt x="1465098" y="12424"/>
                  <a:pt x="2417831" y="634178"/>
                  <a:pt x="2417831" y="634178"/>
                </a:cubicBezTo>
                <a:cubicBezTo>
                  <a:pt x="2745070" y="798732"/>
                  <a:pt x="2909625" y="922148"/>
                  <a:pt x="3113448" y="987596"/>
                </a:cubicBezTo>
                <a:cubicBezTo>
                  <a:pt x="3317271" y="1053044"/>
                  <a:pt x="3479021" y="1039954"/>
                  <a:pt x="3640771" y="102686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301877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284870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</p:spTree>
    <p:extLst>
      <p:ext uri="{BB962C8B-B14F-4D97-AF65-F5344CB8AC3E}">
        <p14:creationId xmlns:p14="http://schemas.microsoft.com/office/powerpoint/2010/main" val="767907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137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16024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25549" y="1385706"/>
            <a:ext cx="217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244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Zuzüge*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rei_rel_span_ya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995934" y="1366263"/>
            <a:ext cx="1224138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5589" y="1385706"/>
            <a:ext cx="130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</a:t>
            </a:r>
            <a:endParaRPr lang="de-CH" sz="1200" dirty="0">
              <a:latin typeface="Calibri" panose="020F050202020403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198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Zuzug*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1689952" y="5127838"/>
            <a:ext cx="1818632" cy="293146"/>
            <a:chOff x="1676304" y="5045238"/>
            <a:chExt cx="1818632" cy="293146"/>
          </a:xfrm>
        </p:grpSpPr>
        <p:sp>
          <p:nvSpPr>
            <p:cNvPr id="53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04344" y="5061385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76304" y="5045238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4241906" flipV="1">
              <a:off x="3256726" y="503753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2325" y="1910410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12" name="Gerader Verbinder 11"/>
          <p:cNvCxnSpPr/>
          <p:nvPr/>
        </p:nvCxnSpPr>
        <p:spPr bwMode="auto">
          <a:xfrm flipV="1">
            <a:off x="3658810" y="5157192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835060" y="1877756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6824720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796724" y="3226304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3645816" y="3121267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Gerader Verbinder 79"/>
          <p:cNvCxnSpPr/>
          <p:nvPr/>
        </p:nvCxnSpPr>
        <p:spPr bwMode="auto">
          <a:xfrm>
            <a:off x="3796385" y="1736318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688010" y="4725552"/>
            <a:ext cx="1818632" cy="293146"/>
            <a:chOff x="1688010" y="4705080"/>
            <a:chExt cx="1818632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21227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05080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rei_ims_thres_d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6227439" flipV="1">
              <a:off x="3268432" y="47513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998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6823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rei_ims_prop_trend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1250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430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Zuzug*)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rei_age_max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856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Anteil (pro Quartier, Jahr, Alter, Herkunft)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UMZUG AN WEGZUG*</a:t>
            </a:r>
            <a:endParaRPr lang="de-CH" sz="3200" b="1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6464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dyao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203847" y="1366263"/>
            <a:ext cx="3240361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193502" y="1385706"/>
            <a:ext cx="331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</a:t>
            </a:r>
            <a:r>
              <a:rPr lang="de-CH" sz="1200" dirty="0">
                <a:latin typeface="Calibri" panose="020F0502020204030204" pitchFamily="34" charset="0"/>
              </a:rPr>
              <a:t>Quartier = Höngg, Heimat 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ree_ems_span_dyao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47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Trend 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269824" y="1772816"/>
            <a:ext cx="6768753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31845" y="242088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635896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515325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465477" y="3035417"/>
            <a:ext cx="1508119" cy="290902"/>
            <a:chOff x="1051348" y="2849221"/>
            <a:chExt cx="1508119" cy="290902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>
                  <a:solidFill>
                    <a:schemeClr val="bg1"/>
                  </a:solidFill>
                  <a:latin typeface="Calibri" panose="020F0502020204030204" pitchFamily="34" charset="0"/>
                </a:rPr>
                <a:t>bir_thres_percent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2492896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Abgerundetes Rechteck 67"/>
          <p:cNvSpPr/>
          <p:nvPr/>
        </p:nvSpPr>
        <p:spPr bwMode="auto">
          <a:xfrm>
            <a:off x="6166369" y="3079993"/>
            <a:ext cx="1212541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182974" y="3066090"/>
            <a:ext cx="1195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bir_prop_trend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1726989" y="4509120"/>
            <a:ext cx="1508119" cy="290902"/>
            <a:chOff x="1051348" y="2849221"/>
            <a:chExt cx="1508119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67952" y="2849221"/>
              <a:ext cx="1474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bir_lower_thres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35" name="Gerader Verbinder 34"/>
          <p:cNvCxnSpPr/>
          <p:nvPr/>
        </p:nvCxnSpPr>
        <p:spPr bwMode="auto">
          <a:xfrm flipV="1">
            <a:off x="3463658" y="4643648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1716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yao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635894" y="1366263"/>
            <a:ext cx="2160242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25549" y="1385706"/>
            <a:ext cx="217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2019, Heimat </a:t>
            </a:r>
            <a:r>
              <a:rPr lang="de-CH" sz="1200" dirty="0">
                <a:latin typeface="Calibri" panose="020F0502020204030204" pitchFamily="34" charset="0"/>
              </a:rPr>
              <a:t>= Schweiz</a:t>
            </a: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ree_ems_span_yao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004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835696" y="1196752"/>
            <a:ext cx="5429179" cy="4393188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Freihandform 85"/>
          <p:cNvSpPr/>
          <p:nvPr/>
        </p:nvSpPr>
        <p:spPr bwMode="auto">
          <a:xfrm>
            <a:off x="3099661" y="4140070"/>
            <a:ext cx="3056515" cy="1008362"/>
          </a:xfrm>
          <a:custGeom>
            <a:avLst/>
            <a:gdLst>
              <a:gd name="connsiteX0" fmla="*/ 0 w 3552092"/>
              <a:gd name="connsiteY0" fmla="*/ 943885 h 1008362"/>
              <a:gd name="connsiteX1" fmla="*/ 1213338 w 3552092"/>
              <a:gd name="connsiteY1" fmla="*/ 178 h 1008362"/>
              <a:gd name="connsiteX2" fmla="*/ 3552092 w 3552092"/>
              <a:gd name="connsiteY2" fmla="*/ 1008362 h 1008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2092" h="1008362">
                <a:moveTo>
                  <a:pt x="0" y="943885"/>
                </a:moveTo>
                <a:cubicBezTo>
                  <a:pt x="310661" y="466658"/>
                  <a:pt x="621323" y="-10568"/>
                  <a:pt x="1213338" y="178"/>
                </a:cubicBezTo>
                <a:cubicBezTo>
                  <a:pt x="1805353" y="10924"/>
                  <a:pt x="2678722" y="509643"/>
                  <a:pt x="3552092" y="1008362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Umzug: Filter über Alter (</a:t>
            </a:r>
            <a:r>
              <a:rPr lang="de-CH" dirty="0" smtClean="0"/>
              <a:t>Vergangenheit, </a:t>
            </a:r>
            <a:r>
              <a:rPr lang="de-CH" dirty="0" err="1" smtClean="0"/>
              <a:t>ya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255458" y="344487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086157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889604" y="2008287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Umzüge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r>
              <a:rPr lang="de-CH" sz="1200" b="1" dirty="0" err="1" smtClean="0">
                <a:latin typeface="Calibri" panose="020F0502020204030204" pitchFamily="34" charset="0"/>
              </a:rPr>
              <a:t>Wegzüge</a:t>
            </a:r>
            <a:r>
              <a:rPr lang="de-CH" sz="1200" b="1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169764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298953" y="2304590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3867030" y="22204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" name="Gruppieren 1"/>
          <p:cNvGrpSpPr/>
          <p:nvPr/>
        </p:nvGrpSpPr>
        <p:grpSpPr>
          <a:xfrm>
            <a:off x="3484260" y="1906784"/>
            <a:ext cx="1651700" cy="279867"/>
            <a:chOff x="3484260" y="1906784"/>
            <a:chExt cx="1651700" cy="279867"/>
          </a:xfrm>
        </p:grpSpPr>
        <p:sp>
          <p:nvSpPr>
            <p:cNvPr id="108" name="Abgerundetes Rechteck 107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ree_rel_span_ya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1" name="Gruppieren 110"/>
          <p:cNvGrpSpPr/>
          <p:nvPr/>
        </p:nvGrpSpPr>
        <p:grpSpPr>
          <a:xfrm>
            <a:off x="3883601" y="4027471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Abgerundetes Rechteck 33"/>
          <p:cNvSpPr/>
          <p:nvPr/>
        </p:nvSpPr>
        <p:spPr bwMode="auto">
          <a:xfrm>
            <a:off x="3995934" y="1366263"/>
            <a:ext cx="1224138" cy="334545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85589" y="1385706"/>
            <a:ext cx="1306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Jahr  = </a:t>
            </a:r>
            <a:r>
              <a:rPr lang="de-CH" sz="1200" dirty="0" smtClean="0">
                <a:latin typeface="Calibri" panose="020F0502020204030204" pitchFamily="34" charset="0"/>
              </a:rPr>
              <a:t>2019</a:t>
            </a:r>
            <a:endParaRPr lang="de-CH" sz="1200" dirty="0">
              <a:latin typeface="Calibri" panose="020F0502020204030204" pitchFamily="34" charset="0"/>
            </a:endParaRPr>
          </a:p>
        </p:txBody>
      </p:sp>
      <p:cxnSp>
        <p:nvCxnSpPr>
          <p:cNvPr id="37" name="Gerader Verbinder 36"/>
          <p:cNvCxnSpPr/>
          <p:nvPr/>
        </p:nvCxnSpPr>
        <p:spPr bwMode="auto">
          <a:xfrm>
            <a:off x="5500352" y="2093777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hteck 3"/>
          <p:cNvSpPr/>
          <p:nvPr/>
        </p:nvSpPr>
        <p:spPr bwMode="auto">
          <a:xfrm>
            <a:off x="5508104" y="2086157"/>
            <a:ext cx="1224136" cy="13587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5508104" y="2093777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5547136" y="2152865"/>
            <a:ext cx="1401128" cy="289811"/>
            <a:chOff x="4895208" y="2320196"/>
            <a:chExt cx="1401128" cy="289811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3" name="Rechteck 42"/>
          <p:cNvSpPr/>
          <p:nvPr/>
        </p:nvSpPr>
        <p:spPr bwMode="auto">
          <a:xfrm>
            <a:off x="5500352" y="3891528"/>
            <a:ext cx="1452184" cy="1358719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5" name="Gerader Verbinder 44"/>
          <p:cNvCxnSpPr/>
          <p:nvPr/>
        </p:nvCxnSpPr>
        <p:spPr bwMode="auto">
          <a:xfrm>
            <a:off x="5508104" y="3894232"/>
            <a:ext cx="7752" cy="1342843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Gerade Verbindung mit Pfeil 43"/>
          <p:cNvCxnSpPr/>
          <p:nvPr/>
        </p:nvCxnSpPr>
        <p:spPr bwMode="auto">
          <a:xfrm>
            <a:off x="2855832" y="3455009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5561958" y="3950021"/>
            <a:ext cx="1401128" cy="289811"/>
            <a:chOff x="4895208" y="2320196"/>
            <a:chExt cx="1401128" cy="289811"/>
          </a:xfrm>
        </p:grpSpPr>
        <p:sp>
          <p:nvSpPr>
            <p:cNvPr id="47" name="Abgerundetes Rechteck 46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464883" y="3646402"/>
            <a:ext cx="1795286" cy="279867"/>
            <a:chOff x="3484260" y="1906784"/>
            <a:chExt cx="1651700" cy="279867"/>
          </a:xfrm>
        </p:grpSpPr>
        <p:sp>
          <p:nvSpPr>
            <p:cNvPr id="50" name="Abgerundetes Rechteck 49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ree_ems_span_ya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344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029072" y="1196752"/>
            <a:ext cx="7215336" cy="4896544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3649785" y="1891323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Anteile (verschiedene Aggregationsstufen) zusammenbringen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440145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5C379F1-C10E-4743-A74E-206089F7AA11}"/>
              </a:ext>
            </a:extLst>
          </p:cNvPr>
          <p:cNvCxnSpPr/>
          <p:nvPr/>
        </p:nvCxnSpPr>
        <p:spPr bwMode="auto">
          <a:xfrm>
            <a:off x="3486100" y="553839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437BCF95-1F60-4FFE-BECB-3BB9E1728460}"/>
              </a:ext>
            </a:extLst>
          </p:cNvPr>
          <p:cNvSpPr txBox="1"/>
          <p:nvPr/>
        </p:nvSpPr>
        <p:spPr>
          <a:xfrm>
            <a:off x="6885726" y="552826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8625426-D14B-49E2-8B9A-B28FA2D98E2C}"/>
              </a:ext>
            </a:extLst>
          </p:cNvPr>
          <p:cNvCxnSpPr/>
          <p:nvPr/>
        </p:nvCxnSpPr>
        <p:spPr bwMode="auto">
          <a:xfrm flipV="1">
            <a:off x="3638500" y="4169546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E363B311-2C5A-4044-9CE5-B4D54029FF2D}"/>
              </a:ext>
            </a:extLst>
          </p:cNvPr>
          <p:cNvSpPr txBox="1"/>
          <p:nvPr/>
        </p:nvSpPr>
        <p:spPr>
          <a:xfrm>
            <a:off x="1963215" y="4091676"/>
            <a:ext cx="1689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CH"/>
            </a:defPPr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r>
              <a:rPr lang="de-CH" dirty="0" smtClean="0"/>
              <a:t>Wegzug*</a:t>
            </a:r>
            <a:endParaRPr lang="de-CH" dirty="0"/>
          </a:p>
        </p:txBody>
      </p: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958174" y="153452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3495682" y="3378158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895308" y="3368025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3648082" y="1867635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497811" y="1813438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932942" y="2092913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1689952" y="5127838"/>
            <a:ext cx="1818632" cy="293146"/>
            <a:chOff x="1676304" y="5045238"/>
            <a:chExt cx="1818632" cy="293146"/>
          </a:xfrm>
        </p:grpSpPr>
        <p:sp>
          <p:nvSpPr>
            <p:cNvPr id="53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04344" y="5061385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76304" y="5045238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ree_ems_thres_o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5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4241906" flipV="1">
              <a:off x="3256726" y="503753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6472325" y="1910410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649785" y="4283580"/>
            <a:ext cx="3496797" cy="1089636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4078696" y="1340768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4061689" y="1345298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cxnSp>
        <p:nvCxnSpPr>
          <p:cNvPr id="12" name="Gerader Verbinder 11"/>
          <p:cNvCxnSpPr/>
          <p:nvPr/>
        </p:nvCxnSpPr>
        <p:spPr bwMode="auto">
          <a:xfrm flipV="1">
            <a:off x="3658810" y="5157192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Gerader Verbinder 61"/>
          <p:cNvCxnSpPr/>
          <p:nvPr/>
        </p:nvCxnSpPr>
        <p:spPr bwMode="auto">
          <a:xfrm flipV="1">
            <a:off x="3658810" y="4941168"/>
            <a:ext cx="3865518" cy="13598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835060" y="1877756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6824720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796724" y="3226304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3645816" y="3121267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0" name="Gerader Verbinder 79"/>
          <p:cNvCxnSpPr/>
          <p:nvPr/>
        </p:nvCxnSpPr>
        <p:spPr bwMode="auto">
          <a:xfrm>
            <a:off x="3796385" y="1736318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Gerader Verbinder 80"/>
          <p:cNvCxnSpPr/>
          <p:nvPr/>
        </p:nvCxnSpPr>
        <p:spPr bwMode="auto">
          <a:xfrm>
            <a:off x="6464093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81"/>
          <p:cNvCxnSpPr/>
          <p:nvPr/>
        </p:nvCxnSpPr>
        <p:spPr bwMode="auto">
          <a:xfrm>
            <a:off x="3948009" y="1735825"/>
            <a:ext cx="9045" cy="3818397"/>
          </a:xfrm>
          <a:prstGeom prst="line">
            <a:avLst/>
          </a:prstGeom>
          <a:noFill/>
          <a:ln w="38100" cap="flat" cmpd="sng" algn="ctr">
            <a:solidFill>
              <a:srgbClr val="6699FF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688010" y="4725552"/>
            <a:ext cx="1818632" cy="293146"/>
            <a:chOff x="1688010" y="4705080"/>
            <a:chExt cx="1818632" cy="293146"/>
          </a:xfrm>
        </p:grpSpPr>
        <p:sp>
          <p:nvSpPr>
            <p:cNvPr id="85" name="Abgerundetes Rechteck 29">
              <a:extLst>
                <a:ext uri="{FF2B5EF4-FFF2-40B4-BE49-F238E27FC236}">
                  <a16:creationId xmlns:a16="http://schemas.microsoft.com/office/drawing/2014/main" id="{250E5F2E-76C7-453B-9F7B-1300311FCF42}"/>
                </a:ext>
              </a:extLst>
            </p:cNvPr>
            <p:cNvSpPr/>
            <p:nvPr/>
          </p:nvSpPr>
          <p:spPr bwMode="auto">
            <a:xfrm>
              <a:off x="1716050" y="4721227"/>
              <a:ext cx="157947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AC55CF38-B64B-489A-837F-23F19AE7D42C}"/>
                </a:ext>
              </a:extLst>
            </p:cNvPr>
            <p:cNvSpPr txBox="1"/>
            <p:nvPr/>
          </p:nvSpPr>
          <p:spPr>
            <a:xfrm>
              <a:off x="1688010" y="4705080"/>
              <a:ext cx="1663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ree_ems_thres_d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6227439" flipV="1">
              <a:off x="3268432" y="47513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239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542142"/>
            <a:ext cx="5746597" cy="4032448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3172817"/>
            <a:ext cx="3487328" cy="1428629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19209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81602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65965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64951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3149129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3068805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337440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0175063">
            <a:off x="5738203" y="3191904"/>
            <a:ext cx="351705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148847" y="1758166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31840" y="1762696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sp>
        <p:nvSpPr>
          <p:cNvPr id="28" name="Rechteck 27"/>
          <p:cNvSpPr/>
          <p:nvPr/>
        </p:nvSpPr>
        <p:spPr bwMode="auto">
          <a:xfrm>
            <a:off x="7380312" y="3933056"/>
            <a:ext cx="648072" cy="16053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1D6E0B7E-0D90-4F37-A185-ABA61AA31719}"/>
              </a:ext>
            </a:extLst>
          </p:cNvPr>
          <p:cNvSpPr/>
          <p:nvPr/>
        </p:nvSpPr>
        <p:spPr bwMode="auto">
          <a:xfrm rot="20885273">
            <a:off x="6100938" y="3159250"/>
            <a:ext cx="302053" cy="57786"/>
          </a:xfrm>
          <a:custGeom>
            <a:avLst/>
            <a:gdLst>
              <a:gd name="connsiteX0" fmla="*/ 0 w 448785"/>
              <a:gd name="connsiteY0" fmla="*/ 0 h 252442"/>
              <a:gd name="connsiteX1" fmla="*/ 263661 w 448785"/>
              <a:gd name="connsiteY1" fmla="*/ 117806 h 252442"/>
              <a:gd name="connsiteX2" fmla="*/ 448785 w 448785"/>
              <a:gd name="connsiteY2" fmla="*/ 252442 h 25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785" h="252442">
                <a:moveTo>
                  <a:pt x="0" y="0"/>
                </a:moveTo>
                <a:cubicBezTo>
                  <a:pt x="94432" y="37866"/>
                  <a:pt x="188864" y="75732"/>
                  <a:pt x="263661" y="117806"/>
                </a:cubicBezTo>
                <a:cubicBezTo>
                  <a:pt x="338458" y="159880"/>
                  <a:pt x="393621" y="206161"/>
                  <a:pt x="448785" y="252442"/>
                </a:cubicBez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554409">
            <a:off x="3062602" y="4507798"/>
            <a:ext cx="132791" cy="45719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66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Freihandform: Form 15">
            <a:extLst>
              <a:ext uri="{FF2B5EF4-FFF2-40B4-BE49-F238E27FC236}">
                <a16:creationId xmlns:a16="http://schemas.microsoft.com/office/drawing/2014/main" id="{527C44E0-2774-46BB-8608-C2AC74AAFF99}"/>
              </a:ext>
            </a:extLst>
          </p:cNvPr>
          <p:cNvSpPr/>
          <p:nvPr/>
        </p:nvSpPr>
        <p:spPr bwMode="auto">
          <a:xfrm rot="1317154">
            <a:off x="2911694" y="4402761"/>
            <a:ext cx="165838" cy="63015"/>
          </a:xfrm>
          <a:custGeom>
            <a:avLst/>
            <a:gdLst>
              <a:gd name="connsiteX0" fmla="*/ 0 w 375857"/>
              <a:gd name="connsiteY0" fmla="*/ 0 h 286101"/>
              <a:gd name="connsiteX1" fmla="*/ 179514 w 375857"/>
              <a:gd name="connsiteY1" fmla="*/ 190734 h 286101"/>
              <a:gd name="connsiteX2" fmla="*/ 375857 w 375857"/>
              <a:gd name="connsiteY2" fmla="*/ 286101 h 28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857" h="286101">
                <a:moveTo>
                  <a:pt x="0" y="0"/>
                </a:moveTo>
                <a:lnTo>
                  <a:pt x="179514" y="190734"/>
                </a:lnTo>
                <a:lnTo>
                  <a:pt x="375857" y="286101"/>
                </a:lnTo>
              </a:path>
            </a:pathLst>
          </a:custGeom>
          <a:noFill/>
          <a:ln w="2794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4306698" y="3425742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uppieren 44"/>
          <p:cNvGrpSpPr/>
          <p:nvPr/>
        </p:nvGrpSpPr>
        <p:grpSpPr>
          <a:xfrm>
            <a:off x="3779912" y="2852936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ree_prop_span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44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256785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Trend </a:t>
            </a:r>
            <a:r>
              <a:rPr lang="de-CH" dirty="0"/>
              <a:t>und Mittel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971600" y="1124744"/>
            <a:ext cx="7059157" cy="4536504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3459743" y="2780928"/>
            <a:ext cx="3628390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3298073" y="4653136"/>
            <a:ext cx="3790060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6081345" y="4653136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758815" y="417078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3735333" y="295824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145651" y="3038096"/>
            <a:ext cx="1879497" cy="318896"/>
            <a:chOff x="1145651" y="3038096"/>
            <a:chExt cx="1879497" cy="318896"/>
          </a:xfrm>
        </p:grpSpPr>
        <p:sp>
          <p:nvSpPr>
            <p:cNvPr id="30" name="Abgerundetes Rechteck 29"/>
            <p:cNvSpPr/>
            <p:nvPr/>
          </p:nvSpPr>
          <p:spPr bwMode="auto">
            <a:xfrm>
              <a:off x="1145651" y="3049320"/>
              <a:ext cx="1827945" cy="307672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145651" y="3038096"/>
              <a:ext cx="1879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ree_thres_percent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5" name="Freihandform 4"/>
          <p:cNvSpPr/>
          <p:nvPr/>
        </p:nvSpPr>
        <p:spPr bwMode="auto">
          <a:xfrm>
            <a:off x="3650015" y="3235379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/>
          <p:nvPr/>
        </p:nvCxnSpPr>
        <p:spPr bwMode="auto">
          <a:xfrm>
            <a:off x="3633849" y="3573016"/>
            <a:ext cx="3454284" cy="0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feld 40"/>
          <p:cNvSpPr txBox="1"/>
          <p:nvPr/>
        </p:nvSpPr>
        <p:spPr>
          <a:xfrm>
            <a:off x="6784227" y="342194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Mittelwert</a:t>
            </a:r>
          </a:p>
        </p:txBody>
      </p:sp>
      <p:cxnSp>
        <p:nvCxnSpPr>
          <p:cNvPr id="42" name="Gerader Verbinder 41"/>
          <p:cNvCxnSpPr/>
          <p:nvPr/>
        </p:nvCxnSpPr>
        <p:spPr bwMode="auto">
          <a:xfrm flipV="1">
            <a:off x="3650015" y="2660553"/>
            <a:ext cx="3422932" cy="1150892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feld 44"/>
          <p:cNvSpPr txBox="1"/>
          <p:nvPr/>
        </p:nvSpPr>
        <p:spPr>
          <a:xfrm>
            <a:off x="6999175" y="2527233"/>
            <a:ext cx="580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solidFill>
                  <a:srgbClr val="60BF97"/>
                </a:solidFill>
                <a:latin typeface="Calibri" panose="020F0502020204030204" pitchFamily="34" charset="0"/>
              </a:rPr>
              <a:t>Trend</a:t>
            </a:r>
          </a:p>
        </p:txBody>
      </p:sp>
      <p:sp>
        <p:nvSpPr>
          <p:cNvPr id="47" name="Geschweifte Klammer rechts 46"/>
          <p:cNvSpPr/>
          <p:nvPr/>
        </p:nvSpPr>
        <p:spPr bwMode="auto">
          <a:xfrm flipH="1">
            <a:off x="3070022" y="2788720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0" name="Gerader Verbinder 49"/>
          <p:cNvCxnSpPr/>
          <p:nvPr/>
        </p:nvCxnSpPr>
        <p:spPr bwMode="auto">
          <a:xfrm flipV="1">
            <a:off x="3459743" y="4365104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3459743" y="2780928"/>
            <a:ext cx="3613204" cy="7793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3459743" y="1484784"/>
            <a:ext cx="5178" cy="331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Geschweifte Klammer rechts 56"/>
          <p:cNvSpPr/>
          <p:nvPr/>
        </p:nvSpPr>
        <p:spPr bwMode="auto">
          <a:xfrm flipH="1">
            <a:off x="3058376" y="3571282"/>
            <a:ext cx="345521" cy="784296"/>
          </a:xfrm>
          <a:prstGeom prst="rightBrace">
            <a:avLst>
              <a:gd name="adj1" fmla="val 14245"/>
              <a:gd name="adj2" fmla="val 50000"/>
            </a:avLst>
          </a:prstGeom>
          <a:noFill/>
          <a:ln w="254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2" name="Gerader Verbinder 61"/>
          <p:cNvCxnSpPr/>
          <p:nvPr/>
        </p:nvCxnSpPr>
        <p:spPr bwMode="auto">
          <a:xfrm flipH="1">
            <a:off x="5950345" y="3212976"/>
            <a:ext cx="1822" cy="365902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Gerader Verbinder 62"/>
          <p:cNvCxnSpPr/>
          <p:nvPr/>
        </p:nvCxnSpPr>
        <p:spPr bwMode="auto">
          <a:xfrm rot="5400000">
            <a:off x="5950345" y="3070782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Gerader Verbinder 63"/>
          <p:cNvCxnSpPr/>
          <p:nvPr/>
        </p:nvCxnSpPr>
        <p:spPr bwMode="auto">
          <a:xfrm rot="5400000">
            <a:off x="5952167" y="3436684"/>
            <a:ext cx="0" cy="284388"/>
          </a:xfrm>
          <a:prstGeom prst="line">
            <a:avLst/>
          </a:prstGeom>
          <a:noFill/>
          <a:ln w="508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Gruppieren 8"/>
          <p:cNvGrpSpPr/>
          <p:nvPr/>
        </p:nvGrpSpPr>
        <p:grpSpPr>
          <a:xfrm>
            <a:off x="6166369" y="3066485"/>
            <a:ext cx="1750934" cy="289185"/>
            <a:chOff x="6166369" y="3066485"/>
            <a:chExt cx="1750934" cy="289185"/>
          </a:xfrm>
        </p:grpSpPr>
        <p:sp>
          <p:nvSpPr>
            <p:cNvPr id="68" name="Abgerundetes Rechteck 67"/>
            <p:cNvSpPr/>
            <p:nvPr/>
          </p:nvSpPr>
          <p:spPr bwMode="auto">
            <a:xfrm>
              <a:off x="6166369" y="3079993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232911" y="3066485"/>
              <a:ext cx="1671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rel_ems_prop_trend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3835966" y="1412776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1394431" y="4517829"/>
            <a:ext cx="1864007" cy="290902"/>
            <a:chOff x="967969" y="2849221"/>
            <a:chExt cx="1660121" cy="290902"/>
          </a:xfrm>
        </p:grpSpPr>
        <p:sp>
          <p:nvSpPr>
            <p:cNvPr id="40" name="Abgerundetes Rechteck 39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ree_lower_thres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44" name="Gerader Verbinder 43"/>
          <p:cNvCxnSpPr/>
          <p:nvPr/>
        </p:nvCxnSpPr>
        <p:spPr bwMode="auto">
          <a:xfrm flipV="1">
            <a:off x="3463658" y="4647496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2267744" y="1412776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38" name="Gerader Verbinder 37"/>
          <p:cNvCxnSpPr/>
          <p:nvPr/>
        </p:nvCxnSpPr>
        <p:spPr bwMode="auto">
          <a:xfrm flipV="1">
            <a:off x="3440116" y="2348880"/>
            <a:ext cx="3628390" cy="564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6" name="Gruppieren 45"/>
          <p:cNvGrpSpPr/>
          <p:nvPr/>
        </p:nvGrpSpPr>
        <p:grpSpPr>
          <a:xfrm>
            <a:off x="1426808" y="2221686"/>
            <a:ext cx="1864007" cy="290902"/>
            <a:chOff x="967969" y="2849221"/>
            <a:chExt cx="1660121" cy="290902"/>
          </a:xfrm>
        </p:grpSpPr>
        <p:sp>
          <p:nvSpPr>
            <p:cNvPr id="48" name="Abgerundetes Rechteck 47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ree_upper_thres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9514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Filter </a:t>
            </a:r>
            <a:r>
              <a:rPr lang="de-CH" dirty="0"/>
              <a:t>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5733504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854810" y="3312089"/>
            <a:ext cx="1750934" cy="289185"/>
            <a:chOff x="6213024" y="2954514"/>
            <a:chExt cx="1750934" cy="289185"/>
          </a:xfrm>
        </p:grpSpPr>
        <p:sp>
          <p:nvSpPr>
            <p:cNvPr id="31" name="Abgerundetes Rechteck 30"/>
            <p:cNvSpPr/>
            <p:nvPr/>
          </p:nvSpPr>
          <p:spPr bwMode="auto">
            <a:xfrm>
              <a:off x="6213024" y="2968022"/>
              <a:ext cx="1750934" cy="275677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213024" y="2954514"/>
              <a:ext cx="17377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ree_window_thres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3543232" y="1883775"/>
            <a:ext cx="2752258" cy="501936"/>
            <a:chOff x="4049956" y="1962202"/>
            <a:chExt cx="2752258" cy="501936"/>
          </a:xfrm>
        </p:grpSpPr>
        <p:sp>
          <p:nvSpPr>
            <p:cNvPr id="35" name="Abgerundetes Rechteck 34"/>
            <p:cNvSpPr/>
            <p:nvPr/>
          </p:nvSpPr>
          <p:spPr bwMode="auto">
            <a:xfrm>
              <a:off x="4067944" y="1962202"/>
              <a:ext cx="2716283" cy="501936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4049956" y="1974643"/>
              <a:ext cx="27522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</a:t>
              </a:r>
              <a:r>
                <a:rPr lang="de-CH" sz="1200" dirty="0" smtClean="0">
                  <a:latin typeface="Calibri" panose="020F0502020204030204" pitchFamily="34" charset="0"/>
                </a:rPr>
                <a:t>Alter = 20, </a:t>
              </a:r>
              <a:br>
                <a:rPr lang="de-CH" sz="1200" dirty="0" smtClean="0">
                  <a:latin typeface="Calibri" panose="020F0502020204030204" pitchFamily="34" charset="0"/>
                </a:rPr>
              </a:br>
              <a:r>
                <a:rPr lang="de-CH" sz="1200" dirty="0" smtClean="0">
                  <a:latin typeface="Calibri" panose="020F0502020204030204" pitchFamily="34" charset="0"/>
                </a:rPr>
                <a:t>Heimat </a:t>
              </a:r>
              <a:r>
                <a:rPr lang="de-CH" sz="1200" dirty="0">
                  <a:latin typeface="Calibri" panose="020F0502020204030204" pitchFamily="34" charset="0"/>
                </a:rPr>
                <a:t>= Schweiz  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514043" y="2348841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1926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bgerundetes Rechteck 40"/>
          <p:cNvSpPr/>
          <p:nvPr/>
        </p:nvSpPr>
        <p:spPr bwMode="auto">
          <a:xfrm>
            <a:off x="1763688" y="1412776"/>
            <a:ext cx="5746597" cy="3477550"/>
          </a:xfrm>
          <a:prstGeom prst="roundRect">
            <a:avLst>
              <a:gd name="adj" fmla="val 3561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2915663" y="2346357"/>
            <a:ext cx="3542174" cy="1621765"/>
          </a:xfrm>
          <a:custGeom>
            <a:avLst/>
            <a:gdLst>
              <a:gd name="connsiteX0" fmla="*/ 0 w 3602892"/>
              <a:gd name="connsiteY0" fmla="*/ 1195754 h 1428629"/>
              <a:gd name="connsiteX1" fmla="*/ 719015 w 3602892"/>
              <a:gd name="connsiteY1" fmla="*/ 1367692 h 1428629"/>
              <a:gd name="connsiteX2" fmla="*/ 1992923 w 3602892"/>
              <a:gd name="connsiteY2" fmla="*/ 281354 h 1428629"/>
              <a:gd name="connsiteX3" fmla="*/ 3602892 w 3602892"/>
              <a:gd name="connsiteY3" fmla="*/ 0 h 142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2892" h="1428629">
                <a:moveTo>
                  <a:pt x="0" y="1195754"/>
                </a:moveTo>
                <a:cubicBezTo>
                  <a:pt x="193430" y="1357923"/>
                  <a:pt x="386861" y="1520092"/>
                  <a:pt x="719015" y="1367692"/>
                </a:cubicBezTo>
                <a:cubicBezTo>
                  <a:pt x="1051169" y="1215292"/>
                  <a:pt x="1512277" y="509303"/>
                  <a:pt x="1992923" y="281354"/>
                </a:cubicBezTo>
                <a:cubicBezTo>
                  <a:pt x="2473569" y="53405"/>
                  <a:pt x="3038230" y="26702"/>
                  <a:pt x="3602892" y="0"/>
                </a:cubicBezTo>
              </a:path>
            </a:pathLst>
          </a:cu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19209"/>
            <a:ext cx="8544817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Mit Werten über dem Altersgrenzwert, dann glätten</a:t>
            </a:r>
            <a:endParaRPr lang="de-CH" dirty="0"/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363010" y="539492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krümmte Verbindung 14">
            <a:extLst>
              <a:ext uri="{FF2B5EF4-FFF2-40B4-BE49-F238E27FC236}">
                <a16:creationId xmlns:a16="http://schemas.microsoft.com/office/drawing/2014/main" id="{A2527CFF-661B-4DB3-A465-70A38B357DE5}"/>
              </a:ext>
            </a:extLst>
          </p:cNvPr>
          <p:cNvCxnSpPr/>
          <p:nvPr/>
        </p:nvCxnSpPr>
        <p:spPr bwMode="auto">
          <a:xfrm>
            <a:off x="3224052" y="2167950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A70B4BB-B5C2-4A39-9491-891A697A5B32}"/>
              </a:ext>
            </a:extLst>
          </p:cNvPr>
          <p:cNvCxnSpPr/>
          <p:nvPr/>
        </p:nvCxnSpPr>
        <p:spPr bwMode="auto">
          <a:xfrm>
            <a:off x="2761560" y="401158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C0252C3-ACD8-4592-BDB2-32762EB28599}"/>
              </a:ext>
            </a:extLst>
          </p:cNvPr>
          <p:cNvSpPr txBox="1"/>
          <p:nvPr/>
        </p:nvSpPr>
        <p:spPr>
          <a:xfrm>
            <a:off x="6161186" y="400144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A340028-7FC7-42CE-A430-36394E6478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913960" y="2501057"/>
            <a:ext cx="0" cy="16629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850AADA4-BB45-4DCE-BA4F-E19E5E2632F4}"/>
              </a:ext>
            </a:extLst>
          </p:cNvPr>
          <p:cNvSpPr txBox="1"/>
          <p:nvPr/>
        </p:nvSpPr>
        <p:spPr>
          <a:xfrm>
            <a:off x="1763689" y="2420733"/>
            <a:ext cx="113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Anteil </a:t>
            </a:r>
            <a:br>
              <a:rPr lang="de-CH" sz="1200" b="1" dirty="0" smtClean="0">
                <a:latin typeface="Calibri" panose="020F0502020204030204" pitchFamily="34" charset="0"/>
              </a:rPr>
            </a:br>
            <a:r>
              <a:rPr lang="de-CH" sz="1200" b="1" dirty="0" smtClean="0">
                <a:latin typeface="Calibri" panose="020F0502020204030204" pitchFamily="34" charset="0"/>
              </a:rPr>
              <a:t>(Umzug an Wegzug*)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50" name="Freihandform 15">
            <a:extLst>
              <a:ext uri="{FF2B5EF4-FFF2-40B4-BE49-F238E27FC236}">
                <a16:creationId xmlns:a16="http://schemas.microsoft.com/office/drawing/2014/main" id="{8F68BC71-207A-4BF6-94D5-C7DD197DC099}"/>
              </a:ext>
            </a:extLst>
          </p:cNvPr>
          <p:cNvSpPr/>
          <p:nvPr/>
        </p:nvSpPr>
        <p:spPr bwMode="auto">
          <a:xfrm>
            <a:off x="3198820" y="272633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Abgerundetes Rechteck 17">
            <a:extLst>
              <a:ext uri="{FF2B5EF4-FFF2-40B4-BE49-F238E27FC236}">
                <a16:creationId xmlns:a16="http://schemas.microsoft.com/office/drawing/2014/main" id="{0E324E79-0CC8-4ED2-BC7D-2611C17CF6FF}"/>
              </a:ext>
            </a:extLst>
          </p:cNvPr>
          <p:cNvSpPr/>
          <p:nvPr/>
        </p:nvSpPr>
        <p:spPr bwMode="auto">
          <a:xfrm>
            <a:off x="3214600" y="1779319"/>
            <a:ext cx="3301616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BF6E069A-BBEF-4CE5-87C9-EF3AD29DC19C}"/>
              </a:ext>
            </a:extLst>
          </p:cNvPr>
          <p:cNvSpPr txBox="1"/>
          <p:nvPr/>
        </p:nvSpPr>
        <p:spPr>
          <a:xfrm>
            <a:off x="3197593" y="1783849"/>
            <a:ext cx="3294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Witikon, </a:t>
            </a:r>
            <a:r>
              <a:rPr lang="de-CH" sz="1200" dirty="0" smtClean="0">
                <a:latin typeface="Calibri" panose="020F0502020204030204" pitchFamily="34" charset="0"/>
              </a:rPr>
              <a:t>Jahr = 2019, Heimat </a:t>
            </a:r>
            <a:r>
              <a:rPr lang="de-CH" sz="1200" dirty="0">
                <a:latin typeface="Calibri" panose="020F0502020204030204" pitchFamily="34" charset="0"/>
              </a:rPr>
              <a:t>= Schweiz </a:t>
            </a:r>
          </a:p>
        </p:txBody>
      </p:sp>
      <p:grpSp>
        <p:nvGrpSpPr>
          <p:cNvPr id="39" name="Gruppieren 38"/>
          <p:cNvGrpSpPr/>
          <p:nvPr/>
        </p:nvGrpSpPr>
        <p:grpSpPr>
          <a:xfrm>
            <a:off x="3541485" y="3493869"/>
            <a:ext cx="653934" cy="291290"/>
            <a:chOff x="1325778" y="1558614"/>
            <a:chExt cx="653934" cy="291290"/>
          </a:xfrm>
        </p:grpSpPr>
        <p:cxnSp>
          <p:nvCxnSpPr>
            <p:cNvPr id="40" name="Gerader Verbinder 3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Gerader Verbinder 4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Rechteck 1"/>
          <p:cNvSpPr/>
          <p:nvPr/>
        </p:nvSpPr>
        <p:spPr bwMode="auto">
          <a:xfrm>
            <a:off x="4850520" y="2181352"/>
            <a:ext cx="1726332" cy="60397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3000011" y="3106075"/>
            <a:ext cx="1651700" cy="279867"/>
            <a:chOff x="3484260" y="1906784"/>
            <a:chExt cx="1651700" cy="279867"/>
          </a:xfrm>
        </p:grpSpPr>
        <p:sp>
          <p:nvSpPr>
            <p:cNvPr id="51" name="Abgerundetes Rechteck 50"/>
            <p:cNvSpPr/>
            <p:nvPr/>
          </p:nvSpPr>
          <p:spPr bwMode="auto">
            <a:xfrm>
              <a:off x="3544359" y="1906784"/>
              <a:ext cx="155310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3484260" y="1909652"/>
              <a:ext cx="1651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ree_pred_span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4169448" y="4265276"/>
            <a:ext cx="1401128" cy="289811"/>
            <a:chOff x="4895208" y="2320196"/>
            <a:chExt cx="1401128" cy="289811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ree_age_max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2" name="Rechteck 31"/>
          <p:cNvSpPr/>
          <p:nvPr/>
        </p:nvSpPr>
        <p:spPr bwMode="auto">
          <a:xfrm>
            <a:off x="4844373" y="2686798"/>
            <a:ext cx="1473104" cy="1325621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Gerader Verbinder 3"/>
          <p:cNvCxnSpPr/>
          <p:nvPr/>
        </p:nvCxnSpPr>
        <p:spPr bwMode="auto">
          <a:xfrm>
            <a:off x="4845284" y="2673782"/>
            <a:ext cx="1475083" cy="0"/>
          </a:xfrm>
          <a:prstGeom prst="line">
            <a:avLst/>
          </a:prstGeom>
          <a:noFill/>
          <a:ln w="2159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Pfeil nach unten 34">
            <a:extLst>
              <a:ext uri="{FF2B5EF4-FFF2-40B4-BE49-F238E27FC236}">
                <a16:creationId xmlns:a16="http://schemas.microsoft.com/office/drawing/2014/main" id="{40D3211C-8E86-475C-B955-6913421DDDED}"/>
              </a:ext>
            </a:extLst>
          </p:cNvPr>
          <p:cNvSpPr/>
          <p:nvPr/>
        </p:nvSpPr>
        <p:spPr bwMode="auto">
          <a:xfrm flipV="1">
            <a:off x="4736361" y="4049002"/>
            <a:ext cx="216024" cy="260397"/>
          </a:xfrm>
          <a:prstGeom prst="downArrow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2318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 smtClean="0">
                <a:solidFill>
                  <a:schemeClr val="bg1"/>
                </a:solidFill>
              </a:rPr>
              <a:t>EINBÜRGERUNG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39318194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Ideen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gesetzliche</a:t>
            </a:r>
            <a:r>
              <a:rPr lang="fr-CH" dirty="0" smtClean="0"/>
              <a:t> </a:t>
            </a:r>
            <a:r>
              <a:rPr lang="fr-CH" dirty="0" err="1" smtClean="0"/>
              <a:t>Bestimmungen</a:t>
            </a:r>
            <a:r>
              <a:rPr lang="fr-CH" dirty="0" smtClean="0"/>
              <a:t> </a:t>
            </a:r>
            <a:r>
              <a:rPr lang="fr-CH" dirty="0" err="1" smtClean="0"/>
              <a:t>prägen</a:t>
            </a:r>
            <a:r>
              <a:rPr lang="fr-CH" dirty="0" smtClean="0"/>
              <a:t> die </a:t>
            </a:r>
            <a:r>
              <a:rPr lang="fr-CH" dirty="0" err="1" smtClean="0"/>
              <a:t>ganze</a:t>
            </a:r>
            <a:r>
              <a:rPr lang="fr-CH" dirty="0" smtClean="0"/>
              <a:t> Stadt </a:t>
            </a:r>
            <a:r>
              <a:rPr lang="fr-CH" dirty="0"/>
              <a:t>(</a:t>
            </a:r>
            <a:r>
              <a:rPr lang="fr-CH" dirty="0" err="1"/>
              <a:t>kein</a:t>
            </a:r>
            <a:r>
              <a:rPr lang="fr-CH" dirty="0"/>
              <a:t> </a:t>
            </a:r>
            <a:r>
              <a:rPr lang="fr-CH" dirty="0" err="1"/>
              <a:t>Unterschied</a:t>
            </a:r>
            <a:r>
              <a:rPr lang="fr-CH" dirty="0"/>
              <a:t> </a:t>
            </a:r>
            <a:r>
              <a:rPr lang="fr-CH" dirty="0" err="1"/>
              <a:t>nach</a:t>
            </a:r>
            <a:r>
              <a:rPr lang="fr-CH" dirty="0"/>
              <a:t> </a:t>
            </a:r>
            <a:r>
              <a:rPr lang="fr-CH" dirty="0" smtClean="0"/>
              <a:t>Quartier)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Geschlecht</a:t>
            </a:r>
            <a:r>
              <a:rPr lang="fr-CH" dirty="0" smtClean="0"/>
              <a:t>: </a:t>
            </a:r>
            <a:r>
              <a:rPr lang="fr-CH" dirty="0" err="1" smtClean="0"/>
              <a:t>Daten</a:t>
            </a:r>
            <a:r>
              <a:rPr lang="fr-CH" dirty="0" smtClean="0"/>
              <a:t> </a:t>
            </a:r>
            <a:r>
              <a:rPr lang="fr-CH" dirty="0" err="1" smtClean="0"/>
              <a:t>zeigen</a:t>
            </a:r>
            <a:r>
              <a:rPr lang="fr-CH" dirty="0" smtClean="0"/>
              <a:t> </a:t>
            </a:r>
            <a:r>
              <a:rPr lang="fr-CH" dirty="0" err="1" smtClean="0"/>
              <a:t>unterschiedliche</a:t>
            </a:r>
            <a:r>
              <a:rPr lang="fr-CH" dirty="0" smtClean="0"/>
              <a:t> </a:t>
            </a:r>
            <a:r>
              <a:rPr lang="fr-CH" dirty="0" err="1" smtClean="0"/>
              <a:t>Einbürgerungsraten</a:t>
            </a:r>
            <a:r>
              <a:rPr lang="fr-CH" dirty="0" smtClean="0"/>
              <a:t>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Geschlecht</a:t>
            </a:r>
            <a:r>
              <a:rPr lang="fr-CH" dirty="0" smtClean="0"/>
              <a:t> (</a:t>
            </a:r>
            <a:r>
              <a:rPr lang="fr-CH" dirty="0" err="1" smtClean="0"/>
              <a:t>ev</a:t>
            </a:r>
            <a:r>
              <a:rPr lang="fr-CH" dirty="0" smtClean="0"/>
              <a:t>. </a:t>
            </a:r>
            <a:r>
              <a:rPr lang="fr-CH" dirty="0" err="1" smtClean="0"/>
              <a:t>wegen</a:t>
            </a:r>
            <a:r>
              <a:rPr lang="fr-CH" dirty="0" smtClean="0"/>
              <a:t> </a:t>
            </a:r>
            <a:r>
              <a:rPr lang="fr-CH" dirty="0" err="1" smtClean="0"/>
              <a:t>Eheschliessung</a:t>
            </a:r>
            <a:r>
              <a:rPr lang="fr-CH" dirty="0" smtClean="0"/>
              <a:t>)</a:t>
            </a:r>
            <a:endParaRPr lang="fr-CH" dirty="0" smtClean="0"/>
          </a:p>
          <a:p>
            <a:pPr marL="342900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21403679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Einbürgerung: zwei Teile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feld 1"/>
          <p:cNvSpPr txBox="1"/>
          <p:nvPr/>
        </p:nvSpPr>
        <p:spPr>
          <a:xfrm>
            <a:off x="251520" y="901404"/>
            <a:ext cx="88924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</a:t>
            </a:r>
            <a:r>
              <a:rPr lang="fr-CH" dirty="0" smtClean="0"/>
              <a:t>1: </a:t>
            </a:r>
            <a:r>
              <a:rPr lang="fr-CH" dirty="0" err="1" smtClean="0"/>
              <a:t>Zeitunabhängige</a:t>
            </a:r>
            <a:r>
              <a:rPr lang="fr-CH" dirty="0" smtClean="0"/>
              <a:t> </a:t>
            </a:r>
            <a:r>
              <a:rPr lang="fr-CH" dirty="0" err="1" smtClean="0"/>
              <a:t>Einbürgerungsrate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Geschlecht</a:t>
            </a:r>
            <a:endParaRPr lang="fr-CH" dirty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nach</a:t>
            </a:r>
            <a:r>
              <a:rPr lang="fr-CH" dirty="0" smtClean="0"/>
              <a:t> Quartier, Alter,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jetzt</a:t>
            </a:r>
            <a:r>
              <a:rPr lang="fr-CH" dirty="0" smtClean="0"/>
              <a:t> </a:t>
            </a:r>
            <a:r>
              <a:rPr lang="fr-CH" dirty="0" err="1" smtClean="0"/>
              <a:t>ohnehin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fr-CH" dirty="0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fr-CH" dirty="0" smtClean="0"/>
              <a:t>Teil 2: </a:t>
            </a:r>
            <a:r>
              <a:rPr lang="fr-CH" dirty="0" err="1" smtClean="0"/>
              <a:t>Zeitliche</a:t>
            </a:r>
            <a:r>
              <a:rPr lang="fr-CH" dirty="0" smtClean="0"/>
              <a:t> </a:t>
            </a:r>
            <a:r>
              <a:rPr lang="fr-CH" dirty="0" err="1" smtClean="0"/>
              <a:t>Prognose</a:t>
            </a:r>
            <a:r>
              <a:rPr lang="fr-CH" dirty="0" smtClean="0"/>
              <a:t> (</a:t>
            </a: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Altersjahr</a:t>
            </a:r>
            <a:endParaRPr lang="fr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Bisher</a:t>
            </a:r>
            <a:r>
              <a:rPr lang="fr-CH" dirty="0" smtClean="0"/>
              <a:t>: </a:t>
            </a:r>
            <a:r>
              <a:rPr lang="fr-CH" dirty="0" err="1" smtClean="0"/>
              <a:t>Kalenderjahr</a:t>
            </a:r>
            <a:r>
              <a:rPr lang="fr-CH" dirty="0" smtClean="0"/>
              <a:t>, </a:t>
            </a:r>
            <a:r>
              <a:rPr lang="fr-CH" dirty="0" err="1" smtClean="0"/>
              <a:t>Heimatkategorie</a:t>
            </a:r>
            <a:r>
              <a:rPr lang="fr-CH" dirty="0" smtClean="0"/>
              <a:t> </a:t>
            </a:r>
            <a:br>
              <a:rPr lang="fr-CH" dirty="0" smtClean="0"/>
            </a:br>
            <a:r>
              <a:rPr lang="fr-CH" dirty="0" smtClean="0"/>
              <a:t>(die Plots </a:t>
            </a:r>
            <a:r>
              <a:rPr lang="fr-CH" dirty="0" err="1" smtClean="0"/>
              <a:t>zeigen</a:t>
            </a:r>
            <a:r>
              <a:rPr lang="fr-CH" dirty="0" smtClean="0"/>
              <a:t> aber, </a:t>
            </a:r>
            <a:r>
              <a:rPr lang="fr-CH" dirty="0" err="1" smtClean="0"/>
              <a:t>dass</a:t>
            </a:r>
            <a:r>
              <a:rPr lang="fr-CH" dirty="0" smtClean="0"/>
              <a:t> der Trend </a:t>
            </a:r>
            <a:r>
              <a:rPr lang="fr-CH" dirty="0" err="1" smtClean="0"/>
              <a:t>nach</a:t>
            </a:r>
            <a:r>
              <a:rPr lang="fr-CH" dirty="0" smtClean="0"/>
              <a:t> Alter </a:t>
            </a:r>
            <a:r>
              <a:rPr lang="fr-CH" dirty="0" err="1" smtClean="0"/>
              <a:t>unterschiedlich</a:t>
            </a:r>
            <a:r>
              <a:rPr lang="fr-CH" dirty="0" smtClean="0"/>
              <a:t> </a:t>
            </a:r>
            <a:r>
              <a:rPr lang="fr-CH" dirty="0" err="1" smtClean="0"/>
              <a:t>ist</a:t>
            </a:r>
            <a:r>
              <a:rPr lang="fr-CH" dirty="0" smtClean="0"/>
              <a:t>; </a:t>
            </a:r>
            <a:r>
              <a:rPr lang="fr-CH" dirty="0" err="1" smtClean="0"/>
              <a:t>und</a:t>
            </a:r>
            <a:r>
              <a:rPr lang="fr-CH" dirty="0" smtClean="0"/>
              <a:t> </a:t>
            </a:r>
            <a:r>
              <a:rPr lang="fr-CH" dirty="0" err="1" smtClean="0"/>
              <a:t>gibt</a:t>
            </a:r>
            <a:r>
              <a:rPr lang="fr-CH" dirty="0" smtClean="0"/>
              <a:t> </a:t>
            </a:r>
            <a:r>
              <a:rPr lang="fr-CH" dirty="0" err="1" smtClean="0"/>
              <a:t>nur</a:t>
            </a:r>
            <a:r>
              <a:rPr lang="fr-CH" dirty="0" smtClean="0"/>
              <a:t> </a:t>
            </a:r>
            <a:r>
              <a:rPr lang="fr-CH" dirty="0" err="1" smtClean="0"/>
              <a:t>noch</a:t>
            </a:r>
            <a:r>
              <a:rPr lang="fr-CH" dirty="0" smtClean="0"/>
              <a:t> </a:t>
            </a:r>
            <a:r>
              <a:rPr lang="fr-CH" dirty="0" err="1" smtClean="0"/>
              <a:t>eine</a:t>
            </a:r>
            <a:r>
              <a:rPr lang="fr-CH" dirty="0" smtClean="0"/>
              <a:t> </a:t>
            </a:r>
            <a:r>
              <a:rPr lang="fr-CH" dirty="0" err="1" smtClean="0"/>
              <a:t>Heimatkategorie</a:t>
            </a:r>
            <a:r>
              <a:rPr lang="fr-CH" dirty="0" smtClean="0"/>
              <a:t>)</a:t>
            </a:r>
          </a:p>
          <a:p>
            <a:pPr marL="800100" lvl="1" indent="-342900">
              <a:buFont typeface="Symbol" panose="05050102010706020507" pitchFamily="18" charset="2"/>
              <a:buChar char="-"/>
            </a:pPr>
            <a:r>
              <a:rPr lang="fr-CH" dirty="0" err="1" smtClean="0"/>
              <a:t>Für</a:t>
            </a:r>
            <a:r>
              <a:rPr lang="fr-CH" dirty="0" smtClean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(TF): </a:t>
            </a:r>
            <a:r>
              <a:rPr lang="fr-CH" dirty="0" err="1" smtClean="0"/>
              <a:t>Zuerst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, </a:t>
            </a:r>
            <a:r>
              <a:rPr lang="fr-CH" dirty="0" err="1" smtClean="0"/>
              <a:t>dann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a, </a:t>
            </a:r>
            <a:r>
              <a:rPr lang="fr-CH" dirty="0" err="1" smtClean="0"/>
              <a:t>dann</a:t>
            </a:r>
            <a:r>
              <a:rPr lang="fr-CH" dirty="0" smtClean="0"/>
              <a:t> TF </a:t>
            </a:r>
            <a:r>
              <a:rPr lang="fr-CH" dirty="0" err="1" smtClean="0"/>
              <a:t>berechnen</a:t>
            </a:r>
            <a:r>
              <a:rPr lang="fr-CH" dirty="0" smtClean="0"/>
              <a:t> (Rate </a:t>
            </a:r>
            <a:r>
              <a:rPr lang="fr-CH" dirty="0" err="1" smtClean="0"/>
              <a:t>nach</a:t>
            </a:r>
            <a:r>
              <a:rPr lang="fr-CH" dirty="0" smtClean="0"/>
              <a:t> </a:t>
            </a:r>
            <a:r>
              <a:rPr lang="fr-CH" dirty="0" err="1" smtClean="0"/>
              <a:t>ya</a:t>
            </a:r>
            <a:r>
              <a:rPr lang="fr-CH" dirty="0" smtClean="0"/>
              <a:t> </a:t>
            </a:r>
            <a:r>
              <a:rPr lang="fr-CH" dirty="0" err="1" smtClean="0"/>
              <a:t>durch</a:t>
            </a:r>
            <a:r>
              <a:rPr lang="fr-CH" dirty="0" smtClean="0"/>
              <a:t> Rate </a:t>
            </a:r>
            <a:r>
              <a:rPr lang="fr-CH" dirty="0" err="1" smtClean="0"/>
              <a:t>nach</a:t>
            </a:r>
            <a:r>
              <a:rPr lang="fr-CH" dirty="0" smtClean="0"/>
              <a:t> a)</a:t>
            </a: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  <a:p>
            <a:pPr marL="800100" lvl="1" indent="-342900">
              <a:buFont typeface="Symbol" panose="05050102010706020507" pitchFamily="18" charset="2"/>
              <a:buChar char="-"/>
            </a:pP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96879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</a:t>
            </a:r>
            <a:r>
              <a:rPr lang="de-CH" dirty="0" err="1"/>
              <a:t>moving</a:t>
            </a:r>
            <a:r>
              <a:rPr lang="de-CH" dirty="0"/>
              <a:t>-</a:t>
            </a:r>
            <a:r>
              <a:rPr lang="de-CH" dirty="0" err="1"/>
              <a:t>average</a:t>
            </a:r>
            <a:r>
              <a:rPr lang="de-CH" dirty="0"/>
              <a:t>-Filter für Knickpunkt</a:t>
            </a:r>
          </a:p>
        </p:txBody>
      </p:sp>
      <p:sp>
        <p:nvSpPr>
          <p:cNvPr id="6" name="Abgerundetes Rechteck 5"/>
          <p:cNvSpPr/>
          <p:nvPr/>
        </p:nvSpPr>
        <p:spPr bwMode="auto">
          <a:xfrm>
            <a:off x="1574800" y="1700808"/>
            <a:ext cx="6210788" cy="328721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hteck 48"/>
          <p:cNvSpPr/>
          <p:nvPr/>
        </p:nvSpPr>
        <p:spPr bwMode="auto">
          <a:xfrm>
            <a:off x="2702698" y="2708920"/>
            <a:ext cx="4074778" cy="1595210"/>
          </a:xfrm>
          <a:prstGeom prst="rect">
            <a:avLst/>
          </a:prstGeom>
          <a:solidFill>
            <a:srgbClr val="E67D73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 bwMode="auto">
          <a:xfrm>
            <a:off x="2541028" y="4581128"/>
            <a:ext cx="4236448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feld 7"/>
          <p:cNvSpPr txBox="1"/>
          <p:nvPr/>
        </p:nvSpPr>
        <p:spPr>
          <a:xfrm>
            <a:off x="5788416" y="458112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Kalenderjahre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1574800" y="2348880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cxnSp>
        <p:nvCxnSpPr>
          <p:cNvPr id="15" name="Gekrümmte Verbindung 14"/>
          <p:cNvCxnSpPr/>
          <p:nvPr/>
        </p:nvCxnSpPr>
        <p:spPr bwMode="auto">
          <a:xfrm>
            <a:off x="3001770" y="4098776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Freihandform 15"/>
          <p:cNvSpPr/>
          <p:nvPr/>
        </p:nvSpPr>
        <p:spPr bwMode="auto">
          <a:xfrm>
            <a:off x="2978288" y="2886239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2892970" y="3163371"/>
            <a:ext cx="1297858" cy="703317"/>
          </a:xfrm>
          <a:custGeom>
            <a:avLst/>
            <a:gdLst>
              <a:gd name="connsiteX0" fmla="*/ 0 w 1297858"/>
              <a:gd name="connsiteY0" fmla="*/ 589935 h 589935"/>
              <a:gd name="connsiteX1" fmla="*/ 147484 w 1297858"/>
              <a:gd name="connsiteY1" fmla="*/ 324464 h 589935"/>
              <a:gd name="connsiteX2" fmla="*/ 294968 w 1297858"/>
              <a:gd name="connsiteY2" fmla="*/ 479322 h 589935"/>
              <a:gd name="connsiteX3" fmla="*/ 427703 w 1297858"/>
              <a:gd name="connsiteY3" fmla="*/ 176980 h 589935"/>
              <a:gd name="connsiteX4" fmla="*/ 582561 w 1297858"/>
              <a:gd name="connsiteY4" fmla="*/ 523568 h 589935"/>
              <a:gd name="connsiteX5" fmla="*/ 715297 w 1297858"/>
              <a:gd name="connsiteY5" fmla="*/ 154858 h 589935"/>
              <a:gd name="connsiteX6" fmla="*/ 862781 w 1297858"/>
              <a:gd name="connsiteY6" fmla="*/ 324464 h 589935"/>
              <a:gd name="connsiteX7" fmla="*/ 1010265 w 1297858"/>
              <a:gd name="connsiteY7" fmla="*/ 117987 h 589935"/>
              <a:gd name="connsiteX8" fmla="*/ 1150374 w 1297858"/>
              <a:gd name="connsiteY8" fmla="*/ 398206 h 589935"/>
              <a:gd name="connsiteX9" fmla="*/ 1297858 w 1297858"/>
              <a:gd name="connsiteY9" fmla="*/ 0 h 58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97858" h="589935">
                <a:moveTo>
                  <a:pt x="0" y="589935"/>
                </a:moveTo>
                <a:lnTo>
                  <a:pt x="147484" y="324464"/>
                </a:lnTo>
                <a:lnTo>
                  <a:pt x="294968" y="479322"/>
                </a:lnTo>
                <a:lnTo>
                  <a:pt x="427703" y="176980"/>
                </a:lnTo>
                <a:lnTo>
                  <a:pt x="582561" y="523568"/>
                </a:lnTo>
                <a:lnTo>
                  <a:pt x="715297" y="154858"/>
                </a:lnTo>
                <a:lnTo>
                  <a:pt x="862781" y="324464"/>
                </a:lnTo>
                <a:lnTo>
                  <a:pt x="1010265" y="117987"/>
                </a:lnTo>
                <a:lnTo>
                  <a:pt x="1150374" y="398206"/>
                </a:lnTo>
                <a:lnTo>
                  <a:pt x="1297858" y="0"/>
                </a:lnTo>
              </a:path>
            </a:pathLst>
          </a:custGeom>
          <a:noFill/>
          <a:ln w="25400" cap="flat" cmpd="sng" algn="ctr">
            <a:solidFill>
              <a:srgbClr val="3B76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Gerader Verbinder 9"/>
          <p:cNvCxnSpPr>
            <a:endCxn id="49" idx="3"/>
          </p:cNvCxnSpPr>
          <p:nvPr/>
        </p:nvCxnSpPr>
        <p:spPr bwMode="auto">
          <a:xfrm>
            <a:off x="2876804" y="3501008"/>
            <a:ext cx="3900672" cy="5517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/>
          <p:cNvCxnSpPr/>
          <p:nvPr/>
        </p:nvCxnSpPr>
        <p:spPr bwMode="auto">
          <a:xfrm flipV="1">
            <a:off x="2892970" y="2420888"/>
            <a:ext cx="3884506" cy="1318549"/>
          </a:xfrm>
          <a:prstGeom prst="line">
            <a:avLst/>
          </a:prstGeom>
          <a:noFill/>
          <a:ln w="25400" cap="flat" cmpd="sng" algn="ctr">
            <a:solidFill>
              <a:srgbClr val="60BF97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Gerader Verbinder 49"/>
          <p:cNvCxnSpPr/>
          <p:nvPr/>
        </p:nvCxnSpPr>
        <p:spPr bwMode="auto">
          <a:xfrm>
            <a:off x="2702698" y="4298736"/>
            <a:ext cx="4074778" cy="53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rader Verbinder 50"/>
          <p:cNvCxnSpPr/>
          <p:nvPr/>
        </p:nvCxnSpPr>
        <p:spPr bwMode="auto">
          <a:xfrm flipV="1">
            <a:off x="2702698" y="2708920"/>
            <a:ext cx="4074778" cy="7794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mit Pfeil 10"/>
          <p:cNvCxnSpPr/>
          <p:nvPr/>
        </p:nvCxnSpPr>
        <p:spPr bwMode="auto">
          <a:xfrm flipH="1" flipV="1">
            <a:off x="2702698" y="2420888"/>
            <a:ext cx="5178" cy="23042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7" name="Gruppieren 36"/>
          <p:cNvGrpSpPr/>
          <p:nvPr/>
        </p:nvGrpSpPr>
        <p:grpSpPr>
          <a:xfrm>
            <a:off x="5497436" y="2955218"/>
            <a:ext cx="653934" cy="291290"/>
            <a:chOff x="1325778" y="1558614"/>
            <a:chExt cx="653934" cy="291290"/>
          </a:xfrm>
        </p:grpSpPr>
        <p:cxnSp>
          <p:nvCxnSpPr>
            <p:cNvPr id="38" name="Gerader Verbinder 37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Bogen 16"/>
          <p:cNvSpPr/>
          <p:nvPr/>
        </p:nvSpPr>
        <p:spPr bwMode="auto">
          <a:xfrm>
            <a:off x="5265308" y="2955218"/>
            <a:ext cx="914400" cy="914400"/>
          </a:xfrm>
          <a:prstGeom prst="arc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21"/>
          <p:cNvSpPr/>
          <p:nvPr/>
        </p:nvSpPr>
        <p:spPr bwMode="auto">
          <a:xfrm>
            <a:off x="2907719" y="2708940"/>
            <a:ext cx="3864077" cy="1017639"/>
          </a:xfrm>
          <a:custGeom>
            <a:avLst/>
            <a:gdLst>
              <a:gd name="connsiteX0" fmla="*/ 0 w 3864077"/>
              <a:gd name="connsiteY0" fmla="*/ 1017639 h 1017639"/>
              <a:gd name="connsiteX1" fmla="*/ 1061883 w 3864077"/>
              <a:gd name="connsiteY1" fmla="*/ 678426 h 1017639"/>
              <a:gd name="connsiteX2" fmla="*/ 2079522 w 3864077"/>
              <a:gd name="connsiteY2" fmla="*/ 331839 h 1017639"/>
              <a:gd name="connsiteX3" fmla="*/ 2971800 w 3864077"/>
              <a:gd name="connsiteY3" fmla="*/ 103239 h 1017639"/>
              <a:gd name="connsiteX4" fmla="*/ 3864077 w 3864077"/>
              <a:gd name="connsiteY4" fmla="*/ 0 h 101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4077" h="1017639">
                <a:moveTo>
                  <a:pt x="0" y="1017639"/>
                </a:moveTo>
                <a:lnTo>
                  <a:pt x="1061883" y="678426"/>
                </a:lnTo>
                <a:cubicBezTo>
                  <a:pt x="1408470" y="564126"/>
                  <a:pt x="1761203" y="427703"/>
                  <a:pt x="2079522" y="331839"/>
                </a:cubicBezTo>
                <a:cubicBezTo>
                  <a:pt x="2397842" y="235974"/>
                  <a:pt x="2674374" y="158545"/>
                  <a:pt x="2971800" y="103239"/>
                </a:cubicBezTo>
                <a:cubicBezTo>
                  <a:pt x="3269226" y="47933"/>
                  <a:pt x="3566651" y="23966"/>
                  <a:pt x="3864077" y="0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Abgerundetes Rechteck 45"/>
          <p:cNvSpPr/>
          <p:nvPr/>
        </p:nvSpPr>
        <p:spPr bwMode="auto">
          <a:xfrm>
            <a:off x="6258617" y="2955612"/>
            <a:ext cx="126534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00123" y="2941663"/>
            <a:ext cx="1382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bir_window_thres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252411" y="1927865"/>
            <a:ext cx="31642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131840" y="1925983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Alter </a:t>
            </a:r>
            <a:r>
              <a:rPr lang="de-CH" sz="1200" dirty="0">
                <a:latin typeface="Calibri" panose="020F0502020204030204" pitchFamily="34" charset="0"/>
              </a:rPr>
              <a:t>= 34, Heimat 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78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1: zeitunabhängige Einbürgerungsrate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625899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nat_pop_span_das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645072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47" name="Abgerundetes Rechteck 46"/>
          <p:cNvSpPr/>
          <p:nvPr/>
        </p:nvSpPr>
        <p:spPr bwMode="auto">
          <a:xfrm>
            <a:off x="3301737" y="1484784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3308119" y="1485431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8" name="Ellipse 27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465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Abgerundetes Rechteck 52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3308119" y="1511447"/>
            <a:ext cx="272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2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Teil 2: Trendfaktor</a:t>
            </a:r>
            <a:r>
              <a:rPr lang="de-CH" dirty="0"/>
              <a:t> </a:t>
            </a:r>
            <a:r>
              <a:rPr lang="de-CH" dirty="0" smtClean="0"/>
              <a:t>(2a: Rate nach Jahr und Alter)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3830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2a: Rate nach Jahr und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537424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814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9224" y="332656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8" name="Abgerundetes Rechteck 27"/>
          <p:cNvSpPr/>
          <p:nvPr/>
        </p:nvSpPr>
        <p:spPr bwMode="auto">
          <a:xfrm>
            <a:off x="3589769" y="1510801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3619596" y="1495817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2" name="Ellipse 1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601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nat_rate_span_ya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Abgerundetes Rechteck 24"/>
          <p:cNvSpPr/>
          <p:nvPr/>
        </p:nvSpPr>
        <p:spPr bwMode="auto">
          <a:xfrm>
            <a:off x="3589769" y="1643784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3619596" y="1628800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64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2b: Rate nach Alter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266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Zukunft: gam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4067944" y="3140968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bgerundetes Rechteck 40"/>
          <p:cNvSpPr/>
          <p:nvPr/>
        </p:nvSpPr>
        <p:spPr bwMode="auto">
          <a:xfrm>
            <a:off x="1907704" y="1826647"/>
            <a:ext cx="5429179" cy="262864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927840" y="4023941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327466" y="4013808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80240" y="2655089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996448" y="259463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Fertilitätsrate</a:t>
            </a:r>
          </a:p>
        </p:txBody>
      </p:sp>
      <p:sp>
        <p:nvSpPr>
          <p:cNvPr id="83" name="Freihandform 82"/>
          <p:cNvSpPr/>
          <p:nvPr/>
        </p:nvSpPr>
        <p:spPr bwMode="auto">
          <a:xfrm>
            <a:off x="3365100" y="2738696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Freihandform 83"/>
          <p:cNvSpPr/>
          <p:nvPr/>
        </p:nvSpPr>
        <p:spPr bwMode="auto">
          <a:xfrm>
            <a:off x="3370961" y="2873522"/>
            <a:ext cx="2485292" cy="1037497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ihandform 83">
            <a:extLst>
              <a:ext uri="{FF2B5EF4-FFF2-40B4-BE49-F238E27FC236}">
                <a16:creationId xmlns:a16="http://schemas.microsoft.com/office/drawing/2014/main" id="{F1AC6B2C-E0CE-4ED3-BC53-8D735D733904}"/>
              </a:ext>
            </a:extLst>
          </p:cNvPr>
          <p:cNvSpPr/>
          <p:nvPr/>
        </p:nvSpPr>
        <p:spPr bwMode="auto">
          <a:xfrm>
            <a:off x="3303484" y="2924950"/>
            <a:ext cx="2710994" cy="983749"/>
          </a:xfrm>
          <a:custGeom>
            <a:avLst/>
            <a:gdLst>
              <a:gd name="connsiteX0" fmla="*/ 0 w 2485292"/>
              <a:gd name="connsiteY0" fmla="*/ 1037497 h 1037497"/>
              <a:gd name="connsiteX1" fmla="*/ 879231 w 2485292"/>
              <a:gd name="connsiteY1" fmla="*/ 5 h 1037497"/>
              <a:gd name="connsiteX2" fmla="*/ 2485292 w 2485292"/>
              <a:gd name="connsiteY2" fmla="*/ 1025774 h 103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5292" h="1037497">
                <a:moveTo>
                  <a:pt x="0" y="1037497"/>
                </a:moveTo>
                <a:cubicBezTo>
                  <a:pt x="232508" y="519728"/>
                  <a:pt x="465016" y="1959"/>
                  <a:pt x="879231" y="5"/>
                </a:cubicBezTo>
                <a:cubicBezTo>
                  <a:pt x="1293446" y="-1949"/>
                  <a:pt x="1889369" y="511912"/>
                  <a:pt x="2485292" y="102577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413886" y="1999873"/>
            <a:ext cx="3241505" cy="276999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66996" y="1993028"/>
            <a:ext cx="3365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Quartier = </a:t>
            </a:r>
            <a:r>
              <a:rPr lang="de-CH" sz="1200" dirty="0" err="1" smtClean="0">
                <a:latin typeface="Calibri" panose="020F0502020204030204" pitchFamily="34" charset="0"/>
              </a:rPr>
              <a:t>Witikon</a:t>
            </a:r>
            <a:r>
              <a:rPr lang="de-CH" sz="1200" dirty="0" smtClean="0">
                <a:latin typeface="Calibri" panose="020F0502020204030204" pitchFamily="34" charset="0"/>
              </a:rPr>
              <a:t>, Jahr = 2035, Heimat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Schweiz</a:t>
            </a:r>
            <a:endParaRPr lang="de-CH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4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Einbürgerung und ausländische Population: </a:t>
            </a:r>
            <a:r>
              <a:rPr lang="de-CH" dirty="0"/>
              <a:t>Filter über </a:t>
            </a:r>
            <a:r>
              <a:rPr lang="de-CH" dirty="0" smtClean="0"/>
              <a:t>Alter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Anzahl </a:t>
            </a:r>
            <a:br>
              <a:rPr lang="de-CH" sz="1200" b="1" dirty="0">
                <a:latin typeface="Calibri" panose="020F0502020204030204" pitchFamily="34" charset="0"/>
              </a:rPr>
            </a:br>
            <a:r>
              <a:rPr lang="de-CH" sz="1200" b="1" dirty="0">
                <a:latin typeface="Calibri" panose="020F0502020204030204" pitchFamily="34" charset="0"/>
              </a:rPr>
              <a:t>Einbürgerungen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8" name="Abgerundetes Rechteck 107"/>
          <p:cNvSpPr/>
          <p:nvPr/>
        </p:nvSpPr>
        <p:spPr bwMode="auto">
          <a:xfrm>
            <a:off x="4943203" y="2333008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895208" y="2320196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nat_nat_span_a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6" name="Abgerundetes Rechteck 115"/>
          <p:cNvSpPr/>
          <p:nvPr/>
        </p:nvSpPr>
        <p:spPr bwMode="auto">
          <a:xfrm>
            <a:off x="5255461" y="4058832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157395" y="4046020"/>
            <a:ext cx="1479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nat_pop_span_a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08923" y="2554715"/>
            <a:ext cx="3867333" cy="890000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7" name="Gruppieren 96"/>
          <p:cNvGrpSpPr/>
          <p:nvPr/>
        </p:nvGrpSpPr>
        <p:grpSpPr>
          <a:xfrm>
            <a:off x="4653731" y="2795241"/>
            <a:ext cx="653934" cy="291290"/>
            <a:chOff x="1325778" y="1558614"/>
            <a:chExt cx="653934" cy="291290"/>
          </a:xfrm>
        </p:grpSpPr>
        <p:cxnSp>
          <p:nvCxnSpPr>
            <p:cNvPr id="91" name="Gerader Verbinder 90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Gerader Verbinder 97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Gerader Verbinder 99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Gruppieren 110"/>
          <p:cNvGrpSpPr/>
          <p:nvPr/>
        </p:nvGrpSpPr>
        <p:grpSpPr>
          <a:xfrm>
            <a:off x="4860032" y="4433854"/>
            <a:ext cx="653934" cy="291290"/>
            <a:chOff x="1325778" y="1558614"/>
            <a:chExt cx="653934" cy="291290"/>
          </a:xfrm>
        </p:grpSpPr>
        <p:cxnSp>
          <p:nvCxnSpPr>
            <p:cNvPr id="112" name="Gerader Verbinder 111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Gerader Verbinder 112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22475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Population: </a:t>
            </a:r>
            <a:r>
              <a:rPr lang="fr-CH" dirty="0" err="1" smtClean="0"/>
              <a:t>bestimmter</a:t>
            </a:r>
            <a:r>
              <a:rPr lang="fr-CH" dirty="0" smtClean="0"/>
              <a:t> </a:t>
            </a:r>
            <a:r>
              <a:rPr lang="fr-CH" dirty="0" err="1" smtClean="0"/>
              <a:t>Wert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340768"/>
            <a:ext cx="5519923" cy="4249172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>
                <a:latin typeface="Calibri" panose="020F0502020204030204" pitchFamily="34" charset="0"/>
              </a:rPr>
              <a:t>Bevölkerungs-bestand</a:t>
            </a: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>
            <a:off x="3006805" y="3516638"/>
            <a:ext cx="3964518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43" name="Gruppieren 42"/>
          <p:cNvGrpSpPr/>
          <p:nvPr/>
        </p:nvGrpSpPr>
        <p:grpSpPr>
          <a:xfrm>
            <a:off x="1259632" y="3402685"/>
            <a:ext cx="1735621" cy="290902"/>
            <a:chOff x="967969" y="2849221"/>
            <a:chExt cx="1660121" cy="290902"/>
          </a:xfrm>
        </p:grpSpPr>
        <p:sp>
          <p:nvSpPr>
            <p:cNvPr id="45" name="Abgerundetes Rechteck 44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nat_pop_value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93825" y="1495817"/>
            <a:ext cx="1414279" cy="276999"/>
            <a:chOff x="3589769" y="1495817"/>
            <a:chExt cx="1414279" cy="276999"/>
          </a:xfrm>
        </p:grpSpPr>
        <p:sp>
          <p:nvSpPr>
            <p:cNvPr id="34" name="Abgerundetes Rechteck 33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9" name="Ellipse 28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4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Glätten, damit kein Sprung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665709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6259115" y="3442095"/>
            <a:ext cx="545133" cy="504056"/>
          </a:xfrm>
          <a:prstGeom prst="rect">
            <a:avLst/>
          </a:pr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Rechteck 1"/>
          <p:cNvSpPr/>
          <p:nvPr/>
        </p:nvSpPr>
        <p:spPr bwMode="auto">
          <a:xfrm>
            <a:off x="6275074" y="3422875"/>
            <a:ext cx="579019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Freihandform 41"/>
          <p:cNvSpPr/>
          <p:nvPr/>
        </p:nvSpPr>
        <p:spPr bwMode="auto">
          <a:xfrm>
            <a:off x="3018077" y="2686454"/>
            <a:ext cx="3984645" cy="1186027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280449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71072" y="2550254"/>
            <a:ext cx="140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nat_rate_span_a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uppieren 26"/>
          <p:cNvGrpSpPr/>
          <p:nvPr/>
        </p:nvGrpSpPr>
        <p:grpSpPr>
          <a:xfrm>
            <a:off x="3779912" y="1711841"/>
            <a:ext cx="1414279" cy="276999"/>
            <a:chOff x="3589769" y="1495817"/>
            <a:chExt cx="1414279" cy="276999"/>
          </a:xfrm>
        </p:grpSpPr>
        <p:sp>
          <p:nvSpPr>
            <p:cNvPr id="28" name="Abgerundetes Rechteck 27"/>
            <p:cNvSpPr/>
            <p:nvPr/>
          </p:nvSpPr>
          <p:spPr bwMode="auto">
            <a:xfrm>
              <a:off x="3589769" y="1510801"/>
              <a:ext cx="1414279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19596" y="1495817"/>
              <a:ext cx="1384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smtClean="0">
                  <a:latin typeface="Calibri" panose="020F0502020204030204" pitchFamily="34" charset="0"/>
                </a:rPr>
                <a:t>Herkunft = Ausland</a:t>
              </a:r>
              <a:endParaRPr lang="de-CH" sz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58501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2c: Trendfaktor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30136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472809" cy="581695"/>
          </a:xfrm>
        </p:spPr>
        <p:txBody>
          <a:bodyPr/>
          <a:lstStyle/>
          <a:p>
            <a:pPr eaLnBrk="1" hangingPunct="1"/>
            <a:r>
              <a:rPr lang="fr-CH" dirty="0" smtClean="0"/>
              <a:t>Bei </a:t>
            </a:r>
            <a:r>
              <a:rPr lang="fr-CH" dirty="0" err="1" smtClean="0"/>
              <a:t>geringer</a:t>
            </a:r>
            <a:r>
              <a:rPr lang="fr-CH" dirty="0" smtClean="0"/>
              <a:t> Rate: </a:t>
            </a:r>
            <a:r>
              <a:rPr lang="fr-CH" dirty="0" err="1" smtClean="0"/>
              <a:t>bestimmter</a:t>
            </a:r>
            <a:r>
              <a:rPr lang="fr-CH" dirty="0"/>
              <a:t> </a:t>
            </a:r>
            <a:r>
              <a:rPr lang="fr-CH" dirty="0" err="1" smtClean="0"/>
              <a:t>Trendfaktor</a:t>
            </a:r>
            <a:r>
              <a:rPr lang="fr-CH" dirty="0" smtClean="0"/>
              <a:t> </a:t>
            </a:r>
            <a:r>
              <a:rPr lang="fr-CH" dirty="0" err="1" smtClean="0"/>
              <a:t>wählen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051424" y="1340768"/>
            <a:ext cx="6213452" cy="4249172"/>
          </a:xfrm>
          <a:prstGeom prst="roundRect">
            <a:avLst>
              <a:gd name="adj" fmla="val 363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53806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52792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6" name="Gerade Verbindung mit Pfeil 75"/>
          <p:cNvCxnSpPr/>
          <p:nvPr/>
        </p:nvCxnSpPr>
        <p:spPr bwMode="auto">
          <a:xfrm>
            <a:off x="2855832" y="5250502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6"/>
          <p:cNvSpPr txBox="1"/>
          <p:nvPr/>
        </p:nvSpPr>
        <p:spPr>
          <a:xfrm>
            <a:off x="6251316" y="5214639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169210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Gerade Verbindung mit Pfeil 79"/>
          <p:cNvCxnSpPr/>
          <p:nvPr/>
        </p:nvCxnSpPr>
        <p:spPr bwMode="auto">
          <a:xfrm flipV="1">
            <a:off x="2987922" y="3933892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091340"/>
            <a:ext cx="1277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Trendfaktor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1835697" y="3870892"/>
            <a:ext cx="113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46535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252817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reihandform 3"/>
          <p:cNvSpPr/>
          <p:nvPr/>
        </p:nvSpPr>
        <p:spPr bwMode="auto">
          <a:xfrm>
            <a:off x="3001108" y="4040428"/>
            <a:ext cx="3959180" cy="1031757"/>
          </a:xfrm>
          <a:custGeom>
            <a:avLst/>
            <a:gdLst>
              <a:gd name="connsiteX0" fmla="*/ 0 w 4845538"/>
              <a:gd name="connsiteY0" fmla="*/ 672249 h 1031757"/>
              <a:gd name="connsiteX1" fmla="*/ 515815 w 4845538"/>
              <a:gd name="connsiteY1" fmla="*/ 859818 h 1031757"/>
              <a:gd name="connsiteX2" fmla="*/ 1398954 w 4845538"/>
              <a:gd name="connsiteY2" fmla="*/ 126 h 1031757"/>
              <a:gd name="connsiteX3" fmla="*/ 3204307 w 4845538"/>
              <a:gd name="connsiteY3" fmla="*/ 797295 h 1031757"/>
              <a:gd name="connsiteX4" fmla="*/ 4845538 w 4845538"/>
              <a:gd name="connsiteY4" fmla="*/ 1031757 h 103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5538" h="1031757">
                <a:moveTo>
                  <a:pt x="0" y="672249"/>
                </a:moveTo>
                <a:cubicBezTo>
                  <a:pt x="141328" y="822043"/>
                  <a:pt x="282656" y="971838"/>
                  <a:pt x="515815" y="859818"/>
                </a:cubicBezTo>
                <a:cubicBezTo>
                  <a:pt x="748974" y="747798"/>
                  <a:pt x="950872" y="10546"/>
                  <a:pt x="1398954" y="126"/>
                </a:cubicBezTo>
                <a:cubicBezTo>
                  <a:pt x="1847036" y="-10294"/>
                  <a:pt x="2629876" y="625356"/>
                  <a:pt x="3204307" y="797295"/>
                </a:cubicBezTo>
                <a:cubicBezTo>
                  <a:pt x="3778738" y="969234"/>
                  <a:pt x="4312138" y="1000495"/>
                  <a:pt x="4845538" y="1031757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ihandform 4"/>
          <p:cNvSpPr/>
          <p:nvPr/>
        </p:nvSpPr>
        <p:spPr bwMode="auto">
          <a:xfrm>
            <a:off x="3032368" y="2248311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1" name="Gerader Verbinder 30"/>
          <p:cNvCxnSpPr/>
          <p:nvPr/>
        </p:nvCxnSpPr>
        <p:spPr bwMode="auto">
          <a:xfrm>
            <a:off x="2986581" y="5000797"/>
            <a:ext cx="3984742" cy="0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1187624" y="4860148"/>
            <a:ext cx="1735621" cy="290902"/>
            <a:chOff x="967969" y="2849221"/>
            <a:chExt cx="1660121" cy="290902"/>
          </a:xfrm>
        </p:grpSpPr>
        <p:sp>
          <p:nvSpPr>
            <p:cNvPr id="33" name="Abgerundetes Rechteck 32"/>
            <p:cNvSpPr/>
            <p:nvPr/>
          </p:nvSpPr>
          <p:spPr bwMode="auto">
            <a:xfrm>
              <a:off x="1051348" y="2863124"/>
              <a:ext cx="150811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67969" y="2849221"/>
              <a:ext cx="16601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 err="1" smtClean="0">
                  <a:solidFill>
                    <a:schemeClr val="bg1"/>
                  </a:solidFill>
                  <a:latin typeface="Calibri" panose="020F0502020204030204" pitchFamily="34" charset="0"/>
                </a:rPr>
                <a:t>nat_factor_thres</a:t>
              </a:r>
              <a:endParaRPr lang="de-CH" sz="1200" dirty="0">
                <a:solidFill>
                  <a:schemeClr val="bg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9" name="Rechteck 38"/>
          <p:cNvSpPr/>
          <p:nvPr/>
        </p:nvSpPr>
        <p:spPr bwMode="auto">
          <a:xfrm>
            <a:off x="6251316" y="1983763"/>
            <a:ext cx="708972" cy="3271246"/>
          </a:xfrm>
          <a:prstGeom prst="rect">
            <a:avLst/>
          </a:prstGeom>
          <a:solidFill>
            <a:srgbClr val="E67D73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Gerader Verbinder 39"/>
          <p:cNvCxnSpPr/>
          <p:nvPr/>
        </p:nvCxnSpPr>
        <p:spPr bwMode="auto">
          <a:xfrm flipV="1">
            <a:off x="3028542" y="2780928"/>
            <a:ext cx="3942781" cy="2182"/>
          </a:xfrm>
          <a:prstGeom prst="line">
            <a:avLst/>
          </a:prstGeom>
          <a:noFill/>
          <a:ln w="38100" cap="flat" cmpd="sng" algn="ctr">
            <a:solidFill>
              <a:srgbClr val="E67D73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Gerader Verbinder 28"/>
          <p:cNvCxnSpPr/>
          <p:nvPr/>
        </p:nvCxnSpPr>
        <p:spPr bwMode="auto">
          <a:xfrm>
            <a:off x="3032368" y="2924944"/>
            <a:ext cx="3964518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1226699" y="2640184"/>
            <a:ext cx="1750711" cy="290902"/>
            <a:chOff x="1226699" y="2640184"/>
            <a:chExt cx="1750711" cy="290902"/>
          </a:xfrm>
        </p:grpSpPr>
        <p:grpSp>
          <p:nvGrpSpPr>
            <p:cNvPr id="43" name="Gruppieren 42"/>
            <p:cNvGrpSpPr/>
            <p:nvPr/>
          </p:nvGrpSpPr>
          <p:grpSpPr>
            <a:xfrm>
              <a:off x="1226699" y="2640184"/>
              <a:ext cx="1599420" cy="290902"/>
              <a:chOff x="967969" y="2849221"/>
              <a:chExt cx="1660121" cy="290902"/>
            </a:xfrm>
          </p:grpSpPr>
          <p:sp>
            <p:nvSpPr>
              <p:cNvPr id="45" name="Abgerundetes Rechteck 44"/>
              <p:cNvSpPr/>
              <p:nvPr/>
            </p:nvSpPr>
            <p:spPr bwMode="auto">
              <a:xfrm>
                <a:off x="1051348" y="2863124"/>
                <a:ext cx="150811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/>
              <p:cNvSpPr txBox="1"/>
              <p:nvPr/>
            </p:nvSpPr>
            <p:spPr>
              <a:xfrm>
                <a:off x="967969" y="2849221"/>
                <a:ext cx="16601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 err="1" smtClean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nat_factor_value</a:t>
                </a:r>
                <a:endParaRPr lang="de-CH" sz="12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7" name="Pfeil nach unten 34">
              <a:extLst>
                <a:ext uri="{FF2B5EF4-FFF2-40B4-BE49-F238E27FC236}">
                  <a16:creationId xmlns:a16="http://schemas.microsoft.com/office/drawing/2014/main" id="{40D3211C-8E86-475C-B955-6913421DDDED}"/>
                </a:ext>
              </a:extLst>
            </p:cNvPr>
            <p:cNvSpPr/>
            <p:nvPr/>
          </p:nvSpPr>
          <p:spPr bwMode="auto">
            <a:xfrm rot="5400000" flipV="1">
              <a:off x="2739200" y="266017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8" name="Abgerundetes Rechteck 37"/>
          <p:cNvSpPr/>
          <p:nvPr/>
        </p:nvSpPr>
        <p:spPr bwMode="auto">
          <a:xfrm>
            <a:off x="3445753" y="1499768"/>
            <a:ext cx="2350383" cy="259120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475580" y="1484784"/>
            <a:ext cx="2229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smtClean="0">
                <a:latin typeface="Calibri" panose="020F0502020204030204" pitchFamily="34" charset="0"/>
              </a:rPr>
              <a:t>Jahr = 2019,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6187436" y="4941168"/>
            <a:ext cx="131017" cy="131017"/>
          </a:xfrm>
          <a:prstGeom prst="ellipse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1481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2" y="327025"/>
            <a:ext cx="8796336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2d: Einbürgerungsrate </a:t>
            </a:r>
            <a:br>
              <a:rPr lang="de-CH" dirty="0" smtClean="0"/>
            </a:br>
            <a:r>
              <a:rPr lang="de-CH" dirty="0" smtClean="0"/>
              <a:t>(Trend, berechnet mit  Trendfaktor)</a:t>
            </a:r>
            <a:endParaRPr lang="de-CH" dirty="0"/>
          </a:p>
        </p:txBody>
      </p:sp>
      <p:cxnSp>
        <p:nvCxnSpPr>
          <p:cNvPr id="27" name="Gekrümmte Verbindung 14">
            <a:extLst>
              <a:ext uri="{FF2B5EF4-FFF2-40B4-BE49-F238E27FC236}">
                <a16:creationId xmlns:a16="http://schemas.microsoft.com/office/drawing/2014/main" id="{BE20C6F6-87FA-4752-B332-FE20D07E43C1}"/>
              </a:ext>
            </a:extLst>
          </p:cNvPr>
          <p:cNvCxnSpPr/>
          <p:nvPr/>
        </p:nvCxnSpPr>
        <p:spPr bwMode="auto">
          <a:xfrm>
            <a:off x="2911738" y="5726504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426139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 smtClean="0"/>
              <a:t>Glätten</a:t>
            </a:r>
            <a:r>
              <a:rPr lang="de-CH" dirty="0"/>
              <a:t> </a:t>
            </a:r>
            <a:r>
              <a:rPr lang="de-CH" dirty="0" smtClean="0"/>
              <a:t>(nach Anwendung des Trendfaktors)</a:t>
            </a:r>
            <a:endParaRPr lang="de-CH" dirty="0"/>
          </a:p>
        </p:txBody>
      </p:sp>
      <p:sp>
        <p:nvSpPr>
          <p:cNvPr id="41" name="Abgerundetes Rechteck 40"/>
          <p:cNvSpPr/>
          <p:nvPr/>
        </p:nvSpPr>
        <p:spPr bwMode="auto">
          <a:xfrm>
            <a:off x="1744952" y="1412776"/>
            <a:ext cx="5519923" cy="3009686"/>
          </a:xfrm>
          <a:prstGeom prst="roundRect">
            <a:avLst>
              <a:gd name="adj" fmla="val 7676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4" name="Gerade Verbindung mit Pfeil 43"/>
          <p:cNvCxnSpPr/>
          <p:nvPr/>
        </p:nvCxnSpPr>
        <p:spPr bwMode="auto">
          <a:xfrm>
            <a:off x="2855832" y="3955460"/>
            <a:ext cx="4104456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feld 74"/>
          <p:cNvSpPr txBox="1"/>
          <p:nvPr/>
        </p:nvSpPr>
        <p:spPr>
          <a:xfrm>
            <a:off x="6255458" y="3945327"/>
            <a:ext cx="113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b="1" dirty="0">
                <a:latin typeface="Calibri" panose="020F0502020204030204" pitchFamily="34" charset="0"/>
              </a:rPr>
              <a:t>Alter</a:t>
            </a:r>
          </a:p>
        </p:txBody>
      </p:sp>
      <p:cxnSp>
        <p:nvCxnSpPr>
          <p:cNvPr id="78" name="Gerade Verbindung mit Pfeil 77"/>
          <p:cNvCxnSpPr/>
          <p:nvPr/>
        </p:nvCxnSpPr>
        <p:spPr bwMode="auto">
          <a:xfrm flipV="1">
            <a:off x="3008232" y="2586608"/>
            <a:ext cx="20310" cy="152125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Textfeld 80"/>
          <p:cNvSpPr txBox="1"/>
          <p:nvPr/>
        </p:nvSpPr>
        <p:spPr>
          <a:xfrm>
            <a:off x="1744952" y="2508738"/>
            <a:ext cx="1277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b="1" dirty="0" smtClean="0">
                <a:latin typeface="Calibri" panose="020F0502020204030204" pitchFamily="34" charset="0"/>
              </a:rPr>
              <a:t>Einbürgerungs-rate</a:t>
            </a:r>
            <a:endParaRPr lang="de-CH" sz="1200" b="1" dirty="0">
              <a:latin typeface="Calibri" panose="020F0502020204030204" pitchFamily="34" charset="0"/>
            </a:endParaRPr>
          </a:p>
        </p:txBody>
      </p:sp>
      <p:cxnSp>
        <p:nvCxnSpPr>
          <p:cNvPr id="79" name="Gekrümmte Verbindung 78"/>
          <p:cNvCxnSpPr/>
          <p:nvPr/>
        </p:nvCxnSpPr>
        <p:spPr bwMode="auto">
          <a:xfrm>
            <a:off x="3316574" y="3882752"/>
            <a:ext cx="914400" cy="914400"/>
          </a:xfrm>
          <a:prstGeom prst="curved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Freihandform 82"/>
          <p:cNvSpPr/>
          <p:nvPr/>
        </p:nvSpPr>
        <p:spPr bwMode="auto">
          <a:xfrm>
            <a:off x="3293092" y="2670215"/>
            <a:ext cx="3352800" cy="1195769"/>
          </a:xfrm>
          <a:custGeom>
            <a:avLst/>
            <a:gdLst>
              <a:gd name="connsiteX0" fmla="*/ 0 w 3352800"/>
              <a:gd name="connsiteY0" fmla="*/ 1195769 h 1195769"/>
              <a:gd name="connsiteX1" fmla="*/ 890953 w 3352800"/>
              <a:gd name="connsiteY1" fmla="*/ 15 h 1195769"/>
              <a:gd name="connsiteX2" fmla="*/ 2790092 w 3352800"/>
              <a:gd name="connsiteY2" fmla="*/ 1166461 h 1195769"/>
              <a:gd name="connsiteX3" fmla="*/ 2790092 w 3352800"/>
              <a:gd name="connsiteY3" fmla="*/ 1166461 h 1195769"/>
              <a:gd name="connsiteX4" fmla="*/ 3352800 w 3352800"/>
              <a:gd name="connsiteY4" fmla="*/ 1107846 h 119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1195769">
                <a:moveTo>
                  <a:pt x="0" y="1195769"/>
                </a:moveTo>
                <a:cubicBezTo>
                  <a:pt x="212969" y="600334"/>
                  <a:pt x="425938" y="4900"/>
                  <a:pt x="890953" y="15"/>
                </a:cubicBezTo>
                <a:cubicBezTo>
                  <a:pt x="1355968" y="-4870"/>
                  <a:pt x="2790092" y="1166461"/>
                  <a:pt x="2790092" y="1166461"/>
                </a:cubicBezTo>
                <a:lnTo>
                  <a:pt x="2790092" y="1166461"/>
                </a:lnTo>
                <a:lnTo>
                  <a:pt x="3352800" y="1107846"/>
                </a:lnTo>
              </a:path>
            </a:pathLst>
          </a:cu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Rechteck 36"/>
          <p:cNvSpPr/>
          <p:nvPr/>
        </p:nvSpPr>
        <p:spPr bwMode="auto">
          <a:xfrm>
            <a:off x="6246654" y="32231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hteck 37"/>
          <p:cNvSpPr/>
          <p:nvPr/>
        </p:nvSpPr>
        <p:spPr bwMode="auto">
          <a:xfrm>
            <a:off x="6399054" y="3375507"/>
            <a:ext cx="756068" cy="515955"/>
          </a:xfrm>
          <a:prstGeom prst="rect">
            <a:avLst/>
          </a:prstGeom>
          <a:solidFill>
            <a:srgbClr val="F2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bgerundetes Rechteck 46"/>
          <p:cNvSpPr/>
          <p:nvPr/>
        </p:nvSpPr>
        <p:spPr bwMode="auto">
          <a:xfrm>
            <a:off x="5019067" y="2563066"/>
            <a:ext cx="1569157" cy="276999"/>
          </a:xfrm>
          <a:prstGeom prst="roundRect">
            <a:avLst/>
          </a:prstGeom>
          <a:solidFill>
            <a:srgbClr val="E67D7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947670" y="2552492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nat_rate_span_dyas</a:t>
            </a:r>
            <a:endParaRPr lang="de-CH" sz="12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 bwMode="auto">
          <a:xfrm>
            <a:off x="3301737" y="1510800"/>
            <a:ext cx="2782431" cy="481967"/>
          </a:xfrm>
          <a:prstGeom prst="roundRect">
            <a:avLst/>
          </a:prstGeom>
          <a:solidFill>
            <a:srgbClr val="60BF9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256228" y="1511447"/>
            <a:ext cx="2857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Quartier = Höngg, </a:t>
            </a:r>
            <a:r>
              <a:rPr lang="de-CH" sz="1200" dirty="0" smtClean="0">
                <a:latin typeface="Calibri" panose="020F0502020204030204" pitchFamily="34" charset="0"/>
              </a:rPr>
              <a:t>Jahr = 2030, </a:t>
            </a:r>
            <a:br>
              <a:rPr lang="de-CH" sz="1200" dirty="0" smtClean="0">
                <a:latin typeface="Calibri" panose="020F0502020204030204" pitchFamily="34" charset="0"/>
              </a:rPr>
            </a:br>
            <a:r>
              <a:rPr lang="de-CH" sz="1200" dirty="0" smtClean="0">
                <a:latin typeface="Calibri" panose="020F0502020204030204" pitchFamily="34" charset="0"/>
              </a:rPr>
              <a:t>Geschlecht </a:t>
            </a:r>
            <a:r>
              <a:rPr lang="de-CH" sz="1200" dirty="0">
                <a:latin typeface="Calibri" panose="020F0502020204030204" pitchFamily="34" charset="0"/>
              </a:rPr>
              <a:t>= </a:t>
            </a:r>
            <a:r>
              <a:rPr lang="de-CH" sz="1200" dirty="0" smtClean="0">
                <a:latin typeface="Calibri" panose="020F0502020204030204" pitchFamily="34" charset="0"/>
              </a:rPr>
              <a:t>weiblich, Herkunft = Ausland</a:t>
            </a:r>
            <a:endParaRPr lang="de-CH" sz="1200" dirty="0">
              <a:latin typeface="Calibri" panose="020F0502020204030204" pitchFamily="34" charset="0"/>
            </a:endParaRPr>
          </a:p>
        </p:txBody>
      </p:sp>
      <p:sp>
        <p:nvSpPr>
          <p:cNvPr id="31" name="Freihandform 30"/>
          <p:cNvSpPr/>
          <p:nvPr/>
        </p:nvSpPr>
        <p:spPr bwMode="auto">
          <a:xfrm>
            <a:off x="3032368" y="2643384"/>
            <a:ext cx="3867333" cy="1145656"/>
          </a:xfrm>
          <a:custGeom>
            <a:avLst/>
            <a:gdLst>
              <a:gd name="connsiteX0" fmla="*/ 0 w 3657600"/>
              <a:gd name="connsiteY0" fmla="*/ 454208 h 890000"/>
              <a:gd name="connsiteX1" fmla="*/ 390769 w 3657600"/>
              <a:gd name="connsiteY1" fmla="*/ 876239 h 890000"/>
              <a:gd name="connsiteX2" fmla="*/ 1070708 w 3657600"/>
              <a:gd name="connsiteY2" fmla="*/ 916 h 890000"/>
              <a:gd name="connsiteX3" fmla="*/ 2454031 w 3657600"/>
              <a:gd name="connsiteY3" fmla="*/ 712116 h 890000"/>
              <a:gd name="connsiteX4" fmla="*/ 3657600 w 3657600"/>
              <a:gd name="connsiteY4" fmla="*/ 876239 h 89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890000">
                <a:moveTo>
                  <a:pt x="0" y="454208"/>
                </a:moveTo>
                <a:cubicBezTo>
                  <a:pt x="106159" y="702998"/>
                  <a:pt x="212318" y="951788"/>
                  <a:pt x="390769" y="876239"/>
                </a:cubicBezTo>
                <a:cubicBezTo>
                  <a:pt x="569220" y="800690"/>
                  <a:pt x="726831" y="28270"/>
                  <a:pt x="1070708" y="916"/>
                </a:cubicBezTo>
                <a:cubicBezTo>
                  <a:pt x="1414585" y="-26438"/>
                  <a:pt x="2022882" y="566229"/>
                  <a:pt x="2454031" y="712116"/>
                </a:cubicBezTo>
                <a:cubicBezTo>
                  <a:pt x="2885180" y="858003"/>
                  <a:pt x="3271390" y="867121"/>
                  <a:pt x="3657600" y="876239"/>
                </a:cubicBezTo>
              </a:path>
            </a:pathLst>
          </a:custGeom>
          <a:noFill/>
          <a:ln w="25400" cap="flat" cmpd="sng" algn="ctr">
            <a:solidFill>
              <a:srgbClr val="60BF9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Gruppieren 48"/>
          <p:cNvGrpSpPr/>
          <p:nvPr/>
        </p:nvGrpSpPr>
        <p:grpSpPr>
          <a:xfrm>
            <a:off x="4729595" y="3025299"/>
            <a:ext cx="653934" cy="291290"/>
            <a:chOff x="1325778" y="1558614"/>
            <a:chExt cx="653934" cy="291290"/>
          </a:xfrm>
        </p:grpSpPr>
        <p:cxnSp>
          <p:nvCxnSpPr>
            <p:cNvPr id="50" name="Gerader Verbinder 49"/>
            <p:cNvCxnSpPr/>
            <p:nvPr/>
          </p:nvCxnSpPr>
          <p:spPr bwMode="auto">
            <a:xfrm>
              <a:off x="1331640" y="1700808"/>
              <a:ext cx="648072" cy="0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Gerader Verbinder 50"/>
            <p:cNvCxnSpPr/>
            <p:nvPr/>
          </p:nvCxnSpPr>
          <p:spPr bwMode="auto">
            <a:xfrm>
              <a:off x="1325778" y="1565516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1979712" y="155861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320126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2" name="Rechteck 1"/>
          <p:cNvSpPr/>
          <p:nvPr/>
        </p:nvSpPr>
        <p:spPr bwMode="auto">
          <a:xfrm>
            <a:off x="971600" y="620688"/>
            <a:ext cx="7128792" cy="5184576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1808163" algn="l"/>
              </a:tabLst>
            </a:pPr>
            <a:endParaRPr kumimoji="0" lang="de-CH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915816" y="2780740"/>
            <a:ext cx="309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alte Folien</a:t>
            </a:r>
          </a:p>
        </p:txBody>
      </p:sp>
    </p:spTree>
    <p:extLst>
      <p:ext uri="{BB962C8B-B14F-4D97-AF65-F5344CB8AC3E}">
        <p14:creationId xmlns:p14="http://schemas.microsoft.com/office/powerpoint/2010/main" val="35403013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Modelle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MODELLSTRUKTUR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155632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Modellstruktur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043608" y="1340768"/>
            <a:ext cx="6264696" cy="4249172"/>
            <a:chOff x="1043608" y="1340768"/>
            <a:chExt cx="6264696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043608" y="1340768"/>
              <a:ext cx="6264696" cy="4249172"/>
            </a:xfrm>
            <a:prstGeom prst="roundRect">
              <a:avLst>
                <a:gd name="adj" fmla="val 517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1278170" y="1485061"/>
              <a:ext cx="18379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Wohnraummodell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834078" y="3659712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1377869" y="2983822"/>
              <a:ext cx="5629584" cy="2382807"/>
            </a:xfrm>
            <a:prstGeom prst="roundRect">
              <a:avLst>
                <a:gd name="adj" fmla="val 5174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417253" y="3028851"/>
              <a:ext cx="1589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b="1" dirty="0">
                  <a:latin typeface="Calibri" panose="020F0502020204030204" pitchFamily="34" charset="0"/>
                </a:rPr>
                <a:t>Demographiemodell</a:t>
              </a:r>
            </a:p>
          </p:txBody>
        </p:sp>
        <p:sp>
          <p:nvSpPr>
            <p:cNvPr id="4" name="Richtungspfeil 3"/>
            <p:cNvSpPr/>
            <p:nvPr/>
          </p:nvSpPr>
          <p:spPr bwMode="auto">
            <a:xfrm>
              <a:off x="1355410" y="1988840"/>
              <a:ext cx="1760744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ichtungspfeil 38"/>
            <p:cNvSpPr/>
            <p:nvPr/>
          </p:nvSpPr>
          <p:spPr bwMode="auto">
            <a:xfrm>
              <a:off x="3293092" y="1993203"/>
              <a:ext cx="1781495" cy="723361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1377868" y="2027354"/>
              <a:ext cx="1537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Wohnungsbestand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Bauprojekte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Reserven</a:t>
              </a:r>
            </a:p>
          </p:txBody>
        </p:sp>
        <p:sp>
          <p:nvSpPr>
            <p:cNvPr id="42" name="Richtungspfeil 41"/>
            <p:cNvSpPr/>
            <p:nvPr/>
          </p:nvSpPr>
          <p:spPr bwMode="auto">
            <a:xfrm>
              <a:off x="5347679" y="1985559"/>
              <a:ext cx="1659774" cy="723361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3293092" y="2124050"/>
              <a:ext cx="1837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Wohnflächenkonsum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Belegungsquote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65638" y="2090324"/>
              <a:ext cx="1641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Personenobergrenze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(pro Quartier und Jahr)</a:t>
              </a:r>
            </a:p>
          </p:txBody>
        </p:sp>
        <p:sp>
          <p:nvSpPr>
            <p:cNvPr id="47" name="Richtungspfeil 46"/>
            <p:cNvSpPr/>
            <p:nvPr/>
          </p:nvSpPr>
          <p:spPr bwMode="auto">
            <a:xfrm>
              <a:off x="2048021" y="3851755"/>
              <a:ext cx="1169275" cy="527626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ichtungspfeil 48"/>
            <p:cNvSpPr/>
            <p:nvPr/>
          </p:nvSpPr>
          <p:spPr bwMode="auto">
            <a:xfrm rot="5400000">
              <a:off x="3837803" y="3351873"/>
              <a:ext cx="745752" cy="1698732"/>
            </a:xfrm>
            <a:prstGeom prst="homePlate">
              <a:avLst>
                <a:gd name="adj" fmla="val 20704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2089249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Geburt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Zuzug</a:t>
              </a:r>
            </a:p>
          </p:txBody>
        </p:sp>
        <p:sp>
          <p:nvSpPr>
            <p:cNvPr id="52" name="Richtungspfeil 51"/>
            <p:cNvSpPr/>
            <p:nvPr/>
          </p:nvSpPr>
          <p:spPr bwMode="auto">
            <a:xfrm>
              <a:off x="5228812" y="3839382"/>
              <a:ext cx="1129940" cy="501477"/>
            </a:xfrm>
            <a:prstGeom prst="homePlate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5220072" y="3831431"/>
              <a:ext cx="8706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Todesfall</a:t>
              </a:r>
            </a:p>
            <a:p>
              <a:r>
                <a:rPr lang="de-CH" sz="1200" dirty="0">
                  <a:latin typeface="Calibri" panose="020F0502020204030204" pitchFamily="34" charset="0"/>
                </a:rPr>
                <a:t>Wegzug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3673425" y="3881773"/>
              <a:ext cx="11280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>
                  <a:latin typeface="Calibri" panose="020F0502020204030204" pitchFamily="34" charset="0"/>
                </a:rPr>
                <a:t>Umzug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Einbürgerung</a:t>
              </a:r>
            </a:p>
          </p:txBody>
        </p:sp>
        <p:sp>
          <p:nvSpPr>
            <p:cNvPr id="56" name="Richtungspfeil 55"/>
            <p:cNvSpPr/>
            <p:nvPr/>
          </p:nvSpPr>
          <p:spPr bwMode="auto">
            <a:xfrm>
              <a:off x="3356578" y="333709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3371945" y="3321051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Vorjahr</a:t>
              </a:r>
            </a:p>
          </p:txBody>
        </p:sp>
        <p:sp>
          <p:nvSpPr>
            <p:cNvPr id="57" name="Richtungspfeil 56"/>
            <p:cNvSpPr/>
            <p:nvPr/>
          </p:nvSpPr>
          <p:spPr bwMode="auto">
            <a:xfrm>
              <a:off x="3356578" y="4639208"/>
              <a:ext cx="1703467" cy="430286"/>
            </a:xfrm>
            <a:prstGeom prst="homePlate">
              <a:avLst>
                <a:gd name="adj" fmla="val 0"/>
              </a:avLst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3361312" y="4623519"/>
              <a:ext cx="1646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Bevölkerungsbestand Ende Jahr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14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 smtClean="0">
                <a:solidFill>
                  <a:schemeClr val="bg1"/>
                </a:solidFill>
              </a:rPr>
              <a:t>Herkunft: Baby und Mutter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GEBURT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86315911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ALLGEMEINES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0005149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28371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188640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Zeitliches</a:t>
            </a:r>
          </a:p>
        </p:txBody>
      </p:sp>
      <p:grpSp>
        <p:nvGrpSpPr>
          <p:cNvPr id="2" name="Gruppieren 1"/>
          <p:cNvGrpSpPr>
            <a:grpSpLocks noChangeAspect="1"/>
          </p:cNvGrpSpPr>
          <p:nvPr/>
        </p:nvGrpSpPr>
        <p:grpSpPr>
          <a:xfrm>
            <a:off x="977900" y="718529"/>
            <a:ext cx="7200000" cy="5400000"/>
            <a:chOff x="827584" y="908720"/>
            <a:chExt cx="8064896" cy="6048672"/>
          </a:xfrm>
        </p:grpSpPr>
        <p:sp>
          <p:nvSpPr>
            <p:cNvPr id="8" name="Abgerundetes Rechteck 7"/>
            <p:cNvSpPr/>
            <p:nvPr/>
          </p:nvSpPr>
          <p:spPr bwMode="auto">
            <a:xfrm>
              <a:off x="827584" y="908720"/>
              <a:ext cx="8064896" cy="6048672"/>
            </a:xfrm>
            <a:prstGeom prst="roundRect">
              <a:avLst>
                <a:gd name="adj" fmla="val 4195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Abgerundetes Rechteck 58"/>
            <p:cNvSpPr/>
            <p:nvPr/>
          </p:nvSpPr>
          <p:spPr bwMode="auto">
            <a:xfrm>
              <a:off x="971600" y="3303212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Abgerundetes Rechteck 57"/>
            <p:cNvSpPr/>
            <p:nvPr/>
          </p:nvSpPr>
          <p:spPr bwMode="auto">
            <a:xfrm>
              <a:off x="971600" y="2724424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Abgerundetes Rechteck 55"/>
            <p:cNvSpPr/>
            <p:nvPr/>
          </p:nvSpPr>
          <p:spPr bwMode="auto">
            <a:xfrm>
              <a:off x="971600" y="2143301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Abgerundetes Rechteck 40"/>
            <p:cNvSpPr/>
            <p:nvPr/>
          </p:nvSpPr>
          <p:spPr bwMode="auto">
            <a:xfrm>
              <a:off x="971600" y="1570885"/>
              <a:ext cx="7646942" cy="488101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535194" y="1052736"/>
              <a:ext cx="2232248" cy="347320"/>
            </a:xfrm>
            <a:prstGeom prst="rect">
              <a:avLst/>
            </a:prstGeom>
            <a:solidFill>
              <a:srgbClr val="3B76B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hteck 12"/>
            <p:cNvSpPr/>
            <p:nvPr/>
          </p:nvSpPr>
          <p:spPr bwMode="auto">
            <a:xfrm>
              <a:off x="5767442" y="1052736"/>
              <a:ext cx="2476966" cy="347320"/>
            </a:xfrm>
            <a:prstGeom prst="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Gerade Verbindung mit Pfeil 5"/>
            <p:cNvCxnSpPr/>
            <p:nvPr/>
          </p:nvCxnSpPr>
          <p:spPr bwMode="auto">
            <a:xfrm>
              <a:off x="3535194" y="1400056"/>
              <a:ext cx="5065389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feld 13"/>
            <p:cNvSpPr txBox="1"/>
            <p:nvPr/>
          </p:nvSpPr>
          <p:spPr>
            <a:xfrm>
              <a:off x="4130310" y="1090837"/>
              <a:ext cx="128095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Vergangenheit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6463261" y="1082452"/>
              <a:ext cx="113307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Zukunft</a:t>
              </a:r>
            </a:p>
          </p:txBody>
        </p:sp>
        <p:sp>
          <p:nvSpPr>
            <p:cNvPr id="20" name="Pfeil nach unten 19"/>
            <p:cNvSpPr/>
            <p:nvPr/>
          </p:nvSpPr>
          <p:spPr bwMode="auto">
            <a:xfrm flipV="1">
              <a:off x="3427182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Pfeil nach unten 23"/>
            <p:cNvSpPr/>
            <p:nvPr/>
          </p:nvSpPr>
          <p:spPr bwMode="auto">
            <a:xfrm flipV="1">
              <a:off x="5664773" y="1595907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Pfeil nach unten 29"/>
            <p:cNvSpPr/>
            <p:nvPr/>
          </p:nvSpPr>
          <p:spPr bwMode="auto">
            <a:xfrm flipV="1">
              <a:off x="4615256" y="218394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Pfeil nach unten 30"/>
            <p:cNvSpPr/>
            <p:nvPr/>
          </p:nvSpPr>
          <p:spPr bwMode="auto">
            <a:xfrm flipV="1">
              <a:off x="5664773" y="217441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Pfeil nach unten 43"/>
            <p:cNvSpPr/>
            <p:nvPr/>
          </p:nvSpPr>
          <p:spPr bwMode="auto">
            <a:xfrm flipV="1">
              <a:off x="3427182" y="274692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Pfeil nach unten 44"/>
            <p:cNvSpPr/>
            <p:nvPr/>
          </p:nvSpPr>
          <p:spPr bwMode="auto">
            <a:xfrm flipV="1">
              <a:off x="5664773" y="2744424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971600" y="1556792"/>
              <a:ext cx="146354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971600" y="2132856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(«normale» Zeitperiode)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74581" y="2708920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 («lange» Zeitperiode)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71600" y="3284984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Geburten)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086601" y="1146273"/>
              <a:ext cx="77690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Zeit</a:t>
              </a:r>
            </a:p>
          </p:txBody>
        </p:sp>
        <p:sp>
          <p:nvSpPr>
            <p:cNvPr id="60" name="Abgerundetes Rechteck 59"/>
            <p:cNvSpPr/>
            <p:nvPr/>
          </p:nvSpPr>
          <p:spPr bwMode="auto">
            <a:xfrm>
              <a:off x="971600" y="6317699"/>
              <a:ext cx="7646942" cy="495677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Pfeil nach unten 61"/>
            <p:cNvSpPr/>
            <p:nvPr/>
          </p:nvSpPr>
          <p:spPr bwMode="auto">
            <a:xfrm flipV="1">
              <a:off x="5868838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Pfeil nach unten 62"/>
            <p:cNvSpPr/>
            <p:nvPr/>
          </p:nvSpPr>
          <p:spPr bwMode="auto">
            <a:xfrm flipV="1">
              <a:off x="7960089" y="6340152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Textfeld 66"/>
            <p:cNvSpPr txBox="1"/>
            <p:nvPr/>
          </p:nvSpPr>
          <p:spPr>
            <a:xfrm>
              <a:off x="971600" y="6299472"/>
              <a:ext cx="1941235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Szenarienjahre</a:t>
              </a:r>
            </a:p>
          </p:txBody>
        </p:sp>
        <p:sp>
          <p:nvSpPr>
            <p:cNvPr id="72" name="Pfeil nach unten 71"/>
            <p:cNvSpPr/>
            <p:nvPr/>
          </p:nvSpPr>
          <p:spPr bwMode="auto">
            <a:xfrm flipV="1">
              <a:off x="4247964" y="333280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Pfeil nach unten 72"/>
            <p:cNvSpPr/>
            <p:nvPr/>
          </p:nvSpPr>
          <p:spPr bwMode="auto">
            <a:xfrm flipV="1">
              <a:off x="5664773" y="3333748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Abgerundetes Rechteck 15"/>
            <p:cNvSpPr/>
            <p:nvPr/>
          </p:nvSpPr>
          <p:spPr bwMode="auto">
            <a:xfrm>
              <a:off x="3070292" y="1736306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3008373" y="1721765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daten.beginn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5304733" y="1738672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5245964" y="1728418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daten.ende</a:t>
              </a:r>
            </a:p>
          </p:txBody>
        </p:sp>
        <p:sp>
          <p:nvSpPr>
            <p:cNvPr id="28" name="Abgerundetes Rechteck 27"/>
            <p:cNvSpPr/>
            <p:nvPr/>
          </p:nvSpPr>
          <p:spPr bwMode="auto">
            <a:xfrm>
              <a:off x="4255216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 bwMode="auto">
            <a:xfrm>
              <a:off x="5304733" y="2315628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5245964" y="230651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basis.ende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4201563" y="2312649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basis.beginn</a:t>
              </a:r>
            </a:p>
          </p:txBody>
        </p:sp>
        <p:sp>
          <p:nvSpPr>
            <p:cNvPr id="38" name="Abgerundetes Rechteck 37"/>
            <p:cNvSpPr/>
            <p:nvPr/>
          </p:nvSpPr>
          <p:spPr bwMode="auto">
            <a:xfrm>
              <a:off x="2887122" y="2881206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2889470" y="2869482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basis.lang.beginn</a:t>
              </a:r>
            </a:p>
          </p:txBody>
        </p:sp>
        <p:sp>
          <p:nvSpPr>
            <p:cNvPr id="42" name="Abgerundetes Rechteck 41"/>
            <p:cNvSpPr/>
            <p:nvPr/>
          </p:nvSpPr>
          <p:spPr bwMode="auto">
            <a:xfrm>
              <a:off x="5123540" y="2888114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124714" y="2876390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basis.lang.ende</a:t>
              </a:r>
            </a:p>
          </p:txBody>
        </p:sp>
        <p:sp>
          <p:nvSpPr>
            <p:cNvPr id="68" name="Abgerundetes Rechteck 67"/>
            <p:cNvSpPr/>
            <p:nvPr/>
          </p:nvSpPr>
          <p:spPr bwMode="auto">
            <a:xfrm>
              <a:off x="3707904" y="3466102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710252" y="3454378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geb.basis.beginn</a:t>
              </a:r>
            </a:p>
          </p:txBody>
        </p:sp>
        <p:sp>
          <p:nvSpPr>
            <p:cNvPr id="70" name="Abgerundetes Rechteck 69"/>
            <p:cNvSpPr/>
            <p:nvPr/>
          </p:nvSpPr>
          <p:spPr bwMode="auto">
            <a:xfrm>
              <a:off x="5123540" y="3473010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5124714" y="3461286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geb.basis.ende</a:t>
              </a:r>
            </a:p>
          </p:txBody>
        </p:sp>
        <p:sp>
          <p:nvSpPr>
            <p:cNvPr id="61" name="Abgerundetes Rechteck 60"/>
            <p:cNvSpPr/>
            <p:nvPr/>
          </p:nvSpPr>
          <p:spPr bwMode="auto">
            <a:xfrm>
              <a:off x="5508798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Abgerundetes Rechteck 63"/>
            <p:cNvSpPr/>
            <p:nvPr/>
          </p:nvSpPr>
          <p:spPr bwMode="auto">
            <a:xfrm>
              <a:off x="7600049" y="6475720"/>
              <a:ext cx="936104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>
              <a:off x="7550806" y="6466603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szen.ende</a:t>
              </a: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5455146" y="6472741"/>
              <a:ext cx="1053642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szen.beginn</a:t>
              </a:r>
            </a:p>
          </p:txBody>
        </p:sp>
        <p:sp>
          <p:nvSpPr>
            <p:cNvPr id="74" name="Abgerundetes Rechteck 73"/>
            <p:cNvSpPr/>
            <p:nvPr/>
          </p:nvSpPr>
          <p:spPr bwMode="auto">
            <a:xfrm>
              <a:off x="971600" y="5119415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Abgerundetes Rechteck 74"/>
            <p:cNvSpPr/>
            <p:nvPr/>
          </p:nvSpPr>
          <p:spPr bwMode="auto">
            <a:xfrm>
              <a:off x="971600" y="4538292"/>
              <a:ext cx="7646942" cy="50647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Pfeil nach unten 75"/>
            <p:cNvSpPr/>
            <p:nvPr/>
          </p:nvSpPr>
          <p:spPr bwMode="auto">
            <a:xfrm flipV="1">
              <a:off x="3685714" y="4578935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Pfeil nach unten 76"/>
            <p:cNvSpPr/>
            <p:nvPr/>
          </p:nvSpPr>
          <p:spPr bwMode="auto">
            <a:xfrm flipV="1">
              <a:off x="5664773" y="456941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971600" y="4527847"/>
              <a:ext cx="2851568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Vorhandene Daten</a:t>
              </a:r>
            </a:p>
          </p:txBody>
        </p:sp>
        <p:sp>
          <p:nvSpPr>
            <p:cNvPr id="81" name="Textfeld 80"/>
            <p:cNvSpPr txBox="1"/>
            <p:nvPr/>
          </p:nvSpPr>
          <p:spPr>
            <a:xfrm>
              <a:off x="974581" y="5103911"/>
              <a:ext cx="2093927" cy="67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Wohnfläche, Belegungsquote:</a:t>
              </a:r>
            </a:p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</a:p>
          </p:txBody>
        </p:sp>
        <p:sp>
          <p:nvSpPr>
            <p:cNvPr id="82" name="Abgerundetes Rechteck 81"/>
            <p:cNvSpPr/>
            <p:nvPr/>
          </p:nvSpPr>
          <p:spPr bwMode="auto">
            <a:xfrm>
              <a:off x="3143307" y="471061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3059832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wf.bq.daten.beginn</a:t>
              </a:r>
            </a:p>
          </p:txBody>
        </p:sp>
        <p:sp>
          <p:nvSpPr>
            <p:cNvPr id="91" name="Abgerundetes Rechteck 90"/>
            <p:cNvSpPr/>
            <p:nvPr/>
          </p:nvSpPr>
          <p:spPr bwMode="auto">
            <a:xfrm>
              <a:off x="5109764" y="4716993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5020927" y="4691307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wf.bq.daten.ende</a:t>
              </a:r>
            </a:p>
          </p:txBody>
        </p:sp>
        <p:sp>
          <p:nvSpPr>
            <p:cNvPr id="93" name="Pfeil nach unten 92"/>
            <p:cNvSpPr/>
            <p:nvPr/>
          </p:nvSpPr>
          <p:spPr bwMode="auto">
            <a:xfrm flipV="1">
              <a:off x="4189770" y="515757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Pfeil nach unten 93"/>
            <p:cNvSpPr/>
            <p:nvPr/>
          </p:nvSpPr>
          <p:spPr bwMode="auto">
            <a:xfrm flipV="1">
              <a:off x="5664773" y="514804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Abgerundetes Rechteck 94"/>
            <p:cNvSpPr/>
            <p:nvPr/>
          </p:nvSpPr>
          <p:spPr bwMode="auto">
            <a:xfrm>
              <a:off x="3647363" y="5289255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563888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wf.bq.basis.beginn</a:t>
              </a:r>
            </a:p>
          </p:txBody>
        </p:sp>
        <p:sp>
          <p:nvSpPr>
            <p:cNvPr id="97" name="Abgerundetes Rechteck 96"/>
            <p:cNvSpPr/>
            <p:nvPr/>
          </p:nvSpPr>
          <p:spPr bwMode="auto">
            <a:xfrm>
              <a:off x="5109764" y="5295629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5020927" y="5269942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wf.bq.basis.ende</a:t>
              </a:r>
            </a:p>
          </p:txBody>
        </p:sp>
        <p:sp>
          <p:nvSpPr>
            <p:cNvPr id="99" name="Abgerundetes Rechteck 98"/>
            <p:cNvSpPr/>
            <p:nvPr/>
          </p:nvSpPr>
          <p:spPr bwMode="auto">
            <a:xfrm>
              <a:off x="971600" y="5710270"/>
              <a:ext cx="7646942" cy="488619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74581" y="5694766"/>
              <a:ext cx="209392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mapWohnbau</a:t>
              </a:r>
            </a:p>
          </p:txBody>
        </p:sp>
        <p:sp>
          <p:nvSpPr>
            <p:cNvPr id="101" name="Pfeil nach unten 100"/>
            <p:cNvSpPr/>
            <p:nvPr/>
          </p:nvSpPr>
          <p:spPr bwMode="auto">
            <a:xfrm flipV="1">
              <a:off x="5876595" y="5738901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Pfeil nach unten 101"/>
            <p:cNvSpPr/>
            <p:nvPr/>
          </p:nvSpPr>
          <p:spPr bwMode="auto">
            <a:xfrm flipV="1">
              <a:off x="7304127" y="5748426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Abgerundetes Rechteck 102"/>
            <p:cNvSpPr/>
            <p:nvPr/>
          </p:nvSpPr>
          <p:spPr bwMode="auto">
            <a:xfrm>
              <a:off x="5222020" y="5880110"/>
              <a:ext cx="1438212" cy="273804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5122647" y="5869099"/>
              <a:ext cx="1619117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map.wohnbau.beginn</a:t>
              </a:r>
            </a:p>
          </p:txBody>
        </p:sp>
        <p:sp>
          <p:nvSpPr>
            <p:cNvPr id="105" name="Abgerundetes Rechteck 104"/>
            <p:cNvSpPr/>
            <p:nvPr/>
          </p:nvSpPr>
          <p:spPr bwMode="auto">
            <a:xfrm>
              <a:off x="6765922" y="5886484"/>
              <a:ext cx="1326043" cy="264780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668683" y="5860798"/>
              <a:ext cx="1503716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map.wohnbau.ende</a:t>
              </a:r>
            </a:p>
          </p:txBody>
        </p:sp>
        <p:sp>
          <p:nvSpPr>
            <p:cNvPr id="78" name="Abgerundetes Rechteck 77"/>
            <p:cNvSpPr/>
            <p:nvPr/>
          </p:nvSpPr>
          <p:spPr bwMode="auto">
            <a:xfrm>
              <a:off x="971600" y="3917363"/>
              <a:ext cx="7646942" cy="506848"/>
            </a:xfrm>
            <a:prstGeom prst="roundRect">
              <a:avLst>
                <a:gd name="adj" fmla="val 12847"/>
              </a:avLst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feld 78"/>
            <p:cNvSpPr txBox="1"/>
            <p:nvPr/>
          </p:nvSpPr>
          <p:spPr>
            <a:xfrm>
              <a:off x="971600" y="3899135"/>
              <a:ext cx="1941235" cy="482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Datenbasis für Szenarien</a:t>
              </a:r>
              <a:b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de-CH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(Prozess: Einbürgerung)</a:t>
              </a:r>
            </a:p>
          </p:txBody>
        </p:sp>
        <p:sp>
          <p:nvSpPr>
            <p:cNvPr id="83" name="Pfeil nach unten 82"/>
            <p:cNvSpPr/>
            <p:nvPr/>
          </p:nvSpPr>
          <p:spPr bwMode="auto">
            <a:xfrm flipV="1">
              <a:off x="3959932" y="394695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Pfeil nach unten 83"/>
            <p:cNvSpPr/>
            <p:nvPr/>
          </p:nvSpPr>
          <p:spPr bwMode="auto">
            <a:xfrm flipV="1">
              <a:off x="5470926" y="3947899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Abgerundetes Rechteck 85"/>
            <p:cNvSpPr/>
            <p:nvPr/>
          </p:nvSpPr>
          <p:spPr bwMode="auto">
            <a:xfrm>
              <a:off x="3419872" y="4080253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3422220" y="4068529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ein.basis.beginn</a:t>
              </a:r>
            </a:p>
          </p:txBody>
        </p:sp>
        <p:sp>
          <p:nvSpPr>
            <p:cNvPr id="88" name="Abgerundetes Rechteck 87"/>
            <p:cNvSpPr/>
            <p:nvPr/>
          </p:nvSpPr>
          <p:spPr bwMode="auto">
            <a:xfrm>
              <a:off x="4929693" y="4087161"/>
              <a:ext cx="1298491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4930868" y="4075437"/>
              <a:ext cx="1296143" cy="293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1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ein.basis.ende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468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BÜRGERRECHTSWECHSEL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29231301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(Vergangenheit)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744952" y="1340768"/>
            <a:ext cx="5643582" cy="4249172"/>
            <a:chOff x="1744952" y="1340768"/>
            <a:chExt cx="5643582" cy="4249172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744952" y="1340768"/>
              <a:ext cx="5519923" cy="424917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855832" y="353806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255458" y="352792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6" name="Gerade Verbindung mit Pfeil 75"/>
            <p:cNvCxnSpPr/>
            <p:nvPr/>
          </p:nvCxnSpPr>
          <p:spPr bwMode="auto">
            <a:xfrm>
              <a:off x="2855832" y="525050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feld 76"/>
            <p:cNvSpPr txBox="1"/>
            <p:nvPr/>
          </p:nvSpPr>
          <p:spPr>
            <a:xfrm>
              <a:off x="6251316" y="5214639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08232" y="2169210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Gerade Verbindung mit Pfeil 79"/>
            <p:cNvCxnSpPr/>
            <p:nvPr/>
          </p:nvCxnSpPr>
          <p:spPr bwMode="auto">
            <a:xfrm flipV="1">
              <a:off x="2987922" y="3933892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744952" y="2091340"/>
              <a:ext cx="12777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Anzahl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Einbürgerungen</a:t>
              </a: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1835697" y="3870892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cxnSp>
          <p:nvCxnSpPr>
            <p:cNvPr id="79" name="Gekrümmte Verbindung 78"/>
            <p:cNvCxnSpPr/>
            <p:nvPr/>
          </p:nvCxnSpPr>
          <p:spPr bwMode="auto">
            <a:xfrm>
              <a:off x="3316574" y="346535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Freihandform 82"/>
            <p:cNvSpPr/>
            <p:nvPr/>
          </p:nvSpPr>
          <p:spPr bwMode="auto">
            <a:xfrm>
              <a:off x="3293092" y="225281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298953" y="2387643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Freihandform 85"/>
            <p:cNvSpPr/>
            <p:nvPr/>
          </p:nvSpPr>
          <p:spPr bwMode="auto">
            <a:xfrm>
              <a:off x="3099661" y="4140070"/>
              <a:ext cx="3552092" cy="1008362"/>
            </a:xfrm>
            <a:custGeom>
              <a:avLst/>
              <a:gdLst>
                <a:gd name="connsiteX0" fmla="*/ 0 w 3552092"/>
                <a:gd name="connsiteY0" fmla="*/ 943885 h 1008362"/>
                <a:gd name="connsiteX1" fmla="*/ 1213338 w 3552092"/>
                <a:gd name="connsiteY1" fmla="*/ 178 h 1008362"/>
                <a:gd name="connsiteX2" fmla="*/ 3552092 w 3552092"/>
                <a:gd name="connsiteY2" fmla="*/ 1008362 h 100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2092" h="1008362">
                  <a:moveTo>
                    <a:pt x="0" y="943885"/>
                  </a:moveTo>
                  <a:cubicBezTo>
                    <a:pt x="310661" y="466658"/>
                    <a:pt x="621323" y="-10568"/>
                    <a:pt x="1213338" y="178"/>
                  </a:cubicBezTo>
                  <a:cubicBezTo>
                    <a:pt x="1805353" y="10924"/>
                    <a:pt x="2678722" y="509643"/>
                    <a:pt x="3552092" y="1008362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867030" y="2326354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8" name="Abgerundetes Rechteck 107"/>
            <p:cNvSpPr/>
            <p:nvPr/>
          </p:nvSpPr>
          <p:spPr bwMode="auto">
            <a:xfrm>
              <a:off x="4943203" y="2333008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895208" y="2320196"/>
              <a:ext cx="14011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grpSp>
          <p:nvGrpSpPr>
            <p:cNvPr id="111" name="Gruppieren 110"/>
            <p:cNvGrpSpPr/>
            <p:nvPr/>
          </p:nvGrpSpPr>
          <p:grpSpPr>
            <a:xfrm>
              <a:off x="5255461" y="4410197"/>
              <a:ext cx="653934" cy="291290"/>
              <a:chOff x="1325778" y="1558614"/>
              <a:chExt cx="653934" cy="291290"/>
            </a:xfrm>
          </p:grpSpPr>
          <p:cxnSp>
            <p:nvCxnSpPr>
              <p:cNvPr id="112" name="Gerader Verbinder 111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Gerader Verbinder 112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6" name="Abgerundetes Rechteck 115"/>
            <p:cNvSpPr/>
            <p:nvPr/>
          </p:nvSpPr>
          <p:spPr bwMode="auto">
            <a:xfrm>
              <a:off x="5255461" y="4058832"/>
              <a:ext cx="1280449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157395" y="4046020"/>
              <a:ext cx="14797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brw.window.alter</a:t>
              </a:r>
            </a:p>
          </p:txBody>
        </p:sp>
        <p:sp>
          <p:nvSpPr>
            <p:cNvPr id="34" name="Abgerundetes Rechteck 33"/>
            <p:cNvSpPr/>
            <p:nvPr/>
          </p:nvSpPr>
          <p:spPr bwMode="auto">
            <a:xfrm>
              <a:off x="3301737" y="1510801"/>
              <a:ext cx="3200971" cy="25912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284674" y="1495817"/>
              <a:ext cx="32315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5410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Wenig Personen in Bestand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1835696" y="1052736"/>
            <a:ext cx="6195467" cy="4752528"/>
            <a:chOff x="1835696" y="1052736"/>
            <a:chExt cx="6195467" cy="4752528"/>
          </a:xfrm>
        </p:grpSpPr>
        <p:sp>
          <p:nvSpPr>
            <p:cNvPr id="41" name="Abgerundetes Rechteck 40"/>
            <p:cNvSpPr/>
            <p:nvPr/>
          </p:nvSpPr>
          <p:spPr bwMode="auto">
            <a:xfrm>
              <a:off x="1835696" y="1052736"/>
              <a:ext cx="6195467" cy="4752528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Gerade Verbindung mit Pfeil 68"/>
            <p:cNvCxnSpPr/>
            <p:nvPr/>
          </p:nvCxnSpPr>
          <p:spPr bwMode="auto">
            <a:xfrm>
              <a:off x="2889700" y="3164540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1" name="Gerade Verbindung mit Pfeil 90"/>
            <p:cNvCxnSpPr/>
            <p:nvPr/>
          </p:nvCxnSpPr>
          <p:spPr bwMode="auto">
            <a:xfrm flipV="1">
              <a:off x="3042100" y="1795688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feld 91"/>
            <p:cNvSpPr txBox="1"/>
            <p:nvPr/>
          </p:nvSpPr>
          <p:spPr>
            <a:xfrm>
              <a:off x="1923472" y="1717818"/>
              <a:ext cx="1133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Bevölkerungs-bestand</a:t>
              </a:r>
            </a:p>
          </p:txBody>
        </p:sp>
        <p:sp>
          <p:nvSpPr>
            <p:cNvPr id="93" name="Freihandform 92"/>
            <p:cNvSpPr/>
            <p:nvPr/>
          </p:nvSpPr>
          <p:spPr bwMode="auto">
            <a:xfrm>
              <a:off x="3326960" y="1879295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3" name="Textfeld 142"/>
            <p:cNvSpPr txBox="1"/>
            <p:nvPr/>
          </p:nvSpPr>
          <p:spPr>
            <a:xfrm>
              <a:off x="5974020" y="3159006"/>
              <a:ext cx="115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5" name="Freihandform 14"/>
            <p:cNvSpPr/>
            <p:nvPr/>
          </p:nvSpPr>
          <p:spPr bwMode="auto">
            <a:xfrm>
              <a:off x="3056467" y="1963278"/>
              <a:ext cx="2734733" cy="1016000"/>
            </a:xfrm>
            <a:custGeom>
              <a:avLst/>
              <a:gdLst>
                <a:gd name="connsiteX0" fmla="*/ 0 w 2734733"/>
                <a:gd name="connsiteY0" fmla="*/ 956733 h 1016000"/>
                <a:gd name="connsiteX1" fmla="*/ 321733 w 2734733"/>
                <a:gd name="connsiteY1" fmla="*/ 330200 h 1016000"/>
                <a:gd name="connsiteX2" fmla="*/ 601133 w 2734733"/>
                <a:gd name="connsiteY2" fmla="*/ 1016000 h 1016000"/>
                <a:gd name="connsiteX3" fmla="*/ 914400 w 2734733"/>
                <a:gd name="connsiteY3" fmla="*/ 211666 h 1016000"/>
                <a:gd name="connsiteX4" fmla="*/ 1219200 w 2734733"/>
                <a:gd name="connsiteY4" fmla="*/ 499533 h 1016000"/>
                <a:gd name="connsiteX5" fmla="*/ 1507066 w 2734733"/>
                <a:gd name="connsiteY5" fmla="*/ 254000 h 1016000"/>
                <a:gd name="connsiteX6" fmla="*/ 1803400 w 2734733"/>
                <a:gd name="connsiteY6" fmla="*/ 804333 h 1016000"/>
                <a:gd name="connsiteX7" fmla="*/ 2108200 w 2734733"/>
                <a:gd name="connsiteY7" fmla="*/ 16933 h 1016000"/>
                <a:gd name="connsiteX8" fmla="*/ 2429933 w 2734733"/>
                <a:gd name="connsiteY8" fmla="*/ 372533 h 1016000"/>
                <a:gd name="connsiteX9" fmla="*/ 2734733 w 2734733"/>
                <a:gd name="connsiteY9" fmla="*/ 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34733" h="1016000">
                  <a:moveTo>
                    <a:pt x="0" y="956733"/>
                  </a:moveTo>
                  <a:lnTo>
                    <a:pt x="321733" y="330200"/>
                  </a:lnTo>
                  <a:lnTo>
                    <a:pt x="601133" y="1016000"/>
                  </a:lnTo>
                  <a:lnTo>
                    <a:pt x="914400" y="211666"/>
                  </a:lnTo>
                  <a:lnTo>
                    <a:pt x="1219200" y="499533"/>
                  </a:lnTo>
                  <a:lnTo>
                    <a:pt x="1507066" y="254000"/>
                  </a:lnTo>
                  <a:lnTo>
                    <a:pt x="1803400" y="804333"/>
                  </a:lnTo>
                  <a:lnTo>
                    <a:pt x="2108200" y="16933"/>
                  </a:lnTo>
                  <a:lnTo>
                    <a:pt x="2429933" y="372533"/>
                  </a:lnTo>
                  <a:lnTo>
                    <a:pt x="2734733" y="0"/>
                  </a:ln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5004048" y="2470947"/>
              <a:ext cx="2026124" cy="290545"/>
              <a:chOff x="5158822" y="2917338"/>
              <a:chExt cx="2026124" cy="290545"/>
            </a:xfrm>
          </p:grpSpPr>
          <p:sp>
            <p:nvSpPr>
              <p:cNvPr id="154" name="Abgerundetes Rechteck 153"/>
              <p:cNvSpPr/>
              <p:nvPr/>
            </p:nvSpPr>
            <p:spPr bwMode="auto">
              <a:xfrm>
                <a:off x="5232401" y="2930884"/>
                <a:ext cx="1895901" cy="276999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5" name="Textfeld 154"/>
              <p:cNvSpPr txBox="1"/>
              <p:nvPr/>
            </p:nvSpPr>
            <p:spPr>
              <a:xfrm>
                <a:off x="5158822" y="2917338"/>
                <a:ext cx="20261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Summe über Kalenderjahre</a:t>
                </a:r>
              </a:p>
            </p:txBody>
          </p:sp>
        </p:grpSp>
        <p:cxnSp>
          <p:nvCxnSpPr>
            <p:cNvPr id="30" name="Gerader Verbinder 29"/>
            <p:cNvCxnSpPr/>
            <p:nvPr/>
          </p:nvCxnSpPr>
          <p:spPr bwMode="auto">
            <a:xfrm>
              <a:off x="3992645" y="3904490"/>
              <a:ext cx="0" cy="460614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mit Pfeil 33"/>
            <p:cNvCxnSpPr/>
            <p:nvPr/>
          </p:nvCxnSpPr>
          <p:spPr bwMode="auto">
            <a:xfrm>
              <a:off x="2879816" y="3896622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feld 35"/>
            <p:cNvSpPr txBox="1"/>
            <p:nvPr/>
          </p:nvSpPr>
          <p:spPr>
            <a:xfrm>
              <a:off x="3443856" y="3898372"/>
              <a:ext cx="3634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Bevölkerungsbestand: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Summe über Kalenderjahre</a:t>
              </a:r>
            </a:p>
          </p:txBody>
        </p:sp>
        <p:grpSp>
          <p:nvGrpSpPr>
            <p:cNvPr id="40" name="Gruppieren 39"/>
            <p:cNvGrpSpPr/>
            <p:nvPr/>
          </p:nvGrpSpPr>
          <p:grpSpPr>
            <a:xfrm>
              <a:off x="3200557" y="4293096"/>
              <a:ext cx="1640813" cy="291689"/>
              <a:chOff x="227655" y="4359957"/>
              <a:chExt cx="1640813" cy="291689"/>
            </a:xfrm>
          </p:grpSpPr>
          <p:sp>
            <p:nvSpPr>
              <p:cNvPr id="42" name="Abgerundetes Rechteck 41"/>
              <p:cNvSpPr/>
              <p:nvPr/>
            </p:nvSpPr>
            <p:spPr bwMode="auto">
              <a:xfrm>
                <a:off x="322843" y="4374647"/>
                <a:ext cx="1433505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227655" y="4359957"/>
                <a:ext cx="16408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brw.rate.anz.null</a:t>
                </a:r>
              </a:p>
            </p:txBody>
          </p:sp>
        </p:grpSp>
        <p:sp>
          <p:nvSpPr>
            <p:cNvPr id="46" name="Geschweifte Klammer rechts 45"/>
            <p:cNvSpPr/>
            <p:nvPr/>
          </p:nvSpPr>
          <p:spPr bwMode="auto">
            <a:xfrm rot="5400000">
              <a:off x="3259715" y="4314739"/>
              <a:ext cx="356321" cy="1116120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Geschweifte Klammer rechts 46"/>
            <p:cNvSpPr/>
            <p:nvPr/>
          </p:nvSpPr>
          <p:spPr bwMode="auto">
            <a:xfrm rot="5400000">
              <a:off x="5311942" y="3383239"/>
              <a:ext cx="356321" cy="2988335"/>
            </a:xfrm>
            <a:prstGeom prst="rightBrace">
              <a:avLst/>
            </a:prstGeom>
            <a:noFill/>
            <a:ln w="25400" cap="flat" cmpd="sng" algn="ctr">
              <a:solidFill>
                <a:srgbClr val="66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4573882" y="5055567"/>
              <a:ext cx="1847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wird berechnet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2802665" y="5055567"/>
              <a:ext cx="138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solidFill>
                    <a:srgbClr val="6699FF"/>
                  </a:solidFill>
                  <a:latin typeface="Calibri" panose="020F0502020204030204" pitchFamily="34" charset="0"/>
                </a:rPr>
                <a:t>Einbürgerungsrate ist null</a:t>
              </a:r>
            </a:p>
          </p:txBody>
        </p:sp>
        <p:sp>
          <p:nvSpPr>
            <p:cNvPr id="27" name="Abgerundetes Rechteck 26"/>
            <p:cNvSpPr/>
            <p:nvPr/>
          </p:nvSpPr>
          <p:spPr bwMode="auto">
            <a:xfrm>
              <a:off x="3301737" y="1211736"/>
              <a:ext cx="3934559" cy="328350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3052255" y="1228238"/>
              <a:ext cx="432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Alter = 84, Quartier = Höngg, 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1501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Trend und Mittel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929093" y="1556792"/>
            <a:ext cx="6130873" cy="3528392"/>
            <a:chOff x="1929093" y="1556792"/>
            <a:chExt cx="6130873" cy="3528392"/>
          </a:xfrm>
        </p:grpSpPr>
        <p:sp>
          <p:nvSpPr>
            <p:cNvPr id="6" name="Abgerundetes Rechteck 5"/>
            <p:cNvSpPr/>
            <p:nvPr/>
          </p:nvSpPr>
          <p:spPr bwMode="auto">
            <a:xfrm>
              <a:off x="1929093" y="1556792"/>
              <a:ext cx="6130873" cy="3503240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 bwMode="auto">
            <a:xfrm>
              <a:off x="3319462" y="4653136"/>
              <a:ext cx="379006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feld 7"/>
            <p:cNvSpPr txBox="1"/>
            <p:nvPr/>
          </p:nvSpPr>
          <p:spPr>
            <a:xfrm>
              <a:off x="6102734" y="4653136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Kalenderjahre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123728" y="2420888"/>
              <a:ext cx="1362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cxnSp>
          <p:nvCxnSpPr>
            <p:cNvPr id="15" name="Gekrümmte Verbindung 14"/>
            <p:cNvCxnSpPr/>
            <p:nvPr/>
          </p:nvCxnSpPr>
          <p:spPr bwMode="auto">
            <a:xfrm>
              <a:off x="3780204" y="4170784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Freihandform 15"/>
            <p:cNvSpPr/>
            <p:nvPr/>
          </p:nvSpPr>
          <p:spPr bwMode="auto">
            <a:xfrm>
              <a:off x="3756722" y="2958247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Freihandform 4"/>
            <p:cNvSpPr/>
            <p:nvPr/>
          </p:nvSpPr>
          <p:spPr bwMode="auto">
            <a:xfrm>
              <a:off x="3671404" y="3235379"/>
              <a:ext cx="1297858" cy="703317"/>
            </a:xfrm>
            <a:custGeom>
              <a:avLst/>
              <a:gdLst>
                <a:gd name="connsiteX0" fmla="*/ 0 w 1297858"/>
                <a:gd name="connsiteY0" fmla="*/ 589935 h 589935"/>
                <a:gd name="connsiteX1" fmla="*/ 147484 w 1297858"/>
                <a:gd name="connsiteY1" fmla="*/ 324464 h 589935"/>
                <a:gd name="connsiteX2" fmla="*/ 294968 w 1297858"/>
                <a:gd name="connsiteY2" fmla="*/ 479322 h 589935"/>
                <a:gd name="connsiteX3" fmla="*/ 427703 w 1297858"/>
                <a:gd name="connsiteY3" fmla="*/ 176980 h 589935"/>
                <a:gd name="connsiteX4" fmla="*/ 582561 w 1297858"/>
                <a:gd name="connsiteY4" fmla="*/ 523568 h 589935"/>
                <a:gd name="connsiteX5" fmla="*/ 715297 w 1297858"/>
                <a:gd name="connsiteY5" fmla="*/ 154858 h 589935"/>
                <a:gd name="connsiteX6" fmla="*/ 862781 w 1297858"/>
                <a:gd name="connsiteY6" fmla="*/ 324464 h 589935"/>
                <a:gd name="connsiteX7" fmla="*/ 1010265 w 1297858"/>
                <a:gd name="connsiteY7" fmla="*/ 117987 h 589935"/>
                <a:gd name="connsiteX8" fmla="*/ 1150374 w 1297858"/>
                <a:gd name="connsiteY8" fmla="*/ 398206 h 589935"/>
                <a:gd name="connsiteX9" fmla="*/ 1297858 w 1297858"/>
                <a:gd name="connsiteY9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7858" h="589935">
                  <a:moveTo>
                    <a:pt x="0" y="589935"/>
                  </a:moveTo>
                  <a:lnTo>
                    <a:pt x="147484" y="324464"/>
                  </a:lnTo>
                  <a:lnTo>
                    <a:pt x="294968" y="479322"/>
                  </a:lnTo>
                  <a:lnTo>
                    <a:pt x="427703" y="176980"/>
                  </a:lnTo>
                  <a:lnTo>
                    <a:pt x="582561" y="523568"/>
                  </a:lnTo>
                  <a:lnTo>
                    <a:pt x="715297" y="154858"/>
                  </a:lnTo>
                  <a:lnTo>
                    <a:pt x="862781" y="324464"/>
                  </a:lnTo>
                  <a:lnTo>
                    <a:pt x="1010265" y="117987"/>
                  </a:lnTo>
                  <a:lnTo>
                    <a:pt x="1150374" y="398206"/>
                  </a:lnTo>
                  <a:lnTo>
                    <a:pt x="1297858" y="0"/>
                  </a:lnTo>
                </a:path>
              </a:pathLst>
            </a:custGeom>
            <a:noFill/>
            <a:ln w="25400" cap="flat" cmpd="sng" algn="ctr">
              <a:solidFill>
                <a:srgbClr val="3B76B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Gerader Verbinder 9"/>
            <p:cNvCxnSpPr/>
            <p:nvPr/>
          </p:nvCxnSpPr>
          <p:spPr bwMode="auto">
            <a:xfrm>
              <a:off x="3655238" y="3573016"/>
              <a:ext cx="3454284" cy="0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Textfeld 40"/>
            <p:cNvSpPr txBox="1"/>
            <p:nvPr/>
          </p:nvSpPr>
          <p:spPr>
            <a:xfrm>
              <a:off x="6805616" y="3421940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Mittelwert</a:t>
              </a:r>
            </a:p>
          </p:txBody>
        </p:sp>
        <p:cxnSp>
          <p:nvCxnSpPr>
            <p:cNvPr id="42" name="Gerader Verbinder 41"/>
            <p:cNvCxnSpPr/>
            <p:nvPr/>
          </p:nvCxnSpPr>
          <p:spPr bwMode="auto">
            <a:xfrm flipV="1">
              <a:off x="3671404" y="2660553"/>
              <a:ext cx="3422932" cy="1150892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feld 44"/>
            <p:cNvSpPr txBox="1"/>
            <p:nvPr/>
          </p:nvSpPr>
          <p:spPr>
            <a:xfrm>
              <a:off x="7020564" y="2527233"/>
              <a:ext cx="5806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Trend</a:t>
              </a:r>
            </a:p>
          </p:txBody>
        </p:sp>
        <p:cxnSp>
          <p:nvCxnSpPr>
            <p:cNvPr id="11" name="Gerade Verbindung mit Pfeil 10"/>
            <p:cNvCxnSpPr/>
            <p:nvPr/>
          </p:nvCxnSpPr>
          <p:spPr bwMode="auto">
            <a:xfrm flipH="1" flipV="1">
              <a:off x="3481132" y="2492896"/>
              <a:ext cx="5178" cy="230425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Gerader Verbinder 61"/>
            <p:cNvCxnSpPr/>
            <p:nvPr/>
          </p:nvCxnSpPr>
          <p:spPr bwMode="auto">
            <a:xfrm flipH="1">
              <a:off x="5971734" y="3212976"/>
              <a:ext cx="1822" cy="365902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62"/>
            <p:cNvCxnSpPr/>
            <p:nvPr/>
          </p:nvCxnSpPr>
          <p:spPr bwMode="auto">
            <a:xfrm rot="5400000">
              <a:off x="5971734" y="3070782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Gerader Verbinder 63"/>
            <p:cNvCxnSpPr/>
            <p:nvPr/>
          </p:nvCxnSpPr>
          <p:spPr bwMode="auto">
            <a:xfrm rot="5400000">
              <a:off x="5973556" y="3436684"/>
              <a:ext cx="0" cy="284388"/>
            </a:xfrm>
            <a:prstGeom prst="line">
              <a:avLst/>
            </a:prstGeom>
            <a:noFill/>
            <a:ln w="50800" cap="flat" cmpd="sng" algn="ctr">
              <a:solidFill>
                <a:srgbClr val="E67D7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Abgerundetes Rechteck 67"/>
            <p:cNvSpPr/>
            <p:nvPr/>
          </p:nvSpPr>
          <p:spPr bwMode="auto">
            <a:xfrm>
              <a:off x="6187758" y="3079993"/>
              <a:ext cx="1250640" cy="276999"/>
            </a:xfrm>
            <a:prstGeom prst="roundRect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6120832" y="3064062"/>
              <a:ext cx="1365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solidFill>
                    <a:schemeClr val="bg1"/>
                  </a:solidFill>
                  <a:latin typeface="Calibri" panose="020F0502020204030204" pitchFamily="34" charset="0"/>
                </a:rPr>
                <a:t>brw.anteil.trend</a:t>
              </a:r>
            </a:p>
          </p:txBody>
        </p:sp>
        <p:sp>
          <p:nvSpPr>
            <p:cNvPr id="25" name="Abgerundetes Rechteck 24"/>
            <p:cNvSpPr/>
            <p:nvPr/>
          </p:nvSpPr>
          <p:spPr bwMode="auto">
            <a:xfrm>
              <a:off x="4327163" y="1777134"/>
              <a:ext cx="1973029" cy="3345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3671404" y="1794882"/>
              <a:ext cx="3311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1420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Einbürgerung: Filter über Alter (Zukunft)</a:t>
            </a:r>
          </a:p>
        </p:txBody>
      </p:sp>
      <p:grpSp>
        <p:nvGrpSpPr>
          <p:cNvPr id="2" name="Gruppieren 1"/>
          <p:cNvGrpSpPr/>
          <p:nvPr/>
        </p:nvGrpSpPr>
        <p:grpSpPr>
          <a:xfrm>
            <a:off x="1691680" y="1484784"/>
            <a:ext cx="5768862" cy="2970505"/>
            <a:chOff x="1691680" y="1484784"/>
            <a:chExt cx="5768862" cy="2970505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1691680" y="1484784"/>
              <a:ext cx="5645203" cy="2970505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023941"/>
              <a:ext cx="410445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feld 74"/>
            <p:cNvSpPr txBox="1"/>
            <p:nvPr/>
          </p:nvSpPr>
          <p:spPr>
            <a:xfrm>
              <a:off x="6327466" y="4013808"/>
              <a:ext cx="11330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Alter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V="1">
              <a:off x="3080240" y="2655089"/>
              <a:ext cx="20310" cy="152125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1691680" y="2594637"/>
              <a:ext cx="1437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Einbürgerungsrate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Freihandform 83"/>
            <p:cNvSpPr/>
            <p:nvPr/>
          </p:nvSpPr>
          <p:spPr bwMode="auto">
            <a:xfrm>
              <a:off x="3370961" y="2873522"/>
              <a:ext cx="2485292" cy="1037497"/>
            </a:xfrm>
            <a:custGeom>
              <a:avLst/>
              <a:gdLst>
                <a:gd name="connsiteX0" fmla="*/ 0 w 2485292"/>
                <a:gd name="connsiteY0" fmla="*/ 1037497 h 1037497"/>
                <a:gd name="connsiteX1" fmla="*/ 879231 w 2485292"/>
                <a:gd name="connsiteY1" fmla="*/ 5 h 1037497"/>
                <a:gd name="connsiteX2" fmla="*/ 2485292 w 2485292"/>
                <a:gd name="connsiteY2" fmla="*/ 1025774 h 103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5292" h="1037497">
                  <a:moveTo>
                    <a:pt x="0" y="1037497"/>
                  </a:moveTo>
                  <a:cubicBezTo>
                    <a:pt x="232508" y="519728"/>
                    <a:pt x="465016" y="1959"/>
                    <a:pt x="879231" y="5"/>
                  </a:cubicBezTo>
                  <a:cubicBezTo>
                    <a:pt x="1293446" y="-1949"/>
                    <a:pt x="1889369" y="511912"/>
                    <a:pt x="2485292" y="1025774"/>
                  </a:cubicBezTo>
                </a:path>
              </a:pathLst>
            </a:cu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7" name="Gruppieren 96"/>
            <p:cNvGrpSpPr/>
            <p:nvPr/>
          </p:nvGrpSpPr>
          <p:grpSpPr>
            <a:xfrm>
              <a:off x="3939038" y="2812233"/>
              <a:ext cx="653934" cy="291290"/>
              <a:chOff x="1325778" y="1558614"/>
              <a:chExt cx="653934" cy="291290"/>
            </a:xfrm>
          </p:grpSpPr>
          <p:cxnSp>
            <p:nvCxnSpPr>
              <p:cNvPr id="91" name="Gerader Verbinder 90"/>
              <p:cNvCxnSpPr/>
              <p:nvPr/>
            </p:nvCxnSpPr>
            <p:spPr bwMode="auto">
              <a:xfrm>
                <a:off x="1331640" y="1700808"/>
                <a:ext cx="648072" cy="0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Gerader Verbinder 97"/>
              <p:cNvCxnSpPr/>
              <p:nvPr/>
            </p:nvCxnSpPr>
            <p:spPr bwMode="auto">
              <a:xfrm>
                <a:off x="1325778" y="1565516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Gerader Verbinder 99"/>
              <p:cNvCxnSpPr/>
              <p:nvPr/>
            </p:nvCxnSpPr>
            <p:spPr bwMode="auto">
              <a:xfrm>
                <a:off x="1979712" y="1558614"/>
                <a:ext cx="0" cy="284388"/>
              </a:xfrm>
              <a:prstGeom prst="line">
                <a:avLst/>
              </a:prstGeom>
              <a:noFill/>
              <a:ln w="50800" cap="flat" cmpd="sng" algn="ctr">
                <a:solidFill>
                  <a:srgbClr val="E67D7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" name="Gruppieren 3"/>
            <p:cNvGrpSpPr/>
            <p:nvPr/>
          </p:nvGrpSpPr>
          <p:grpSpPr>
            <a:xfrm>
              <a:off x="4977592" y="2813465"/>
              <a:ext cx="1616514" cy="282421"/>
              <a:chOff x="5656954" y="2003200"/>
              <a:chExt cx="1616514" cy="28242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5694573" y="2008622"/>
                <a:ext cx="1570186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5656954" y="2003200"/>
                <a:ext cx="16165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brw.window.alter.szen</a:t>
                </a:r>
              </a:p>
            </p:txBody>
          </p:sp>
        </p:grpSp>
        <p:sp>
          <p:nvSpPr>
            <p:cNvPr id="22" name="Abgerundetes Rechteck 21"/>
            <p:cNvSpPr/>
            <p:nvPr/>
          </p:nvSpPr>
          <p:spPr bwMode="auto">
            <a:xfrm>
              <a:off x="3489536" y="1584387"/>
              <a:ext cx="2366717" cy="578245"/>
            </a:xfrm>
            <a:prstGeom prst="roundRect">
              <a:avLst/>
            </a:prstGeom>
            <a:solidFill>
              <a:srgbClr val="60BF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016366" y="1638046"/>
              <a:ext cx="3311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dirty="0">
                  <a:latin typeface="Calibri" panose="020F0502020204030204" pitchFamily="34" charset="0"/>
                </a:rPr>
                <a:t>Jahr  = 2024, Quartier = Höngg, </a:t>
              </a:r>
              <a:br>
                <a:rPr lang="de-CH" sz="1200" dirty="0">
                  <a:latin typeface="Calibri" panose="020F0502020204030204" pitchFamily="34" charset="0"/>
                </a:rPr>
              </a:br>
              <a:r>
                <a:rPr lang="de-CH" sz="1200" dirty="0">
                  <a:latin typeface="Calibri" panose="020F0502020204030204" pitchFamily="34" charset="0"/>
                </a:rPr>
                <a:t>Heimat = Restliches Europa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5642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39971" name="Rectangle 2"/>
          <p:cNvSpPr>
            <a:spLocks noChangeArrowheads="1"/>
          </p:cNvSpPr>
          <p:nvPr/>
        </p:nvSpPr>
        <p:spPr bwMode="auto">
          <a:xfrm>
            <a:off x="0" y="0"/>
            <a:ext cx="9144000" cy="62865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ts val="2400"/>
              </a:lnSpc>
              <a:spcAft>
                <a:spcPts val="200"/>
              </a:spcAft>
            </a:pPr>
            <a:endParaRPr 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700808"/>
            <a:ext cx="76835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2400" dirty="0">
                <a:solidFill>
                  <a:schemeClr val="bg1"/>
                </a:solidFill>
              </a:rPr>
              <a:t>Parameter</a:t>
            </a: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r>
              <a:rPr lang="de-CH" sz="3200" b="1" dirty="0">
                <a:solidFill>
                  <a:schemeClr val="bg1"/>
                </a:solidFill>
              </a:rPr>
              <a:t>KAREB</a:t>
            </a: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>
              <a:solidFill>
                <a:schemeClr val="bg1"/>
              </a:solidFill>
            </a:endParaRPr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  <a:p>
            <a:pPr marL="288925" indent="-288925">
              <a:lnSpc>
                <a:spcPct val="90000"/>
              </a:lnSpc>
              <a:spcAft>
                <a:spcPts val="200"/>
              </a:spcAft>
            </a:pP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42658318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 txBox="1">
            <a:spLocks noGrp="1"/>
          </p:cNvSpPr>
          <p:nvPr/>
        </p:nvSpPr>
        <p:spPr bwMode="auto">
          <a:xfrm>
            <a:off x="381000" y="6481763"/>
            <a:ext cx="1193800" cy="179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0" tIns="0" rIns="0" bIns="0"/>
          <a:lstStyle/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Stadt Zürich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de-CH" sz="800" dirty="0">
                <a:cs typeface="+mn-cs"/>
              </a:rPr>
              <a:t>Statistik Stadt Zürich</a:t>
            </a:r>
          </a:p>
        </p:txBody>
      </p:sp>
      <p:sp>
        <p:nvSpPr>
          <p:cNvPr id="31334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327025"/>
            <a:ext cx="7683500" cy="581695"/>
          </a:xfrm>
        </p:spPr>
        <p:txBody>
          <a:bodyPr/>
          <a:lstStyle/>
          <a:p>
            <a:pPr eaLnBrk="1" hangingPunct="1"/>
            <a:r>
              <a:rPr lang="de-CH" dirty="0"/>
              <a:t>KaReB: Wohnanteil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55576" y="1700808"/>
            <a:ext cx="6840760" cy="3528392"/>
            <a:chOff x="755576" y="1700808"/>
            <a:chExt cx="6840760" cy="3528392"/>
          </a:xfrm>
        </p:grpSpPr>
        <p:cxnSp>
          <p:nvCxnSpPr>
            <p:cNvPr id="79" name="Gekrümmte Verbindung 78"/>
            <p:cNvCxnSpPr/>
            <p:nvPr/>
          </p:nvCxnSpPr>
          <p:spPr bwMode="auto">
            <a:xfrm>
              <a:off x="4067944" y="3140968"/>
              <a:ext cx="914400" cy="914400"/>
            </a:xfrm>
            <a:prstGeom prst="curvedConnector3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Abgerundetes Rechteck 40"/>
            <p:cNvSpPr/>
            <p:nvPr/>
          </p:nvSpPr>
          <p:spPr bwMode="auto">
            <a:xfrm>
              <a:off x="755576" y="1700808"/>
              <a:ext cx="6840760" cy="3528392"/>
            </a:xfrm>
            <a:prstGeom prst="roundRect">
              <a:avLst>
                <a:gd name="adj" fmla="val 767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75946" y="4337546"/>
              <a:ext cx="1448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Parameterwert</a:t>
              </a:r>
            </a:p>
          </p:txBody>
        </p:sp>
        <p:cxnSp>
          <p:nvCxnSpPr>
            <p:cNvPr id="78" name="Gerade Verbindung mit Pfeil 77"/>
            <p:cNvCxnSpPr/>
            <p:nvPr/>
          </p:nvCxnSpPr>
          <p:spPr bwMode="auto">
            <a:xfrm flipH="1" flipV="1">
              <a:off x="3070397" y="2423069"/>
              <a:ext cx="2442" cy="230759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feld 80"/>
            <p:cNvSpPr txBox="1"/>
            <p:nvPr/>
          </p:nvSpPr>
          <p:spPr>
            <a:xfrm>
              <a:off x="942626" y="2346722"/>
              <a:ext cx="2157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(Kapazität, Bestand)</a:t>
              </a:r>
            </a:p>
          </p:txBody>
        </p:sp>
        <p:sp>
          <p:nvSpPr>
            <p:cNvPr id="83" name="Freihandform 82"/>
            <p:cNvSpPr/>
            <p:nvPr/>
          </p:nvSpPr>
          <p:spPr bwMode="auto">
            <a:xfrm>
              <a:off x="3365100" y="2738696"/>
              <a:ext cx="3352800" cy="1195769"/>
            </a:xfrm>
            <a:custGeom>
              <a:avLst/>
              <a:gdLst>
                <a:gd name="connsiteX0" fmla="*/ 0 w 3352800"/>
                <a:gd name="connsiteY0" fmla="*/ 1195769 h 1195769"/>
                <a:gd name="connsiteX1" fmla="*/ 890953 w 3352800"/>
                <a:gd name="connsiteY1" fmla="*/ 15 h 1195769"/>
                <a:gd name="connsiteX2" fmla="*/ 2790092 w 3352800"/>
                <a:gd name="connsiteY2" fmla="*/ 1166461 h 1195769"/>
                <a:gd name="connsiteX3" fmla="*/ 2790092 w 3352800"/>
                <a:gd name="connsiteY3" fmla="*/ 1166461 h 1195769"/>
                <a:gd name="connsiteX4" fmla="*/ 3352800 w 3352800"/>
                <a:gd name="connsiteY4" fmla="*/ 1107846 h 119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0" h="1195769">
                  <a:moveTo>
                    <a:pt x="0" y="1195769"/>
                  </a:moveTo>
                  <a:cubicBezTo>
                    <a:pt x="212969" y="600334"/>
                    <a:pt x="425938" y="4900"/>
                    <a:pt x="890953" y="15"/>
                  </a:cubicBezTo>
                  <a:cubicBezTo>
                    <a:pt x="1355968" y="-4870"/>
                    <a:pt x="2790092" y="1166461"/>
                    <a:pt x="2790092" y="1166461"/>
                  </a:cubicBezTo>
                  <a:lnTo>
                    <a:pt x="2790092" y="1166461"/>
                  </a:lnTo>
                  <a:lnTo>
                    <a:pt x="3352800" y="1107846"/>
                  </a:lnTo>
                </a:path>
              </a:pathLst>
            </a:cu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3419872" y="1844824"/>
              <a:ext cx="2366717" cy="578245"/>
              <a:chOff x="3489536" y="1584387"/>
              <a:chExt cx="2366717" cy="578245"/>
            </a:xfrm>
          </p:grpSpPr>
          <p:sp>
            <p:nvSpPr>
              <p:cNvPr id="22" name="Abgerundetes Rechteck 21"/>
              <p:cNvSpPr/>
              <p:nvPr/>
            </p:nvSpPr>
            <p:spPr bwMode="auto">
              <a:xfrm>
                <a:off x="3489536" y="1584387"/>
                <a:ext cx="2366717" cy="578245"/>
              </a:xfrm>
              <a:prstGeom prst="roundRect">
                <a:avLst/>
              </a:prstGeom>
              <a:solidFill>
                <a:srgbClr val="60BF97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3489536" y="1638046"/>
                <a:ext cx="23667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latin typeface="Calibri" panose="020F0502020204030204" pitchFamily="34" charset="0"/>
                  </a:rPr>
                  <a:t>Quartier = Altstetten, </a:t>
                </a:r>
                <a:br>
                  <a:rPr lang="de-CH" sz="1200" dirty="0">
                    <a:latin typeface="Calibri" panose="020F0502020204030204" pitchFamily="34" charset="0"/>
                  </a:rPr>
                </a:br>
                <a:r>
                  <a:rPr lang="de-CH" sz="1200" dirty="0">
                    <a:latin typeface="Calibri" panose="020F0502020204030204" pitchFamily="34" charset="0"/>
                  </a:rPr>
                  <a:t>Eigentumsart = Gemeinnützig</a:t>
                </a:r>
              </a:p>
            </p:txBody>
          </p:sp>
        </p:grpSp>
        <p:sp>
          <p:nvSpPr>
            <p:cNvPr id="27" name="Textfeld 26"/>
            <p:cNvSpPr txBox="1"/>
            <p:nvPr/>
          </p:nvSpPr>
          <p:spPr>
            <a:xfrm>
              <a:off x="5580112" y="4756603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100%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132508" y="4749322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-100%</a:t>
              </a:r>
            </a:p>
          </p:txBody>
        </p:sp>
        <p:cxnSp>
          <p:nvCxnSpPr>
            <p:cNvPr id="29" name="Gerader Verbinder 28"/>
            <p:cNvCxnSpPr/>
            <p:nvPr/>
          </p:nvCxnSpPr>
          <p:spPr bwMode="auto">
            <a:xfrm>
              <a:off x="5181972" y="4476045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r Verbinder 34"/>
            <p:cNvCxnSpPr/>
            <p:nvPr/>
          </p:nvCxnSpPr>
          <p:spPr bwMode="auto">
            <a:xfrm flipV="1">
              <a:off x="3483934" y="2996405"/>
              <a:ext cx="2456218" cy="1334926"/>
            </a:xfrm>
            <a:prstGeom prst="line">
              <a:avLst/>
            </a:prstGeom>
            <a:noFill/>
            <a:ln w="25400" cap="flat" cmpd="sng" algn="ctr">
              <a:solidFill>
                <a:srgbClr val="60BF9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Ellipse 35"/>
            <p:cNvSpPr/>
            <p:nvPr/>
          </p:nvSpPr>
          <p:spPr bwMode="auto">
            <a:xfrm>
              <a:off x="3424617" y="4262677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878894" y="29200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Gerader Verbinder 37"/>
            <p:cNvCxnSpPr/>
            <p:nvPr/>
          </p:nvCxnSpPr>
          <p:spPr bwMode="auto">
            <a:xfrm>
              <a:off x="3097932" y="2996952"/>
              <a:ext cx="284222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r Verbinder 38"/>
            <p:cNvCxnSpPr/>
            <p:nvPr/>
          </p:nvCxnSpPr>
          <p:spPr bwMode="auto">
            <a:xfrm>
              <a:off x="5940152" y="2996952"/>
              <a:ext cx="0" cy="1592721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r Verbinder 39"/>
            <p:cNvCxnSpPr/>
            <p:nvPr/>
          </p:nvCxnSpPr>
          <p:spPr bwMode="auto">
            <a:xfrm>
              <a:off x="3491880" y="4337546"/>
              <a:ext cx="1" cy="24966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r Verbinder 41"/>
            <p:cNvCxnSpPr/>
            <p:nvPr/>
          </p:nvCxnSpPr>
          <p:spPr bwMode="auto">
            <a:xfrm>
              <a:off x="3077761" y="4339156"/>
              <a:ext cx="406199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r Verbinder 30"/>
            <p:cNvCxnSpPr/>
            <p:nvPr/>
          </p:nvCxnSpPr>
          <p:spPr bwMode="auto">
            <a:xfrm rot="5400000">
              <a:off x="3091219" y="2861952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r Verbinder 29"/>
            <p:cNvCxnSpPr/>
            <p:nvPr/>
          </p:nvCxnSpPr>
          <p:spPr bwMode="auto">
            <a:xfrm rot="5400000">
              <a:off x="3070189" y="4202546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r Verbinder 25"/>
            <p:cNvCxnSpPr/>
            <p:nvPr/>
          </p:nvCxnSpPr>
          <p:spPr bwMode="auto">
            <a:xfrm>
              <a:off x="5940152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Gerader Verbinder 6"/>
            <p:cNvCxnSpPr/>
            <p:nvPr/>
          </p:nvCxnSpPr>
          <p:spPr bwMode="auto">
            <a:xfrm>
              <a:off x="3489536" y="4483720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Textfeld 46"/>
            <p:cNvSpPr txBox="1"/>
            <p:nvPr/>
          </p:nvSpPr>
          <p:spPr>
            <a:xfrm>
              <a:off x="835808" y="2766530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maximalem Wohnanteil</a:t>
              </a:r>
            </a:p>
          </p:txBody>
        </p:sp>
        <p:cxnSp>
          <p:nvCxnSpPr>
            <p:cNvPr id="18" name="Gerade Verbindung mit Pfeil 17"/>
            <p:cNvCxnSpPr>
              <a:stCxn id="58" idx="2"/>
            </p:cNvCxnSpPr>
            <p:nvPr/>
          </p:nvCxnSpPr>
          <p:spPr bwMode="auto">
            <a:xfrm flipV="1">
              <a:off x="5181972" y="3409950"/>
              <a:ext cx="0" cy="119977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8" name="Pfeil nach unten 57"/>
            <p:cNvSpPr/>
            <p:nvPr/>
          </p:nvSpPr>
          <p:spPr bwMode="auto">
            <a:xfrm flipV="1">
              <a:off x="5073960" y="4609720"/>
              <a:ext cx="216024" cy="260397"/>
            </a:xfrm>
            <a:prstGeom prst="downArrow">
              <a:avLst/>
            </a:prstGeom>
            <a:solidFill>
              <a:srgbClr val="E67D7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" name="Gruppieren 2"/>
            <p:cNvGrpSpPr/>
            <p:nvPr/>
          </p:nvGrpSpPr>
          <p:grpSpPr>
            <a:xfrm>
              <a:off x="4565045" y="4758669"/>
              <a:ext cx="1185595" cy="291961"/>
              <a:chOff x="4030571" y="4962218"/>
              <a:chExt cx="1185595" cy="291961"/>
            </a:xfrm>
          </p:grpSpPr>
          <p:sp>
            <p:nvSpPr>
              <p:cNvPr id="108" name="Abgerundetes Rechteck 107"/>
              <p:cNvSpPr/>
              <p:nvPr/>
            </p:nvSpPr>
            <p:spPr bwMode="auto">
              <a:xfrm>
                <a:off x="4106485" y="4977180"/>
                <a:ext cx="1041579" cy="276999"/>
              </a:xfrm>
              <a:prstGeom prst="roundRect">
                <a:avLst/>
              </a:prstGeom>
              <a:solidFill>
                <a:srgbClr val="E67D73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ts val="2400"/>
                  </a:lnSpc>
                  <a:spcBef>
                    <a:spcPct val="0"/>
                  </a:spcBef>
                  <a:spcAft>
                    <a:spcPts val="200"/>
                  </a:spcAft>
                  <a:buClrTx/>
                  <a:buSzTx/>
                  <a:buFontTx/>
                  <a:buNone/>
                  <a:tabLst>
                    <a:tab pos="1808163" algn="l"/>
                  </a:tabLst>
                </a:pPr>
                <a:endParaRPr kumimoji="0" lang="de-CH" sz="2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4030571" y="4962218"/>
                <a:ext cx="11855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2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kareb.wohnant</a:t>
                </a:r>
              </a:p>
            </p:txBody>
          </p:sp>
        </p:grpSp>
        <p:cxnSp>
          <p:nvCxnSpPr>
            <p:cNvPr id="44" name="Gerade Verbindung mit Pfeil 43"/>
            <p:cNvCxnSpPr/>
            <p:nvPr/>
          </p:nvCxnSpPr>
          <p:spPr bwMode="auto">
            <a:xfrm>
              <a:off x="2927840" y="4602294"/>
              <a:ext cx="435824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0" name="Textfeld 59"/>
            <p:cNvSpPr txBox="1"/>
            <p:nvPr/>
          </p:nvSpPr>
          <p:spPr>
            <a:xfrm>
              <a:off x="2136424" y="3181226"/>
              <a:ext cx="898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solidFill>
                    <a:srgbClr val="60BF97"/>
                  </a:solidFill>
                  <a:latin typeface="Calibri" panose="020F0502020204030204" pitchFamily="34" charset="0"/>
                </a:rPr>
                <a:t>im Modell verwendet</a:t>
              </a:r>
            </a:p>
          </p:txBody>
        </p:sp>
        <p:cxnSp>
          <p:nvCxnSpPr>
            <p:cNvPr id="56" name="Gerade Verbindung mit Pfeil 55"/>
            <p:cNvCxnSpPr/>
            <p:nvPr/>
          </p:nvCxnSpPr>
          <p:spPr bwMode="auto">
            <a:xfrm flipH="1">
              <a:off x="3097932" y="3409950"/>
              <a:ext cx="208404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60BF97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Textfeld 63"/>
            <p:cNvSpPr txBox="1"/>
            <p:nvPr/>
          </p:nvSpPr>
          <p:spPr>
            <a:xfrm>
              <a:off x="893242" y="4085555"/>
              <a:ext cx="2086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minimalem Wohnanteil nach BZO</a:t>
              </a: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13437" y="3567341"/>
              <a:ext cx="2177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sz="1200" b="1" dirty="0">
                  <a:latin typeface="Calibri" panose="020F0502020204030204" pitchFamily="34" charset="0"/>
                </a:rPr>
                <a:t>Flächen gemäss </a:t>
              </a:r>
              <a:br>
                <a:rPr lang="de-CH" sz="1200" b="1" dirty="0">
                  <a:latin typeface="Calibri" panose="020F0502020204030204" pitchFamily="34" charset="0"/>
                </a:rPr>
              </a:br>
              <a:r>
                <a:rPr lang="de-CH" sz="1200" b="1" dirty="0">
                  <a:latin typeface="Calibri" panose="020F0502020204030204" pitchFamily="34" charset="0"/>
                </a:rPr>
                <a:t>realem Wohnanteil</a:t>
              </a:r>
            </a:p>
          </p:txBody>
        </p:sp>
        <p:cxnSp>
          <p:nvCxnSpPr>
            <p:cNvPr id="48" name="Gerader Verbinder 47"/>
            <p:cNvCxnSpPr/>
            <p:nvPr/>
          </p:nvCxnSpPr>
          <p:spPr bwMode="auto">
            <a:xfrm>
              <a:off x="3097932" y="3797763"/>
              <a:ext cx="1402060" cy="0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r Verbinder 42"/>
            <p:cNvCxnSpPr/>
            <p:nvPr/>
          </p:nvCxnSpPr>
          <p:spPr bwMode="auto">
            <a:xfrm rot="5400000">
              <a:off x="3078179" y="3662763"/>
              <a:ext cx="0" cy="270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Gerader Verbinder 48"/>
            <p:cNvCxnSpPr/>
            <p:nvPr/>
          </p:nvCxnSpPr>
          <p:spPr bwMode="auto">
            <a:xfrm>
              <a:off x="4480992" y="3797763"/>
              <a:ext cx="0" cy="811957"/>
            </a:xfrm>
            <a:prstGeom prst="line">
              <a:avLst/>
            </a:prstGeom>
            <a:noFill/>
            <a:ln w="25400" cap="flat" cmpd="sng" algn="ctr">
              <a:solidFill>
                <a:srgbClr val="66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Ellipse 49"/>
            <p:cNvSpPr/>
            <p:nvPr/>
          </p:nvSpPr>
          <p:spPr bwMode="auto">
            <a:xfrm>
              <a:off x="4416009" y="3732813"/>
              <a:ext cx="129897" cy="129897"/>
            </a:xfrm>
            <a:prstGeom prst="ellipse">
              <a:avLst/>
            </a:prstGeom>
            <a:solidFill>
              <a:srgbClr val="66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ts val="2400"/>
                </a:lnSpc>
                <a:spcBef>
                  <a:spcPct val="0"/>
                </a:spcBef>
                <a:spcAft>
                  <a:spcPts val="200"/>
                </a:spcAft>
                <a:buClrTx/>
                <a:buSzTx/>
                <a:buFontTx/>
                <a:buNone/>
                <a:tabLst>
                  <a:tab pos="1808163" algn="l"/>
                </a:tabLst>
              </a:pPr>
              <a:endParaRPr kumimoji="0" lang="de-CH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4093350" y="4727268"/>
              <a:ext cx="7735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1200" b="1" dirty="0">
                  <a:latin typeface="Calibri" panose="020F0502020204030204" pitchFamily="34" charset="0"/>
                </a:rPr>
                <a:t>0%</a:t>
              </a:r>
            </a:p>
          </p:txBody>
        </p:sp>
        <p:cxnSp>
          <p:nvCxnSpPr>
            <p:cNvPr id="52" name="Gerader Verbinder 51"/>
            <p:cNvCxnSpPr/>
            <p:nvPr/>
          </p:nvCxnSpPr>
          <p:spPr bwMode="auto">
            <a:xfrm>
              <a:off x="4480139" y="4465937"/>
              <a:ext cx="0" cy="25200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73651"/>
      </p:ext>
    </p:extLst>
  </p:cSld>
  <p:clrMapOvr>
    <a:masterClrMapping/>
  </p:clrMapOvr>
</p:sld>
</file>

<file path=ppt/theme/theme1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400"/>
          </a:lnSpc>
          <a:spcBef>
            <a:spcPct val="0"/>
          </a:spcBef>
          <a:spcAft>
            <a:spcPts val="200"/>
          </a:spcAft>
          <a:buClrTx/>
          <a:buSzTx/>
          <a:buFontTx/>
          <a:buNone/>
          <a:tabLst>
            <a:tab pos="1808163" algn="l"/>
          </a:tabLst>
          <a:defRPr kumimoji="0" lang="de-CH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3419</Words>
  <Application>Microsoft Office PowerPoint</Application>
  <PresentationFormat>Bildschirmpräsentation (4:3)</PresentationFormat>
  <Paragraphs>1283</Paragraphs>
  <Slides>116</Slides>
  <Notes>116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116</vt:i4>
      </vt:variant>
    </vt:vector>
  </HeadingPairs>
  <TitlesOfParts>
    <vt:vector size="122" baseType="lpstr">
      <vt:lpstr>Arial</vt:lpstr>
      <vt:lpstr>Calibri</vt:lpstr>
      <vt:lpstr>Symbol</vt:lpstr>
      <vt:lpstr>Times</vt:lpstr>
      <vt:lpstr>Wingdings</vt:lpstr>
      <vt:lpstr>Leer</vt:lpstr>
      <vt:lpstr>PowerPoint-Präsentation</vt:lpstr>
      <vt:lpstr>TFR-Plots mit dem Ziel:  Beginn der Basisjahre festlegen</vt:lpstr>
      <vt:lpstr>Fertilitätsraten für einzelne Basisjahre</vt:lpstr>
      <vt:lpstr>tail-Korrekturen</vt:lpstr>
      <vt:lpstr>Fit: gam</vt:lpstr>
      <vt:lpstr>Zukunft: Trend und Mittel</vt:lpstr>
      <vt:lpstr>Zukunft: moving-average-Filter für Knickpunkt</vt:lpstr>
      <vt:lpstr>Zukunft: gam</vt:lpstr>
      <vt:lpstr>PowerPoint-Präsentation</vt:lpstr>
      <vt:lpstr>Plots, Ziele </vt:lpstr>
      <vt:lpstr>Baby: andere Herkunft als die Mutter</vt:lpstr>
      <vt:lpstr>Zukunft: Trend und Mittel</vt:lpstr>
      <vt:lpstr>Zukunft: moving-average-Filter für Knickpunkt</vt:lpstr>
      <vt:lpstr>PowerPoint-Präsentation</vt:lpstr>
      <vt:lpstr>Sekundäres Geschlechtsverhältnis</vt:lpstr>
      <vt:lpstr>PowerPoint-Präsentation</vt:lpstr>
      <vt:lpstr>Mortalität</vt:lpstr>
      <vt:lpstr>Basisjahre festlegen</vt:lpstr>
      <vt:lpstr>Zürich: Mortalitätsrate inkl. Tail-Korrektur</vt:lpstr>
      <vt:lpstr>Schweiz: Mortalitätsrate inkl. Tail-Korrektur</vt:lpstr>
      <vt:lpstr>GAM</vt:lpstr>
      <vt:lpstr>Verhältnis der Mortalitätsraten</vt:lpstr>
      <vt:lpstr>PowerPoint-Präsentation</vt:lpstr>
      <vt:lpstr>Zuzug*: Zuzugsrate*, Trend und Mittel</vt:lpstr>
      <vt:lpstr>Zuzug*: Zuzugsrate*, Filter für Knickpunkt</vt:lpstr>
      <vt:lpstr>PowerPoint-Präsentation</vt:lpstr>
      <vt:lpstr>Zuzug*: Verteilung nach Geschlecht und Heimat,  Trend und Mittel</vt:lpstr>
      <vt:lpstr>Zuzug*: Verteilung nach Geschlecht und Heimat, Filter für Knickpunkt</vt:lpstr>
      <vt:lpstr>PowerPoint-Präsentation</vt:lpstr>
      <vt:lpstr>Zuzug*: Altersverteilung (Ablauf)</vt:lpstr>
      <vt:lpstr>Zuzug*, Altersverteilung: moving average</vt:lpstr>
      <vt:lpstr>Zuzug*, Altersverteilung: gam</vt:lpstr>
      <vt:lpstr>Zuzug*, Altersverteilung: Trend und Mittel</vt:lpstr>
      <vt:lpstr>Zuzug*, Altersverteilung: Filter für Knickpunkt</vt:lpstr>
      <vt:lpstr>PowerPoint-Präsentation</vt:lpstr>
      <vt:lpstr>Wegzug*: Wegzugsrate*, Trend und Mittel</vt:lpstr>
      <vt:lpstr>Wegzug*: Wegzugsrate*, Filter für Knickpunkt</vt:lpstr>
      <vt:lpstr>PowerPoint-Präsentation</vt:lpstr>
      <vt:lpstr>Wegzug*: Verteilung nach Geschlecht und Heimat,  Trend und Mittel</vt:lpstr>
      <vt:lpstr>Wegzug*: Verteilung nach Geschlecht und Heimat, Filter für Knickpunkt</vt:lpstr>
      <vt:lpstr>PowerPoint-Präsentation</vt:lpstr>
      <vt:lpstr>Wegzug*: Altersverteilung (Ablauf)</vt:lpstr>
      <vt:lpstr>Wegzug*, Altersverteilung: moving average</vt:lpstr>
      <vt:lpstr>Wegzug*, Altersverteilung: gam</vt:lpstr>
      <vt:lpstr>Wegzug*, Altersverteilung: Trend und Mittel</vt:lpstr>
      <vt:lpstr>Wegzug*, Altersverteilung: Filter für Knickpunkt</vt:lpstr>
      <vt:lpstr>PowerPoint-Präsentation</vt:lpstr>
      <vt:lpstr>Umzug an Zuzug*: Anteil</vt:lpstr>
      <vt:lpstr>Umzug an Zuzug*: Anteil</vt:lpstr>
      <vt:lpstr>Umzug: Filter über Alter (Vergangenheit, dyao)</vt:lpstr>
      <vt:lpstr>Umzug: Filter über Alter (Vergangenheit, yao)</vt:lpstr>
      <vt:lpstr>Umzug: Filter über Alter (Vergangenheit, ya)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Umzug: Filter über Alter (Vergangenheit, dyao)</vt:lpstr>
      <vt:lpstr>Umzug: Filter über Alter (Vergangenheit, yao)</vt:lpstr>
      <vt:lpstr>Umzug: Filter über Alter (Vergangenheit, ya)</vt:lpstr>
      <vt:lpstr>Anteile (verschiedene Aggregationsstufen) zusammenbringen</vt:lpstr>
      <vt:lpstr>Glätten</vt:lpstr>
      <vt:lpstr>Trend und Mittel</vt:lpstr>
      <vt:lpstr>Filter für Knickpunkt</vt:lpstr>
      <vt:lpstr>Mit Werten über dem Altersgrenzwert, dann glätten</vt:lpstr>
      <vt:lpstr>PowerPoint-Präsentation</vt:lpstr>
      <vt:lpstr>Einbürgerung: Ideen</vt:lpstr>
      <vt:lpstr>Einbürgerung: zwei Teile</vt:lpstr>
      <vt:lpstr>Teil 1: zeitunabhängige Einbürgerungsrate</vt:lpstr>
      <vt:lpstr>Einbürgerung und ausländische Population: Filter über Alter</vt:lpstr>
      <vt:lpstr>Bei geringer Population: bestimmter Wert</vt:lpstr>
      <vt:lpstr>Glätten, damit kein Sprung</vt:lpstr>
      <vt:lpstr>Teil 2: Trendfaktor (2a: Rate nach Jahr und Alter)</vt:lpstr>
      <vt:lpstr>2a: Rate nach Jahr und Alter</vt:lpstr>
      <vt:lpstr>Einbürgerung und ausländische Population: Filter über Alter</vt:lpstr>
      <vt:lpstr>Bei geringer Population: bestimmter Wert</vt:lpstr>
      <vt:lpstr>Glätten, damit kein Sprung</vt:lpstr>
      <vt:lpstr>2b: Rate nach Alter</vt:lpstr>
      <vt:lpstr>Einbürgerung und ausländische Population: Filter über Alter</vt:lpstr>
      <vt:lpstr>Bei geringer Population: bestimmter Wert</vt:lpstr>
      <vt:lpstr>Glätten, damit kein Sprung</vt:lpstr>
      <vt:lpstr>2c: Trendfaktor</vt:lpstr>
      <vt:lpstr>Bei geringer Rate: bestimmter Trendfaktor wählen</vt:lpstr>
      <vt:lpstr>2d: Einbürgerungsrate  (Trend, berechnet mit  Trendfaktor)</vt:lpstr>
      <vt:lpstr>Glätten (nach Anwendung des Trendfaktors)</vt:lpstr>
      <vt:lpstr>PowerPoint-Präsentation</vt:lpstr>
      <vt:lpstr>PowerPoint-Präsentation</vt:lpstr>
      <vt:lpstr>Modellstruktur</vt:lpstr>
      <vt:lpstr>PowerPoint-Präsentation</vt:lpstr>
      <vt:lpstr>Zeitliches</vt:lpstr>
      <vt:lpstr>Zeitliches</vt:lpstr>
      <vt:lpstr>PowerPoint-Präsentation</vt:lpstr>
      <vt:lpstr>Einbürgerung: Filter über Alter (Vergangenheit)</vt:lpstr>
      <vt:lpstr>Einbürgerung: Wenig Personen in Bestand</vt:lpstr>
      <vt:lpstr>Einbürgerung: Trend und Mittel</vt:lpstr>
      <vt:lpstr>Einbürgerung: Filter über Alter (Zukunft)</vt:lpstr>
      <vt:lpstr>PowerPoint-Präsentation</vt:lpstr>
      <vt:lpstr>KaReB: Wohnanteil</vt:lpstr>
      <vt:lpstr>KaReB: Arealüberbauungen</vt:lpstr>
      <vt:lpstr>KaReB: Ausbaugrad</vt:lpstr>
      <vt:lpstr>KaReB: Inanspruchnahme bis zum Zieljahr</vt:lpstr>
      <vt:lpstr>KaReB: Inanspruchnahme pro Jahr</vt:lpstr>
      <vt:lpstr>PowerPoint-Präsentation</vt:lpstr>
      <vt:lpstr>mapWohnbau: Verzögerung der Projekte</vt:lpstr>
      <vt:lpstr>mapWohnbau: Verzögerung der Projekte</vt:lpstr>
      <vt:lpstr>Abgleich KaReB und mapWohnbau</vt:lpstr>
      <vt:lpstr>PowerPoint-Präsentation</vt:lpstr>
      <vt:lpstr>Wohnfläche pro Person</vt:lpstr>
      <vt:lpstr>Wohnfläche pro Person: Filter für Knickpunkt</vt:lpstr>
      <vt:lpstr>PowerPoint-Präsentation</vt:lpstr>
      <vt:lpstr>Belegungsquote</vt:lpstr>
      <vt:lpstr>Belegungsquote: Filter für Knickpunkt</vt:lpstr>
      <vt:lpstr>PowerPoint-Präsentation</vt:lpstr>
      <vt:lpstr>Eigentumsart</vt:lpstr>
      <vt:lpstr>Filter für Knickpunkt</vt:lpstr>
    </vt:vector>
  </TitlesOfParts>
  <Company>Scholtysik Niederberger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Denise Delemont</dc:creator>
  <cp:lastModifiedBy>Klemens Rosin (sszrok)</cp:lastModifiedBy>
  <cp:revision>1352</cp:revision>
  <cp:lastPrinted>2015-08-21T20:47:23Z</cp:lastPrinted>
  <dcterms:created xsi:type="dcterms:W3CDTF">2003-11-14T15:38:02Z</dcterms:created>
  <dcterms:modified xsi:type="dcterms:W3CDTF">2021-08-13T06:29:49Z</dcterms:modified>
</cp:coreProperties>
</file>