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1002" r:id="rId86"/>
    <p:sldId id="1003" r:id="rId87"/>
    <p:sldId id="1004" r:id="rId88"/>
    <p:sldId id="1005" r:id="rId89"/>
    <p:sldId id="1006" r:id="rId90"/>
    <p:sldId id="1007" r:id="rId91"/>
    <p:sldId id="1008" r:id="rId92"/>
    <p:sldId id="1009" r:id="rId93"/>
    <p:sldId id="1010" r:id="rId94"/>
    <p:sldId id="1011" r:id="rId95"/>
    <p:sldId id="1014" r:id="rId96"/>
    <p:sldId id="1015" r:id="rId97"/>
    <p:sldId id="1016" r:id="rId98"/>
    <p:sldId id="1017" r:id="rId99"/>
    <p:sldId id="1018" r:id="rId100"/>
    <p:sldId id="1021" r:id="rId101"/>
    <p:sldId id="1022" r:id="rId102"/>
    <p:sldId id="1023" r:id="rId103"/>
    <p:sldId id="1020" r:id="rId104"/>
    <p:sldId id="1019" r:id="rId105"/>
    <p:sldId id="948" r:id="rId106"/>
    <p:sldId id="862" r:id="rId107"/>
    <p:sldId id="863" r:id="rId108"/>
    <p:sldId id="762" r:id="rId109"/>
    <p:sldId id="778" r:id="rId110"/>
    <p:sldId id="872" r:id="rId111"/>
    <p:sldId id="846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6699FF"/>
    <a:srgbClr val="E67D73"/>
    <a:srgbClr val="F2F2F2"/>
    <a:srgbClr val="EDC3BF"/>
    <a:srgbClr val="7C85BF"/>
    <a:srgbClr val="7D94C6"/>
    <a:srgbClr val="7FA3CD"/>
    <a:srgbClr val="80B2D4"/>
    <a:srgbClr val="85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1" d="100"/>
          <a:sy n="121" d="100"/>
        </p:scale>
        <p:origin x="1194" y="108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006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0365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80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61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85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2376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131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9725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210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39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18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29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92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114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1560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75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409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9555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Fertilitätsraten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Plots, Ziele</a:t>
            </a:r>
            <a:br>
              <a:rPr lang="de-DE" dirty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Zusätzlich: nach Alter? Nach Quartier? Nach Alter und Quartier? </a:t>
            </a:r>
            <a:r>
              <a:rPr lang="de-CH" dirty="0">
                <a:sym typeface="Wingdings" panose="05000000000000000000" pitchFamily="2" charset="2"/>
              </a:rPr>
              <a:t> Herkunft der Mutter und Quartier</a:t>
            </a:r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endParaRPr lang="de-CH" dirty="0"/>
          </a:p>
          <a:p>
            <a:r>
              <a:rPr lang="de-CH" dirty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Dominierende Einflussfaktoren finden </a:t>
            </a:r>
            <a:br>
              <a:rPr lang="de-CH" dirty="0"/>
            </a:br>
            <a:r>
              <a:rPr lang="de-CH" dirty="0"/>
              <a:t>(Herkunft der Mutter und Quartier) </a:t>
            </a:r>
            <a:r>
              <a:rPr lang="de-CH" dirty="0">
                <a:sym typeface="Wingdings" panose="05000000000000000000" pitchFamily="2" charset="2"/>
              </a:rPr>
              <a:t> für das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64454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1772816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gemeinnützig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927865"/>
            <a:ext cx="5178" cy="28692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36084" y="3066090"/>
            <a:ext cx="1269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own_prop_trend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 bwMode="auto">
          <a:xfrm flipV="1">
            <a:off x="3460620" y="2494569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3472034" y="4625555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uppieren 34"/>
          <p:cNvGrpSpPr/>
          <p:nvPr/>
        </p:nvGrpSpPr>
        <p:grpSpPr>
          <a:xfrm>
            <a:off x="1372103" y="4496762"/>
            <a:ext cx="1864007" cy="290902"/>
            <a:chOff x="967969" y="2849221"/>
            <a:chExt cx="1660121" cy="290902"/>
          </a:xfrm>
        </p:grpSpPr>
        <p:sp>
          <p:nvSpPr>
            <p:cNvPr id="36" name="Abgerundetes Rechteck 35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1325966" y="2375665"/>
            <a:ext cx="1864007" cy="290902"/>
            <a:chOff x="967969" y="2849221"/>
            <a:chExt cx="1660121" cy="29090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2642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gemeinnützig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475852" y="2437607"/>
              <a:ext cx="1457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own_window_thres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4499991" y="1927865"/>
            <a:ext cx="13081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499992" y="1927865"/>
            <a:ext cx="130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</a:t>
            </a:r>
          </a:p>
        </p:txBody>
      </p:sp>
    </p:spTree>
    <p:extLst>
      <p:ext uri="{BB962C8B-B14F-4D97-AF65-F5344CB8AC3E}">
        <p14:creationId xmlns:p14="http://schemas.microsoft.com/office/powerpoint/2010/main" val="1610196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 UND 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24584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</a:t>
            </a:r>
            <a:r>
              <a:rPr lang="de-CH" dirty="0" err="1"/>
              <a:t>KaReB</a:t>
            </a:r>
            <a:r>
              <a:rPr lang="de-CH" dirty="0"/>
              <a:t> und </a:t>
            </a:r>
            <a:r>
              <a:rPr lang="de-CH" dirty="0" err="1"/>
              <a:t>KoProLi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89649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Baby: andere Herkunft als die Mutter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der Babys mit anderer Herkunft als deren Mütter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Witikon, Heimat = Schweiz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Herkunft = Ausland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(andere Herkunft)</a:t>
            </a: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>
                <a:solidFill>
                  <a:schemeClr val="bg1"/>
                </a:solidFill>
              </a:rPr>
            </a:br>
            <a:r>
              <a:rPr lang="de-CH" sz="2400" dirty="0">
                <a:solidFill>
                  <a:schemeClr val="bg1"/>
                </a:solidFill>
              </a:rPr>
              <a:t>(sekundäres Geschlechtsverhältnis)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Sekundäres Geschlechtsverhältnis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männlich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Ganze Stadt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Mortalität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Lebenserwartung: spielt es eine Rolle ob die Lebenserwartung (wie im SSZ-Grundangebot) mit </a:t>
            </a:r>
            <a:r>
              <a:rPr lang="de-CH" dirty="0">
                <a:solidFill>
                  <a:srgbClr val="0066CC"/>
                </a:solidFill>
              </a:rPr>
              <a:t>Todesfällen, Geburten und Bestand </a:t>
            </a:r>
            <a:r>
              <a:rPr lang="de-CH" dirty="0"/>
              <a:t>berechnet wird, oder bloss mit der </a:t>
            </a:r>
            <a:r>
              <a:rPr lang="de-CH" dirty="0">
                <a:solidFill>
                  <a:srgbClr val="0066CC"/>
                </a:solidFill>
              </a:rPr>
              <a:t>Mortalitätsrate</a:t>
            </a:r>
            <a:r>
              <a:rPr lang="de-CH" dirty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Basisjahre festlegen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Lebenserwartung (Zürich, Schweiz)</a:t>
            </a:r>
          </a:p>
          <a:p>
            <a:endParaRPr lang="de-CH" dirty="0"/>
          </a:p>
          <a:p>
            <a:r>
              <a:rPr lang="de-CH" dirty="0"/>
              <a:t>Warum auch Schweiz? Geht je darum Basisjahre zu wählen, bei denen sich das </a:t>
            </a:r>
            <a:r>
              <a:rPr lang="de-CH" dirty="0">
                <a:solidFill>
                  <a:srgbClr val="0066CC"/>
                </a:solidFill>
              </a:rPr>
              <a:t>Verhältnis</a:t>
            </a:r>
            <a:r>
              <a:rPr lang="de-CH" dirty="0"/>
              <a:t> zwischen den Mortalitätsraten Zürich / Schweiz nicht beträchtlich ändert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Zürich: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Todesfälle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Bestand</a:t>
            </a: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/>
              <a:t>TFR-Plots mit dem Ziel: </a:t>
            </a:r>
            <a:br>
              <a:rPr lang="de-DE" dirty="0"/>
            </a:br>
            <a:r>
              <a:rPr lang="de-DE" dirty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Schweiz: Mortalitätsrate inkl. </a:t>
            </a:r>
            <a:r>
              <a:rPr lang="de-CH" dirty="0" err="1"/>
              <a:t>Tail</a:t>
            </a:r>
            <a:r>
              <a:rPr lang="de-CH" dirty="0"/>
              <a:t>-Korrektur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Schweiz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In den </a:t>
            </a:r>
            <a:r>
              <a:rPr lang="de-CH" dirty="0" err="1"/>
              <a:t>Tails</a:t>
            </a:r>
            <a:r>
              <a:rPr lang="de-CH" dirty="0"/>
              <a:t>: Median über Altersjahre </a:t>
            </a:r>
            <a:br>
              <a:rPr lang="de-CH" dirty="0"/>
            </a:br>
            <a:r>
              <a:rPr lang="de-CH" dirty="0"/>
              <a:t>(sonst hoher Einfluss einzelner Werte in den </a:t>
            </a:r>
            <a:r>
              <a:rPr lang="de-CH" dirty="0" err="1"/>
              <a:t>Tails</a:t>
            </a:r>
            <a:r>
              <a:rPr lang="de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Fit: LOESS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Region = Zürich</a:t>
              </a: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Vor der Ratio-Berechnung: glätten mit LOESS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Sterberate</a:t>
            </a: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40140" y="3139924"/>
            <a:ext cx="3610708" cy="600632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3851920" y="3092405"/>
            <a:ext cx="1280449" cy="289811"/>
            <a:chOff x="1236867" y="2005662"/>
            <a:chExt cx="1280449" cy="289811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dea_mor_span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449986" y="3437156"/>
            <a:ext cx="653934" cy="291290"/>
            <a:chOff x="1325778" y="1558614"/>
            <a:chExt cx="653934" cy="291290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Verhältnis der Mortalitätsraten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Verhältnis der Sterberaten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(Zürich / Schweiz)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3016738" y="3180863"/>
            <a:ext cx="3720124" cy="297402"/>
          </a:xfrm>
          <a:custGeom>
            <a:avLst/>
            <a:gdLst>
              <a:gd name="connsiteX0" fmla="*/ 0 w 3720124"/>
              <a:gd name="connsiteY0" fmla="*/ 15630 h 297402"/>
              <a:gd name="connsiteX1" fmla="*/ 890954 w 3720124"/>
              <a:gd name="connsiteY1" fmla="*/ 31261 h 297402"/>
              <a:gd name="connsiteX2" fmla="*/ 1555262 w 3720124"/>
              <a:gd name="connsiteY2" fmla="*/ 296984 h 297402"/>
              <a:gd name="connsiteX3" fmla="*/ 2602524 w 3720124"/>
              <a:gd name="connsiteY3" fmla="*/ 93784 h 297402"/>
              <a:gd name="connsiteX4" fmla="*/ 3720124 w 3720124"/>
              <a:gd name="connsiteY4" fmla="*/ 140677 h 29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124" h="297402">
                <a:moveTo>
                  <a:pt x="0" y="15630"/>
                </a:moveTo>
                <a:cubicBezTo>
                  <a:pt x="315872" y="-1"/>
                  <a:pt x="631744" y="-15631"/>
                  <a:pt x="890954" y="31261"/>
                </a:cubicBezTo>
                <a:cubicBezTo>
                  <a:pt x="1150164" y="78153"/>
                  <a:pt x="1270000" y="286564"/>
                  <a:pt x="1555262" y="296984"/>
                </a:cubicBezTo>
                <a:cubicBezTo>
                  <a:pt x="1840524" y="307404"/>
                  <a:pt x="2241714" y="119835"/>
                  <a:pt x="2602524" y="93784"/>
                </a:cubicBezTo>
                <a:cubicBezTo>
                  <a:pt x="2963334" y="67733"/>
                  <a:pt x="3341729" y="104205"/>
                  <a:pt x="3720124" y="14067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Zuzugsrate*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Herkunft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Zuzug*: Verteilung nach Geschlecht und Heimat, Filter für Knickpunkt 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Herkunft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für einzelne Basisjahre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39655" y="2675987"/>
            <a:ext cx="219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37666" y="991761"/>
            <a:ext cx="3452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</a:t>
            </a: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Zuzug*: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15529" y="1883775"/>
            <a:ext cx="2803610" cy="501936"/>
            <a:chOff x="4022253" y="1962202"/>
            <a:chExt cx="2803610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22253" y="1974643"/>
              <a:ext cx="2803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Herkunft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LOESS</a:t>
            </a:r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Zuzug*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Zuzug*,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Wegzugsrate* (Quartier,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Geschlecht/Herkunft (pro Quartier, Jahr)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Wegzug*: 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Alter (pro Quartier, Jahr, Geschlecht,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Wegzug*: Altersverteilung (Ablauf)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Ansatz: nicht (wie bisher) Quartier-Clusters erstellen, sondern </a:t>
            </a:r>
            <a:r>
              <a:rPr lang="de-CH" dirty="0" err="1"/>
              <a:t>Wegzüge</a:t>
            </a:r>
            <a:r>
              <a:rPr lang="de-CH" dirty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«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r>
              <a:rPr lang="de-CH" dirty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</a:t>
            </a:r>
            <a:r>
              <a:rPr lang="de-CH" dirty="0" err="1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Jahr = 2019,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Wegzug*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Wegzug*, Altersverteilung: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ZUZUG*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Umzug an Zuzug*: Anteil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Glätten nach Alter (Umzug und Zuzug*) für verschiedene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berechnen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Proportions</a:t>
            </a:r>
            <a:r>
              <a:rPr lang="de-CH" dirty="0"/>
              <a:t> gemäss den zwei Aggregationsstufen (</a:t>
            </a:r>
            <a:r>
              <a:rPr lang="de-CH" dirty="0" err="1"/>
              <a:t>dyao</a:t>
            </a:r>
            <a:r>
              <a:rPr lang="de-CH" dirty="0"/>
              <a:t>, </a:t>
            </a:r>
            <a:r>
              <a:rPr lang="de-CH" dirty="0" err="1"/>
              <a:t>dao</a:t>
            </a:r>
            <a:r>
              <a:rPr lang="de-CH" dirty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Constrained</a:t>
            </a:r>
            <a:r>
              <a:rPr lang="de-CH" dirty="0"/>
              <a:t> </a:t>
            </a:r>
            <a:r>
              <a:rPr lang="de-CH" dirty="0" err="1"/>
              <a:t>regression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/>
              <a:t>Altersjahre nach </a:t>
            </a:r>
            <a:r>
              <a:rPr lang="de-CH" dirty="0" err="1"/>
              <a:t>age-max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LOESS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22350" y="1783849"/>
            <a:ext cx="344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Herkunft = Schweiz 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06778C2-4020-4DAD-8F3D-AB79B0223E3C}"/>
              </a:ext>
            </a:extLst>
          </p:cNvPr>
          <p:cNvGrpSpPr/>
          <p:nvPr/>
        </p:nvGrpSpPr>
        <p:grpSpPr>
          <a:xfrm>
            <a:off x="5059415" y="2325288"/>
            <a:ext cx="1280449" cy="289811"/>
            <a:chOff x="1236867" y="2005662"/>
            <a:chExt cx="1280449" cy="289811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4219DBFD-F6DC-441A-80A2-310F756239C1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1A46060-1AF3-4BC2-BAD2-3D13BD43F18E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F9D92C2E-F2BB-4804-B05D-3FAE16D21D34}"/>
              </a:ext>
            </a:extLst>
          </p:cNvPr>
          <p:cNvGrpSpPr/>
          <p:nvPr/>
        </p:nvGrpSpPr>
        <p:grpSpPr>
          <a:xfrm>
            <a:off x="4906172" y="2702762"/>
            <a:ext cx="653934" cy="291290"/>
            <a:chOff x="1325778" y="1558614"/>
            <a:chExt cx="653934" cy="2912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20C6481A-6E39-4E0A-BA9B-86151D8984EB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764902C-9341-4CEE-BCEF-22AEA636861A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BBFE223-8C91-4341-8209-1DD81220E9C1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Zuzug*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Anteil (pro Quartier, Jahr, Alter, Herkunft)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 AN WEGZUG*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dyao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2019, 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(Vergangenheit, </a:t>
            </a:r>
            <a:r>
              <a:rPr lang="de-CH" dirty="0" err="1"/>
              <a:t>dao</a:t>
            </a:r>
            <a:r>
              <a:rPr lang="de-CH" dirty="0"/>
              <a:t>)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Anteile (verschiedene Aggregationsstufen) zusammenbringen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Wegzug*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Zuzug*)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/>
              <a:t>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Alter = 20,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/>
              <a:t>Mit Werten über dem Altersgrenzwert, dann glätten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(Umzug an Wegzug*)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2019, Heimat 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Ideen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gesetzliche</a:t>
            </a:r>
            <a:r>
              <a:rPr lang="fr-CH" dirty="0"/>
              <a:t> </a:t>
            </a:r>
            <a:r>
              <a:rPr lang="fr-CH" dirty="0" err="1"/>
              <a:t>Bestimmungen</a:t>
            </a:r>
            <a:r>
              <a:rPr lang="fr-CH" dirty="0"/>
              <a:t> </a:t>
            </a:r>
            <a:r>
              <a:rPr lang="fr-CH" dirty="0" err="1"/>
              <a:t>prägen</a:t>
            </a:r>
            <a:r>
              <a:rPr lang="fr-CH" dirty="0"/>
              <a:t> die </a:t>
            </a:r>
            <a:r>
              <a:rPr lang="fr-CH" dirty="0" err="1"/>
              <a:t>ganze</a:t>
            </a:r>
            <a:r>
              <a:rPr lang="fr-CH" dirty="0"/>
              <a:t> Stadt 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/>
              <a:t>Geschlecht</a:t>
            </a:r>
            <a:r>
              <a:rPr lang="fr-CH" dirty="0"/>
              <a:t>: </a:t>
            </a:r>
            <a:r>
              <a:rPr lang="fr-CH" dirty="0" err="1"/>
              <a:t>Daten</a:t>
            </a:r>
            <a:r>
              <a:rPr lang="fr-CH" dirty="0"/>
              <a:t> </a:t>
            </a:r>
            <a:r>
              <a:rPr lang="fr-CH" dirty="0" err="1"/>
              <a:t>zeigen</a:t>
            </a:r>
            <a:r>
              <a:rPr lang="fr-CH" dirty="0"/>
              <a:t> </a:t>
            </a:r>
            <a:r>
              <a:rPr lang="fr-CH" dirty="0" err="1"/>
              <a:t>unterschiedliche</a:t>
            </a:r>
            <a:r>
              <a:rPr lang="fr-CH" dirty="0"/>
              <a:t> </a:t>
            </a:r>
            <a:r>
              <a:rPr lang="fr-CH" dirty="0" err="1"/>
              <a:t>Einbürgerungsraten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Geschlecht</a:t>
            </a:r>
            <a:r>
              <a:rPr lang="fr-CH" dirty="0"/>
              <a:t> (</a:t>
            </a:r>
            <a:r>
              <a:rPr lang="fr-CH" dirty="0" err="1"/>
              <a:t>ev</a:t>
            </a:r>
            <a:r>
              <a:rPr lang="fr-CH" dirty="0"/>
              <a:t>. </a:t>
            </a:r>
            <a:r>
              <a:rPr lang="fr-CH" dirty="0" err="1"/>
              <a:t>wegen</a:t>
            </a:r>
            <a:r>
              <a:rPr lang="fr-CH" dirty="0"/>
              <a:t> </a:t>
            </a:r>
            <a:r>
              <a:rPr lang="fr-CH" dirty="0" err="1"/>
              <a:t>Eheschliessung</a:t>
            </a:r>
            <a:r>
              <a:rPr lang="fr-CH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zwei Teile 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1: </a:t>
            </a:r>
            <a:r>
              <a:rPr lang="fr-CH" dirty="0" err="1"/>
              <a:t>Zeitunabhängige</a:t>
            </a:r>
            <a:r>
              <a:rPr lang="fr-CH" dirty="0"/>
              <a:t> </a:t>
            </a:r>
            <a:r>
              <a:rPr lang="fr-CH" dirty="0" err="1"/>
              <a:t>Einbürgerungsrate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nach</a:t>
            </a:r>
            <a:r>
              <a:rPr lang="fr-CH" dirty="0"/>
              <a:t> Quartier, Alter,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jetzt</a:t>
            </a:r>
            <a:r>
              <a:rPr lang="fr-CH" dirty="0"/>
              <a:t> </a:t>
            </a:r>
            <a:r>
              <a:rPr lang="fr-CH" dirty="0" err="1"/>
              <a:t>ohnehin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/>
              <a:t>Teil 2: </a:t>
            </a:r>
            <a:r>
              <a:rPr lang="fr-CH" dirty="0" err="1"/>
              <a:t>Zeitliche</a:t>
            </a:r>
            <a:r>
              <a:rPr lang="fr-CH" dirty="0"/>
              <a:t> </a:t>
            </a:r>
            <a:r>
              <a:rPr lang="fr-CH" dirty="0" err="1"/>
              <a:t>Prognose</a:t>
            </a:r>
            <a:r>
              <a:rPr lang="fr-CH" dirty="0"/>
              <a:t> (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Altersjahr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Bisher</a:t>
            </a:r>
            <a:r>
              <a:rPr lang="fr-CH" dirty="0"/>
              <a:t>: </a:t>
            </a:r>
            <a:r>
              <a:rPr lang="fr-CH" dirty="0" err="1"/>
              <a:t>Kalenderjahr</a:t>
            </a:r>
            <a:r>
              <a:rPr lang="fr-CH" dirty="0"/>
              <a:t>, </a:t>
            </a:r>
            <a:r>
              <a:rPr lang="fr-CH" dirty="0" err="1"/>
              <a:t>Heimatkategorie</a:t>
            </a:r>
            <a:r>
              <a:rPr lang="fr-CH" dirty="0"/>
              <a:t> </a:t>
            </a:r>
            <a:br>
              <a:rPr lang="fr-CH" dirty="0"/>
            </a:br>
            <a:r>
              <a:rPr lang="fr-CH" dirty="0"/>
              <a:t>(die Plots </a:t>
            </a:r>
            <a:r>
              <a:rPr lang="fr-CH" dirty="0" err="1"/>
              <a:t>zeigen</a:t>
            </a:r>
            <a:r>
              <a:rPr lang="fr-CH" dirty="0"/>
              <a:t> aber, </a:t>
            </a:r>
            <a:r>
              <a:rPr lang="fr-CH" dirty="0" err="1"/>
              <a:t>dass</a:t>
            </a:r>
            <a:r>
              <a:rPr lang="fr-CH" dirty="0"/>
              <a:t> der Trend </a:t>
            </a:r>
            <a:r>
              <a:rPr lang="fr-CH" dirty="0" err="1"/>
              <a:t>nach</a:t>
            </a:r>
            <a:r>
              <a:rPr lang="fr-CH" dirty="0"/>
              <a:t> Alter </a:t>
            </a:r>
            <a:r>
              <a:rPr lang="fr-CH" dirty="0" err="1"/>
              <a:t>unterschiedlich</a:t>
            </a:r>
            <a:r>
              <a:rPr lang="fr-CH" dirty="0"/>
              <a:t> </a:t>
            </a:r>
            <a:r>
              <a:rPr lang="fr-CH" dirty="0" err="1"/>
              <a:t>ist</a:t>
            </a:r>
            <a:r>
              <a:rPr lang="fr-CH" dirty="0"/>
              <a:t>;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gibt</a:t>
            </a:r>
            <a:r>
              <a:rPr lang="fr-CH" dirty="0"/>
              <a:t> </a:t>
            </a:r>
            <a:r>
              <a:rPr lang="fr-CH" dirty="0" err="1"/>
              <a:t>nur</a:t>
            </a:r>
            <a:r>
              <a:rPr lang="fr-CH" dirty="0"/>
              <a:t> </a:t>
            </a:r>
            <a:r>
              <a:rPr lang="fr-CH" dirty="0" err="1"/>
              <a:t>noch</a:t>
            </a:r>
            <a:r>
              <a:rPr lang="fr-CH" dirty="0"/>
              <a:t> </a:t>
            </a:r>
            <a:r>
              <a:rPr lang="fr-CH" dirty="0" err="1"/>
              <a:t>eine</a:t>
            </a:r>
            <a:r>
              <a:rPr lang="fr-CH" dirty="0"/>
              <a:t> </a:t>
            </a:r>
            <a:r>
              <a:rPr lang="fr-CH" dirty="0" err="1"/>
              <a:t>Heimatkategorie</a:t>
            </a:r>
            <a:r>
              <a:rPr lang="fr-CH" dirty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(TF): </a:t>
            </a:r>
            <a:r>
              <a:rPr lang="fr-CH" dirty="0" err="1"/>
              <a:t>Zuerst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, </a:t>
            </a:r>
            <a:r>
              <a:rPr lang="fr-CH" dirty="0" err="1"/>
              <a:t>dann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a, </a:t>
            </a:r>
            <a:r>
              <a:rPr lang="fr-CH" dirty="0" err="1"/>
              <a:t>dann</a:t>
            </a:r>
            <a:r>
              <a:rPr lang="fr-CH" dirty="0"/>
              <a:t> TF </a:t>
            </a:r>
            <a:r>
              <a:rPr lang="fr-CH" dirty="0" err="1"/>
              <a:t>berechnen</a:t>
            </a:r>
            <a:r>
              <a:rPr lang="fr-CH" dirty="0"/>
              <a:t> (Rate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err="1"/>
              <a:t>ya</a:t>
            </a:r>
            <a:r>
              <a:rPr lang="fr-CH" dirty="0"/>
              <a:t> </a:t>
            </a:r>
            <a:r>
              <a:rPr lang="fr-CH" dirty="0" err="1"/>
              <a:t>durch</a:t>
            </a:r>
            <a:r>
              <a:rPr lang="fr-CH" dirty="0"/>
              <a:t> Rate </a:t>
            </a:r>
            <a:r>
              <a:rPr lang="fr-CH" dirty="0" err="1"/>
              <a:t>nach</a:t>
            </a:r>
            <a:r>
              <a:rPr lang="fr-CH" dirty="0"/>
              <a:t> a)</a:t>
            </a: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1: zeitunabhängige Einbürgerungsrate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4747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Alter = 34, Herkunft = Schweiz</a:t>
            </a: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Geschlecht = weiblich,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Teil 2: Trendfaktor (2a: Rate nach Jahr und Alter)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2a: Rate nach Jahr und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2b: Rate nach Alter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 und ausländische Population: Filter über Alter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Population: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LOESS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Jahr = 2035, Heimat = Schweiz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657109D-C129-45EA-913A-DD3B9B46877D}"/>
              </a:ext>
            </a:extLst>
          </p:cNvPr>
          <p:cNvGrpSpPr/>
          <p:nvPr/>
        </p:nvGrpSpPr>
        <p:grpSpPr>
          <a:xfrm>
            <a:off x="4994807" y="2808340"/>
            <a:ext cx="1362086" cy="289811"/>
            <a:chOff x="1184657" y="2005662"/>
            <a:chExt cx="1362086" cy="289811"/>
          </a:xfrm>
        </p:grpSpPr>
        <p:sp>
          <p:nvSpPr>
            <p:cNvPr id="18" name="Abgerundetes Rechteck 29">
              <a:extLst>
                <a:ext uri="{FF2B5EF4-FFF2-40B4-BE49-F238E27FC236}">
                  <a16:creationId xmlns:a16="http://schemas.microsoft.com/office/drawing/2014/main" id="{04F038D0-C504-4C22-930A-E6C8A538E5F0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E9F344-9B7B-447D-AD05-E84A1817F47F}"/>
                </a:ext>
              </a:extLst>
            </p:cNvPr>
            <p:cNvSpPr txBox="1"/>
            <p:nvPr/>
          </p:nvSpPr>
          <p:spPr>
            <a:xfrm>
              <a:off x="1184657" y="2005662"/>
              <a:ext cx="1362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bir_fer_span_pred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3C3E98-E910-4A71-899F-0E1B453C40BA}"/>
              </a:ext>
            </a:extLst>
          </p:cNvPr>
          <p:cNvGrpSpPr/>
          <p:nvPr/>
        </p:nvGrpSpPr>
        <p:grpSpPr>
          <a:xfrm>
            <a:off x="4893774" y="3185814"/>
            <a:ext cx="653934" cy="291290"/>
            <a:chOff x="1325778" y="1558614"/>
            <a:chExt cx="653934" cy="291290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F7443133-B363-4CD8-B262-67E1315172D5}"/>
                </a:ext>
              </a:extLst>
            </p:cNvPr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D58645E-81EF-4DD5-B6E1-693825AD56B6}"/>
                </a:ext>
              </a:extLst>
            </p:cNvPr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1C60A57-EFA6-4D17-AD10-DA2285DA3299}"/>
                </a:ext>
              </a:extLst>
            </p:cNvPr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Glätten, damit kein Sprung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Herkunft = Ausland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2c: Trendfaktor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/>
              <a:t>Bei </a:t>
            </a:r>
            <a:r>
              <a:rPr lang="fr-CH" dirty="0" err="1"/>
              <a:t>geringer</a:t>
            </a:r>
            <a:r>
              <a:rPr lang="fr-CH" dirty="0"/>
              <a:t> Rate: </a:t>
            </a:r>
            <a:r>
              <a:rPr lang="fr-CH" dirty="0" err="1"/>
              <a:t>bestimmter</a:t>
            </a:r>
            <a:r>
              <a:rPr lang="fr-CH" dirty="0"/>
              <a:t> </a:t>
            </a:r>
            <a:r>
              <a:rPr lang="fr-CH" dirty="0" err="1"/>
              <a:t>Trendfaktor</a:t>
            </a:r>
            <a:r>
              <a:rPr lang="fr-CH" dirty="0"/>
              <a:t> </a:t>
            </a:r>
            <a:r>
              <a:rPr lang="fr-CH" dirty="0" err="1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Trendfaktor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= 2019, Herkunft = Ausland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2d: Einbürgerungsrate </a:t>
            </a:r>
            <a:br>
              <a:rPr lang="de-CH" dirty="0"/>
            </a:br>
            <a:r>
              <a:rPr lang="de-CH" dirty="0"/>
              <a:t>(Trend, berechnet mit  Trendfaktor)</a:t>
            </a:r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Glätten (nach Anwendung des Trendfaktors)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Einbürgerungs-rate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Jahr = 2030, </a:t>
            </a:r>
            <a:br>
              <a:rPr lang="de-CH" sz="1200" dirty="0">
                <a:latin typeface="Calibri" panose="020F0502020204030204" pitchFamily="34" charset="0"/>
              </a:rPr>
            </a:br>
            <a:r>
              <a:rPr lang="de-CH" sz="1200" dirty="0">
                <a:latin typeface="Calibri" panose="020F0502020204030204" pitchFamily="34" charset="0"/>
              </a:rPr>
              <a:t>Geschlecht = weiblich, Herkunft = Ausland</a:t>
            </a: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65004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car_resi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5323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car_plot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154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359217" y="1412775"/>
            <a:ext cx="6768753" cy="4201799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674086" y="4323692"/>
            <a:ext cx="144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Parameterwert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72839" y="2492896"/>
            <a:ext cx="0" cy="223776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526108" y="2411140"/>
            <a:ext cx="157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Flächen (Kapazität)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798985" y="1626619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3132508" y="4730660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0%</a:t>
            </a:r>
          </a:p>
        </p:txBody>
      </p:sp>
      <p:cxnSp>
        <p:nvCxnSpPr>
          <p:cNvPr id="35" name="Gerader Verbinder 34"/>
          <p:cNvCxnSpPr>
            <a:endCxn id="37" idx="3"/>
          </p:cNvCxnSpPr>
          <p:nvPr/>
        </p:nvCxnSpPr>
        <p:spPr bwMode="auto">
          <a:xfrm flipV="1">
            <a:off x="3483934" y="3030887"/>
            <a:ext cx="2404652" cy="1300445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Ellipse 35"/>
          <p:cNvSpPr/>
          <p:nvPr/>
        </p:nvSpPr>
        <p:spPr bwMode="auto">
          <a:xfrm>
            <a:off x="3424617" y="4262677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5869563" y="2920013"/>
            <a:ext cx="129897" cy="129897"/>
          </a:xfrm>
          <a:prstGeom prst="ellipse">
            <a:avLst/>
          </a:pr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>
            <a:off x="3097932" y="2996952"/>
            <a:ext cx="2842220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940152" y="2996952"/>
            <a:ext cx="0" cy="1592721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r Verbinder 39"/>
          <p:cNvCxnSpPr/>
          <p:nvPr/>
        </p:nvCxnSpPr>
        <p:spPr bwMode="auto">
          <a:xfrm>
            <a:off x="3491880" y="4337546"/>
            <a:ext cx="1" cy="249667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>
            <a:off x="3077761" y="4339156"/>
            <a:ext cx="406199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rot="5400000">
            <a:off x="3100550" y="2861952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 rot="5400000">
            <a:off x="3070189" y="4202546"/>
            <a:ext cx="0" cy="270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Gerader Verbinder 6"/>
          <p:cNvCxnSpPr/>
          <p:nvPr/>
        </p:nvCxnSpPr>
        <p:spPr bwMode="auto">
          <a:xfrm>
            <a:off x="3489536" y="4483720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1437126" y="2841102"/>
            <a:ext cx="156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gemäss KaReB </a:t>
            </a:r>
          </a:p>
        </p:txBody>
      </p:sp>
      <p:cxnSp>
        <p:nvCxnSpPr>
          <p:cNvPr id="18" name="Gerade Verbindung mit Pfeil 17"/>
          <p:cNvCxnSpPr>
            <a:stCxn id="58" idx="2"/>
          </p:cNvCxnSpPr>
          <p:nvPr/>
        </p:nvCxnSpPr>
        <p:spPr bwMode="auto">
          <a:xfrm flipV="1">
            <a:off x="5181972" y="3409950"/>
            <a:ext cx="0" cy="119977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4565045" y="4476045"/>
            <a:ext cx="1375107" cy="574585"/>
            <a:chOff x="4565045" y="4476045"/>
            <a:chExt cx="1375107" cy="574585"/>
          </a:xfrm>
        </p:grpSpPr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44" name="Gerade Verbindung mit Pfeil 43"/>
          <p:cNvCxnSpPr/>
          <p:nvPr/>
        </p:nvCxnSpPr>
        <p:spPr bwMode="auto">
          <a:xfrm>
            <a:off x="2927840" y="4602294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2136424" y="3181226"/>
            <a:ext cx="89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im Modell verwendet</a:t>
            </a:r>
          </a:p>
        </p:txBody>
      </p:sp>
      <p:cxnSp>
        <p:nvCxnSpPr>
          <p:cNvPr id="56" name="Gerade Verbindung mit Pfeil 55"/>
          <p:cNvCxnSpPr/>
          <p:nvPr/>
        </p:nvCxnSpPr>
        <p:spPr bwMode="auto">
          <a:xfrm flipH="1">
            <a:off x="3097932" y="3409950"/>
            <a:ext cx="2084041" cy="0"/>
          </a:xfrm>
          <a:prstGeom prst="straightConnector1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/>
          <p:cNvSpPr txBox="1"/>
          <p:nvPr/>
        </p:nvSpPr>
        <p:spPr>
          <a:xfrm>
            <a:off x="2312218" y="4183632"/>
            <a:ext cx="667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0 m</a:t>
            </a:r>
            <a:r>
              <a:rPr lang="de-CH" sz="1200" b="1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6016349" y="4756603"/>
            <a:ext cx="77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100%</a:t>
            </a:r>
          </a:p>
        </p:txBody>
      </p:sp>
      <p:cxnSp>
        <p:nvCxnSpPr>
          <p:cNvPr id="43" name="Gerader Verbinder 42"/>
          <p:cNvCxnSpPr/>
          <p:nvPr/>
        </p:nvCxnSpPr>
        <p:spPr bwMode="auto">
          <a:xfrm>
            <a:off x="6372200" y="4475067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5324748" y="4960690"/>
            <a:ext cx="1185595" cy="440910"/>
            <a:chOff x="4307431" y="5780126"/>
            <a:chExt cx="1185595" cy="440910"/>
          </a:xfrm>
        </p:grpSpPr>
        <p:sp>
          <p:nvSpPr>
            <p:cNvPr id="50" name="Pfeil nach unten 49"/>
            <p:cNvSpPr/>
            <p:nvPr/>
          </p:nvSpPr>
          <p:spPr bwMode="auto">
            <a:xfrm flipV="1">
              <a:off x="4816346" y="57801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4307431" y="5929075"/>
              <a:ext cx="1185595" cy="291961"/>
              <a:chOff x="4030571" y="4962218"/>
              <a:chExt cx="1185595" cy="291961"/>
            </a:xfrm>
          </p:grpSpPr>
          <p:sp>
            <p:nvSpPr>
              <p:cNvPr id="52" name="Abgerundetes Rechteck 51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car_uti_input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72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88549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14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car_pp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1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Herkunft: Baby und Mutter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635896" y="320745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259632" y="1484784"/>
            <a:ext cx="6480720" cy="4320480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2640791" y="2132856"/>
            <a:ext cx="0" cy="266429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259632" y="2053921"/>
            <a:ext cx="13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Inanspruchnahme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pro Jahr in %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2933052" y="237865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3933475" y="1698627"/>
            <a:ext cx="2366717" cy="578245"/>
            <a:chOff x="3489536" y="1584387"/>
            <a:chExt cx="2366717" cy="578245"/>
          </a:xfrm>
        </p:grpSpPr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489536" y="1638046"/>
              <a:ext cx="2366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Altstetten,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Eigentumsart = Gemeinnützig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940152" y="3764900"/>
            <a:ext cx="1321163" cy="288724"/>
            <a:chOff x="4365523" y="3754192"/>
            <a:chExt cx="1321163" cy="288724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4478474" y="3765917"/>
              <a:ext cx="1083538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365523" y="3754192"/>
              <a:ext cx="1321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car_lamda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6905554" y="4659273"/>
            <a:ext cx="769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Jahre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623626" y="4779136"/>
            <a:ext cx="105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Beginn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979894" y="4788686"/>
            <a:ext cx="125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Ende der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Szenarien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187806" y="4796257"/>
            <a:ext cx="125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Zieljahr</a:t>
            </a: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3153046" y="2699683"/>
            <a:ext cx="0" cy="1953453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r Verbinder 38"/>
          <p:cNvCxnSpPr/>
          <p:nvPr/>
        </p:nvCxnSpPr>
        <p:spPr bwMode="auto">
          <a:xfrm>
            <a:off x="5816007" y="4437112"/>
            <a:ext cx="0" cy="216024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reihandform 6"/>
          <p:cNvSpPr/>
          <p:nvPr/>
        </p:nvSpPr>
        <p:spPr bwMode="auto">
          <a:xfrm>
            <a:off x="3155214" y="2699683"/>
            <a:ext cx="2667000" cy="1957754"/>
          </a:xfrm>
          <a:custGeom>
            <a:avLst/>
            <a:gdLst>
              <a:gd name="connsiteX0" fmla="*/ 5861 w 2667000"/>
              <a:gd name="connsiteY0" fmla="*/ 1946031 h 1957754"/>
              <a:gd name="connsiteX1" fmla="*/ 2661138 w 2667000"/>
              <a:gd name="connsiteY1" fmla="*/ 1957754 h 1957754"/>
              <a:gd name="connsiteX2" fmla="*/ 2667000 w 2667000"/>
              <a:gd name="connsiteY2" fmla="*/ 1735015 h 1957754"/>
              <a:gd name="connsiteX3" fmla="*/ 2397369 w 2667000"/>
              <a:gd name="connsiteY3" fmla="*/ 1682262 h 1957754"/>
              <a:gd name="connsiteX4" fmla="*/ 2145323 w 2667000"/>
              <a:gd name="connsiteY4" fmla="*/ 1635369 h 1957754"/>
              <a:gd name="connsiteX5" fmla="*/ 1822938 w 2667000"/>
              <a:gd name="connsiteY5" fmla="*/ 1570892 h 1957754"/>
              <a:gd name="connsiteX6" fmla="*/ 1529861 w 2667000"/>
              <a:gd name="connsiteY6" fmla="*/ 1482969 h 1957754"/>
              <a:gd name="connsiteX7" fmla="*/ 1289538 w 2667000"/>
              <a:gd name="connsiteY7" fmla="*/ 1389185 h 1957754"/>
              <a:gd name="connsiteX8" fmla="*/ 996461 w 2667000"/>
              <a:gd name="connsiteY8" fmla="*/ 1236785 h 1957754"/>
              <a:gd name="connsiteX9" fmla="*/ 779584 w 2667000"/>
              <a:gd name="connsiteY9" fmla="*/ 1084385 h 1957754"/>
              <a:gd name="connsiteX10" fmla="*/ 592015 w 2667000"/>
              <a:gd name="connsiteY10" fmla="*/ 914400 h 1957754"/>
              <a:gd name="connsiteX11" fmla="*/ 451338 w 2667000"/>
              <a:gd name="connsiteY11" fmla="*/ 750277 h 1957754"/>
              <a:gd name="connsiteX12" fmla="*/ 328246 w 2667000"/>
              <a:gd name="connsiteY12" fmla="*/ 580292 h 1957754"/>
              <a:gd name="connsiteX13" fmla="*/ 205153 w 2667000"/>
              <a:gd name="connsiteY13" fmla="*/ 381000 h 1957754"/>
              <a:gd name="connsiteX14" fmla="*/ 82061 w 2667000"/>
              <a:gd name="connsiteY14" fmla="*/ 158262 h 1957754"/>
              <a:gd name="connsiteX15" fmla="*/ 0 w 2667000"/>
              <a:gd name="connsiteY15" fmla="*/ 0 h 1957754"/>
              <a:gd name="connsiteX16" fmla="*/ 5861 w 2667000"/>
              <a:gd name="connsiteY16" fmla="*/ 1946031 h 19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7000" h="1957754">
                <a:moveTo>
                  <a:pt x="5861" y="1946031"/>
                </a:moveTo>
                <a:lnTo>
                  <a:pt x="2661138" y="1957754"/>
                </a:lnTo>
                <a:lnTo>
                  <a:pt x="2667000" y="1735015"/>
                </a:lnTo>
                <a:lnTo>
                  <a:pt x="2397369" y="1682262"/>
                </a:lnTo>
                <a:lnTo>
                  <a:pt x="2145323" y="1635369"/>
                </a:lnTo>
                <a:lnTo>
                  <a:pt x="1822938" y="1570892"/>
                </a:lnTo>
                <a:lnTo>
                  <a:pt x="1529861" y="1482969"/>
                </a:lnTo>
                <a:lnTo>
                  <a:pt x="1289538" y="1389185"/>
                </a:lnTo>
                <a:lnTo>
                  <a:pt x="996461" y="1236785"/>
                </a:lnTo>
                <a:lnTo>
                  <a:pt x="779584" y="1084385"/>
                </a:lnTo>
                <a:lnTo>
                  <a:pt x="592015" y="914400"/>
                </a:lnTo>
                <a:lnTo>
                  <a:pt x="451338" y="750277"/>
                </a:lnTo>
                <a:lnTo>
                  <a:pt x="328246" y="580292"/>
                </a:lnTo>
                <a:lnTo>
                  <a:pt x="205153" y="381000"/>
                </a:lnTo>
                <a:lnTo>
                  <a:pt x="82061" y="158262"/>
                </a:lnTo>
                <a:lnTo>
                  <a:pt x="0" y="0"/>
                </a:lnTo>
                <a:cubicBezTo>
                  <a:pt x="1954" y="648677"/>
                  <a:pt x="3907" y="1297354"/>
                  <a:pt x="5861" y="1946031"/>
                </a:cubicBez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157819" y="2704893"/>
            <a:ext cx="3450276" cy="1850416"/>
          </a:xfrm>
          <a:custGeom>
            <a:avLst/>
            <a:gdLst>
              <a:gd name="connsiteX0" fmla="*/ 0 w 3556000"/>
              <a:gd name="connsiteY0" fmla="*/ 0 h 1507067"/>
              <a:gd name="connsiteX1" fmla="*/ 1126066 w 3556000"/>
              <a:gd name="connsiteY1" fmla="*/ 1049867 h 1507067"/>
              <a:gd name="connsiteX2" fmla="*/ 3556000 w 3556000"/>
              <a:gd name="connsiteY2" fmla="*/ 1507067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0" h="1507067">
                <a:moveTo>
                  <a:pt x="0" y="0"/>
                </a:moveTo>
                <a:cubicBezTo>
                  <a:pt x="266699" y="399344"/>
                  <a:pt x="533399" y="798689"/>
                  <a:pt x="1126066" y="1049867"/>
                </a:cubicBezTo>
                <a:cubicBezTo>
                  <a:pt x="1718733" y="1301045"/>
                  <a:pt x="2637366" y="1404056"/>
                  <a:pt x="3556000" y="1507067"/>
                </a:cubicBezTo>
              </a:path>
            </a:pathLst>
          </a:custGeom>
          <a:noFill/>
          <a:ln w="2222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 bwMode="auto">
          <a:xfrm>
            <a:off x="2504259" y="4653136"/>
            <a:ext cx="495652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>
            <a:off x="5816007" y="4526054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r Verbinder 29"/>
          <p:cNvCxnSpPr/>
          <p:nvPr/>
        </p:nvCxnSpPr>
        <p:spPr bwMode="auto">
          <a:xfrm>
            <a:off x="6608095" y="4518483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153046" y="4527136"/>
            <a:ext cx="0" cy="252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3167012" y="3985814"/>
            <a:ext cx="140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Summe: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Inanspruchnahme </a:t>
            </a:r>
            <a:b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bis zum Zieljahr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5979894" y="4202649"/>
            <a:ext cx="1025679" cy="25269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5857194" y="4172919"/>
            <a:ext cx="128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y = exp (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l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 * </a:t>
            </a:r>
            <a:r>
              <a:rPr lang="de-CH" sz="1200" b="1" dirty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de-CH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t)</a:t>
            </a:r>
          </a:p>
        </p:txBody>
      </p:sp>
      <p:sp>
        <p:nvSpPr>
          <p:cNvPr id="58" name="Pfeil nach unten 57"/>
          <p:cNvSpPr/>
          <p:nvPr/>
        </p:nvSpPr>
        <p:spPr bwMode="auto">
          <a:xfrm>
            <a:off x="6478032" y="3972864"/>
            <a:ext cx="216024" cy="260406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36096" y="5158466"/>
            <a:ext cx="756685" cy="440910"/>
            <a:chOff x="5488802" y="5197541"/>
            <a:chExt cx="756685" cy="440910"/>
          </a:xfrm>
        </p:grpSpPr>
        <p:sp>
          <p:nvSpPr>
            <p:cNvPr id="37" name="Pfeil nach unten 36"/>
            <p:cNvSpPr/>
            <p:nvPr/>
          </p:nvSpPr>
          <p:spPr bwMode="auto">
            <a:xfrm flipV="1">
              <a:off x="5763384" y="51975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 bwMode="auto">
            <a:xfrm>
              <a:off x="5580112" y="5361452"/>
              <a:ext cx="57606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88802" y="5346490"/>
              <a:ext cx="7566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car_y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866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WOHNFLÄCHENKONSUM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788015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58376" y="1927865"/>
              <a:ext cx="4521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spa_thres_percent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3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spa_window_thres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113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78871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aca_thres_percent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88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Eigentumsart = Gemeinnützig 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aca_window_thres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149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KOPROLI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825302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4979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KoProLi</a:t>
            </a:r>
            <a:r>
              <a:rPr lang="de-CH" dirty="0"/>
              <a:t>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699792" y="1697749"/>
              <a:ext cx="1108948" cy="291091"/>
              <a:chOff x="4672270" y="5224993"/>
              <a:chExt cx="1108948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717588" y="5239085"/>
                <a:ext cx="1063630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672270" y="5224993"/>
                <a:ext cx="1108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5260820" y="1688181"/>
              <a:ext cx="864096" cy="291091"/>
              <a:chOff x="4828772" y="5224993"/>
              <a:chExt cx="864096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828772" y="5239085"/>
                <a:ext cx="86409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906922" y="5224993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pro_lambda_begin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878389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4039</Words>
  <Application>Microsoft Office PowerPoint</Application>
  <PresentationFormat>Bildschirmpräsentation (4:3)</PresentationFormat>
  <Paragraphs>1257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19" baseType="lpstr">
      <vt:lpstr>Arial</vt:lpstr>
      <vt:lpstr>Calibri</vt:lpstr>
      <vt:lpstr>Symbol</vt:lpstr>
      <vt:lpstr>Times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LOESS</vt:lpstr>
      <vt:lpstr>Zukunft: Trend und Mittel</vt:lpstr>
      <vt:lpstr>Zukunft: moving-average-Filter für Knickpunkt</vt:lpstr>
      <vt:lpstr>Zukunft: LOESS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Fit: LOESS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 </vt:lpstr>
      <vt:lpstr>PowerPoint-Präsentation</vt:lpstr>
      <vt:lpstr>Zuzug*: Altersverteilung (Ablauf)</vt:lpstr>
      <vt:lpstr>Zuzug*, Altersverteilung: moving average</vt:lpstr>
      <vt:lpstr>Zuzug*, Altersverteilung: LOESS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 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KoProLi: Verzögerung der Projekte</vt:lpstr>
      <vt:lpstr>KoProLi: Verzögerung der Projekte</vt:lpstr>
      <vt:lpstr>PowerPoint-Präsentation</vt:lpstr>
      <vt:lpstr>Eigentumsart</vt:lpstr>
      <vt:lpstr>Eigentumsart: Filter für Knickpunkt</vt:lpstr>
      <vt:lpstr>PowerPoint-Präsentation</vt:lpstr>
      <vt:lpstr>Abgleich KaReB und KoProLi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Abgleich KaReB und mapWohnbau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</cp:lastModifiedBy>
  <cp:revision>1465</cp:revision>
  <cp:lastPrinted>2015-08-21T20:47:23Z</cp:lastPrinted>
  <dcterms:created xsi:type="dcterms:W3CDTF">2003-11-14T15:38:02Z</dcterms:created>
  <dcterms:modified xsi:type="dcterms:W3CDTF">2022-04-07T15:59:38Z</dcterms:modified>
</cp:coreProperties>
</file>