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7"/>
  </p:notesMasterIdLst>
  <p:handoutMasterIdLst>
    <p:handoutMasterId r:id="rId118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1011" r:id="rId95"/>
    <p:sldId id="1014" r:id="rId96"/>
    <p:sldId id="1015" r:id="rId97"/>
    <p:sldId id="948" r:id="rId98"/>
    <p:sldId id="862" r:id="rId99"/>
    <p:sldId id="863" r:id="rId100"/>
    <p:sldId id="762" r:id="rId101"/>
    <p:sldId id="778" r:id="rId102"/>
    <p:sldId id="872" r:id="rId103"/>
    <p:sldId id="826" r:id="rId104"/>
    <p:sldId id="845" r:id="rId105"/>
    <p:sldId id="844" r:id="rId106"/>
    <p:sldId id="846" r:id="rId107"/>
    <p:sldId id="818" r:id="rId108"/>
    <p:sldId id="822" r:id="rId109"/>
    <p:sldId id="823" r:id="rId110"/>
    <p:sldId id="820" r:id="rId111"/>
    <p:sldId id="824" r:id="rId112"/>
    <p:sldId id="825" r:id="rId113"/>
    <p:sldId id="821" r:id="rId114"/>
    <p:sldId id="827" r:id="rId115"/>
    <p:sldId id="828" r:id="rId116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73"/>
    <a:srgbClr val="60BF97"/>
    <a:srgbClr val="F2F2F2"/>
    <a:srgbClr val="EDC3BF"/>
    <a:srgbClr val="7C85BF"/>
    <a:srgbClr val="7D94C6"/>
    <a:srgbClr val="7FA3CD"/>
    <a:srgbClr val="80B2D4"/>
    <a:srgbClr val="85BED8"/>
    <a:srgbClr val="8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318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3066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494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5754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9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587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77562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578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18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29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92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114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560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753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MAPWOHNBAU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472787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85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 von mapWohnbau)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454940" y="1697749"/>
              <a:ext cx="1641510" cy="291091"/>
              <a:chOff x="4427418" y="5224993"/>
              <a:chExt cx="1641510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map.wohnbau.beginn</a:t>
                </a: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859466" y="1688181"/>
              <a:ext cx="1641510" cy="291091"/>
              <a:chOff x="4427418" y="5224993"/>
              <a:chExt cx="1641510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map.wohnbau.ende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map.lambda.ende</a:t>
                </a: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map.lambda.beginn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169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WOHNFLÄCHENVERBRAUCH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656722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wf.grenze.prozent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41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wf.window.szen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188039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bq.grenze.prozent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3457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bq.window.grenz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974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TODESFALL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Mortalität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Lebenserwartung: spielt es eine Rolle ob die Lebenserwartung (wie im SSZ-Grundangebot) mit </a:t>
            </a:r>
            <a:r>
              <a:rPr lang="de-CH" dirty="0" smtClean="0">
                <a:solidFill>
                  <a:srgbClr val="0066CC"/>
                </a:solidFill>
              </a:rPr>
              <a:t>Todesfällen, Geburten und Bestand </a:t>
            </a:r>
            <a:r>
              <a:rPr lang="de-CH" dirty="0" smtClean="0"/>
              <a:t>berechnet wird, oder bloss mit der </a:t>
            </a:r>
            <a:r>
              <a:rPr lang="de-CH" dirty="0" smtClean="0">
                <a:solidFill>
                  <a:srgbClr val="0066CC"/>
                </a:solidFill>
              </a:rPr>
              <a:t>Mortalitätsrate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39680"/>
            <a:ext cx="1171575" cy="23050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 flipH="1">
            <a:off x="313184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B3E2D6"/>
              </a:gs>
              <a:gs pos="68176">
                <a:srgbClr val="DAF1D7"/>
              </a:gs>
              <a:gs pos="32000">
                <a:srgbClr val="C7E9D2"/>
              </a:gs>
              <a:gs pos="100000">
                <a:srgbClr val="ECF8DC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 flipH="1">
            <a:off x="385192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89C8D9"/>
              </a:gs>
              <a:gs pos="68176">
                <a:srgbClr val="A0DAD9"/>
              </a:gs>
              <a:gs pos="32000">
                <a:srgbClr val="8DD3DC"/>
              </a:gs>
              <a:gs pos="100000">
                <a:srgbClr val="B3E2D6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 flipH="1">
            <a:off x="457200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68176">
                <a:srgbClr val="85BED8"/>
              </a:gs>
              <a:gs pos="32000">
                <a:srgbClr val="80B2D4"/>
              </a:gs>
              <a:gs pos="100000">
                <a:srgbClr val="89C8D9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 flipH="1">
            <a:off x="529208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52000">
                <a:srgbClr val="7D94C6"/>
              </a:gs>
              <a:gs pos="0">
                <a:srgbClr val="7C85BF"/>
              </a:gs>
              <a:gs pos="100000">
                <a:srgbClr val="7FA3CD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952486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0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683452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40</a:t>
            </a:r>
            <a:endParaRPr lang="de-CH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358267" y="4299847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100</a:t>
            </a:r>
            <a:endParaRPr lang="de-CH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068859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4</a:t>
            </a:r>
            <a:r>
              <a:rPr lang="de-CH" sz="1200" dirty="0" smtClean="0"/>
              <a:t>00</a:t>
            </a:r>
            <a:endParaRPr lang="de-CH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798427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771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Basisjahre festlegen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 (Zürich, Schweiz)</a:t>
            </a:r>
          </a:p>
          <a:p>
            <a:endParaRPr lang="de-CH" dirty="0" smtClean="0"/>
          </a:p>
          <a:p>
            <a:r>
              <a:rPr lang="de-CH" dirty="0" smtClean="0"/>
              <a:t>Warum auch Schweiz? Geht je darum Basisjahre zu wählen, bei denen sich das </a:t>
            </a:r>
            <a:r>
              <a:rPr lang="de-CH" dirty="0" smtClean="0">
                <a:solidFill>
                  <a:srgbClr val="0066CC"/>
                </a:solidFill>
              </a:rPr>
              <a:t>Verhältnis</a:t>
            </a:r>
            <a:r>
              <a:rPr lang="de-CH" dirty="0" smtClean="0"/>
              <a:t> zwischen den Mortalitätsraten Zürich / Schweiz nicht beträchtlich ändert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Zürich: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Todesfälle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Bestand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Schweiz: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Schweiz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In den </a:t>
            </a:r>
            <a:r>
              <a:rPr lang="de-CH" dirty="0" err="1" smtClean="0"/>
              <a:t>Tails</a:t>
            </a:r>
            <a:r>
              <a:rPr lang="de-CH" dirty="0" smtClean="0"/>
              <a:t>: Median über Altersjahre </a:t>
            </a:r>
            <a:br>
              <a:rPr lang="de-CH" dirty="0" smtClean="0"/>
            </a:br>
            <a:r>
              <a:rPr lang="de-CH" dirty="0" smtClean="0"/>
              <a:t>(sonst hoher Einfluss einzelner Werte in den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GAM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Verhältnis der Mortalitätsraten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(Zürich / Schweiz)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1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Zuzugsrate*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Wegzugsrate*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</a:t>
            </a:r>
            <a:r>
              <a:rPr lang="de-CH" dirty="0" err="1" smtClean="0"/>
              <a:t>Wegzüge</a:t>
            </a:r>
            <a:r>
              <a:rPr lang="de-CH" dirty="0" smtClean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</a:t>
            </a:r>
            <a:r>
              <a:rPr lang="de-CH" dirty="0" err="1" smtClean="0"/>
              <a:t>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Glätten nach Alter (Umzug und Zuzug*) für verschiedene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berechnen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gemäss den zwei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Altersjahre nach </a:t>
            </a:r>
            <a:r>
              <a:rPr lang="de-CH" dirty="0" err="1" smtClean="0"/>
              <a:t>age-max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Zuzug*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Wegzug*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Ideen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gesetzliche</a:t>
            </a:r>
            <a:r>
              <a:rPr lang="fr-CH" dirty="0" smtClean="0"/>
              <a:t> </a:t>
            </a:r>
            <a:r>
              <a:rPr lang="fr-CH" dirty="0" err="1" smtClean="0"/>
              <a:t>Bestimmungen</a:t>
            </a:r>
            <a:r>
              <a:rPr lang="fr-CH" dirty="0" smtClean="0"/>
              <a:t> </a:t>
            </a:r>
            <a:r>
              <a:rPr lang="fr-CH" dirty="0" err="1" smtClean="0"/>
              <a:t>prägen</a:t>
            </a:r>
            <a:r>
              <a:rPr lang="fr-CH" dirty="0" smtClean="0"/>
              <a:t> die </a:t>
            </a:r>
            <a:r>
              <a:rPr lang="fr-CH" dirty="0" err="1" smtClean="0"/>
              <a:t>ganze</a:t>
            </a:r>
            <a:r>
              <a:rPr lang="fr-CH" dirty="0" smtClean="0"/>
              <a:t> Stadt </a:t>
            </a:r>
            <a:r>
              <a:rPr lang="fr-CH" dirty="0"/>
              <a:t>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smtClean="0"/>
              <a:t>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Geschlecht</a:t>
            </a:r>
            <a:r>
              <a:rPr lang="fr-CH" dirty="0" smtClean="0"/>
              <a:t>: </a:t>
            </a:r>
            <a:r>
              <a:rPr lang="fr-CH" dirty="0" err="1" smtClean="0"/>
              <a:t>Daten</a:t>
            </a:r>
            <a:r>
              <a:rPr lang="fr-CH" dirty="0" smtClean="0"/>
              <a:t> </a:t>
            </a:r>
            <a:r>
              <a:rPr lang="fr-CH" dirty="0" err="1" smtClean="0"/>
              <a:t>zeigen</a:t>
            </a:r>
            <a:r>
              <a:rPr lang="fr-CH" dirty="0" smtClean="0"/>
              <a:t> </a:t>
            </a:r>
            <a:r>
              <a:rPr lang="fr-CH" dirty="0" err="1" smtClean="0"/>
              <a:t>unterschiedliche</a:t>
            </a:r>
            <a:r>
              <a:rPr lang="fr-CH" dirty="0" smtClean="0"/>
              <a:t> </a:t>
            </a:r>
            <a:r>
              <a:rPr lang="fr-CH" dirty="0" err="1" smtClean="0"/>
              <a:t>Einbürgerungsraten</a:t>
            </a:r>
            <a:r>
              <a:rPr lang="fr-CH" dirty="0" smtClean="0"/>
              <a:t>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Geschlecht</a:t>
            </a:r>
            <a:r>
              <a:rPr lang="fr-CH" dirty="0" smtClean="0"/>
              <a:t> (</a:t>
            </a:r>
            <a:r>
              <a:rPr lang="fr-CH" dirty="0" err="1" smtClean="0"/>
              <a:t>ev</a:t>
            </a:r>
            <a:r>
              <a:rPr lang="fr-CH" dirty="0" smtClean="0"/>
              <a:t>. </a:t>
            </a:r>
            <a:r>
              <a:rPr lang="fr-CH" dirty="0" err="1" smtClean="0"/>
              <a:t>wegen</a:t>
            </a:r>
            <a:r>
              <a:rPr lang="fr-CH" dirty="0" smtClean="0"/>
              <a:t> </a:t>
            </a:r>
            <a:r>
              <a:rPr lang="fr-CH" dirty="0" err="1" smtClean="0"/>
              <a:t>Eheschliessung</a:t>
            </a:r>
            <a:r>
              <a:rPr lang="fr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zwei Teile 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1: </a:t>
            </a:r>
            <a:r>
              <a:rPr lang="fr-CH" dirty="0" err="1" smtClean="0"/>
              <a:t>Zeitunabhängige</a:t>
            </a:r>
            <a:r>
              <a:rPr lang="fr-CH" dirty="0" smtClean="0"/>
              <a:t> </a:t>
            </a:r>
            <a:r>
              <a:rPr lang="fr-CH" dirty="0" err="1" smtClean="0"/>
              <a:t>Einbürgerungsrate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jetzt</a:t>
            </a:r>
            <a:r>
              <a:rPr lang="fr-CH" dirty="0" smtClean="0"/>
              <a:t> </a:t>
            </a:r>
            <a:r>
              <a:rPr lang="fr-CH" dirty="0" err="1" smtClean="0"/>
              <a:t>ohnehin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2: </a:t>
            </a:r>
            <a:r>
              <a:rPr lang="fr-CH" dirty="0" err="1" smtClean="0"/>
              <a:t>Zeitliche</a:t>
            </a:r>
            <a:r>
              <a:rPr lang="fr-CH" dirty="0" smtClean="0"/>
              <a:t> </a:t>
            </a:r>
            <a:r>
              <a:rPr lang="fr-CH" dirty="0" err="1" smtClean="0"/>
              <a:t>Prognose</a:t>
            </a:r>
            <a:r>
              <a:rPr lang="fr-CH" dirty="0" smtClean="0"/>
              <a:t> (</a:t>
            </a: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Altersjahr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(die Plots </a:t>
            </a:r>
            <a:r>
              <a:rPr lang="fr-CH" dirty="0" err="1" smtClean="0"/>
              <a:t>zeigen</a:t>
            </a:r>
            <a:r>
              <a:rPr lang="fr-CH" dirty="0" smtClean="0"/>
              <a:t> aber, </a:t>
            </a:r>
            <a:r>
              <a:rPr lang="fr-CH" dirty="0" err="1" smtClean="0"/>
              <a:t>dass</a:t>
            </a:r>
            <a:r>
              <a:rPr lang="fr-CH" dirty="0" smtClean="0"/>
              <a:t> der Trend </a:t>
            </a:r>
            <a:r>
              <a:rPr lang="fr-CH" dirty="0" err="1" smtClean="0"/>
              <a:t>nach</a:t>
            </a:r>
            <a:r>
              <a:rPr lang="fr-CH" dirty="0" smtClean="0"/>
              <a:t> Alter </a:t>
            </a:r>
            <a:r>
              <a:rPr lang="fr-CH" dirty="0" err="1" smtClean="0"/>
              <a:t>unterschiedlich</a:t>
            </a:r>
            <a:r>
              <a:rPr lang="fr-CH" dirty="0" smtClean="0"/>
              <a:t> </a:t>
            </a:r>
            <a:r>
              <a:rPr lang="fr-CH" dirty="0" err="1" smtClean="0"/>
              <a:t>ist</a:t>
            </a:r>
            <a:r>
              <a:rPr lang="fr-CH" dirty="0" smtClean="0"/>
              <a:t>; </a:t>
            </a:r>
            <a:r>
              <a:rPr lang="fr-CH" dirty="0" err="1" smtClean="0"/>
              <a:t>und</a:t>
            </a:r>
            <a:r>
              <a:rPr lang="fr-CH" dirty="0" smtClean="0"/>
              <a:t> 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(TF): </a:t>
            </a:r>
            <a:r>
              <a:rPr lang="fr-CH" dirty="0" err="1" smtClean="0"/>
              <a:t>Zuerst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, </a:t>
            </a:r>
            <a:r>
              <a:rPr lang="fr-CH" dirty="0" err="1" smtClean="0"/>
              <a:t>dann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a, </a:t>
            </a:r>
            <a:r>
              <a:rPr lang="fr-CH" dirty="0" err="1" smtClean="0"/>
              <a:t>dann</a:t>
            </a:r>
            <a:r>
              <a:rPr lang="fr-CH" dirty="0" smtClean="0"/>
              <a:t> TF </a:t>
            </a:r>
            <a:r>
              <a:rPr lang="fr-CH" dirty="0" err="1" smtClean="0"/>
              <a:t>berechnen</a:t>
            </a:r>
            <a:r>
              <a:rPr lang="fr-CH" dirty="0" smtClean="0"/>
              <a:t> (Rate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 </a:t>
            </a:r>
            <a:r>
              <a:rPr lang="fr-CH" dirty="0" err="1" smtClean="0"/>
              <a:t>durch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1: zeitunabhängige Einbürgerungsrate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2: Trendfaktor</a:t>
            </a:r>
            <a:r>
              <a:rPr lang="de-CH" dirty="0"/>
              <a:t> </a:t>
            </a:r>
            <a:r>
              <a:rPr lang="de-CH" dirty="0" smtClean="0"/>
              <a:t>(2a: Rate nach Jahr und Alter)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2a: Rate nach Jahr und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2b: Rate nach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2c: Trendfaktor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Rate: </a:t>
            </a:r>
            <a:r>
              <a:rPr lang="fr-CH" dirty="0" err="1" smtClean="0"/>
              <a:t>bestimmter</a:t>
            </a:r>
            <a:r>
              <a:rPr lang="fr-CH" dirty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</a:t>
            </a:r>
            <a:r>
              <a:rPr lang="fr-CH" dirty="0" err="1" smtClean="0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Trendfaktor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2d: Einbürgerungsrate </a:t>
            </a:r>
            <a:br>
              <a:rPr lang="de-CH" dirty="0" smtClean="0"/>
            </a:br>
            <a:r>
              <a:rPr lang="de-CH" dirty="0" smtClean="0"/>
              <a:t>(Trend, berechnet mit  Trendfaktor)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r>
              <a:rPr lang="de-CH" dirty="0"/>
              <a:t> </a:t>
            </a:r>
            <a:r>
              <a:rPr lang="de-CH" dirty="0" smtClean="0"/>
              <a:t>(nach Anwendung des Trendfaktors)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Jahr = 2030, </a:t>
            </a:r>
            <a:br>
              <a:rPr lang="de-CH" sz="1200" dirty="0" smtClean="0">
                <a:latin typeface="Calibri" panose="020F0502020204030204" pitchFamily="34" charset="0"/>
              </a:rPr>
            </a:b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WOHNFLÄCHENKONSUM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88015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58376" y="1927865"/>
              <a:ext cx="452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Höngg</a:t>
              </a:r>
              <a:r>
                <a:rPr lang="de-CH" sz="1200" dirty="0" smtClean="0">
                  <a:latin typeface="Calibri" panose="020F0502020204030204" pitchFamily="34" charset="0"/>
                </a:rPr>
                <a:t>, Eigentumsart </a:t>
              </a:r>
              <a:r>
                <a:rPr lang="de-CH" sz="1200" dirty="0">
                  <a:latin typeface="Calibri" panose="020F0502020204030204" pitchFamily="34" charset="0"/>
                </a:rPr>
                <a:t>= g</a:t>
              </a:r>
              <a:r>
                <a:rPr lang="de-CH" sz="1200" dirty="0" smtClean="0">
                  <a:latin typeface="Calibri" panose="020F0502020204030204" pitchFamily="34" charset="0"/>
                </a:rPr>
                <a:t>emeinnützig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spa_thres_percent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spa_prop_trend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3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Höngg</a:t>
              </a:r>
              <a:r>
                <a:rPr lang="de-CH" sz="1200" dirty="0" smtClean="0">
                  <a:latin typeface="Calibri" panose="020F0502020204030204" pitchFamily="34" charset="0"/>
                </a:rPr>
                <a:t>, Eigentumsart </a:t>
              </a:r>
              <a:r>
                <a:rPr lang="de-CH" sz="1200" dirty="0">
                  <a:latin typeface="Calibri" panose="020F0502020204030204" pitchFamily="34" charset="0"/>
                </a:rPr>
                <a:t>= g</a:t>
              </a:r>
              <a:r>
                <a:rPr lang="de-CH" sz="1200" dirty="0" smtClean="0">
                  <a:latin typeface="Calibri" panose="020F0502020204030204" pitchFamily="34" charset="0"/>
                </a:rPr>
                <a:t>emeinnützig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spa_window_thres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11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BELEGUNGSQUOTE</a:t>
            </a:r>
            <a:endParaRPr lang="de-CH" sz="2400" dirty="0" smtClean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78871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Höngg</a:t>
              </a:r>
              <a:r>
                <a:rPr lang="de-CH" sz="1200" dirty="0" smtClean="0">
                  <a:latin typeface="Calibri" panose="020F0502020204030204" pitchFamily="34" charset="0"/>
                </a:rPr>
                <a:t>, </a:t>
              </a:r>
              <a:r>
                <a:rPr lang="de-CH" sz="1200" dirty="0" smtClean="0">
                  <a:latin typeface="Calibri" panose="020F0502020204030204" pitchFamily="34" charset="0"/>
                </a:rPr>
                <a:t>Eigentumsart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Gemeinnützig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aca_thres_percent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8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Höngg</a:t>
              </a:r>
              <a:r>
                <a:rPr lang="de-CH" sz="1200" dirty="0" smtClean="0">
                  <a:latin typeface="Calibri" panose="020F0502020204030204" pitchFamily="34" charset="0"/>
                </a:rPr>
                <a:t>, Eigentumsart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Gemeinnützig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149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3329</Words>
  <Application>Microsoft Office PowerPoint</Application>
  <PresentationFormat>Bildschirmpräsentation (4:3)</PresentationFormat>
  <Paragraphs>1266</Paragraphs>
  <Slides>115</Slides>
  <Notes>115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115</vt:i4>
      </vt:variant>
    </vt:vector>
  </HeadingPairs>
  <TitlesOfParts>
    <vt:vector size="121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PowerPoint-Präsentation</vt:lpstr>
      <vt:lpstr>mapWohnbau: Verzögerung der Projekte</vt:lpstr>
      <vt:lpstr>mapWohnbau: Verzögerung der Projekte</vt:lpstr>
      <vt:lpstr>Abgleich KaReB und mapWohnbau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1398</cp:revision>
  <cp:lastPrinted>2015-08-21T20:47:23Z</cp:lastPrinted>
  <dcterms:created xsi:type="dcterms:W3CDTF">2003-11-14T15:38:02Z</dcterms:created>
  <dcterms:modified xsi:type="dcterms:W3CDTF">2021-09-28T06:39:35Z</dcterms:modified>
</cp:coreProperties>
</file>