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1026" r:id="rId36"/>
    <p:sldId id="1027" r:id="rId37"/>
    <p:sldId id="1028" r:id="rId38"/>
    <p:sldId id="1029" r:id="rId39"/>
    <p:sldId id="1030" r:id="rId40"/>
    <p:sldId id="1031" r:id="rId41"/>
    <p:sldId id="1032" r:id="rId42"/>
    <p:sldId id="1033" r:id="rId43"/>
    <p:sldId id="1034" r:id="rId44"/>
    <p:sldId id="1035" r:id="rId45"/>
    <p:sldId id="1036" r:id="rId46"/>
    <p:sldId id="1037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1016" r:id="rId98"/>
    <p:sldId id="1017" r:id="rId99"/>
    <p:sldId id="1018" r:id="rId100"/>
    <p:sldId id="1021" r:id="rId101"/>
    <p:sldId id="1022" r:id="rId102"/>
    <p:sldId id="1023" r:id="rId103"/>
    <p:sldId id="1020" r:id="rId104"/>
    <p:sldId id="1019" r:id="rId105"/>
    <p:sldId id="948" r:id="rId106"/>
    <p:sldId id="862" r:id="rId107"/>
    <p:sldId id="863" r:id="rId108"/>
    <p:sldId id="762" r:id="rId109"/>
    <p:sldId id="778" r:id="rId110"/>
    <p:sldId id="872" r:id="rId111"/>
    <p:sldId id="846" r:id="rId112"/>
    <p:sldId id="821" r:id="rId113"/>
    <p:sldId id="827" r:id="rId114"/>
    <p:sldId id="828" r:id="rId115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F97"/>
    <a:srgbClr val="6699FF"/>
    <a:srgbClr val="E67D73"/>
    <a:srgbClr val="F2F2F2"/>
    <a:srgbClr val="EDC3BF"/>
    <a:srgbClr val="7C85BF"/>
    <a:srgbClr val="7D94C6"/>
    <a:srgbClr val="7FA3CD"/>
    <a:srgbClr val="80B2D4"/>
    <a:srgbClr val="85B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5735" autoAdjust="0"/>
  </p:normalViewPr>
  <p:slideViewPr>
    <p:cSldViewPr>
      <p:cViewPr varScale="1">
        <p:scale>
          <a:sx n="121" d="100"/>
          <a:sy n="121" d="100"/>
        </p:scale>
        <p:origin x="1194" y="108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9006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036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080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61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85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143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3055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885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0937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17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4919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0659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100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2541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400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4075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6889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409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555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Fertilitätsraten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Plots, Ziele</a:t>
            </a:r>
            <a:br>
              <a:rPr lang="de-DE" dirty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Zusätzlich: nach Alter? Nach Quartier? Nach Alter und Quartier? </a:t>
            </a:r>
            <a:r>
              <a:rPr lang="de-CH" dirty="0">
                <a:sym typeface="Wingdings" panose="05000000000000000000" pitchFamily="2" charset="2"/>
              </a:rPr>
              <a:t> Herkunft der Mutter und Quartier</a:t>
            </a:r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endParaRPr lang="de-CH" dirty="0"/>
          </a:p>
          <a:p>
            <a:r>
              <a:rPr lang="de-CH" dirty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Dominierende Einflussfaktoren finden </a:t>
            </a:r>
            <a:br>
              <a:rPr lang="de-CH" dirty="0"/>
            </a:br>
            <a:r>
              <a:rPr lang="de-CH" dirty="0"/>
              <a:t>(Herkunft der Mutter und Quartier) </a:t>
            </a:r>
            <a:r>
              <a:rPr lang="de-CH" dirty="0">
                <a:sym typeface="Wingdings" panose="05000000000000000000" pitchFamily="2" charset="2"/>
              </a:rPr>
              <a:t> für das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644544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1772816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gemeinnützig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927865"/>
            <a:ext cx="5178" cy="28692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36084" y="3066090"/>
            <a:ext cx="126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own_prop_trend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Gerader Verbinder 31"/>
          <p:cNvCxnSpPr/>
          <p:nvPr/>
        </p:nvCxnSpPr>
        <p:spPr bwMode="auto">
          <a:xfrm flipV="1">
            <a:off x="3460620" y="2494569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 flipV="1">
            <a:off x="3472034" y="4625555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uppieren 34"/>
          <p:cNvGrpSpPr/>
          <p:nvPr/>
        </p:nvGrpSpPr>
        <p:grpSpPr>
          <a:xfrm>
            <a:off x="1372103" y="4496762"/>
            <a:ext cx="1864007" cy="290902"/>
            <a:chOff x="967969" y="2849221"/>
            <a:chExt cx="1660121" cy="290902"/>
          </a:xfrm>
        </p:grpSpPr>
        <p:sp>
          <p:nvSpPr>
            <p:cNvPr id="36" name="Abgerundetes Rechteck 35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325966" y="2375665"/>
            <a:ext cx="1864007" cy="290902"/>
            <a:chOff x="967969" y="2849221"/>
            <a:chExt cx="1660121" cy="29090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2642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gemeinnützig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475852" y="2437607"/>
              <a:ext cx="1457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</p:spTree>
    <p:extLst>
      <p:ext uri="{BB962C8B-B14F-4D97-AF65-F5344CB8AC3E}">
        <p14:creationId xmlns:p14="http://schemas.microsoft.com/office/powerpoint/2010/main" val="1610196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 UND 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2458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</a:t>
            </a:r>
            <a:r>
              <a:rPr lang="de-CH" dirty="0" err="1"/>
              <a:t>KaReB</a:t>
            </a:r>
            <a:r>
              <a:rPr lang="de-CH" dirty="0"/>
              <a:t> und </a:t>
            </a:r>
            <a:r>
              <a:rPr lang="de-CH" dirty="0" err="1"/>
              <a:t>KoProLi</a:t>
            </a:r>
            <a:endParaRPr lang="de-CH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9649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Baby: andere Herkunft als die Mutter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der Babys mit anderer Herkunft als deren Mütter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Witikon, Heimat = Schweiz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Herkunft = Ausland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Herkunft = Ausland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>
                <a:solidFill>
                  <a:schemeClr val="bg1"/>
                </a:solidFill>
              </a:rPr>
            </a:br>
            <a:r>
              <a:rPr lang="de-CH" sz="2400" dirty="0">
                <a:solidFill>
                  <a:schemeClr val="bg1"/>
                </a:solidFill>
              </a:rPr>
              <a:t>(sekundäres Geschlechtsverhältnis)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Sekundäres Geschlechtsverhältnis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männlich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Ganze Stadt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Mortalität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Lebenserwartung: spielt es eine Rolle ob die Lebenserwartung (wie im SSZ-Grundangebot) mit </a:t>
            </a:r>
            <a:r>
              <a:rPr lang="de-CH" dirty="0">
                <a:solidFill>
                  <a:srgbClr val="0066CC"/>
                </a:solidFill>
              </a:rPr>
              <a:t>Todesfällen, Geburten und Bestand </a:t>
            </a:r>
            <a:r>
              <a:rPr lang="de-CH" dirty="0"/>
              <a:t>berechnet wird, oder bloss mit der </a:t>
            </a:r>
            <a:r>
              <a:rPr lang="de-CH" dirty="0">
                <a:solidFill>
                  <a:srgbClr val="0066CC"/>
                </a:solidFill>
              </a:rPr>
              <a:t>Mortalitätsrate</a:t>
            </a:r>
            <a:r>
              <a:rPr lang="de-CH" dirty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Basisjahre festlegen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 (Zürich, Schweiz)</a:t>
            </a:r>
          </a:p>
          <a:p>
            <a:endParaRPr lang="de-CH" dirty="0"/>
          </a:p>
          <a:p>
            <a:r>
              <a:rPr lang="de-CH" dirty="0"/>
              <a:t>Warum auch Schweiz? Geht je darum Basisjahre zu wählen, bei denen sich das </a:t>
            </a:r>
            <a:r>
              <a:rPr lang="de-CH" dirty="0">
                <a:solidFill>
                  <a:srgbClr val="0066CC"/>
                </a:solidFill>
              </a:rPr>
              <a:t>Verhältnis</a:t>
            </a:r>
            <a:r>
              <a:rPr lang="de-CH" dirty="0"/>
              <a:t> zwischen den Mortalitätsraten Zürich / Schweiz nicht beträchtlich ändert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Zürich: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Todesfälle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Bestand</a:t>
            </a: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TFR-Plots mit dem Ziel: </a:t>
            </a:r>
            <a:br>
              <a:rPr lang="de-DE" dirty="0"/>
            </a:br>
            <a:r>
              <a:rPr lang="de-DE" dirty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Schweiz: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Schweiz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In den </a:t>
            </a:r>
            <a:r>
              <a:rPr lang="de-CH" dirty="0" err="1"/>
              <a:t>Tails</a:t>
            </a:r>
            <a:r>
              <a:rPr lang="de-CH" dirty="0"/>
              <a:t>: Median über Altersjahre </a:t>
            </a:r>
            <a:br>
              <a:rPr lang="de-CH" dirty="0"/>
            </a:br>
            <a:r>
              <a:rPr lang="de-CH" dirty="0"/>
              <a:t>(sonst hoher Einfluss einzelner Werte in den </a:t>
            </a:r>
            <a:r>
              <a:rPr lang="de-CH" dirty="0" err="1"/>
              <a:t>Tails</a:t>
            </a:r>
            <a:r>
              <a:rPr lang="de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Fit: LOESS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Vor der Ratio-Berechnung: glätten mit LOESS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40140" y="3139924"/>
            <a:ext cx="3610708" cy="600632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3851920" y="3092405"/>
            <a:ext cx="1280449" cy="289811"/>
            <a:chOff x="1236867" y="2005662"/>
            <a:chExt cx="1280449" cy="289811"/>
          </a:xfrm>
        </p:grpSpPr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dea_mor_span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449986" y="3437156"/>
            <a:ext cx="653934" cy="291290"/>
            <a:chOff x="1325778" y="1558614"/>
            <a:chExt cx="653934" cy="291290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Verhältnis der Mortalitätsraten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Verhältnis der Sterberaten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(Zürich / Schweiz)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" name="Freihandform 4"/>
          <p:cNvSpPr/>
          <p:nvPr/>
        </p:nvSpPr>
        <p:spPr bwMode="auto">
          <a:xfrm>
            <a:off x="3016738" y="3180863"/>
            <a:ext cx="3720124" cy="297402"/>
          </a:xfrm>
          <a:custGeom>
            <a:avLst/>
            <a:gdLst>
              <a:gd name="connsiteX0" fmla="*/ 0 w 3720124"/>
              <a:gd name="connsiteY0" fmla="*/ 15630 h 297402"/>
              <a:gd name="connsiteX1" fmla="*/ 890954 w 3720124"/>
              <a:gd name="connsiteY1" fmla="*/ 31261 h 297402"/>
              <a:gd name="connsiteX2" fmla="*/ 1555262 w 3720124"/>
              <a:gd name="connsiteY2" fmla="*/ 296984 h 297402"/>
              <a:gd name="connsiteX3" fmla="*/ 2602524 w 3720124"/>
              <a:gd name="connsiteY3" fmla="*/ 93784 h 297402"/>
              <a:gd name="connsiteX4" fmla="*/ 3720124 w 3720124"/>
              <a:gd name="connsiteY4" fmla="*/ 140677 h 29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124" h="297402">
                <a:moveTo>
                  <a:pt x="0" y="15630"/>
                </a:moveTo>
                <a:cubicBezTo>
                  <a:pt x="315872" y="-1"/>
                  <a:pt x="631744" y="-15631"/>
                  <a:pt x="890954" y="31261"/>
                </a:cubicBezTo>
                <a:cubicBezTo>
                  <a:pt x="1150164" y="78153"/>
                  <a:pt x="1270000" y="286564"/>
                  <a:pt x="1555262" y="296984"/>
                </a:cubicBezTo>
                <a:cubicBezTo>
                  <a:pt x="1840524" y="307404"/>
                  <a:pt x="2241714" y="119835"/>
                  <a:pt x="2602524" y="93784"/>
                </a:cubicBezTo>
                <a:cubicBezTo>
                  <a:pt x="2963334" y="67733"/>
                  <a:pt x="3341729" y="104205"/>
                  <a:pt x="3720124" y="14067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Zuzugsrate*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Herkunft,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Herkunft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Herkunft, Filter für Knickpunkt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Herkunft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für einzelne Basisjahre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39655" y="2675987"/>
            <a:ext cx="219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37666" y="991761"/>
            <a:ext cx="34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Herkunft 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</a:t>
            </a: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Zuzug*: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Zuzüge über mehrere Jahre einbeziehen: über Jahre glätten (LOESS)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Bei Altersverteilung: LOESS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br>
              <a:rPr lang="de-CH" dirty="0"/>
            </a:br>
            <a:r>
              <a:rPr lang="de-CH" dirty="0"/>
              <a:t>Zuzug* über Jahre glätten (LOESS)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53868" y="3155734"/>
            <a:ext cx="3438118" cy="281374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217672" y="3124281"/>
            <a:ext cx="3380007" cy="353078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3515529" y="1883775"/>
            <a:ext cx="2803610" cy="501936"/>
            <a:chOff x="4022253" y="1962202"/>
            <a:chExt cx="2803610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22253" y="1974643"/>
              <a:ext cx="2803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2ECE33C-C42A-481D-9E74-3CAB6841B8FA}"/>
              </a:ext>
            </a:extLst>
          </p:cNvPr>
          <p:cNvGrpSpPr/>
          <p:nvPr/>
        </p:nvGrpSpPr>
        <p:grpSpPr>
          <a:xfrm>
            <a:off x="4611528" y="2705980"/>
            <a:ext cx="1280449" cy="289811"/>
            <a:chOff x="1236867" y="2005662"/>
            <a:chExt cx="1280449" cy="289811"/>
          </a:xfrm>
        </p:grpSpPr>
        <p:sp>
          <p:nvSpPr>
            <p:cNvPr id="24" name="Abgerundetes Rechteck 24">
              <a:extLst>
                <a:ext uri="{FF2B5EF4-FFF2-40B4-BE49-F238E27FC236}">
                  <a16:creationId xmlns:a16="http://schemas.microsoft.com/office/drawing/2014/main" id="{7249798C-5956-4D36-9876-A24447EFF54C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4F7139E-65E3-43A8-A0BD-759B6F344C1A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ims_span_y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78A6670-18CE-4188-9AE4-95B47BDA2804}"/>
              </a:ext>
            </a:extLst>
          </p:cNvPr>
          <p:cNvGrpSpPr/>
          <p:nvPr/>
        </p:nvGrpSpPr>
        <p:grpSpPr>
          <a:xfrm>
            <a:off x="5004048" y="3090930"/>
            <a:ext cx="653934" cy="291290"/>
            <a:chOff x="1325778" y="1558614"/>
            <a:chExt cx="653934" cy="291290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5036517F-09F0-472F-B17B-3F6BFB67C1E4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4FB3FB0-C703-4BBD-837C-6660425FD8C4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47CD8B-B182-49F8-AFB4-148CA9844F5B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br>
              <a:rPr lang="de-CH" dirty="0"/>
            </a:br>
            <a:r>
              <a:rPr lang="de-CH" dirty="0"/>
              <a:t>LOESS über Alter</a:t>
            </a:r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2195736" y="1628801"/>
            <a:ext cx="5141147" cy="295232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396223" y="1990960"/>
            <a:ext cx="2808312" cy="501936"/>
            <a:chOff x="4026307" y="1962202"/>
            <a:chExt cx="2808312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26307" y="1982526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092341" y="2593240"/>
            <a:ext cx="97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63109C5-9025-4044-B385-AB26F3B323A2}"/>
              </a:ext>
            </a:extLst>
          </p:cNvPr>
          <p:cNvGrpSpPr/>
          <p:nvPr/>
        </p:nvGrpSpPr>
        <p:grpSpPr>
          <a:xfrm>
            <a:off x="4993778" y="2767522"/>
            <a:ext cx="1280449" cy="289811"/>
            <a:chOff x="1236867" y="2005662"/>
            <a:chExt cx="1280449" cy="289811"/>
          </a:xfrm>
        </p:grpSpPr>
        <p:sp>
          <p:nvSpPr>
            <p:cNvPr id="27" name="Abgerundetes Rechteck 24">
              <a:extLst>
                <a:ext uri="{FF2B5EF4-FFF2-40B4-BE49-F238E27FC236}">
                  <a16:creationId xmlns:a16="http://schemas.microsoft.com/office/drawing/2014/main" id="{D272877E-21F8-423D-AD63-B9CFAFE16D22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3A2804A-B4CD-457F-9093-1F736F722A8D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ims_span_a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05B9314-E625-4130-948F-C256181F197D}"/>
              </a:ext>
            </a:extLst>
          </p:cNvPr>
          <p:cNvGrpSpPr/>
          <p:nvPr/>
        </p:nvGrpSpPr>
        <p:grpSpPr>
          <a:xfrm>
            <a:off x="4796001" y="3115893"/>
            <a:ext cx="653934" cy="291290"/>
            <a:chOff x="1325778" y="1558614"/>
            <a:chExt cx="653934" cy="291290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780E60B-708A-4489-9F7B-B434A899557F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10E574D-8537-43A3-91B6-BA935A7E2429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86EA8EA2-23DB-4AAB-88BE-653014FC8A8A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04434" y="1883775"/>
            <a:ext cx="2819088" cy="501936"/>
            <a:chOff x="4018424" y="1962202"/>
            <a:chExt cx="281908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18424" y="1974643"/>
              <a:ext cx="2819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488051" y="1883775"/>
            <a:ext cx="2892894" cy="501936"/>
            <a:chOff x="3994775" y="1962202"/>
            <a:chExt cx="2892894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994775" y="1974643"/>
              <a:ext cx="2892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Wegzugsrate*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446938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315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ems_rate_window_thres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690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55569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Herkunft,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Herkunft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161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Herkunft, Filter für Knickpunkt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ems_so_window_thres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Herkunft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395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06270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Wegzug*: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Wegzüge über mehrere Jahre einbeziehen: über Jahre glätten (LOESS)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Bei Altersverteilung: LOESS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675036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br>
              <a:rPr lang="de-CH" dirty="0"/>
            </a:br>
            <a:r>
              <a:rPr lang="de-CH" dirty="0"/>
              <a:t>Wegzug* über Jahre glätten (LOESS)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53868" y="3155734"/>
            <a:ext cx="3438118" cy="281374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217672" y="3124281"/>
            <a:ext cx="3380007" cy="353078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3515529" y="1883775"/>
            <a:ext cx="2803610" cy="501936"/>
            <a:chOff x="4022253" y="1962202"/>
            <a:chExt cx="2803610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22253" y="1974643"/>
              <a:ext cx="2803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2ECE33C-C42A-481D-9E74-3CAB6841B8FA}"/>
              </a:ext>
            </a:extLst>
          </p:cNvPr>
          <p:cNvGrpSpPr/>
          <p:nvPr/>
        </p:nvGrpSpPr>
        <p:grpSpPr>
          <a:xfrm>
            <a:off x="4611528" y="2705980"/>
            <a:ext cx="1280449" cy="289811"/>
            <a:chOff x="1236867" y="2005662"/>
            <a:chExt cx="1280449" cy="289811"/>
          </a:xfrm>
        </p:grpSpPr>
        <p:sp>
          <p:nvSpPr>
            <p:cNvPr id="24" name="Abgerundetes Rechteck 24">
              <a:extLst>
                <a:ext uri="{FF2B5EF4-FFF2-40B4-BE49-F238E27FC236}">
                  <a16:creationId xmlns:a16="http://schemas.microsoft.com/office/drawing/2014/main" id="{7249798C-5956-4D36-9876-A24447EFF54C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4F7139E-65E3-43A8-A0BD-759B6F344C1A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ems_span_y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78A6670-18CE-4188-9AE4-95B47BDA2804}"/>
              </a:ext>
            </a:extLst>
          </p:cNvPr>
          <p:cNvGrpSpPr/>
          <p:nvPr/>
        </p:nvGrpSpPr>
        <p:grpSpPr>
          <a:xfrm>
            <a:off x="5004048" y="3090930"/>
            <a:ext cx="653934" cy="291290"/>
            <a:chOff x="1325778" y="1558614"/>
            <a:chExt cx="653934" cy="291290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5036517F-09F0-472F-B17B-3F6BFB67C1E4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4FB3FB0-C703-4BBD-837C-6660425FD8C4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47CD8B-B182-49F8-AFB4-148CA9844F5B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57249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br>
              <a:rPr lang="de-CH" dirty="0"/>
            </a:br>
            <a:r>
              <a:rPr lang="de-CH" dirty="0"/>
              <a:t>LOESS über Alter</a:t>
            </a:r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2195736" y="1628801"/>
            <a:ext cx="5141147" cy="295232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396223" y="1990960"/>
            <a:ext cx="2808312" cy="501936"/>
            <a:chOff x="4026307" y="1962202"/>
            <a:chExt cx="2808312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26307" y="1982526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092341" y="2593240"/>
            <a:ext cx="97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63109C5-9025-4044-B385-AB26F3B323A2}"/>
              </a:ext>
            </a:extLst>
          </p:cNvPr>
          <p:cNvGrpSpPr/>
          <p:nvPr/>
        </p:nvGrpSpPr>
        <p:grpSpPr>
          <a:xfrm>
            <a:off x="4993778" y="2767522"/>
            <a:ext cx="1280449" cy="289811"/>
            <a:chOff x="1236867" y="2005662"/>
            <a:chExt cx="1280449" cy="289811"/>
          </a:xfrm>
        </p:grpSpPr>
        <p:sp>
          <p:nvSpPr>
            <p:cNvPr id="27" name="Abgerundetes Rechteck 24">
              <a:extLst>
                <a:ext uri="{FF2B5EF4-FFF2-40B4-BE49-F238E27FC236}">
                  <a16:creationId xmlns:a16="http://schemas.microsoft.com/office/drawing/2014/main" id="{D272877E-21F8-423D-AD63-B9CFAFE16D22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3A2804A-B4CD-457F-9093-1F736F722A8D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ems_span_a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05B9314-E625-4130-948F-C256181F197D}"/>
              </a:ext>
            </a:extLst>
          </p:cNvPr>
          <p:cNvGrpSpPr/>
          <p:nvPr/>
        </p:nvGrpSpPr>
        <p:grpSpPr>
          <a:xfrm>
            <a:off x="4796001" y="3115893"/>
            <a:ext cx="653934" cy="291290"/>
            <a:chOff x="1325778" y="1558614"/>
            <a:chExt cx="653934" cy="291290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780E60B-708A-4489-9F7B-B434A899557F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10E574D-8537-43A3-91B6-BA935A7E2429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86EA8EA2-23DB-4AAB-88BE-653014FC8A8A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24227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ems_age_thres_percent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ems_age_prop_trend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04434" y="1883775"/>
            <a:ext cx="2819088" cy="501936"/>
            <a:chOff x="4018424" y="1962202"/>
            <a:chExt cx="281908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18424" y="1974643"/>
              <a:ext cx="2819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ems_age_lower_thres</a:t>
              </a: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7898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ems_age_window_thres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488051" y="1883775"/>
            <a:ext cx="2892894" cy="501936"/>
            <a:chOff x="3994775" y="1962202"/>
            <a:chExt cx="2892894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994775" y="1974643"/>
              <a:ext cx="2892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052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Glätten nach Alter (Umzug und Zuzug*) für verschiedene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berechnen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gemäss den zwei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Altersjahre nach </a:t>
            </a: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LOESS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22350" y="1783849"/>
            <a:ext cx="344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Herkunft = Schweiz 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5059415" y="2325288"/>
            <a:ext cx="1280449" cy="289811"/>
            <a:chOff x="1236867" y="2005662"/>
            <a:chExt cx="1280449" cy="289811"/>
          </a:xfrm>
        </p:grpSpPr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906172" y="2702762"/>
            <a:ext cx="653934" cy="291290"/>
            <a:chOff x="1325778" y="1558614"/>
            <a:chExt cx="653934" cy="2912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Zuzug*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Herkunft 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Wegzug*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Ideen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gesetzliche</a:t>
            </a:r>
            <a:r>
              <a:rPr lang="fr-CH" dirty="0"/>
              <a:t> </a:t>
            </a:r>
            <a:r>
              <a:rPr lang="fr-CH" dirty="0" err="1"/>
              <a:t>Bestimmungen</a:t>
            </a:r>
            <a:r>
              <a:rPr lang="fr-CH" dirty="0"/>
              <a:t> </a:t>
            </a:r>
            <a:r>
              <a:rPr lang="fr-CH" dirty="0" err="1"/>
              <a:t>prägen</a:t>
            </a:r>
            <a:r>
              <a:rPr lang="fr-CH" dirty="0"/>
              <a:t> die </a:t>
            </a:r>
            <a:r>
              <a:rPr lang="fr-CH" dirty="0" err="1"/>
              <a:t>ganze</a:t>
            </a:r>
            <a:r>
              <a:rPr lang="fr-CH" dirty="0"/>
              <a:t> Stadt 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Geschlecht</a:t>
            </a:r>
            <a:r>
              <a:rPr lang="fr-CH" dirty="0"/>
              <a:t>: </a:t>
            </a:r>
            <a:r>
              <a:rPr lang="fr-CH" dirty="0" err="1"/>
              <a:t>Daten</a:t>
            </a:r>
            <a:r>
              <a:rPr lang="fr-CH" dirty="0"/>
              <a:t> </a:t>
            </a:r>
            <a:r>
              <a:rPr lang="fr-CH" dirty="0" err="1"/>
              <a:t>zeigen</a:t>
            </a:r>
            <a:r>
              <a:rPr lang="fr-CH" dirty="0"/>
              <a:t> </a:t>
            </a:r>
            <a:r>
              <a:rPr lang="fr-CH" dirty="0" err="1"/>
              <a:t>unterschiedliche</a:t>
            </a:r>
            <a:r>
              <a:rPr lang="fr-CH" dirty="0"/>
              <a:t> </a:t>
            </a:r>
            <a:r>
              <a:rPr lang="fr-CH" dirty="0" err="1"/>
              <a:t>Einbürgerungsraten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Geschlecht</a:t>
            </a:r>
            <a:r>
              <a:rPr lang="fr-CH" dirty="0"/>
              <a:t> (</a:t>
            </a:r>
            <a:r>
              <a:rPr lang="fr-CH" dirty="0" err="1"/>
              <a:t>ev</a:t>
            </a:r>
            <a:r>
              <a:rPr lang="fr-CH" dirty="0"/>
              <a:t>. </a:t>
            </a:r>
            <a:r>
              <a:rPr lang="fr-CH" dirty="0" err="1"/>
              <a:t>wegen</a:t>
            </a:r>
            <a:r>
              <a:rPr lang="fr-CH" dirty="0"/>
              <a:t> </a:t>
            </a:r>
            <a:r>
              <a:rPr lang="fr-CH" dirty="0" err="1"/>
              <a:t>Eheschliessung</a:t>
            </a:r>
            <a:r>
              <a:rPr lang="fr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zwei Teile 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1: </a:t>
            </a:r>
            <a:r>
              <a:rPr lang="fr-CH" dirty="0" err="1"/>
              <a:t>Zeitunabhängige</a:t>
            </a:r>
            <a:r>
              <a:rPr lang="fr-CH" dirty="0"/>
              <a:t> </a:t>
            </a:r>
            <a:r>
              <a:rPr lang="fr-CH" dirty="0" err="1"/>
              <a:t>Einbürgerungsrate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jetzt</a:t>
            </a:r>
            <a:r>
              <a:rPr lang="fr-CH" dirty="0"/>
              <a:t> </a:t>
            </a:r>
            <a:r>
              <a:rPr lang="fr-CH" dirty="0" err="1"/>
              <a:t>ohnehin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2: </a:t>
            </a:r>
            <a:r>
              <a:rPr lang="fr-CH" dirty="0" err="1"/>
              <a:t>Zeitliche</a:t>
            </a:r>
            <a:r>
              <a:rPr lang="fr-CH" dirty="0"/>
              <a:t> </a:t>
            </a:r>
            <a:r>
              <a:rPr lang="fr-CH" dirty="0" err="1"/>
              <a:t>Prognose</a:t>
            </a:r>
            <a:r>
              <a:rPr lang="fr-CH" dirty="0"/>
              <a:t> (</a:t>
            </a: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Altersjahr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(die Plots </a:t>
            </a:r>
            <a:r>
              <a:rPr lang="fr-CH" dirty="0" err="1"/>
              <a:t>zeigen</a:t>
            </a:r>
            <a:r>
              <a:rPr lang="fr-CH" dirty="0"/>
              <a:t> aber, </a:t>
            </a:r>
            <a:r>
              <a:rPr lang="fr-CH" dirty="0" err="1"/>
              <a:t>dass</a:t>
            </a:r>
            <a:r>
              <a:rPr lang="fr-CH" dirty="0"/>
              <a:t> der Trend </a:t>
            </a:r>
            <a:r>
              <a:rPr lang="fr-CH" dirty="0" err="1"/>
              <a:t>nach</a:t>
            </a:r>
            <a:r>
              <a:rPr lang="fr-CH" dirty="0"/>
              <a:t> Alter </a:t>
            </a:r>
            <a:r>
              <a:rPr lang="fr-CH" dirty="0" err="1"/>
              <a:t>unterschiedlich</a:t>
            </a:r>
            <a:r>
              <a:rPr lang="fr-CH" dirty="0"/>
              <a:t> </a:t>
            </a:r>
            <a:r>
              <a:rPr lang="fr-CH" dirty="0" err="1"/>
              <a:t>ist</a:t>
            </a:r>
            <a:r>
              <a:rPr lang="fr-CH" dirty="0"/>
              <a:t>;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(TF): </a:t>
            </a:r>
            <a:r>
              <a:rPr lang="fr-CH" dirty="0" err="1"/>
              <a:t>Zuerst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, </a:t>
            </a:r>
            <a:r>
              <a:rPr lang="fr-CH" dirty="0" err="1"/>
              <a:t>dann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a, </a:t>
            </a:r>
            <a:r>
              <a:rPr lang="fr-CH" dirty="0" err="1"/>
              <a:t>dann</a:t>
            </a:r>
            <a:r>
              <a:rPr lang="fr-CH" dirty="0"/>
              <a:t> TF </a:t>
            </a:r>
            <a:r>
              <a:rPr lang="fr-CH" dirty="0" err="1"/>
              <a:t>berechnen</a:t>
            </a:r>
            <a:r>
              <a:rPr lang="fr-CH" dirty="0"/>
              <a:t> (Rate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 </a:t>
            </a:r>
            <a:r>
              <a:rPr lang="fr-CH" dirty="0" err="1"/>
              <a:t>durch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a)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1: zeitunabhängige Einbürgerungsrate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4747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Herkunft = Schweiz</a:t>
            </a: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2: Trendfaktor (2a: Rate nach Jahr und Alter)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2a: Rate nach Jahr und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2b: Rate nach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LOESS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2035, Heimat = Schweiz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657109D-C129-45EA-913A-DD3B9B46877D}"/>
              </a:ext>
            </a:extLst>
          </p:cNvPr>
          <p:cNvGrpSpPr/>
          <p:nvPr/>
        </p:nvGrpSpPr>
        <p:grpSpPr>
          <a:xfrm>
            <a:off x="4994807" y="2808340"/>
            <a:ext cx="1362086" cy="289811"/>
            <a:chOff x="1184657" y="2005662"/>
            <a:chExt cx="1362086" cy="289811"/>
          </a:xfrm>
        </p:grpSpPr>
        <p:sp>
          <p:nvSpPr>
            <p:cNvPr id="18" name="Abgerundetes Rechteck 29">
              <a:extLst>
                <a:ext uri="{FF2B5EF4-FFF2-40B4-BE49-F238E27FC236}">
                  <a16:creationId xmlns:a16="http://schemas.microsoft.com/office/drawing/2014/main" id="{04F038D0-C504-4C22-930A-E6C8A538E5F0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6E9F344-9B7B-447D-AD05-E84A1817F47F}"/>
                </a:ext>
              </a:extLst>
            </p:cNvPr>
            <p:cNvSpPr txBox="1"/>
            <p:nvPr/>
          </p:nvSpPr>
          <p:spPr>
            <a:xfrm>
              <a:off x="1184657" y="2005662"/>
              <a:ext cx="1362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bir_fer_span_pred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3C3E98-E910-4A71-899F-0E1B453C40BA}"/>
              </a:ext>
            </a:extLst>
          </p:cNvPr>
          <p:cNvGrpSpPr/>
          <p:nvPr/>
        </p:nvGrpSpPr>
        <p:grpSpPr>
          <a:xfrm>
            <a:off x="4893774" y="3185814"/>
            <a:ext cx="653934" cy="291290"/>
            <a:chOff x="1325778" y="1558614"/>
            <a:chExt cx="653934" cy="29129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7443133-B363-4CD8-B262-67E1315172D5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D58645E-81EF-4DD5-B6E1-693825AD56B6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1C60A57-EFA6-4D17-AD10-DA2285DA3299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2c: Trendfaktor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Rate: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</a:t>
            </a:r>
            <a:r>
              <a:rPr lang="fr-CH" dirty="0" err="1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Trendfaktor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2d: Einbürgerungsrate </a:t>
            </a:r>
            <a:br>
              <a:rPr lang="de-CH" dirty="0"/>
            </a:br>
            <a:r>
              <a:rPr lang="de-CH" dirty="0"/>
              <a:t>(Trend, berechnet mit  Trendfaktor)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 (nach Anwendung des Trendfaktors)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Jahr = 2030, </a:t>
            </a:r>
            <a:br>
              <a:rPr lang="de-CH" sz="1200" dirty="0">
                <a:latin typeface="Calibri" panose="020F0502020204030204" pitchFamily="34" charset="0"/>
              </a:rPr>
            </a:br>
            <a:r>
              <a:rPr lang="de-CH" sz="1200" dirty="0">
                <a:latin typeface="Calibri" panose="020F0502020204030204" pitchFamily="34" charset="0"/>
              </a:rPr>
              <a:t>Geschlecht = weiblich, Herkunft = Ausland</a:t>
            </a: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Herkunft: Baby und Mutter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82530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4979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699792" y="1697749"/>
              <a:ext cx="1108948" cy="291091"/>
              <a:chOff x="4672270" y="5224993"/>
              <a:chExt cx="1108948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717588" y="5239085"/>
                <a:ext cx="1063630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672270" y="5224993"/>
                <a:ext cx="1108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5260820" y="1688181"/>
              <a:ext cx="864096" cy="291091"/>
              <a:chOff x="4828772" y="5224993"/>
              <a:chExt cx="864096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828772" y="5239085"/>
                <a:ext cx="86409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906922" y="522499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78389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4033</Words>
  <Application>Microsoft Office PowerPoint</Application>
  <PresentationFormat>Bildschirmpräsentation (4:3)</PresentationFormat>
  <Paragraphs>1252</Paragraphs>
  <Slides>114</Slides>
  <Notes>114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19" baseType="lpstr">
      <vt:lpstr>Arial</vt:lpstr>
      <vt:lpstr>Calibri</vt:lpstr>
      <vt:lpstr>Symbol</vt:lpstr>
      <vt:lpstr>Times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LOESS</vt:lpstr>
      <vt:lpstr>Zukunft: Trend und Mittel</vt:lpstr>
      <vt:lpstr>Zukunft: moving-average-Filter für Knickpunkt</vt:lpstr>
      <vt:lpstr>Zukunft: LOESS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Fit: LOESS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Herkunft,  Trend und Mittel</vt:lpstr>
      <vt:lpstr>Zuzug*: Verteilung nach Geschlecht und Herkunft, Filter für Knickpunkt </vt:lpstr>
      <vt:lpstr>PowerPoint-Präsentation</vt:lpstr>
      <vt:lpstr>Zuzug*: Altersverteilung (Ablauf)</vt:lpstr>
      <vt:lpstr>Zuzug*, Altersverteilung:  Zuzug* über Jahre glätten (LOESS)</vt:lpstr>
      <vt:lpstr>Zuzug*, Altersverteilung:  LOESS über Alter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Herkunft,  Trend und Mittel</vt:lpstr>
      <vt:lpstr>Zuzug*: Verteilung nach Geschlecht und Herkunft, Filter für Knickpunkt </vt:lpstr>
      <vt:lpstr>PowerPoint-Präsentation</vt:lpstr>
      <vt:lpstr>Wegzug*: Altersverteilung (Ablauf)</vt:lpstr>
      <vt:lpstr>Wegzug*, Altersverteilung:  Wegzug* über Jahre glätten (LOESS)</vt:lpstr>
      <vt:lpstr>Wegzug*, Altersverteilung:  LOESS über Alter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KoProLi: Verzögerung der Projekte</vt:lpstr>
      <vt:lpstr>KoProLi: Verzögerung der Projekte</vt:lpstr>
      <vt:lpstr>PowerPoint-Präsentation</vt:lpstr>
      <vt:lpstr>Eigentumsart</vt:lpstr>
      <vt:lpstr>Eigentumsart: Filter für Knickpunkt</vt:lpstr>
      <vt:lpstr>PowerPoint-Präsentation</vt:lpstr>
      <vt:lpstr>Abgleich KaReB und KoProLi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Abgleich KaReB und mapWohnbau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</cp:lastModifiedBy>
  <cp:revision>1518</cp:revision>
  <cp:lastPrinted>2015-08-21T20:47:23Z</cp:lastPrinted>
  <dcterms:created xsi:type="dcterms:W3CDTF">2003-11-14T15:38:02Z</dcterms:created>
  <dcterms:modified xsi:type="dcterms:W3CDTF">2022-04-08T09:58:11Z</dcterms:modified>
</cp:coreProperties>
</file>