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12"/>
  </p:notesMasterIdLst>
  <p:handoutMasterIdLst>
    <p:handoutMasterId r:id="rId113"/>
  </p:handoutMasterIdLst>
  <p:sldIdLst>
    <p:sldId id="874" r:id="rId2"/>
    <p:sldId id="890" r:id="rId3"/>
    <p:sldId id="882" r:id="rId4"/>
    <p:sldId id="880" r:id="rId5"/>
    <p:sldId id="883" r:id="rId6"/>
    <p:sldId id="877" r:id="rId7"/>
    <p:sldId id="889" r:id="rId8"/>
    <p:sldId id="879" r:id="rId9"/>
    <p:sldId id="891" r:id="rId10"/>
    <p:sldId id="892" r:id="rId11"/>
    <p:sldId id="895" r:id="rId12"/>
    <p:sldId id="893" r:id="rId13"/>
    <p:sldId id="894" r:id="rId14"/>
    <p:sldId id="896" r:id="rId15"/>
    <p:sldId id="897" r:id="rId16"/>
    <p:sldId id="898" r:id="rId17"/>
    <p:sldId id="907" r:id="rId18"/>
    <p:sldId id="906" r:id="rId19"/>
    <p:sldId id="908" r:id="rId20"/>
    <p:sldId id="909" r:id="rId21"/>
    <p:sldId id="910" r:id="rId22"/>
    <p:sldId id="911" r:id="rId23"/>
    <p:sldId id="912" r:id="rId24"/>
    <p:sldId id="913" r:id="rId25"/>
    <p:sldId id="914" r:id="rId26"/>
    <p:sldId id="921" r:id="rId27"/>
    <p:sldId id="915" r:id="rId28"/>
    <p:sldId id="916" r:id="rId29"/>
    <p:sldId id="922" r:id="rId30"/>
    <p:sldId id="924" r:id="rId31"/>
    <p:sldId id="925" r:id="rId32"/>
    <p:sldId id="927" r:id="rId33"/>
    <p:sldId id="928" r:id="rId34"/>
    <p:sldId id="929" r:id="rId35"/>
    <p:sldId id="930" r:id="rId36"/>
    <p:sldId id="931" r:id="rId37"/>
    <p:sldId id="932" r:id="rId38"/>
    <p:sldId id="933" r:id="rId39"/>
    <p:sldId id="934" r:id="rId40"/>
    <p:sldId id="935" r:id="rId41"/>
    <p:sldId id="936" r:id="rId42"/>
    <p:sldId id="937" r:id="rId43"/>
    <p:sldId id="938" r:id="rId44"/>
    <p:sldId id="939" r:id="rId45"/>
    <p:sldId id="940" r:id="rId46"/>
    <p:sldId id="941" r:id="rId47"/>
    <p:sldId id="989" r:id="rId48"/>
    <p:sldId id="990" r:id="rId49"/>
    <p:sldId id="991" r:id="rId50"/>
    <p:sldId id="992" r:id="rId51"/>
    <p:sldId id="993" r:id="rId52"/>
    <p:sldId id="995" r:id="rId53"/>
    <p:sldId id="996" r:id="rId54"/>
    <p:sldId id="997" r:id="rId55"/>
    <p:sldId id="998" r:id="rId56"/>
    <p:sldId id="999" r:id="rId57"/>
    <p:sldId id="958" r:id="rId58"/>
    <p:sldId id="961" r:id="rId59"/>
    <p:sldId id="1000" r:id="rId60"/>
    <p:sldId id="1001" r:id="rId61"/>
    <p:sldId id="965" r:id="rId62"/>
    <p:sldId id="966" r:id="rId63"/>
    <p:sldId id="967" r:id="rId64"/>
    <p:sldId id="968" r:id="rId65"/>
    <p:sldId id="969" r:id="rId66"/>
    <p:sldId id="973" r:id="rId67"/>
    <p:sldId id="988" r:id="rId68"/>
    <p:sldId id="974" r:id="rId69"/>
    <p:sldId id="970" r:id="rId70"/>
    <p:sldId id="971" r:id="rId71"/>
    <p:sldId id="972" r:id="rId72"/>
    <p:sldId id="975" r:id="rId73"/>
    <p:sldId id="980" r:id="rId74"/>
    <p:sldId id="976" r:id="rId75"/>
    <p:sldId id="977" r:id="rId76"/>
    <p:sldId id="978" r:id="rId77"/>
    <p:sldId id="979" r:id="rId78"/>
    <p:sldId id="981" r:id="rId79"/>
    <p:sldId id="982" r:id="rId80"/>
    <p:sldId id="983" r:id="rId81"/>
    <p:sldId id="984" r:id="rId82"/>
    <p:sldId id="985" r:id="rId83"/>
    <p:sldId id="986" r:id="rId84"/>
    <p:sldId id="987" r:id="rId85"/>
    <p:sldId id="1002" r:id="rId86"/>
    <p:sldId id="1003" r:id="rId87"/>
    <p:sldId id="1004" r:id="rId88"/>
    <p:sldId id="1005" r:id="rId89"/>
    <p:sldId id="1006" r:id="rId90"/>
    <p:sldId id="1007" r:id="rId91"/>
    <p:sldId id="1008" r:id="rId92"/>
    <p:sldId id="1009" r:id="rId93"/>
    <p:sldId id="1010" r:id="rId94"/>
    <p:sldId id="1011" r:id="rId95"/>
    <p:sldId id="1014" r:id="rId96"/>
    <p:sldId id="1015" r:id="rId97"/>
    <p:sldId id="1016" r:id="rId98"/>
    <p:sldId id="1017" r:id="rId99"/>
    <p:sldId id="1018" r:id="rId100"/>
    <p:sldId id="1019" r:id="rId101"/>
    <p:sldId id="948" r:id="rId102"/>
    <p:sldId id="862" r:id="rId103"/>
    <p:sldId id="863" r:id="rId104"/>
    <p:sldId id="762" r:id="rId105"/>
    <p:sldId id="778" r:id="rId106"/>
    <p:sldId id="872" r:id="rId107"/>
    <p:sldId id="846" r:id="rId108"/>
    <p:sldId id="821" r:id="rId109"/>
    <p:sldId id="827" r:id="rId110"/>
    <p:sldId id="828" r:id="rId111"/>
  </p:sldIdLst>
  <p:sldSz cx="9144000" cy="6858000" type="screen4x3"/>
  <p:notesSz cx="6805613" cy="9944100"/>
  <p:defaultTextStyle>
    <a:defPPr>
      <a:defRPr lang="de-CH"/>
    </a:defPPr>
    <a:lvl1pPr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104">
          <p15:clr>
            <a:srgbClr val="A4A3A4"/>
          </p15:clr>
        </p15:guide>
        <p15:guide id="2" orient="horz" pos="240">
          <p15:clr>
            <a:srgbClr val="A4A3A4"/>
          </p15:clr>
        </p15:guide>
        <p15:guide id="3" orient="horz" pos="2016">
          <p15:clr>
            <a:srgbClr val="A4A3A4"/>
          </p15:clr>
        </p15:guide>
        <p15:guide id="4" orient="horz" pos="3840">
          <p15:clr>
            <a:srgbClr val="A4A3A4"/>
          </p15:clr>
        </p15:guide>
        <p15:guide id="5" orient="horz" pos="4080">
          <p15:clr>
            <a:srgbClr val="A4A3A4"/>
          </p15:clr>
        </p15:guide>
        <p15:guide id="6" pos="240">
          <p15:clr>
            <a:srgbClr val="A4A3A4"/>
          </p15:clr>
        </p15:guide>
        <p15:guide id="7" pos="2976">
          <p15:clr>
            <a:srgbClr val="A4A3A4"/>
          </p15:clr>
        </p15:guide>
        <p15:guide id="8" pos="2784">
          <p15:clr>
            <a:srgbClr val="A4A3A4"/>
          </p15:clr>
        </p15:guide>
        <p15:guide id="9" pos="55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 userDrawn="1">
          <p15:clr>
            <a:srgbClr val="A4A3A4"/>
          </p15:clr>
        </p15:guide>
        <p15:guide id="2" pos="2144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ornelia Schwierz (sszsco)" initials="sco" lastIdx="1" clrIdx="0">
    <p:extLst>
      <p:ext uri="{19B8F6BF-5375-455C-9EA6-DF929625EA0E}">
        <p15:presenceInfo xmlns:p15="http://schemas.microsoft.com/office/powerpoint/2012/main" userId="Cornelia Schwierz (sszsco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7D73"/>
    <a:srgbClr val="60BF97"/>
    <a:srgbClr val="F2F2F2"/>
    <a:srgbClr val="EDC3BF"/>
    <a:srgbClr val="7C85BF"/>
    <a:srgbClr val="7D94C6"/>
    <a:srgbClr val="7FA3CD"/>
    <a:srgbClr val="80B2D4"/>
    <a:srgbClr val="85BED8"/>
    <a:srgbClr val="89C8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01" autoAdjust="0"/>
    <p:restoredTop sz="95735" autoAdjust="0"/>
  </p:normalViewPr>
  <p:slideViewPr>
    <p:cSldViewPr>
      <p:cViewPr varScale="1">
        <p:scale>
          <a:sx n="122" d="100"/>
          <a:sy n="122" d="100"/>
        </p:scale>
        <p:origin x="1164" y="102"/>
      </p:cViewPr>
      <p:guideLst>
        <p:guide orient="horz" pos="1104"/>
        <p:guide orient="horz" pos="240"/>
        <p:guide orient="horz" pos="2016"/>
        <p:guide orient="horz" pos="3840"/>
        <p:guide orient="horz" pos="4080"/>
        <p:guide pos="240"/>
        <p:guide pos="2976"/>
        <p:guide pos="2784"/>
        <p:guide pos="55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4" d="100"/>
        <a:sy n="74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3288" y="-114"/>
      </p:cViewPr>
      <p:guideLst>
        <p:guide orient="horz" pos="3132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theme" Target="theme/theme1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slide" Target="slides/slide109.xml"/><Relationship Id="rId115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handoutMaster" Target="handoutMasters/handoutMaster1.xml"/><Relationship Id="rId118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commentAuthors" Target="commentAuthor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23704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49524" cy="497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9" tIns="45920" rIns="91839" bIns="45920" numCol="1" anchor="t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00000"/>
              </a:lnSpc>
              <a:spcAft>
                <a:spcPct val="0"/>
              </a:spcAft>
              <a:defRPr sz="1200">
                <a:latin typeface="Times"/>
                <a:cs typeface="+mn-cs"/>
              </a:defRPr>
            </a:lvl1pPr>
          </a:lstStyle>
          <a:p>
            <a:pPr>
              <a:defRPr/>
            </a:pPr>
            <a:endParaRPr lang="de-CH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6089" y="1"/>
            <a:ext cx="2949524" cy="497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9" tIns="45920" rIns="91839" bIns="459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Aft>
                <a:spcPct val="0"/>
              </a:spcAft>
              <a:defRPr sz="1200">
                <a:latin typeface="Times"/>
                <a:cs typeface="+mn-cs"/>
              </a:defRPr>
            </a:lvl1pPr>
          </a:lstStyle>
          <a:p>
            <a:pPr>
              <a:defRPr/>
            </a:pPr>
            <a:endParaRPr lang="de-CH" dirty="0"/>
          </a:p>
        </p:txBody>
      </p:sp>
      <p:sp>
        <p:nvSpPr>
          <p:cNvPr id="2242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6125"/>
            <a:ext cx="4970463" cy="3729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162" y="4723447"/>
            <a:ext cx="4989293" cy="4474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9" tIns="45920" rIns="91839" bIns="459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noProof="0"/>
              <a:t>Mastertextformat bearbeiten</a:t>
            </a:r>
          </a:p>
          <a:p>
            <a:pPr lvl="1"/>
            <a:r>
              <a:rPr lang="de-CH" noProof="0"/>
              <a:t>Zweite Ebene</a:t>
            </a:r>
          </a:p>
          <a:p>
            <a:pPr lvl="2"/>
            <a:r>
              <a:rPr lang="de-CH" noProof="0"/>
              <a:t>Dritte Ebene</a:t>
            </a:r>
          </a:p>
          <a:p>
            <a:pPr lvl="3"/>
            <a:r>
              <a:rPr lang="de-CH" noProof="0"/>
              <a:t>Vierte Ebene</a:t>
            </a:r>
          </a:p>
          <a:p>
            <a:pPr lvl="4"/>
            <a:r>
              <a:rPr lang="de-CH" noProof="0"/>
              <a:t>Fünfte Ebene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46895"/>
            <a:ext cx="2949524" cy="497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9" tIns="45920" rIns="91839" bIns="45920" numCol="1" anchor="b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00000"/>
              </a:lnSpc>
              <a:spcAft>
                <a:spcPct val="0"/>
              </a:spcAft>
              <a:defRPr sz="1200">
                <a:latin typeface="Times"/>
                <a:cs typeface="+mn-cs"/>
              </a:defRPr>
            </a:lvl1pPr>
          </a:lstStyle>
          <a:p>
            <a:pPr>
              <a:defRPr/>
            </a:pPr>
            <a:endParaRPr lang="de-CH" dirty="0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6089" y="9446895"/>
            <a:ext cx="2949524" cy="497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9" tIns="45920" rIns="91839" bIns="459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Aft>
                <a:spcPct val="0"/>
              </a:spcAft>
              <a:defRPr sz="1200">
                <a:latin typeface="Times"/>
                <a:cs typeface="+mn-cs"/>
              </a:defRPr>
            </a:lvl1pPr>
          </a:lstStyle>
          <a:p>
            <a:pPr>
              <a:defRPr/>
            </a:pPr>
            <a:fld id="{D95ABDF4-9891-4D5F-AA6C-D3C37F136237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542470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3934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7270862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100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4185347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101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8258624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102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9015229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103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0665942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104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6972741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105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8447543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106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9433791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107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7310672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108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8980192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109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10735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6207737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110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48867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27686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99066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31042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43774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58981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34232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50279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3854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07852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23723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62541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99610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70419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4986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83762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13367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28966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715107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44251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204307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382983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108817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45809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431091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814701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105694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250825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850574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938488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80142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905738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35593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950224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352562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892808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690295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593985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730483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344896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695445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18142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618981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36276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794726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755617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143746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353391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18951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457839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216502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983919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27096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439985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280253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638687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849869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377059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266822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488040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753200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641569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560961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56753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8485967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2202004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5179410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3841105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3386455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3444123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2371348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067441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318414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8305103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27651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9280490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2458183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8462633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5117123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0812096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8885612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5237645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6413131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9972575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0021017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5209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4114829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90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0623942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91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111820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92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7782930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93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409293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94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1011411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95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2156032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96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2475308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97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8340961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98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8955565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99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2491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dirty="0"/>
              <a:t>Stadt Zürich, Dienstabteilung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135688" y="338138"/>
            <a:ext cx="1928812" cy="5094287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47663" y="338138"/>
            <a:ext cx="5635625" cy="5094287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dirty="0"/>
              <a:t>Stadt Zürich, Dienstabteilung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dirty="0"/>
              <a:t>Stadt Zürich, Dienstabteilung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dirty="0"/>
              <a:t>Stadt Zürich, Dienstabteilung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81000" y="1708150"/>
            <a:ext cx="3765550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298950" y="1708150"/>
            <a:ext cx="3765550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dirty="0"/>
              <a:t>Stadt Zürich, Dienstabteilung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dirty="0"/>
              <a:t>Stadt Zürich, Dienstabteilung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dirty="0"/>
              <a:t>Stadt Zürich, Dienstabteilung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dirty="0"/>
              <a:t>Stadt Zürich, Dienstabteilung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dirty="0"/>
              <a:t>Stadt Zürich, Dienstabteilung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CH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dirty="0"/>
              <a:t>Stadt Zürich, Dienstabteilung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7663" y="338138"/>
            <a:ext cx="76835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708150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90000"/>
              </a:lnSpc>
              <a:spcAft>
                <a:spcPct val="0"/>
              </a:spcAft>
              <a:defRPr sz="800">
                <a:cs typeface="+mn-cs"/>
              </a:defRPr>
            </a:lvl1pPr>
          </a:lstStyle>
          <a:p>
            <a:pPr>
              <a:defRPr/>
            </a:pPr>
            <a:r>
              <a:rPr lang="de-CH" dirty="0"/>
              <a:t>Stadt Zürich</a:t>
            </a:r>
          </a:p>
          <a:p>
            <a:pPr>
              <a:defRPr/>
            </a:pPr>
            <a:r>
              <a:rPr lang="de-CH" dirty="0"/>
              <a:t>Statistik Stadt Zürich</a:t>
            </a:r>
          </a:p>
        </p:txBody>
      </p:sp>
      <p:sp>
        <p:nvSpPr>
          <p:cNvPr id="1057" name="Rectangle 33"/>
          <p:cNvSpPr>
            <a:spLocks noChangeArrowheads="1"/>
          </p:cNvSpPr>
          <p:nvPr userDrawn="1"/>
        </p:nvSpPr>
        <p:spPr bwMode="auto">
          <a:xfrm>
            <a:off x="381000" y="4495800"/>
            <a:ext cx="8382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  <a:defRPr/>
            </a:pPr>
            <a:endParaRPr lang="de-CH" dirty="0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5" r:id="rId1"/>
    <p:sldLayoutId id="2147484006" r:id="rId2"/>
    <p:sldLayoutId id="2147484007" r:id="rId3"/>
    <p:sldLayoutId id="2147484008" r:id="rId4"/>
    <p:sldLayoutId id="2147484009" r:id="rId5"/>
    <p:sldLayoutId id="2147484010" r:id="rId6"/>
    <p:sldLayoutId id="2147484011" r:id="rId7"/>
    <p:sldLayoutId id="2147484012" r:id="rId8"/>
    <p:sldLayoutId id="2147484013" r:id="rId9"/>
    <p:sldLayoutId id="2147484014" r:id="rId10"/>
    <p:sldLayoutId id="2147484015" r:id="rId11"/>
  </p:sldLayoutIdLst>
  <p:hf sldNum="0"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66CC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66CC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66CC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66CC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66CC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66CC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66CC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66CC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66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90000"/>
        </a:lnSpc>
        <a:spcBef>
          <a:spcPct val="0"/>
        </a:spcBef>
        <a:spcAft>
          <a:spcPts val="200"/>
        </a:spcAft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190500" indent="266700" algn="l" rtl="0" eaLnBrk="0" fontAlgn="base" hangingPunct="0">
        <a:lnSpc>
          <a:spcPct val="90000"/>
        </a:lnSpc>
        <a:spcBef>
          <a:spcPts val="2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2pPr>
      <a:lvl3pPr marL="381000" indent="533400" algn="l" rtl="0" eaLnBrk="0" fontAlgn="base" hangingPunct="0">
        <a:lnSpc>
          <a:spcPct val="90000"/>
        </a:lnSpc>
        <a:spcBef>
          <a:spcPts val="2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3pPr>
      <a:lvl4pPr marL="571500" indent="800100" algn="l" rtl="0" eaLnBrk="0" fontAlgn="base" hangingPunct="0">
        <a:lnSpc>
          <a:spcPct val="90000"/>
        </a:lnSpc>
        <a:spcBef>
          <a:spcPts val="2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762000" indent="1066800" algn="l" rtl="0" eaLnBrk="0" fontAlgn="base" hangingPunct="0">
        <a:lnSpc>
          <a:spcPct val="90000"/>
        </a:lnSpc>
        <a:spcBef>
          <a:spcPts val="2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5pPr>
      <a:lvl6pPr marL="1219200" algn="l" rtl="0" fontAlgn="base">
        <a:lnSpc>
          <a:spcPct val="90000"/>
        </a:lnSpc>
        <a:spcBef>
          <a:spcPts val="2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6pPr>
      <a:lvl7pPr marL="1676400" algn="l" rtl="0" fontAlgn="base">
        <a:lnSpc>
          <a:spcPct val="90000"/>
        </a:lnSpc>
        <a:spcBef>
          <a:spcPts val="2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7pPr>
      <a:lvl8pPr marL="2133600" algn="l" rtl="0" fontAlgn="base">
        <a:lnSpc>
          <a:spcPct val="90000"/>
        </a:lnSpc>
        <a:spcBef>
          <a:spcPts val="2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8pPr>
      <a:lvl9pPr marL="2590800" algn="l" rtl="0" fontAlgn="base">
        <a:lnSpc>
          <a:spcPct val="90000"/>
        </a:lnSpc>
        <a:spcBef>
          <a:spcPts val="2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 smtClean="0">
                <a:solidFill>
                  <a:schemeClr val="bg1"/>
                </a:solidFill>
              </a:rPr>
              <a:t>Fertilitätsraten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GEBURT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3730177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328793" cy="581695"/>
          </a:xfrm>
        </p:spPr>
        <p:txBody>
          <a:bodyPr/>
          <a:lstStyle/>
          <a:p>
            <a:pPr eaLnBrk="1" hangingPunct="1"/>
            <a:r>
              <a:rPr lang="de-DE" dirty="0" smtClean="0"/>
              <a:t>Plots, Ziele</a:t>
            </a:r>
            <a:br>
              <a:rPr lang="de-DE" dirty="0" smtClean="0"/>
            </a:br>
            <a:endParaRPr lang="de-CH" dirty="0"/>
          </a:p>
        </p:txBody>
      </p:sp>
      <p:sp>
        <p:nvSpPr>
          <p:cNvPr id="2" name="Textfeld 1"/>
          <p:cNvSpPr txBox="1"/>
          <p:nvPr/>
        </p:nvSpPr>
        <p:spPr>
          <a:xfrm>
            <a:off x="333918" y="1412776"/>
            <a:ext cx="740643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Verschiedene Plots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Anteil mit anderer Herkunft (also: das Baby hat andere Herkunft als die Mutter)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Nach Herkunft der Mutter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Zusätzlich: nach Alter? Nach Quartier? Nach Alter und Quartier? </a:t>
            </a:r>
            <a:r>
              <a:rPr lang="de-CH" dirty="0" smtClean="0">
                <a:sym typeface="Wingdings" panose="05000000000000000000" pitchFamily="2" charset="2"/>
              </a:rPr>
              <a:t> Herkunft der Mutter und Quartier</a:t>
            </a:r>
            <a:endParaRPr lang="de-CH" dirty="0" smtClean="0"/>
          </a:p>
          <a:p>
            <a:pPr marL="342900" indent="-342900">
              <a:buFont typeface="Symbol" panose="05050102010706020507" pitchFamily="18" charset="2"/>
              <a:buChar char="-"/>
            </a:pPr>
            <a:endParaRPr lang="de-CH" dirty="0" smtClean="0"/>
          </a:p>
          <a:p>
            <a:endParaRPr lang="de-CH" dirty="0"/>
          </a:p>
          <a:p>
            <a:r>
              <a:rPr lang="de-CH" dirty="0" smtClean="0"/>
              <a:t>Ziele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Beginn der Basisjahre festlegen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Dominierende Einflussfaktoren finden </a:t>
            </a:r>
            <a:br>
              <a:rPr lang="de-CH" dirty="0" smtClean="0"/>
            </a:br>
            <a:r>
              <a:rPr lang="de-CH" dirty="0" smtClean="0"/>
              <a:t>(Herkunft der Mutter und Quartier) </a:t>
            </a:r>
            <a:r>
              <a:rPr lang="de-CH" dirty="0" smtClean="0">
                <a:sym typeface="Wingdings" panose="05000000000000000000" pitchFamily="2" charset="2"/>
              </a:rPr>
              <a:t> für das Modell</a:t>
            </a: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283201693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Abgleich </a:t>
            </a:r>
            <a:r>
              <a:rPr lang="de-CH" dirty="0" err="1" smtClean="0"/>
              <a:t>KaReB</a:t>
            </a:r>
            <a:r>
              <a:rPr lang="de-CH" dirty="0" smtClean="0"/>
              <a:t> </a:t>
            </a:r>
            <a:r>
              <a:rPr lang="de-CH" dirty="0"/>
              <a:t>und </a:t>
            </a:r>
            <a:r>
              <a:rPr lang="de-CH" dirty="0" err="1" smtClean="0"/>
              <a:t>KoProLi</a:t>
            </a:r>
            <a:endParaRPr lang="de-CH" dirty="0"/>
          </a:p>
        </p:txBody>
      </p:sp>
      <p:grpSp>
        <p:nvGrpSpPr>
          <p:cNvPr id="3" name="Gruppieren 2"/>
          <p:cNvGrpSpPr/>
          <p:nvPr/>
        </p:nvGrpSpPr>
        <p:grpSpPr>
          <a:xfrm>
            <a:off x="1259632" y="1484784"/>
            <a:ext cx="6480720" cy="3888432"/>
            <a:chOff x="1259632" y="1484784"/>
            <a:chExt cx="6480720" cy="3888432"/>
          </a:xfrm>
        </p:grpSpPr>
        <p:cxnSp>
          <p:nvCxnSpPr>
            <p:cNvPr id="79" name="Gekrümmte Verbindung 78"/>
            <p:cNvCxnSpPr/>
            <p:nvPr/>
          </p:nvCxnSpPr>
          <p:spPr bwMode="auto">
            <a:xfrm>
              <a:off x="3635896" y="3207459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Abgerundetes Rechteck 40"/>
            <p:cNvSpPr/>
            <p:nvPr/>
          </p:nvSpPr>
          <p:spPr bwMode="auto">
            <a:xfrm>
              <a:off x="1259632" y="1484784"/>
              <a:ext cx="6480720" cy="3888432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8" name="Gerade Verbindung mit Pfeil 77"/>
            <p:cNvCxnSpPr/>
            <p:nvPr/>
          </p:nvCxnSpPr>
          <p:spPr bwMode="auto">
            <a:xfrm flipV="1">
              <a:off x="2640791" y="2132856"/>
              <a:ext cx="0" cy="266429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Textfeld 80"/>
            <p:cNvSpPr txBox="1"/>
            <p:nvPr/>
          </p:nvSpPr>
          <p:spPr>
            <a:xfrm>
              <a:off x="1259632" y="2053921"/>
              <a:ext cx="13950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Anzahl Wohnungen</a:t>
              </a:r>
            </a:p>
          </p:txBody>
        </p:sp>
        <p:sp>
          <p:nvSpPr>
            <p:cNvPr id="83" name="Freihandform 82"/>
            <p:cNvSpPr/>
            <p:nvPr/>
          </p:nvSpPr>
          <p:spPr bwMode="auto">
            <a:xfrm>
              <a:off x="2933052" y="2378656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" name="Gruppieren 8"/>
            <p:cNvGrpSpPr/>
            <p:nvPr/>
          </p:nvGrpSpPr>
          <p:grpSpPr>
            <a:xfrm>
              <a:off x="3933475" y="1698627"/>
              <a:ext cx="2366717" cy="578245"/>
              <a:chOff x="3489536" y="1584387"/>
              <a:chExt cx="2366717" cy="578245"/>
            </a:xfrm>
          </p:grpSpPr>
          <p:sp>
            <p:nvSpPr>
              <p:cNvPr id="22" name="Abgerundetes Rechteck 21"/>
              <p:cNvSpPr/>
              <p:nvPr/>
            </p:nvSpPr>
            <p:spPr bwMode="auto">
              <a:xfrm>
                <a:off x="3489536" y="1584387"/>
                <a:ext cx="2366717" cy="578245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5" name="Textfeld 24"/>
              <p:cNvSpPr txBox="1"/>
              <p:nvPr/>
            </p:nvSpPr>
            <p:spPr>
              <a:xfrm>
                <a:off x="3489536" y="1638046"/>
                <a:ext cx="23667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Altstetten, </a:t>
                </a:r>
                <a:br>
                  <a:rPr lang="de-CH" sz="1200" dirty="0">
                    <a:latin typeface="Calibri" panose="020F0502020204030204" pitchFamily="34" charset="0"/>
                  </a:rPr>
                </a:br>
                <a:r>
                  <a:rPr lang="de-CH" sz="1200" dirty="0">
                    <a:latin typeface="Calibri" panose="020F0502020204030204" pitchFamily="34" charset="0"/>
                  </a:rPr>
                  <a:t>Eigentumsart = Gemeinnützig</a:t>
                </a:r>
              </a:p>
            </p:txBody>
          </p:sp>
        </p:grpSp>
        <p:sp>
          <p:nvSpPr>
            <p:cNvPr id="28" name="Textfeld 27"/>
            <p:cNvSpPr txBox="1"/>
            <p:nvPr/>
          </p:nvSpPr>
          <p:spPr>
            <a:xfrm>
              <a:off x="6905554" y="4659273"/>
              <a:ext cx="7693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Jahre</a:t>
              </a:r>
            </a:p>
          </p:txBody>
        </p:sp>
        <p:sp>
          <p:nvSpPr>
            <p:cNvPr id="2" name="Freihandform 1"/>
            <p:cNvSpPr/>
            <p:nvPr/>
          </p:nvSpPr>
          <p:spPr bwMode="auto">
            <a:xfrm flipV="1">
              <a:off x="3157819" y="2564904"/>
              <a:ext cx="3450276" cy="1850416"/>
            </a:xfrm>
            <a:custGeom>
              <a:avLst/>
              <a:gdLst>
                <a:gd name="connsiteX0" fmla="*/ 0 w 3556000"/>
                <a:gd name="connsiteY0" fmla="*/ 0 h 1507067"/>
                <a:gd name="connsiteX1" fmla="*/ 1126066 w 3556000"/>
                <a:gd name="connsiteY1" fmla="*/ 1049867 h 1507067"/>
                <a:gd name="connsiteX2" fmla="*/ 3556000 w 3556000"/>
                <a:gd name="connsiteY2" fmla="*/ 1507067 h 1507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56000" h="1507067">
                  <a:moveTo>
                    <a:pt x="0" y="0"/>
                  </a:moveTo>
                  <a:cubicBezTo>
                    <a:pt x="266699" y="399344"/>
                    <a:pt x="533399" y="798689"/>
                    <a:pt x="1126066" y="1049867"/>
                  </a:cubicBezTo>
                  <a:cubicBezTo>
                    <a:pt x="1718733" y="1301045"/>
                    <a:pt x="2637366" y="1404056"/>
                    <a:pt x="3556000" y="1507067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0" name="Gerader Verbinder 29"/>
            <p:cNvCxnSpPr/>
            <p:nvPr/>
          </p:nvCxnSpPr>
          <p:spPr bwMode="auto">
            <a:xfrm>
              <a:off x="6608095" y="4518483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" name="Rechteck 4"/>
            <p:cNvSpPr/>
            <p:nvPr/>
          </p:nvSpPr>
          <p:spPr bwMode="auto">
            <a:xfrm>
              <a:off x="3520870" y="3284874"/>
              <a:ext cx="360040" cy="1368152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Rechteck 35"/>
            <p:cNvSpPr/>
            <p:nvPr/>
          </p:nvSpPr>
          <p:spPr bwMode="auto">
            <a:xfrm>
              <a:off x="3168298" y="4121859"/>
              <a:ext cx="360040" cy="536610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Rechteck 36"/>
            <p:cNvSpPr/>
            <p:nvPr/>
          </p:nvSpPr>
          <p:spPr bwMode="auto">
            <a:xfrm>
              <a:off x="3880910" y="3544588"/>
              <a:ext cx="360040" cy="1108437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8" name="Rechteck 37"/>
            <p:cNvSpPr/>
            <p:nvPr/>
          </p:nvSpPr>
          <p:spPr bwMode="auto">
            <a:xfrm>
              <a:off x="4237234" y="4150489"/>
              <a:ext cx="360040" cy="496214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Rechteck 39"/>
            <p:cNvSpPr/>
            <p:nvPr/>
          </p:nvSpPr>
          <p:spPr bwMode="auto">
            <a:xfrm>
              <a:off x="4599001" y="4351501"/>
              <a:ext cx="360040" cy="295202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7" name="Gerade Verbindung mit Pfeil 26"/>
            <p:cNvCxnSpPr/>
            <p:nvPr/>
          </p:nvCxnSpPr>
          <p:spPr bwMode="auto">
            <a:xfrm>
              <a:off x="2504259" y="4653136"/>
              <a:ext cx="4956528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Freihandform 7"/>
            <p:cNvSpPr/>
            <p:nvPr/>
          </p:nvSpPr>
          <p:spPr bwMode="auto">
            <a:xfrm>
              <a:off x="3886200" y="2558143"/>
              <a:ext cx="2715986" cy="974271"/>
            </a:xfrm>
            <a:custGeom>
              <a:avLst/>
              <a:gdLst>
                <a:gd name="connsiteX0" fmla="*/ 0 w 2715986"/>
                <a:gd name="connsiteY0" fmla="*/ 974271 h 974271"/>
                <a:gd name="connsiteX1" fmla="*/ 571500 w 2715986"/>
                <a:gd name="connsiteY1" fmla="*/ 587828 h 974271"/>
                <a:gd name="connsiteX2" fmla="*/ 1257300 w 2715986"/>
                <a:gd name="connsiteY2" fmla="*/ 337457 h 974271"/>
                <a:gd name="connsiteX3" fmla="*/ 2715986 w 2715986"/>
                <a:gd name="connsiteY3" fmla="*/ 0 h 974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5986" h="974271">
                  <a:moveTo>
                    <a:pt x="0" y="974271"/>
                  </a:moveTo>
                  <a:cubicBezTo>
                    <a:pt x="180975" y="834117"/>
                    <a:pt x="361950" y="693964"/>
                    <a:pt x="571500" y="587828"/>
                  </a:cubicBezTo>
                  <a:cubicBezTo>
                    <a:pt x="781050" y="481692"/>
                    <a:pt x="899886" y="435428"/>
                    <a:pt x="1257300" y="337457"/>
                  </a:cubicBezTo>
                  <a:cubicBezTo>
                    <a:pt x="1614714" y="239486"/>
                    <a:pt x="2165350" y="119743"/>
                    <a:pt x="2715986" y="0"/>
                  </a:cubicBezTo>
                </a:path>
              </a:pathLst>
            </a:cu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Freihandform 9"/>
            <p:cNvSpPr/>
            <p:nvPr/>
          </p:nvSpPr>
          <p:spPr bwMode="auto">
            <a:xfrm>
              <a:off x="3151414" y="3287486"/>
              <a:ext cx="734786" cy="1338943"/>
            </a:xfrm>
            <a:custGeom>
              <a:avLst/>
              <a:gdLst>
                <a:gd name="connsiteX0" fmla="*/ 0 w 734786"/>
                <a:gd name="connsiteY0" fmla="*/ 1338943 h 1338943"/>
                <a:gd name="connsiteX1" fmla="*/ 16329 w 734786"/>
                <a:gd name="connsiteY1" fmla="*/ 838200 h 1338943"/>
                <a:gd name="connsiteX2" fmla="*/ 163286 w 734786"/>
                <a:gd name="connsiteY2" fmla="*/ 827314 h 1338943"/>
                <a:gd name="connsiteX3" fmla="*/ 234043 w 734786"/>
                <a:gd name="connsiteY3" fmla="*/ 691243 h 1338943"/>
                <a:gd name="connsiteX4" fmla="*/ 315686 w 734786"/>
                <a:gd name="connsiteY4" fmla="*/ 555171 h 1338943"/>
                <a:gd name="connsiteX5" fmla="*/ 370115 w 734786"/>
                <a:gd name="connsiteY5" fmla="*/ 478971 h 1338943"/>
                <a:gd name="connsiteX6" fmla="*/ 364672 w 734786"/>
                <a:gd name="connsiteY6" fmla="*/ 0 h 1338943"/>
                <a:gd name="connsiteX7" fmla="*/ 729343 w 734786"/>
                <a:gd name="connsiteY7" fmla="*/ 0 h 1338943"/>
                <a:gd name="connsiteX8" fmla="*/ 734786 w 734786"/>
                <a:gd name="connsiteY8" fmla="*/ 261257 h 1338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4786" h="1338943">
                  <a:moveTo>
                    <a:pt x="0" y="1338943"/>
                  </a:moveTo>
                  <a:lnTo>
                    <a:pt x="16329" y="838200"/>
                  </a:lnTo>
                  <a:lnTo>
                    <a:pt x="163286" y="827314"/>
                  </a:lnTo>
                  <a:lnTo>
                    <a:pt x="234043" y="691243"/>
                  </a:lnTo>
                  <a:lnTo>
                    <a:pt x="315686" y="555171"/>
                  </a:lnTo>
                  <a:lnTo>
                    <a:pt x="370115" y="478971"/>
                  </a:lnTo>
                  <a:cubicBezTo>
                    <a:pt x="368301" y="319314"/>
                    <a:pt x="366486" y="159657"/>
                    <a:pt x="364672" y="0"/>
                  </a:cubicBezTo>
                  <a:lnTo>
                    <a:pt x="729343" y="0"/>
                  </a:lnTo>
                  <a:lnTo>
                    <a:pt x="734786" y="261257"/>
                  </a:lnTo>
                </a:path>
              </a:pathLst>
            </a:cu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3694914" y="2824986"/>
              <a:ext cx="8872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KaReB</a:t>
              </a:r>
            </a:p>
          </p:txBody>
        </p:sp>
        <p:sp>
          <p:nvSpPr>
            <p:cNvPr id="44" name="Textfeld 43"/>
            <p:cNvSpPr txBox="1"/>
            <p:nvPr/>
          </p:nvSpPr>
          <p:spPr>
            <a:xfrm>
              <a:off x="3338793" y="4216980"/>
              <a:ext cx="11157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mapWohnbau</a:t>
              </a:r>
            </a:p>
          </p:txBody>
        </p:sp>
        <p:sp>
          <p:nvSpPr>
            <p:cNvPr id="45" name="Textfeld 44"/>
            <p:cNvSpPr txBox="1"/>
            <p:nvPr/>
          </p:nvSpPr>
          <p:spPr>
            <a:xfrm>
              <a:off x="4190371" y="2993566"/>
              <a:ext cx="15373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solidFill>
                    <a:srgbClr val="E67D73"/>
                  </a:solidFill>
                  <a:latin typeface="Calibri" panose="020F0502020204030204" pitchFamily="34" charset="0"/>
                </a:rPr>
                <a:t>Ergebnis</a:t>
              </a:r>
            </a:p>
          </p:txBody>
        </p:sp>
        <p:cxnSp>
          <p:nvCxnSpPr>
            <p:cNvPr id="29" name="Gerader Verbinder 28"/>
            <p:cNvCxnSpPr/>
            <p:nvPr/>
          </p:nvCxnSpPr>
          <p:spPr bwMode="auto">
            <a:xfrm>
              <a:off x="3153046" y="4527136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68964905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2" name="Rechteck 1"/>
          <p:cNvSpPr/>
          <p:nvPr/>
        </p:nvSpPr>
        <p:spPr bwMode="auto">
          <a:xfrm>
            <a:off x="971600" y="620688"/>
            <a:ext cx="7128792" cy="5184576"/>
          </a:xfrm>
          <a:prstGeom prst="rect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2915816" y="2780740"/>
            <a:ext cx="30963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alte Folien</a:t>
            </a:r>
          </a:p>
        </p:txBody>
      </p:sp>
    </p:spTree>
    <p:extLst>
      <p:ext uri="{BB962C8B-B14F-4D97-AF65-F5344CB8AC3E}">
        <p14:creationId xmlns:p14="http://schemas.microsoft.com/office/powerpoint/2010/main" val="3540301390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Modelle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MODELLSTRUKTUR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815563233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Modellstruktur</a:t>
            </a:r>
          </a:p>
        </p:txBody>
      </p:sp>
      <p:grpSp>
        <p:nvGrpSpPr>
          <p:cNvPr id="6" name="Gruppieren 5"/>
          <p:cNvGrpSpPr/>
          <p:nvPr/>
        </p:nvGrpSpPr>
        <p:grpSpPr>
          <a:xfrm>
            <a:off x="1043608" y="1340768"/>
            <a:ext cx="6264696" cy="4249172"/>
            <a:chOff x="1043608" y="1340768"/>
            <a:chExt cx="6264696" cy="4249172"/>
          </a:xfrm>
        </p:grpSpPr>
        <p:sp>
          <p:nvSpPr>
            <p:cNvPr id="41" name="Abgerundetes Rechteck 40"/>
            <p:cNvSpPr/>
            <p:nvPr/>
          </p:nvSpPr>
          <p:spPr bwMode="auto">
            <a:xfrm>
              <a:off x="1043608" y="1340768"/>
              <a:ext cx="6264696" cy="4249172"/>
            </a:xfrm>
            <a:prstGeom prst="roundRect">
              <a:avLst>
                <a:gd name="adj" fmla="val 5174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1" name="Textfeld 80"/>
            <p:cNvSpPr txBox="1"/>
            <p:nvPr/>
          </p:nvSpPr>
          <p:spPr>
            <a:xfrm>
              <a:off x="1278170" y="1485061"/>
              <a:ext cx="18379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b="1" dirty="0">
                  <a:latin typeface="Calibri" panose="020F0502020204030204" pitchFamily="34" charset="0"/>
                </a:rPr>
                <a:t>Wohnraummodell</a:t>
              </a:r>
            </a:p>
          </p:txBody>
        </p:sp>
        <p:cxnSp>
          <p:nvCxnSpPr>
            <p:cNvPr id="79" name="Gekrümmte Verbindung 78"/>
            <p:cNvCxnSpPr/>
            <p:nvPr/>
          </p:nvCxnSpPr>
          <p:spPr bwMode="auto">
            <a:xfrm>
              <a:off x="3834078" y="3659712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3" name="Freihandform 82"/>
            <p:cNvSpPr/>
            <p:nvPr/>
          </p:nvSpPr>
          <p:spPr bwMode="auto">
            <a:xfrm>
              <a:off x="3293092" y="2252817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Abgerundetes Rechteck 34"/>
            <p:cNvSpPr/>
            <p:nvPr/>
          </p:nvSpPr>
          <p:spPr bwMode="auto">
            <a:xfrm>
              <a:off x="1377869" y="2983822"/>
              <a:ext cx="5629584" cy="2382807"/>
            </a:xfrm>
            <a:prstGeom prst="roundRect">
              <a:avLst>
                <a:gd name="adj" fmla="val 5174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1417253" y="3028851"/>
              <a:ext cx="15894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b="1" dirty="0">
                  <a:latin typeface="Calibri" panose="020F0502020204030204" pitchFamily="34" charset="0"/>
                </a:rPr>
                <a:t>Demographiemodell</a:t>
              </a:r>
            </a:p>
          </p:txBody>
        </p:sp>
        <p:sp>
          <p:nvSpPr>
            <p:cNvPr id="4" name="Richtungspfeil 3"/>
            <p:cNvSpPr/>
            <p:nvPr/>
          </p:nvSpPr>
          <p:spPr bwMode="auto">
            <a:xfrm>
              <a:off x="1355410" y="1988840"/>
              <a:ext cx="1760744" cy="723361"/>
            </a:xfrm>
            <a:prstGeom prst="homePlate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9" name="Richtungspfeil 38"/>
            <p:cNvSpPr/>
            <p:nvPr/>
          </p:nvSpPr>
          <p:spPr bwMode="auto">
            <a:xfrm>
              <a:off x="3293092" y="1993203"/>
              <a:ext cx="1781495" cy="723361"/>
            </a:xfrm>
            <a:prstGeom prst="homePlate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Textfeld 39"/>
            <p:cNvSpPr txBox="1"/>
            <p:nvPr/>
          </p:nvSpPr>
          <p:spPr>
            <a:xfrm>
              <a:off x="1377868" y="2027354"/>
              <a:ext cx="15379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>
                  <a:latin typeface="Calibri" panose="020F0502020204030204" pitchFamily="34" charset="0"/>
                </a:rPr>
                <a:t>Wohnungsbestand</a:t>
              </a:r>
            </a:p>
            <a:p>
              <a:r>
                <a:rPr lang="de-CH" sz="1200" dirty="0">
                  <a:latin typeface="Calibri" panose="020F0502020204030204" pitchFamily="34" charset="0"/>
                </a:rPr>
                <a:t>Bauprojekte</a:t>
              </a:r>
            </a:p>
            <a:p>
              <a:r>
                <a:rPr lang="de-CH" sz="1200" dirty="0">
                  <a:latin typeface="Calibri" panose="020F0502020204030204" pitchFamily="34" charset="0"/>
                </a:rPr>
                <a:t>Reserven</a:t>
              </a:r>
            </a:p>
          </p:txBody>
        </p:sp>
        <p:sp>
          <p:nvSpPr>
            <p:cNvPr id="42" name="Richtungspfeil 41"/>
            <p:cNvSpPr/>
            <p:nvPr/>
          </p:nvSpPr>
          <p:spPr bwMode="auto">
            <a:xfrm>
              <a:off x="5347679" y="1985559"/>
              <a:ext cx="1659774" cy="723361"/>
            </a:xfrm>
            <a:prstGeom prst="homePlate">
              <a:avLst>
                <a:gd name="adj" fmla="val 0"/>
              </a:avLst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3293092" y="2124050"/>
              <a:ext cx="18379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>
                  <a:latin typeface="Calibri" panose="020F0502020204030204" pitchFamily="34" charset="0"/>
                </a:rPr>
                <a:t>Wohnflächenkonsum</a:t>
              </a:r>
            </a:p>
            <a:p>
              <a:r>
                <a:rPr lang="de-CH" sz="1200" dirty="0">
                  <a:latin typeface="Calibri" panose="020F0502020204030204" pitchFamily="34" charset="0"/>
                </a:rPr>
                <a:t>Belegungsquote</a:t>
              </a: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5365638" y="2090324"/>
              <a:ext cx="16418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Personenobergrenze </a:t>
              </a:r>
              <a:br>
                <a:rPr lang="de-CH" sz="1200" dirty="0">
                  <a:latin typeface="Calibri" panose="020F0502020204030204" pitchFamily="34" charset="0"/>
                </a:rPr>
              </a:br>
              <a:r>
                <a:rPr lang="de-CH" sz="1200" dirty="0">
                  <a:latin typeface="Calibri" panose="020F0502020204030204" pitchFamily="34" charset="0"/>
                </a:rPr>
                <a:t>(pro Quartier und Jahr)</a:t>
              </a:r>
            </a:p>
          </p:txBody>
        </p:sp>
        <p:sp>
          <p:nvSpPr>
            <p:cNvPr id="47" name="Richtungspfeil 46"/>
            <p:cNvSpPr/>
            <p:nvPr/>
          </p:nvSpPr>
          <p:spPr bwMode="auto">
            <a:xfrm>
              <a:off x="2048021" y="3851755"/>
              <a:ext cx="1169275" cy="527626"/>
            </a:xfrm>
            <a:prstGeom prst="homePlate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ichtungspfeil 48"/>
            <p:cNvSpPr/>
            <p:nvPr/>
          </p:nvSpPr>
          <p:spPr bwMode="auto">
            <a:xfrm rot="5400000">
              <a:off x="3837803" y="3351873"/>
              <a:ext cx="745752" cy="1698732"/>
            </a:xfrm>
            <a:prstGeom prst="homePlate">
              <a:avLst>
                <a:gd name="adj" fmla="val 20704"/>
              </a:avLst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0" name="Textfeld 49"/>
            <p:cNvSpPr txBox="1"/>
            <p:nvPr/>
          </p:nvSpPr>
          <p:spPr>
            <a:xfrm>
              <a:off x="2089249" y="3881773"/>
              <a:ext cx="11280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>
                  <a:latin typeface="Calibri" panose="020F0502020204030204" pitchFamily="34" charset="0"/>
                </a:rPr>
                <a:t>Geburt</a:t>
              </a:r>
            </a:p>
            <a:p>
              <a:r>
                <a:rPr lang="de-CH" sz="1200" dirty="0">
                  <a:latin typeface="Calibri" panose="020F0502020204030204" pitchFamily="34" charset="0"/>
                </a:rPr>
                <a:t>Zuzug</a:t>
              </a:r>
            </a:p>
          </p:txBody>
        </p:sp>
        <p:sp>
          <p:nvSpPr>
            <p:cNvPr id="52" name="Richtungspfeil 51"/>
            <p:cNvSpPr/>
            <p:nvPr/>
          </p:nvSpPr>
          <p:spPr bwMode="auto">
            <a:xfrm>
              <a:off x="5228812" y="3839382"/>
              <a:ext cx="1129940" cy="501477"/>
            </a:xfrm>
            <a:prstGeom prst="homePlate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3" name="Textfeld 52"/>
            <p:cNvSpPr txBox="1"/>
            <p:nvPr/>
          </p:nvSpPr>
          <p:spPr>
            <a:xfrm>
              <a:off x="5220072" y="3831431"/>
              <a:ext cx="8706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>
                  <a:latin typeface="Calibri" panose="020F0502020204030204" pitchFamily="34" charset="0"/>
                </a:rPr>
                <a:t>Todesfall</a:t>
              </a:r>
            </a:p>
            <a:p>
              <a:r>
                <a:rPr lang="de-CH" sz="1200" dirty="0">
                  <a:latin typeface="Calibri" panose="020F0502020204030204" pitchFamily="34" charset="0"/>
                </a:rPr>
                <a:t>Wegzug</a:t>
              </a:r>
            </a:p>
          </p:txBody>
        </p:sp>
        <p:sp>
          <p:nvSpPr>
            <p:cNvPr id="54" name="Textfeld 53"/>
            <p:cNvSpPr txBox="1"/>
            <p:nvPr/>
          </p:nvSpPr>
          <p:spPr>
            <a:xfrm>
              <a:off x="3673425" y="3881773"/>
              <a:ext cx="11280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>
                  <a:latin typeface="Calibri" panose="020F0502020204030204" pitchFamily="34" charset="0"/>
                </a:rPr>
                <a:t>Umzug</a:t>
              </a:r>
              <a:br>
                <a:rPr lang="de-CH" sz="1200" dirty="0">
                  <a:latin typeface="Calibri" panose="020F0502020204030204" pitchFamily="34" charset="0"/>
                </a:rPr>
              </a:br>
              <a:r>
                <a:rPr lang="de-CH" sz="1200" dirty="0">
                  <a:latin typeface="Calibri" panose="020F0502020204030204" pitchFamily="34" charset="0"/>
                </a:rPr>
                <a:t>Einbürgerung</a:t>
              </a:r>
            </a:p>
          </p:txBody>
        </p:sp>
        <p:sp>
          <p:nvSpPr>
            <p:cNvPr id="56" name="Richtungspfeil 55"/>
            <p:cNvSpPr/>
            <p:nvPr/>
          </p:nvSpPr>
          <p:spPr bwMode="auto">
            <a:xfrm>
              <a:off x="3356578" y="3337098"/>
              <a:ext cx="1703467" cy="430286"/>
            </a:xfrm>
            <a:prstGeom prst="homePlate">
              <a:avLst>
                <a:gd name="adj" fmla="val 0"/>
              </a:avLst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3371945" y="3321051"/>
              <a:ext cx="16463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Bevölkerungsbestand Ende Vorjahr</a:t>
              </a:r>
            </a:p>
          </p:txBody>
        </p:sp>
        <p:sp>
          <p:nvSpPr>
            <p:cNvPr id="57" name="Richtungspfeil 56"/>
            <p:cNvSpPr/>
            <p:nvPr/>
          </p:nvSpPr>
          <p:spPr bwMode="auto">
            <a:xfrm>
              <a:off x="3356578" y="4639208"/>
              <a:ext cx="1703467" cy="430286"/>
            </a:xfrm>
            <a:prstGeom prst="homePlate">
              <a:avLst>
                <a:gd name="adj" fmla="val 0"/>
              </a:avLst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5" name="Textfeld 54"/>
            <p:cNvSpPr txBox="1"/>
            <p:nvPr/>
          </p:nvSpPr>
          <p:spPr>
            <a:xfrm>
              <a:off x="3361312" y="4623519"/>
              <a:ext cx="16463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Bevölkerungsbestand Ende Jahr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314237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Parameter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ALLGEMEINES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1000514933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188640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Zeitliches</a:t>
            </a:r>
          </a:p>
        </p:txBody>
      </p:sp>
      <p:grpSp>
        <p:nvGrpSpPr>
          <p:cNvPr id="2" name="Gruppieren 1"/>
          <p:cNvGrpSpPr>
            <a:grpSpLocks noChangeAspect="1"/>
          </p:cNvGrpSpPr>
          <p:nvPr/>
        </p:nvGrpSpPr>
        <p:grpSpPr>
          <a:xfrm>
            <a:off x="977900" y="718529"/>
            <a:ext cx="7200000" cy="5400000"/>
            <a:chOff x="827584" y="908720"/>
            <a:chExt cx="8064896" cy="6048672"/>
          </a:xfrm>
        </p:grpSpPr>
        <p:sp>
          <p:nvSpPr>
            <p:cNvPr id="8" name="Abgerundetes Rechteck 7"/>
            <p:cNvSpPr/>
            <p:nvPr/>
          </p:nvSpPr>
          <p:spPr bwMode="auto">
            <a:xfrm>
              <a:off x="827584" y="908720"/>
              <a:ext cx="8064896" cy="6048672"/>
            </a:xfrm>
            <a:prstGeom prst="roundRect">
              <a:avLst>
                <a:gd name="adj" fmla="val 4195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9" name="Abgerundetes Rechteck 58"/>
            <p:cNvSpPr/>
            <p:nvPr/>
          </p:nvSpPr>
          <p:spPr bwMode="auto">
            <a:xfrm>
              <a:off x="971600" y="3303212"/>
              <a:ext cx="7646942" cy="506848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8" name="Abgerundetes Rechteck 57"/>
            <p:cNvSpPr/>
            <p:nvPr/>
          </p:nvSpPr>
          <p:spPr bwMode="auto">
            <a:xfrm>
              <a:off x="971600" y="2724424"/>
              <a:ext cx="7646942" cy="488619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6" name="Abgerundetes Rechteck 55"/>
            <p:cNvSpPr/>
            <p:nvPr/>
          </p:nvSpPr>
          <p:spPr bwMode="auto">
            <a:xfrm>
              <a:off x="971600" y="2143301"/>
              <a:ext cx="7646942" cy="506478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Abgerundetes Rechteck 40"/>
            <p:cNvSpPr/>
            <p:nvPr/>
          </p:nvSpPr>
          <p:spPr bwMode="auto">
            <a:xfrm>
              <a:off x="971600" y="1570885"/>
              <a:ext cx="7646942" cy="488101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3535194" y="1052736"/>
              <a:ext cx="2232248" cy="347320"/>
            </a:xfrm>
            <a:prstGeom prst="rect">
              <a:avLst/>
            </a:prstGeom>
            <a:solidFill>
              <a:srgbClr val="3B76B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Rechteck 12"/>
            <p:cNvSpPr/>
            <p:nvPr/>
          </p:nvSpPr>
          <p:spPr bwMode="auto">
            <a:xfrm>
              <a:off x="5767442" y="1052736"/>
              <a:ext cx="2476966" cy="347320"/>
            </a:xfrm>
            <a:prstGeom prst="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6" name="Gerade Verbindung mit Pfeil 5"/>
            <p:cNvCxnSpPr/>
            <p:nvPr/>
          </p:nvCxnSpPr>
          <p:spPr bwMode="auto">
            <a:xfrm>
              <a:off x="3535194" y="1400056"/>
              <a:ext cx="5065389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4" name="Textfeld 13"/>
            <p:cNvSpPr txBox="1"/>
            <p:nvPr/>
          </p:nvSpPr>
          <p:spPr>
            <a:xfrm>
              <a:off x="4130310" y="1090837"/>
              <a:ext cx="128095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Vergangenheit</a:t>
              </a:r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6463261" y="1082452"/>
              <a:ext cx="113307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Zukunft</a:t>
              </a:r>
            </a:p>
          </p:txBody>
        </p:sp>
        <p:sp>
          <p:nvSpPr>
            <p:cNvPr id="20" name="Pfeil nach unten 19"/>
            <p:cNvSpPr/>
            <p:nvPr/>
          </p:nvSpPr>
          <p:spPr bwMode="auto">
            <a:xfrm flipV="1">
              <a:off x="3427182" y="159590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Pfeil nach unten 23"/>
            <p:cNvSpPr/>
            <p:nvPr/>
          </p:nvSpPr>
          <p:spPr bwMode="auto">
            <a:xfrm flipV="1">
              <a:off x="5664773" y="159590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Pfeil nach unten 29"/>
            <p:cNvSpPr/>
            <p:nvPr/>
          </p:nvSpPr>
          <p:spPr bwMode="auto">
            <a:xfrm flipV="1">
              <a:off x="4615256" y="2183944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Pfeil nach unten 30"/>
            <p:cNvSpPr/>
            <p:nvPr/>
          </p:nvSpPr>
          <p:spPr bwMode="auto">
            <a:xfrm flipV="1">
              <a:off x="5664773" y="2174419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" name="Pfeil nach unten 43"/>
            <p:cNvSpPr/>
            <p:nvPr/>
          </p:nvSpPr>
          <p:spPr bwMode="auto">
            <a:xfrm flipV="1">
              <a:off x="3427182" y="2746922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" name="Pfeil nach unten 44"/>
            <p:cNvSpPr/>
            <p:nvPr/>
          </p:nvSpPr>
          <p:spPr bwMode="auto">
            <a:xfrm flipV="1">
              <a:off x="5664773" y="2744424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Textfeld 51"/>
            <p:cNvSpPr txBox="1"/>
            <p:nvPr/>
          </p:nvSpPr>
          <p:spPr>
            <a:xfrm>
              <a:off x="971600" y="1556792"/>
              <a:ext cx="146354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Vorhandene Daten</a:t>
              </a:r>
            </a:p>
          </p:txBody>
        </p:sp>
        <p:sp>
          <p:nvSpPr>
            <p:cNvPr id="53" name="Textfeld 52"/>
            <p:cNvSpPr txBox="1"/>
            <p:nvPr/>
          </p:nvSpPr>
          <p:spPr>
            <a:xfrm>
              <a:off x="971600" y="2132856"/>
              <a:ext cx="1941235" cy="48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Datenbasis für Szenarien («normale» Zeitperiode)</a:t>
              </a:r>
            </a:p>
          </p:txBody>
        </p:sp>
        <p:sp>
          <p:nvSpPr>
            <p:cNvPr id="54" name="Textfeld 53"/>
            <p:cNvSpPr txBox="1"/>
            <p:nvPr/>
          </p:nvSpPr>
          <p:spPr>
            <a:xfrm>
              <a:off x="974581" y="2708920"/>
              <a:ext cx="1941235" cy="48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Datenbasis für Szenarien («lange» Zeitperiode)</a:t>
              </a:r>
            </a:p>
          </p:txBody>
        </p:sp>
        <p:sp>
          <p:nvSpPr>
            <p:cNvPr id="55" name="Textfeld 54"/>
            <p:cNvSpPr txBox="1"/>
            <p:nvPr/>
          </p:nvSpPr>
          <p:spPr>
            <a:xfrm>
              <a:off x="971600" y="3284984"/>
              <a:ext cx="1941235" cy="48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Datenbasis für Szenarien</a:t>
              </a:r>
              <a:b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(Prozess: Geburten)</a:t>
              </a:r>
            </a:p>
          </p:txBody>
        </p:sp>
        <p:sp>
          <p:nvSpPr>
            <p:cNvPr id="57" name="Textfeld 56"/>
            <p:cNvSpPr txBox="1"/>
            <p:nvPr/>
          </p:nvSpPr>
          <p:spPr>
            <a:xfrm>
              <a:off x="8086601" y="1146273"/>
              <a:ext cx="77690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b="1" dirty="0">
                  <a:latin typeface="Calibri" panose="020F0502020204030204" pitchFamily="34" charset="0"/>
                  <a:cs typeface="Calibri" panose="020F0502020204030204" pitchFamily="34" charset="0"/>
                </a:rPr>
                <a:t>Zeit</a:t>
              </a:r>
            </a:p>
          </p:txBody>
        </p:sp>
        <p:sp>
          <p:nvSpPr>
            <p:cNvPr id="60" name="Abgerundetes Rechteck 59"/>
            <p:cNvSpPr/>
            <p:nvPr/>
          </p:nvSpPr>
          <p:spPr bwMode="auto">
            <a:xfrm>
              <a:off x="971600" y="6317699"/>
              <a:ext cx="7646942" cy="495677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" name="Pfeil nach unten 61"/>
            <p:cNvSpPr/>
            <p:nvPr/>
          </p:nvSpPr>
          <p:spPr bwMode="auto">
            <a:xfrm flipV="1">
              <a:off x="5868838" y="6340152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3" name="Pfeil nach unten 62"/>
            <p:cNvSpPr/>
            <p:nvPr/>
          </p:nvSpPr>
          <p:spPr bwMode="auto">
            <a:xfrm flipV="1">
              <a:off x="7960089" y="6340152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7" name="Textfeld 66"/>
            <p:cNvSpPr txBox="1"/>
            <p:nvPr/>
          </p:nvSpPr>
          <p:spPr>
            <a:xfrm>
              <a:off x="971600" y="6299472"/>
              <a:ext cx="1941235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Szenarienjahre</a:t>
              </a:r>
            </a:p>
          </p:txBody>
        </p:sp>
        <p:sp>
          <p:nvSpPr>
            <p:cNvPr id="72" name="Pfeil nach unten 71"/>
            <p:cNvSpPr/>
            <p:nvPr/>
          </p:nvSpPr>
          <p:spPr bwMode="auto">
            <a:xfrm flipV="1">
              <a:off x="4247964" y="3332808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3" name="Pfeil nach unten 72"/>
            <p:cNvSpPr/>
            <p:nvPr/>
          </p:nvSpPr>
          <p:spPr bwMode="auto">
            <a:xfrm flipV="1">
              <a:off x="5664773" y="3333748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Abgerundetes Rechteck 15"/>
            <p:cNvSpPr/>
            <p:nvPr/>
          </p:nvSpPr>
          <p:spPr bwMode="auto">
            <a:xfrm>
              <a:off x="3070292" y="1736306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3008373" y="1721765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daten.beginn</a:t>
              </a:r>
            </a:p>
          </p:txBody>
        </p:sp>
        <p:sp>
          <p:nvSpPr>
            <p:cNvPr id="27" name="Abgerundetes Rechteck 26"/>
            <p:cNvSpPr/>
            <p:nvPr/>
          </p:nvSpPr>
          <p:spPr bwMode="auto">
            <a:xfrm>
              <a:off x="5304733" y="1738672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Textfeld 28"/>
            <p:cNvSpPr txBox="1"/>
            <p:nvPr/>
          </p:nvSpPr>
          <p:spPr>
            <a:xfrm>
              <a:off x="5245964" y="1728418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daten.ende</a:t>
              </a:r>
            </a:p>
          </p:txBody>
        </p:sp>
        <p:sp>
          <p:nvSpPr>
            <p:cNvPr id="28" name="Abgerundetes Rechteck 27"/>
            <p:cNvSpPr/>
            <p:nvPr/>
          </p:nvSpPr>
          <p:spPr bwMode="auto">
            <a:xfrm>
              <a:off x="4255216" y="2315628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Abgerundetes Rechteck 35"/>
            <p:cNvSpPr/>
            <p:nvPr/>
          </p:nvSpPr>
          <p:spPr bwMode="auto">
            <a:xfrm>
              <a:off x="5304733" y="2315628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5245964" y="2306511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basis.ende</a:t>
              </a: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4201563" y="2312649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basis.beginn</a:t>
              </a:r>
            </a:p>
          </p:txBody>
        </p:sp>
        <p:sp>
          <p:nvSpPr>
            <p:cNvPr id="38" name="Abgerundetes Rechteck 37"/>
            <p:cNvSpPr/>
            <p:nvPr/>
          </p:nvSpPr>
          <p:spPr bwMode="auto">
            <a:xfrm>
              <a:off x="2887122" y="2881206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Textfeld 39"/>
            <p:cNvSpPr txBox="1"/>
            <p:nvPr/>
          </p:nvSpPr>
          <p:spPr>
            <a:xfrm>
              <a:off x="2889470" y="2869482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basis.lang.beginn</a:t>
              </a:r>
            </a:p>
          </p:txBody>
        </p:sp>
        <p:sp>
          <p:nvSpPr>
            <p:cNvPr id="42" name="Abgerundetes Rechteck 41"/>
            <p:cNvSpPr/>
            <p:nvPr/>
          </p:nvSpPr>
          <p:spPr bwMode="auto">
            <a:xfrm>
              <a:off x="5123540" y="2888114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5124714" y="2876390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basis.lang.ende</a:t>
              </a:r>
            </a:p>
          </p:txBody>
        </p:sp>
        <p:sp>
          <p:nvSpPr>
            <p:cNvPr id="68" name="Abgerundetes Rechteck 67"/>
            <p:cNvSpPr/>
            <p:nvPr/>
          </p:nvSpPr>
          <p:spPr bwMode="auto">
            <a:xfrm>
              <a:off x="3707904" y="3466102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3710252" y="3454378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geb.basis.beginn</a:t>
              </a:r>
            </a:p>
          </p:txBody>
        </p:sp>
        <p:sp>
          <p:nvSpPr>
            <p:cNvPr id="70" name="Abgerundetes Rechteck 69"/>
            <p:cNvSpPr/>
            <p:nvPr/>
          </p:nvSpPr>
          <p:spPr bwMode="auto">
            <a:xfrm>
              <a:off x="5123540" y="3473010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1" name="Textfeld 70"/>
            <p:cNvSpPr txBox="1"/>
            <p:nvPr/>
          </p:nvSpPr>
          <p:spPr>
            <a:xfrm>
              <a:off x="5124714" y="3461286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geb.basis.ende</a:t>
              </a:r>
            </a:p>
          </p:txBody>
        </p:sp>
        <p:sp>
          <p:nvSpPr>
            <p:cNvPr id="61" name="Abgerundetes Rechteck 60"/>
            <p:cNvSpPr/>
            <p:nvPr/>
          </p:nvSpPr>
          <p:spPr bwMode="auto">
            <a:xfrm>
              <a:off x="5508798" y="6475720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4" name="Abgerundetes Rechteck 63"/>
            <p:cNvSpPr/>
            <p:nvPr/>
          </p:nvSpPr>
          <p:spPr bwMode="auto">
            <a:xfrm>
              <a:off x="7600049" y="6475720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5" name="Textfeld 64"/>
            <p:cNvSpPr txBox="1"/>
            <p:nvPr/>
          </p:nvSpPr>
          <p:spPr>
            <a:xfrm>
              <a:off x="7550806" y="6466603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szen.ende</a:t>
              </a:r>
            </a:p>
          </p:txBody>
        </p:sp>
        <p:sp>
          <p:nvSpPr>
            <p:cNvPr id="66" name="Textfeld 65"/>
            <p:cNvSpPr txBox="1"/>
            <p:nvPr/>
          </p:nvSpPr>
          <p:spPr>
            <a:xfrm>
              <a:off x="5455146" y="6472741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szen.beginn</a:t>
              </a:r>
            </a:p>
          </p:txBody>
        </p:sp>
        <p:sp>
          <p:nvSpPr>
            <p:cNvPr id="74" name="Abgerundetes Rechteck 73"/>
            <p:cNvSpPr/>
            <p:nvPr/>
          </p:nvSpPr>
          <p:spPr bwMode="auto">
            <a:xfrm>
              <a:off x="971600" y="5119415"/>
              <a:ext cx="7646942" cy="488619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5" name="Abgerundetes Rechteck 74"/>
            <p:cNvSpPr/>
            <p:nvPr/>
          </p:nvSpPr>
          <p:spPr bwMode="auto">
            <a:xfrm>
              <a:off x="971600" y="4538292"/>
              <a:ext cx="7646942" cy="506478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6" name="Pfeil nach unten 75"/>
            <p:cNvSpPr/>
            <p:nvPr/>
          </p:nvSpPr>
          <p:spPr bwMode="auto">
            <a:xfrm flipV="1">
              <a:off x="3685714" y="4578935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" name="Pfeil nach unten 76"/>
            <p:cNvSpPr/>
            <p:nvPr/>
          </p:nvSpPr>
          <p:spPr bwMode="auto">
            <a:xfrm flipV="1">
              <a:off x="5664773" y="4569410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0" name="Textfeld 79"/>
            <p:cNvSpPr txBox="1"/>
            <p:nvPr/>
          </p:nvSpPr>
          <p:spPr>
            <a:xfrm>
              <a:off x="971600" y="4527847"/>
              <a:ext cx="2851568" cy="48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Wohnfläche, Belegungsquote:</a:t>
              </a:r>
            </a:p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Vorhandene Daten</a:t>
              </a:r>
            </a:p>
          </p:txBody>
        </p:sp>
        <p:sp>
          <p:nvSpPr>
            <p:cNvPr id="81" name="Textfeld 80"/>
            <p:cNvSpPr txBox="1"/>
            <p:nvPr/>
          </p:nvSpPr>
          <p:spPr>
            <a:xfrm>
              <a:off x="974581" y="5103911"/>
              <a:ext cx="2093927" cy="6722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Wohnfläche, Belegungsquote:</a:t>
              </a:r>
            </a:p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Datenbasis für Szenarien</a:t>
              </a:r>
            </a:p>
          </p:txBody>
        </p:sp>
        <p:sp>
          <p:nvSpPr>
            <p:cNvPr id="82" name="Abgerundetes Rechteck 81"/>
            <p:cNvSpPr/>
            <p:nvPr/>
          </p:nvSpPr>
          <p:spPr bwMode="auto">
            <a:xfrm>
              <a:off x="3143307" y="4710619"/>
              <a:ext cx="1326043" cy="264780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5" name="Textfeld 84"/>
            <p:cNvSpPr txBox="1"/>
            <p:nvPr/>
          </p:nvSpPr>
          <p:spPr>
            <a:xfrm>
              <a:off x="3059832" y="4691307"/>
              <a:ext cx="150371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wf.bq.daten.beginn</a:t>
              </a:r>
            </a:p>
          </p:txBody>
        </p:sp>
        <p:sp>
          <p:nvSpPr>
            <p:cNvPr id="91" name="Abgerundetes Rechteck 90"/>
            <p:cNvSpPr/>
            <p:nvPr/>
          </p:nvSpPr>
          <p:spPr bwMode="auto">
            <a:xfrm>
              <a:off x="5109764" y="4716993"/>
              <a:ext cx="1326043" cy="264780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2" name="Textfeld 91"/>
            <p:cNvSpPr txBox="1"/>
            <p:nvPr/>
          </p:nvSpPr>
          <p:spPr>
            <a:xfrm>
              <a:off x="5020927" y="4691307"/>
              <a:ext cx="150371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wf.bq.daten.ende</a:t>
              </a:r>
            </a:p>
          </p:txBody>
        </p:sp>
        <p:sp>
          <p:nvSpPr>
            <p:cNvPr id="93" name="Pfeil nach unten 92"/>
            <p:cNvSpPr/>
            <p:nvPr/>
          </p:nvSpPr>
          <p:spPr bwMode="auto">
            <a:xfrm flipV="1">
              <a:off x="4189770" y="5157571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4" name="Pfeil nach unten 93"/>
            <p:cNvSpPr/>
            <p:nvPr/>
          </p:nvSpPr>
          <p:spPr bwMode="auto">
            <a:xfrm flipV="1">
              <a:off x="5664773" y="5148046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5" name="Abgerundetes Rechteck 94"/>
            <p:cNvSpPr/>
            <p:nvPr/>
          </p:nvSpPr>
          <p:spPr bwMode="auto">
            <a:xfrm>
              <a:off x="3647363" y="5289255"/>
              <a:ext cx="1326043" cy="264780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6" name="Textfeld 95"/>
            <p:cNvSpPr txBox="1"/>
            <p:nvPr/>
          </p:nvSpPr>
          <p:spPr>
            <a:xfrm>
              <a:off x="3563888" y="5269942"/>
              <a:ext cx="150371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wf.bq.basis.beginn</a:t>
              </a:r>
            </a:p>
          </p:txBody>
        </p:sp>
        <p:sp>
          <p:nvSpPr>
            <p:cNvPr id="97" name="Abgerundetes Rechteck 96"/>
            <p:cNvSpPr/>
            <p:nvPr/>
          </p:nvSpPr>
          <p:spPr bwMode="auto">
            <a:xfrm>
              <a:off x="5109764" y="5295629"/>
              <a:ext cx="1326043" cy="264780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8" name="Textfeld 97"/>
            <p:cNvSpPr txBox="1"/>
            <p:nvPr/>
          </p:nvSpPr>
          <p:spPr>
            <a:xfrm>
              <a:off x="5020927" y="5269942"/>
              <a:ext cx="150371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wf.bq.basis.ende</a:t>
              </a:r>
            </a:p>
          </p:txBody>
        </p:sp>
        <p:sp>
          <p:nvSpPr>
            <p:cNvPr id="99" name="Abgerundetes Rechteck 98"/>
            <p:cNvSpPr/>
            <p:nvPr/>
          </p:nvSpPr>
          <p:spPr bwMode="auto">
            <a:xfrm>
              <a:off x="971600" y="5710270"/>
              <a:ext cx="7646942" cy="488619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0" name="Textfeld 99"/>
            <p:cNvSpPr txBox="1"/>
            <p:nvPr/>
          </p:nvSpPr>
          <p:spPr>
            <a:xfrm>
              <a:off x="974581" y="5694766"/>
              <a:ext cx="2093927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mapWohnbau</a:t>
              </a:r>
            </a:p>
          </p:txBody>
        </p:sp>
        <p:sp>
          <p:nvSpPr>
            <p:cNvPr id="101" name="Pfeil nach unten 100"/>
            <p:cNvSpPr/>
            <p:nvPr/>
          </p:nvSpPr>
          <p:spPr bwMode="auto">
            <a:xfrm flipV="1">
              <a:off x="5876595" y="5738901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2" name="Pfeil nach unten 101"/>
            <p:cNvSpPr/>
            <p:nvPr/>
          </p:nvSpPr>
          <p:spPr bwMode="auto">
            <a:xfrm flipV="1">
              <a:off x="7304127" y="5748426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3" name="Abgerundetes Rechteck 102"/>
            <p:cNvSpPr/>
            <p:nvPr/>
          </p:nvSpPr>
          <p:spPr bwMode="auto">
            <a:xfrm>
              <a:off x="5222020" y="5880110"/>
              <a:ext cx="1438212" cy="273804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" name="Textfeld 103"/>
            <p:cNvSpPr txBox="1"/>
            <p:nvPr/>
          </p:nvSpPr>
          <p:spPr>
            <a:xfrm>
              <a:off x="5122647" y="5869099"/>
              <a:ext cx="1619117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map.wohnbau.beginn</a:t>
              </a:r>
            </a:p>
          </p:txBody>
        </p:sp>
        <p:sp>
          <p:nvSpPr>
            <p:cNvPr id="105" name="Abgerundetes Rechteck 104"/>
            <p:cNvSpPr/>
            <p:nvPr/>
          </p:nvSpPr>
          <p:spPr bwMode="auto">
            <a:xfrm>
              <a:off x="6765922" y="5886484"/>
              <a:ext cx="1326043" cy="264780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6" name="Textfeld 105"/>
            <p:cNvSpPr txBox="1"/>
            <p:nvPr/>
          </p:nvSpPr>
          <p:spPr>
            <a:xfrm>
              <a:off x="6668683" y="5860798"/>
              <a:ext cx="150371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map.wohnbau.ende</a:t>
              </a:r>
            </a:p>
          </p:txBody>
        </p:sp>
        <p:sp>
          <p:nvSpPr>
            <p:cNvPr id="78" name="Abgerundetes Rechteck 77"/>
            <p:cNvSpPr/>
            <p:nvPr/>
          </p:nvSpPr>
          <p:spPr bwMode="auto">
            <a:xfrm>
              <a:off x="971600" y="3917363"/>
              <a:ext cx="7646942" cy="506848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9" name="Textfeld 78"/>
            <p:cNvSpPr txBox="1"/>
            <p:nvPr/>
          </p:nvSpPr>
          <p:spPr>
            <a:xfrm>
              <a:off x="971600" y="3899135"/>
              <a:ext cx="1941235" cy="48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Datenbasis für Szenarien</a:t>
              </a:r>
              <a:b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(Prozess: Einbürgerung)</a:t>
              </a:r>
            </a:p>
          </p:txBody>
        </p:sp>
        <p:sp>
          <p:nvSpPr>
            <p:cNvPr id="83" name="Pfeil nach unten 82"/>
            <p:cNvSpPr/>
            <p:nvPr/>
          </p:nvSpPr>
          <p:spPr bwMode="auto">
            <a:xfrm flipV="1">
              <a:off x="3959932" y="3946959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4" name="Pfeil nach unten 83"/>
            <p:cNvSpPr/>
            <p:nvPr/>
          </p:nvSpPr>
          <p:spPr bwMode="auto">
            <a:xfrm flipV="1">
              <a:off x="5470926" y="3947899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6" name="Abgerundetes Rechteck 85"/>
            <p:cNvSpPr/>
            <p:nvPr/>
          </p:nvSpPr>
          <p:spPr bwMode="auto">
            <a:xfrm>
              <a:off x="3419872" y="4080253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7" name="Textfeld 86"/>
            <p:cNvSpPr txBox="1"/>
            <p:nvPr/>
          </p:nvSpPr>
          <p:spPr>
            <a:xfrm>
              <a:off x="3422220" y="4068529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ein.basis.beginn</a:t>
              </a:r>
            </a:p>
          </p:txBody>
        </p:sp>
        <p:sp>
          <p:nvSpPr>
            <p:cNvPr id="88" name="Abgerundetes Rechteck 87"/>
            <p:cNvSpPr/>
            <p:nvPr/>
          </p:nvSpPr>
          <p:spPr bwMode="auto">
            <a:xfrm>
              <a:off x="4929693" y="4087161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9" name="Textfeld 88"/>
            <p:cNvSpPr txBox="1"/>
            <p:nvPr/>
          </p:nvSpPr>
          <p:spPr>
            <a:xfrm>
              <a:off x="4930868" y="4075437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ein.basis.ende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2837111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188640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Zeitliches</a:t>
            </a:r>
          </a:p>
        </p:txBody>
      </p:sp>
      <p:grpSp>
        <p:nvGrpSpPr>
          <p:cNvPr id="2" name="Gruppieren 1"/>
          <p:cNvGrpSpPr>
            <a:grpSpLocks noChangeAspect="1"/>
          </p:cNvGrpSpPr>
          <p:nvPr/>
        </p:nvGrpSpPr>
        <p:grpSpPr>
          <a:xfrm>
            <a:off x="977900" y="718529"/>
            <a:ext cx="7200000" cy="5400000"/>
            <a:chOff x="827584" y="908720"/>
            <a:chExt cx="8064896" cy="6048672"/>
          </a:xfrm>
        </p:grpSpPr>
        <p:sp>
          <p:nvSpPr>
            <p:cNvPr id="8" name="Abgerundetes Rechteck 7"/>
            <p:cNvSpPr/>
            <p:nvPr/>
          </p:nvSpPr>
          <p:spPr bwMode="auto">
            <a:xfrm>
              <a:off x="827584" y="908720"/>
              <a:ext cx="8064896" cy="6048672"/>
            </a:xfrm>
            <a:prstGeom prst="roundRect">
              <a:avLst>
                <a:gd name="adj" fmla="val 4195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9" name="Abgerundetes Rechteck 58"/>
            <p:cNvSpPr/>
            <p:nvPr/>
          </p:nvSpPr>
          <p:spPr bwMode="auto">
            <a:xfrm>
              <a:off x="971600" y="3303212"/>
              <a:ext cx="7646942" cy="506848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8" name="Abgerundetes Rechteck 57"/>
            <p:cNvSpPr/>
            <p:nvPr/>
          </p:nvSpPr>
          <p:spPr bwMode="auto">
            <a:xfrm>
              <a:off x="971600" y="2724424"/>
              <a:ext cx="7646942" cy="488619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6" name="Abgerundetes Rechteck 55"/>
            <p:cNvSpPr/>
            <p:nvPr/>
          </p:nvSpPr>
          <p:spPr bwMode="auto">
            <a:xfrm>
              <a:off x="971600" y="2143301"/>
              <a:ext cx="7646942" cy="506478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Abgerundetes Rechteck 40"/>
            <p:cNvSpPr/>
            <p:nvPr/>
          </p:nvSpPr>
          <p:spPr bwMode="auto">
            <a:xfrm>
              <a:off x="971600" y="1570885"/>
              <a:ext cx="7646942" cy="488101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3535194" y="1052736"/>
              <a:ext cx="2232248" cy="347320"/>
            </a:xfrm>
            <a:prstGeom prst="rect">
              <a:avLst/>
            </a:prstGeom>
            <a:solidFill>
              <a:srgbClr val="3B76B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Rechteck 12"/>
            <p:cNvSpPr/>
            <p:nvPr/>
          </p:nvSpPr>
          <p:spPr bwMode="auto">
            <a:xfrm>
              <a:off x="5767442" y="1052736"/>
              <a:ext cx="2476966" cy="347320"/>
            </a:xfrm>
            <a:prstGeom prst="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6" name="Gerade Verbindung mit Pfeil 5"/>
            <p:cNvCxnSpPr/>
            <p:nvPr/>
          </p:nvCxnSpPr>
          <p:spPr bwMode="auto">
            <a:xfrm>
              <a:off x="3535194" y="1400056"/>
              <a:ext cx="5065389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4" name="Textfeld 13"/>
            <p:cNvSpPr txBox="1"/>
            <p:nvPr/>
          </p:nvSpPr>
          <p:spPr>
            <a:xfrm>
              <a:off x="4130310" y="1090837"/>
              <a:ext cx="128095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Vergangenheit</a:t>
              </a:r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6463261" y="1082452"/>
              <a:ext cx="113307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Zukunft</a:t>
              </a:r>
            </a:p>
          </p:txBody>
        </p:sp>
        <p:sp>
          <p:nvSpPr>
            <p:cNvPr id="20" name="Pfeil nach unten 19"/>
            <p:cNvSpPr/>
            <p:nvPr/>
          </p:nvSpPr>
          <p:spPr bwMode="auto">
            <a:xfrm flipV="1">
              <a:off x="3427182" y="159590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Pfeil nach unten 23"/>
            <p:cNvSpPr/>
            <p:nvPr/>
          </p:nvSpPr>
          <p:spPr bwMode="auto">
            <a:xfrm flipV="1">
              <a:off x="5664773" y="159590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Pfeil nach unten 29"/>
            <p:cNvSpPr/>
            <p:nvPr/>
          </p:nvSpPr>
          <p:spPr bwMode="auto">
            <a:xfrm flipV="1">
              <a:off x="4615256" y="2183944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Pfeil nach unten 30"/>
            <p:cNvSpPr/>
            <p:nvPr/>
          </p:nvSpPr>
          <p:spPr bwMode="auto">
            <a:xfrm flipV="1">
              <a:off x="5664773" y="2174419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" name="Pfeil nach unten 43"/>
            <p:cNvSpPr/>
            <p:nvPr/>
          </p:nvSpPr>
          <p:spPr bwMode="auto">
            <a:xfrm flipV="1">
              <a:off x="3427182" y="2746922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" name="Pfeil nach unten 44"/>
            <p:cNvSpPr/>
            <p:nvPr/>
          </p:nvSpPr>
          <p:spPr bwMode="auto">
            <a:xfrm flipV="1">
              <a:off x="5664773" y="2744424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Textfeld 51"/>
            <p:cNvSpPr txBox="1"/>
            <p:nvPr/>
          </p:nvSpPr>
          <p:spPr>
            <a:xfrm>
              <a:off x="971600" y="1556792"/>
              <a:ext cx="146354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Vorhandene Daten</a:t>
              </a:r>
            </a:p>
          </p:txBody>
        </p:sp>
        <p:sp>
          <p:nvSpPr>
            <p:cNvPr id="53" name="Textfeld 52"/>
            <p:cNvSpPr txBox="1"/>
            <p:nvPr/>
          </p:nvSpPr>
          <p:spPr>
            <a:xfrm>
              <a:off x="971600" y="2132856"/>
              <a:ext cx="1941235" cy="48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Datenbasis für Szenarien («normale» Zeitperiode)</a:t>
              </a:r>
            </a:p>
          </p:txBody>
        </p:sp>
        <p:sp>
          <p:nvSpPr>
            <p:cNvPr id="54" name="Textfeld 53"/>
            <p:cNvSpPr txBox="1"/>
            <p:nvPr/>
          </p:nvSpPr>
          <p:spPr>
            <a:xfrm>
              <a:off x="974581" y="2708920"/>
              <a:ext cx="1941235" cy="48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Datenbasis für Szenarien («lange» Zeitperiode)</a:t>
              </a:r>
            </a:p>
          </p:txBody>
        </p:sp>
        <p:sp>
          <p:nvSpPr>
            <p:cNvPr id="55" name="Textfeld 54"/>
            <p:cNvSpPr txBox="1"/>
            <p:nvPr/>
          </p:nvSpPr>
          <p:spPr>
            <a:xfrm>
              <a:off x="971600" y="3284984"/>
              <a:ext cx="1941235" cy="48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Datenbasis für Szenarien</a:t>
              </a:r>
              <a:b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(Prozess: Geburten)</a:t>
              </a:r>
            </a:p>
          </p:txBody>
        </p:sp>
        <p:sp>
          <p:nvSpPr>
            <p:cNvPr id="57" name="Textfeld 56"/>
            <p:cNvSpPr txBox="1"/>
            <p:nvPr/>
          </p:nvSpPr>
          <p:spPr>
            <a:xfrm>
              <a:off x="8086601" y="1146273"/>
              <a:ext cx="77690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b="1" dirty="0">
                  <a:latin typeface="Calibri" panose="020F0502020204030204" pitchFamily="34" charset="0"/>
                  <a:cs typeface="Calibri" panose="020F0502020204030204" pitchFamily="34" charset="0"/>
                </a:rPr>
                <a:t>Zeit</a:t>
              </a:r>
            </a:p>
          </p:txBody>
        </p:sp>
        <p:sp>
          <p:nvSpPr>
            <p:cNvPr id="60" name="Abgerundetes Rechteck 59"/>
            <p:cNvSpPr/>
            <p:nvPr/>
          </p:nvSpPr>
          <p:spPr bwMode="auto">
            <a:xfrm>
              <a:off x="971600" y="6317699"/>
              <a:ext cx="7646942" cy="495677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" name="Pfeil nach unten 61"/>
            <p:cNvSpPr/>
            <p:nvPr/>
          </p:nvSpPr>
          <p:spPr bwMode="auto">
            <a:xfrm flipV="1">
              <a:off x="5868838" y="6340152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3" name="Pfeil nach unten 62"/>
            <p:cNvSpPr/>
            <p:nvPr/>
          </p:nvSpPr>
          <p:spPr bwMode="auto">
            <a:xfrm flipV="1">
              <a:off x="7960089" y="6340152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7" name="Textfeld 66"/>
            <p:cNvSpPr txBox="1"/>
            <p:nvPr/>
          </p:nvSpPr>
          <p:spPr>
            <a:xfrm>
              <a:off x="971600" y="6299472"/>
              <a:ext cx="1941235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Szenarienjahre</a:t>
              </a:r>
            </a:p>
          </p:txBody>
        </p:sp>
        <p:sp>
          <p:nvSpPr>
            <p:cNvPr id="72" name="Pfeil nach unten 71"/>
            <p:cNvSpPr/>
            <p:nvPr/>
          </p:nvSpPr>
          <p:spPr bwMode="auto">
            <a:xfrm flipV="1">
              <a:off x="4247964" y="3332808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3" name="Pfeil nach unten 72"/>
            <p:cNvSpPr/>
            <p:nvPr/>
          </p:nvSpPr>
          <p:spPr bwMode="auto">
            <a:xfrm flipV="1">
              <a:off x="5664773" y="3333748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Abgerundetes Rechteck 15"/>
            <p:cNvSpPr/>
            <p:nvPr/>
          </p:nvSpPr>
          <p:spPr bwMode="auto">
            <a:xfrm>
              <a:off x="3070292" y="1736306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3008373" y="1721765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daten.beginn</a:t>
              </a:r>
            </a:p>
          </p:txBody>
        </p:sp>
        <p:sp>
          <p:nvSpPr>
            <p:cNvPr id="27" name="Abgerundetes Rechteck 26"/>
            <p:cNvSpPr/>
            <p:nvPr/>
          </p:nvSpPr>
          <p:spPr bwMode="auto">
            <a:xfrm>
              <a:off x="5304733" y="1738672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Textfeld 28"/>
            <p:cNvSpPr txBox="1"/>
            <p:nvPr/>
          </p:nvSpPr>
          <p:spPr>
            <a:xfrm>
              <a:off x="5245964" y="1728418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daten.ende</a:t>
              </a:r>
            </a:p>
          </p:txBody>
        </p:sp>
        <p:sp>
          <p:nvSpPr>
            <p:cNvPr id="28" name="Abgerundetes Rechteck 27"/>
            <p:cNvSpPr/>
            <p:nvPr/>
          </p:nvSpPr>
          <p:spPr bwMode="auto">
            <a:xfrm>
              <a:off x="4255216" y="2315628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Abgerundetes Rechteck 35"/>
            <p:cNvSpPr/>
            <p:nvPr/>
          </p:nvSpPr>
          <p:spPr bwMode="auto">
            <a:xfrm>
              <a:off x="5304733" y="2315628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5245964" y="2306511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basis.ende</a:t>
              </a: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4201563" y="2312649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basis.beginn</a:t>
              </a:r>
            </a:p>
          </p:txBody>
        </p:sp>
        <p:sp>
          <p:nvSpPr>
            <p:cNvPr id="38" name="Abgerundetes Rechteck 37"/>
            <p:cNvSpPr/>
            <p:nvPr/>
          </p:nvSpPr>
          <p:spPr bwMode="auto">
            <a:xfrm>
              <a:off x="2887122" y="2881206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Textfeld 39"/>
            <p:cNvSpPr txBox="1"/>
            <p:nvPr/>
          </p:nvSpPr>
          <p:spPr>
            <a:xfrm>
              <a:off x="2889470" y="2869482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basis.lang.beginn</a:t>
              </a:r>
            </a:p>
          </p:txBody>
        </p:sp>
        <p:sp>
          <p:nvSpPr>
            <p:cNvPr id="42" name="Abgerundetes Rechteck 41"/>
            <p:cNvSpPr/>
            <p:nvPr/>
          </p:nvSpPr>
          <p:spPr bwMode="auto">
            <a:xfrm>
              <a:off x="5123540" y="2888114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5124714" y="2876390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basis.lang.ende</a:t>
              </a:r>
            </a:p>
          </p:txBody>
        </p:sp>
        <p:sp>
          <p:nvSpPr>
            <p:cNvPr id="68" name="Abgerundetes Rechteck 67"/>
            <p:cNvSpPr/>
            <p:nvPr/>
          </p:nvSpPr>
          <p:spPr bwMode="auto">
            <a:xfrm>
              <a:off x="3707904" y="3466102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3710252" y="3454378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geb.basis.beginn</a:t>
              </a:r>
            </a:p>
          </p:txBody>
        </p:sp>
        <p:sp>
          <p:nvSpPr>
            <p:cNvPr id="70" name="Abgerundetes Rechteck 69"/>
            <p:cNvSpPr/>
            <p:nvPr/>
          </p:nvSpPr>
          <p:spPr bwMode="auto">
            <a:xfrm>
              <a:off x="5123540" y="3473010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1" name="Textfeld 70"/>
            <p:cNvSpPr txBox="1"/>
            <p:nvPr/>
          </p:nvSpPr>
          <p:spPr>
            <a:xfrm>
              <a:off x="5124714" y="3461286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geb.basis.ende</a:t>
              </a:r>
            </a:p>
          </p:txBody>
        </p:sp>
        <p:sp>
          <p:nvSpPr>
            <p:cNvPr id="61" name="Abgerundetes Rechteck 60"/>
            <p:cNvSpPr/>
            <p:nvPr/>
          </p:nvSpPr>
          <p:spPr bwMode="auto">
            <a:xfrm>
              <a:off x="5508798" y="6475720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4" name="Abgerundetes Rechteck 63"/>
            <p:cNvSpPr/>
            <p:nvPr/>
          </p:nvSpPr>
          <p:spPr bwMode="auto">
            <a:xfrm>
              <a:off x="7600049" y="6475720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5" name="Textfeld 64"/>
            <p:cNvSpPr txBox="1"/>
            <p:nvPr/>
          </p:nvSpPr>
          <p:spPr>
            <a:xfrm>
              <a:off x="7550806" y="6466603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szen.ende</a:t>
              </a:r>
            </a:p>
          </p:txBody>
        </p:sp>
        <p:sp>
          <p:nvSpPr>
            <p:cNvPr id="66" name="Textfeld 65"/>
            <p:cNvSpPr txBox="1"/>
            <p:nvPr/>
          </p:nvSpPr>
          <p:spPr>
            <a:xfrm>
              <a:off x="5455146" y="6472741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szen.beginn</a:t>
              </a:r>
            </a:p>
          </p:txBody>
        </p:sp>
        <p:sp>
          <p:nvSpPr>
            <p:cNvPr id="74" name="Abgerundetes Rechteck 73"/>
            <p:cNvSpPr/>
            <p:nvPr/>
          </p:nvSpPr>
          <p:spPr bwMode="auto">
            <a:xfrm>
              <a:off x="971600" y="5119415"/>
              <a:ext cx="7646942" cy="488619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5" name="Abgerundetes Rechteck 74"/>
            <p:cNvSpPr/>
            <p:nvPr/>
          </p:nvSpPr>
          <p:spPr bwMode="auto">
            <a:xfrm>
              <a:off x="971600" y="4538292"/>
              <a:ext cx="7646942" cy="506478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6" name="Pfeil nach unten 75"/>
            <p:cNvSpPr/>
            <p:nvPr/>
          </p:nvSpPr>
          <p:spPr bwMode="auto">
            <a:xfrm flipV="1">
              <a:off x="3685714" y="4578935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" name="Pfeil nach unten 76"/>
            <p:cNvSpPr/>
            <p:nvPr/>
          </p:nvSpPr>
          <p:spPr bwMode="auto">
            <a:xfrm flipV="1">
              <a:off x="5664773" y="4569410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0" name="Textfeld 79"/>
            <p:cNvSpPr txBox="1"/>
            <p:nvPr/>
          </p:nvSpPr>
          <p:spPr>
            <a:xfrm>
              <a:off x="971600" y="4527847"/>
              <a:ext cx="2851568" cy="48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Wohnfläche, Belegungsquote:</a:t>
              </a:r>
            </a:p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Vorhandene Daten</a:t>
              </a:r>
            </a:p>
          </p:txBody>
        </p:sp>
        <p:sp>
          <p:nvSpPr>
            <p:cNvPr id="81" name="Textfeld 80"/>
            <p:cNvSpPr txBox="1"/>
            <p:nvPr/>
          </p:nvSpPr>
          <p:spPr>
            <a:xfrm>
              <a:off x="974581" y="5103911"/>
              <a:ext cx="2093927" cy="6722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Wohnfläche, Belegungsquote:</a:t>
              </a:r>
            </a:p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Datenbasis für Szenarien</a:t>
              </a:r>
            </a:p>
          </p:txBody>
        </p:sp>
        <p:sp>
          <p:nvSpPr>
            <p:cNvPr id="82" name="Abgerundetes Rechteck 81"/>
            <p:cNvSpPr/>
            <p:nvPr/>
          </p:nvSpPr>
          <p:spPr bwMode="auto">
            <a:xfrm>
              <a:off x="3143307" y="4710619"/>
              <a:ext cx="1326043" cy="264780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5" name="Textfeld 84"/>
            <p:cNvSpPr txBox="1"/>
            <p:nvPr/>
          </p:nvSpPr>
          <p:spPr>
            <a:xfrm>
              <a:off x="3059832" y="4691307"/>
              <a:ext cx="150371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wf.bq.daten.beginn</a:t>
              </a:r>
            </a:p>
          </p:txBody>
        </p:sp>
        <p:sp>
          <p:nvSpPr>
            <p:cNvPr id="91" name="Abgerundetes Rechteck 90"/>
            <p:cNvSpPr/>
            <p:nvPr/>
          </p:nvSpPr>
          <p:spPr bwMode="auto">
            <a:xfrm>
              <a:off x="5109764" y="4716993"/>
              <a:ext cx="1326043" cy="264780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2" name="Textfeld 91"/>
            <p:cNvSpPr txBox="1"/>
            <p:nvPr/>
          </p:nvSpPr>
          <p:spPr>
            <a:xfrm>
              <a:off x="5020927" y="4691307"/>
              <a:ext cx="150371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wf.bq.daten.ende</a:t>
              </a:r>
            </a:p>
          </p:txBody>
        </p:sp>
        <p:sp>
          <p:nvSpPr>
            <p:cNvPr id="93" name="Pfeil nach unten 92"/>
            <p:cNvSpPr/>
            <p:nvPr/>
          </p:nvSpPr>
          <p:spPr bwMode="auto">
            <a:xfrm flipV="1">
              <a:off x="4189770" y="5157571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4" name="Pfeil nach unten 93"/>
            <p:cNvSpPr/>
            <p:nvPr/>
          </p:nvSpPr>
          <p:spPr bwMode="auto">
            <a:xfrm flipV="1">
              <a:off x="5664773" y="5148046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5" name="Abgerundetes Rechteck 94"/>
            <p:cNvSpPr/>
            <p:nvPr/>
          </p:nvSpPr>
          <p:spPr bwMode="auto">
            <a:xfrm>
              <a:off x="3647363" y="5289255"/>
              <a:ext cx="1326043" cy="264780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6" name="Textfeld 95"/>
            <p:cNvSpPr txBox="1"/>
            <p:nvPr/>
          </p:nvSpPr>
          <p:spPr>
            <a:xfrm>
              <a:off x="3563888" y="5269942"/>
              <a:ext cx="150371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wf.bq.basis.beginn</a:t>
              </a:r>
            </a:p>
          </p:txBody>
        </p:sp>
        <p:sp>
          <p:nvSpPr>
            <p:cNvPr id="97" name="Abgerundetes Rechteck 96"/>
            <p:cNvSpPr/>
            <p:nvPr/>
          </p:nvSpPr>
          <p:spPr bwMode="auto">
            <a:xfrm>
              <a:off x="5109764" y="5295629"/>
              <a:ext cx="1326043" cy="264780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8" name="Textfeld 97"/>
            <p:cNvSpPr txBox="1"/>
            <p:nvPr/>
          </p:nvSpPr>
          <p:spPr>
            <a:xfrm>
              <a:off x="5020927" y="5269942"/>
              <a:ext cx="150371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wf.bq.basis.ende</a:t>
              </a:r>
            </a:p>
          </p:txBody>
        </p:sp>
        <p:sp>
          <p:nvSpPr>
            <p:cNvPr id="99" name="Abgerundetes Rechteck 98"/>
            <p:cNvSpPr/>
            <p:nvPr/>
          </p:nvSpPr>
          <p:spPr bwMode="auto">
            <a:xfrm>
              <a:off x="971600" y="5710270"/>
              <a:ext cx="7646942" cy="488619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0" name="Textfeld 99"/>
            <p:cNvSpPr txBox="1"/>
            <p:nvPr/>
          </p:nvSpPr>
          <p:spPr>
            <a:xfrm>
              <a:off x="974581" y="5694766"/>
              <a:ext cx="2093927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mapWohnbau</a:t>
              </a:r>
            </a:p>
          </p:txBody>
        </p:sp>
        <p:sp>
          <p:nvSpPr>
            <p:cNvPr id="101" name="Pfeil nach unten 100"/>
            <p:cNvSpPr/>
            <p:nvPr/>
          </p:nvSpPr>
          <p:spPr bwMode="auto">
            <a:xfrm flipV="1">
              <a:off x="5876595" y="5738901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2" name="Pfeil nach unten 101"/>
            <p:cNvSpPr/>
            <p:nvPr/>
          </p:nvSpPr>
          <p:spPr bwMode="auto">
            <a:xfrm flipV="1">
              <a:off x="7304127" y="5748426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3" name="Abgerundetes Rechteck 102"/>
            <p:cNvSpPr/>
            <p:nvPr/>
          </p:nvSpPr>
          <p:spPr bwMode="auto">
            <a:xfrm>
              <a:off x="5222020" y="5880110"/>
              <a:ext cx="1438212" cy="273804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" name="Textfeld 103"/>
            <p:cNvSpPr txBox="1"/>
            <p:nvPr/>
          </p:nvSpPr>
          <p:spPr>
            <a:xfrm>
              <a:off x="5122647" y="5869099"/>
              <a:ext cx="1619117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map.wohnbau.beginn</a:t>
              </a:r>
            </a:p>
          </p:txBody>
        </p:sp>
        <p:sp>
          <p:nvSpPr>
            <p:cNvPr id="105" name="Abgerundetes Rechteck 104"/>
            <p:cNvSpPr/>
            <p:nvPr/>
          </p:nvSpPr>
          <p:spPr bwMode="auto">
            <a:xfrm>
              <a:off x="6765922" y="5886484"/>
              <a:ext cx="1326043" cy="264780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6" name="Textfeld 105"/>
            <p:cNvSpPr txBox="1"/>
            <p:nvPr/>
          </p:nvSpPr>
          <p:spPr>
            <a:xfrm>
              <a:off x="6668683" y="5860798"/>
              <a:ext cx="150371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map.wohnbau.ende</a:t>
              </a:r>
            </a:p>
          </p:txBody>
        </p:sp>
        <p:sp>
          <p:nvSpPr>
            <p:cNvPr id="78" name="Abgerundetes Rechteck 77"/>
            <p:cNvSpPr/>
            <p:nvPr/>
          </p:nvSpPr>
          <p:spPr bwMode="auto">
            <a:xfrm>
              <a:off x="971600" y="3917363"/>
              <a:ext cx="7646942" cy="506848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9" name="Textfeld 78"/>
            <p:cNvSpPr txBox="1"/>
            <p:nvPr/>
          </p:nvSpPr>
          <p:spPr>
            <a:xfrm>
              <a:off x="971600" y="3899135"/>
              <a:ext cx="1941235" cy="48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Datenbasis für Szenarien</a:t>
              </a:r>
              <a:b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(Prozess: Einbürgerung)</a:t>
              </a:r>
            </a:p>
          </p:txBody>
        </p:sp>
        <p:sp>
          <p:nvSpPr>
            <p:cNvPr id="83" name="Pfeil nach unten 82"/>
            <p:cNvSpPr/>
            <p:nvPr/>
          </p:nvSpPr>
          <p:spPr bwMode="auto">
            <a:xfrm flipV="1">
              <a:off x="3959932" y="3946959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4" name="Pfeil nach unten 83"/>
            <p:cNvSpPr/>
            <p:nvPr/>
          </p:nvSpPr>
          <p:spPr bwMode="auto">
            <a:xfrm flipV="1">
              <a:off x="5470926" y="3947899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6" name="Abgerundetes Rechteck 85"/>
            <p:cNvSpPr/>
            <p:nvPr/>
          </p:nvSpPr>
          <p:spPr bwMode="auto">
            <a:xfrm>
              <a:off x="3419872" y="4080253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7" name="Textfeld 86"/>
            <p:cNvSpPr txBox="1"/>
            <p:nvPr/>
          </p:nvSpPr>
          <p:spPr>
            <a:xfrm>
              <a:off x="3422220" y="4068529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ein.basis.beginn</a:t>
              </a:r>
            </a:p>
          </p:txBody>
        </p:sp>
        <p:sp>
          <p:nvSpPr>
            <p:cNvPr id="88" name="Abgerundetes Rechteck 87"/>
            <p:cNvSpPr/>
            <p:nvPr/>
          </p:nvSpPr>
          <p:spPr bwMode="auto">
            <a:xfrm>
              <a:off x="4929693" y="4087161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9" name="Textfeld 88"/>
            <p:cNvSpPr txBox="1"/>
            <p:nvPr/>
          </p:nvSpPr>
          <p:spPr>
            <a:xfrm>
              <a:off x="4930868" y="4075437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ein.basis.ende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4246863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Abgleich KaReB und mapWohnbau</a:t>
            </a:r>
          </a:p>
        </p:txBody>
      </p:sp>
      <p:grpSp>
        <p:nvGrpSpPr>
          <p:cNvPr id="3" name="Gruppieren 2"/>
          <p:cNvGrpSpPr/>
          <p:nvPr/>
        </p:nvGrpSpPr>
        <p:grpSpPr>
          <a:xfrm>
            <a:off x="1259632" y="1484784"/>
            <a:ext cx="6480720" cy="3888432"/>
            <a:chOff x="1259632" y="1484784"/>
            <a:chExt cx="6480720" cy="3888432"/>
          </a:xfrm>
        </p:grpSpPr>
        <p:cxnSp>
          <p:nvCxnSpPr>
            <p:cNvPr id="79" name="Gekrümmte Verbindung 78"/>
            <p:cNvCxnSpPr/>
            <p:nvPr/>
          </p:nvCxnSpPr>
          <p:spPr bwMode="auto">
            <a:xfrm>
              <a:off x="3635896" y="3207459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Abgerundetes Rechteck 40"/>
            <p:cNvSpPr/>
            <p:nvPr/>
          </p:nvSpPr>
          <p:spPr bwMode="auto">
            <a:xfrm>
              <a:off x="1259632" y="1484784"/>
              <a:ext cx="6480720" cy="3888432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8" name="Gerade Verbindung mit Pfeil 77"/>
            <p:cNvCxnSpPr/>
            <p:nvPr/>
          </p:nvCxnSpPr>
          <p:spPr bwMode="auto">
            <a:xfrm flipV="1">
              <a:off x="2640791" y="2132856"/>
              <a:ext cx="0" cy="266429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Textfeld 80"/>
            <p:cNvSpPr txBox="1"/>
            <p:nvPr/>
          </p:nvSpPr>
          <p:spPr>
            <a:xfrm>
              <a:off x="1259632" y="2053921"/>
              <a:ext cx="13950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Anzahl Wohnungen</a:t>
              </a:r>
            </a:p>
          </p:txBody>
        </p:sp>
        <p:sp>
          <p:nvSpPr>
            <p:cNvPr id="83" name="Freihandform 82"/>
            <p:cNvSpPr/>
            <p:nvPr/>
          </p:nvSpPr>
          <p:spPr bwMode="auto">
            <a:xfrm>
              <a:off x="2933052" y="2378656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" name="Gruppieren 8"/>
            <p:cNvGrpSpPr/>
            <p:nvPr/>
          </p:nvGrpSpPr>
          <p:grpSpPr>
            <a:xfrm>
              <a:off x="3933475" y="1698627"/>
              <a:ext cx="2366717" cy="578245"/>
              <a:chOff x="3489536" y="1584387"/>
              <a:chExt cx="2366717" cy="578245"/>
            </a:xfrm>
          </p:grpSpPr>
          <p:sp>
            <p:nvSpPr>
              <p:cNvPr id="22" name="Abgerundetes Rechteck 21"/>
              <p:cNvSpPr/>
              <p:nvPr/>
            </p:nvSpPr>
            <p:spPr bwMode="auto">
              <a:xfrm>
                <a:off x="3489536" y="1584387"/>
                <a:ext cx="2366717" cy="578245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5" name="Textfeld 24"/>
              <p:cNvSpPr txBox="1"/>
              <p:nvPr/>
            </p:nvSpPr>
            <p:spPr>
              <a:xfrm>
                <a:off x="3489536" y="1638046"/>
                <a:ext cx="23667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Altstetten, </a:t>
                </a:r>
                <a:br>
                  <a:rPr lang="de-CH" sz="1200" dirty="0">
                    <a:latin typeface="Calibri" panose="020F0502020204030204" pitchFamily="34" charset="0"/>
                  </a:rPr>
                </a:br>
                <a:r>
                  <a:rPr lang="de-CH" sz="1200" dirty="0">
                    <a:latin typeface="Calibri" panose="020F0502020204030204" pitchFamily="34" charset="0"/>
                  </a:rPr>
                  <a:t>Eigentumsart = Gemeinnützig</a:t>
                </a:r>
              </a:p>
            </p:txBody>
          </p:sp>
        </p:grpSp>
        <p:sp>
          <p:nvSpPr>
            <p:cNvPr id="28" name="Textfeld 27"/>
            <p:cNvSpPr txBox="1"/>
            <p:nvPr/>
          </p:nvSpPr>
          <p:spPr>
            <a:xfrm>
              <a:off x="6905554" y="4659273"/>
              <a:ext cx="7693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Jahre</a:t>
              </a:r>
            </a:p>
          </p:txBody>
        </p:sp>
        <p:sp>
          <p:nvSpPr>
            <p:cNvPr id="2" name="Freihandform 1"/>
            <p:cNvSpPr/>
            <p:nvPr/>
          </p:nvSpPr>
          <p:spPr bwMode="auto">
            <a:xfrm flipV="1">
              <a:off x="3157819" y="2564904"/>
              <a:ext cx="3450276" cy="1850416"/>
            </a:xfrm>
            <a:custGeom>
              <a:avLst/>
              <a:gdLst>
                <a:gd name="connsiteX0" fmla="*/ 0 w 3556000"/>
                <a:gd name="connsiteY0" fmla="*/ 0 h 1507067"/>
                <a:gd name="connsiteX1" fmla="*/ 1126066 w 3556000"/>
                <a:gd name="connsiteY1" fmla="*/ 1049867 h 1507067"/>
                <a:gd name="connsiteX2" fmla="*/ 3556000 w 3556000"/>
                <a:gd name="connsiteY2" fmla="*/ 1507067 h 1507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56000" h="1507067">
                  <a:moveTo>
                    <a:pt x="0" y="0"/>
                  </a:moveTo>
                  <a:cubicBezTo>
                    <a:pt x="266699" y="399344"/>
                    <a:pt x="533399" y="798689"/>
                    <a:pt x="1126066" y="1049867"/>
                  </a:cubicBezTo>
                  <a:cubicBezTo>
                    <a:pt x="1718733" y="1301045"/>
                    <a:pt x="2637366" y="1404056"/>
                    <a:pt x="3556000" y="1507067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0" name="Gerader Verbinder 29"/>
            <p:cNvCxnSpPr/>
            <p:nvPr/>
          </p:nvCxnSpPr>
          <p:spPr bwMode="auto">
            <a:xfrm>
              <a:off x="6608095" y="4518483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" name="Rechteck 4"/>
            <p:cNvSpPr/>
            <p:nvPr/>
          </p:nvSpPr>
          <p:spPr bwMode="auto">
            <a:xfrm>
              <a:off x="3520870" y="3284874"/>
              <a:ext cx="360040" cy="1368152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Rechteck 35"/>
            <p:cNvSpPr/>
            <p:nvPr/>
          </p:nvSpPr>
          <p:spPr bwMode="auto">
            <a:xfrm>
              <a:off x="3168298" y="4121859"/>
              <a:ext cx="360040" cy="536610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Rechteck 36"/>
            <p:cNvSpPr/>
            <p:nvPr/>
          </p:nvSpPr>
          <p:spPr bwMode="auto">
            <a:xfrm>
              <a:off x="3880910" y="3544588"/>
              <a:ext cx="360040" cy="1108437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8" name="Rechteck 37"/>
            <p:cNvSpPr/>
            <p:nvPr/>
          </p:nvSpPr>
          <p:spPr bwMode="auto">
            <a:xfrm>
              <a:off x="4237234" y="4150489"/>
              <a:ext cx="360040" cy="496214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Rechteck 39"/>
            <p:cNvSpPr/>
            <p:nvPr/>
          </p:nvSpPr>
          <p:spPr bwMode="auto">
            <a:xfrm>
              <a:off x="4599001" y="4351501"/>
              <a:ext cx="360040" cy="295202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7" name="Gerade Verbindung mit Pfeil 26"/>
            <p:cNvCxnSpPr/>
            <p:nvPr/>
          </p:nvCxnSpPr>
          <p:spPr bwMode="auto">
            <a:xfrm>
              <a:off x="2504259" y="4653136"/>
              <a:ext cx="4956528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Freihandform 7"/>
            <p:cNvSpPr/>
            <p:nvPr/>
          </p:nvSpPr>
          <p:spPr bwMode="auto">
            <a:xfrm>
              <a:off x="3886200" y="2558143"/>
              <a:ext cx="2715986" cy="974271"/>
            </a:xfrm>
            <a:custGeom>
              <a:avLst/>
              <a:gdLst>
                <a:gd name="connsiteX0" fmla="*/ 0 w 2715986"/>
                <a:gd name="connsiteY0" fmla="*/ 974271 h 974271"/>
                <a:gd name="connsiteX1" fmla="*/ 571500 w 2715986"/>
                <a:gd name="connsiteY1" fmla="*/ 587828 h 974271"/>
                <a:gd name="connsiteX2" fmla="*/ 1257300 w 2715986"/>
                <a:gd name="connsiteY2" fmla="*/ 337457 h 974271"/>
                <a:gd name="connsiteX3" fmla="*/ 2715986 w 2715986"/>
                <a:gd name="connsiteY3" fmla="*/ 0 h 974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5986" h="974271">
                  <a:moveTo>
                    <a:pt x="0" y="974271"/>
                  </a:moveTo>
                  <a:cubicBezTo>
                    <a:pt x="180975" y="834117"/>
                    <a:pt x="361950" y="693964"/>
                    <a:pt x="571500" y="587828"/>
                  </a:cubicBezTo>
                  <a:cubicBezTo>
                    <a:pt x="781050" y="481692"/>
                    <a:pt x="899886" y="435428"/>
                    <a:pt x="1257300" y="337457"/>
                  </a:cubicBezTo>
                  <a:cubicBezTo>
                    <a:pt x="1614714" y="239486"/>
                    <a:pt x="2165350" y="119743"/>
                    <a:pt x="2715986" y="0"/>
                  </a:cubicBezTo>
                </a:path>
              </a:pathLst>
            </a:cu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Freihandform 9"/>
            <p:cNvSpPr/>
            <p:nvPr/>
          </p:nvSpPr>
          <p:spPr bwMode="auto">
            <a:xfrm>
              <a:off x="3151414" y="3287486"/>
              <a:ext cx="734786" cy="1338943"/>
            </a:xfrm>
            <a:custGeom>
              <a:avLst/>
              <a:gdLst>
                <a:gd name="connsiteX0" fmla="*/ 0 w 734786"/>
                <a:gd name="connsiteY0" fmla="*/ 1338943 h 1338943"/>
                <a:gd name="connsiteX1" fmla="*/ 16329 w 734786"/>
                <a:gd name="connsiteY1" fmla="*/ 838200 h 1338943"/>
                <a:gd name="connsiteX2" fmla="*/ 163286 w 734786"/>
                <a:gd name="connsiteY2" fmla="*/ 827314 h 1338943"/>
                <a:gd name="connsiteX3" fmla="*/ 234043 w 734786"/>
                <a:gd name="connsiteY3" fmla="*/ 691243 h 1338943"/>
                <a:gd name="connsiteX4" fmla="*/ 315686 w 734786"/>
                <a:gd name="connsiteY4" fmla="*/ 555171 h 1338943"/>
                <a:gd name="connsiteX5" fmla="*/ 370115 w 734786"/>
                <a:gd name="connsiteY5" fmla="*/ 478971 h 1338943"/>
                <a:gd name="connsiteX6" fmla="*/ 364672 w 734786"/>
                <a:gd name="connsiteY6" fmla="*/ 0 h 1338943"/>
                <a:gd name="connsiteX7" fmla="*/ 729343 w 734786"/>
                <a:gd name="connsiteY7" fmla="*/ 0 h 1338943"/>
                <a:gd name="connsiteX8" fmla="*/ 734786 w 734786"/>
                <a:gd name="connsiteY8" fmla="*/ 261257 h 1338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4786" h="1338943">
                  <a:moveTo>
                    <a:pt x="0" y="1338943"/>
                  </a:moveTo>
                  <a:lnTo>
                    <a:pt x="16329" y="838200"/>
                  </a:lnTo>
                  <a:lnTo>
                    <a:pt x="163286" y="827314"/>
                  </a:lnTo>
                  <a:lnTo>
                    <a:pt x="234043" y="691243"/>
                  </a:lnTo>
                  <a:lnTo>
                    <a:pt x="315686" y="555171"/>
                  </a:lnTo>
                  <a:lnTo>
                    <a:pt x="370115" y="478971"/>
                  </a:lnTo>
                  <a:cubicBezTo>
                    <a:pt x="368301" y="319314"/>
                    <a:pt x="366486" y="159657"/>
                    <a:pt x="364672" y="0"/>
                  </a:cubicBezTo>
                  <a:lnTo>
                    <a:pt x="729343" y="0"/>
                  </a:lnTo>
                  <a:lnTo>
                    <a:pt x="734786" y="261257"/>
                  </a:lnTo>
                </a:path>
              </a:pathLst>
            </a:cu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3694914" y="2824986"/>
              <a:ext cx="8872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KaReB</a:t>
              </a:r>
            </a:p>
          </p:txBody>
        </p:sp>
        <p:sp>
          <p:nvSpPr>
            <p:cNvPr id="44" name="Textfeld 43"/>
            <p:cNvSpPr txBox="1"/>
            <p:nvPr/>
          </p:nvSpPr>
          <p:spPr>
            <a:xfrm>
              <a:off x="3338793" y="4216980"/>
              <a:ext cx="11157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mapWohnbau</a:t>
              </a:r>
            </a:p>
          </p:txBody>
        </p:sp>
        <p:sp>
          <p:nvSpPr>
            <p:cNvPr id="45" name="Textfeld 44"/>
            <p:cNvSpPr txBox="1"/>
            <p:nvPr/>
          </p:nvSpPr>
          <p:spPr>
            <a:xfrm>
              <a:off x="4190371" y="2993566"/>
              <a:ext cx="15373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solidFill>
                    <a:srgbClr val="E67D73"/>
                  </a:solidFill>
                  <a:latin typeface="Calibri" panose="020F0502020204030204" pitchFamily="34" charset="0"/>
                </a:rPr>
                <a:t>Ergebnis</a:t>
              </a:r>
            </a:p>
          </p:txBody>
        </p:sp>
        <p:cxnSp>
          <p:nvCxnSpPr>
            <p:cNvPr id="29" name="Gerader Verbinder 28"/>
            <p:cNvCxnSpPr/>
            <p:nvPr/>
          </p:nvCxnSpPr>
          <p:spPr bwMode="auto">
            <a:xfrm>
              <a:off x="3153046" y="4527136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39446159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Parameter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EIGENTUMSART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266997330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Eigentumsart</a:t>
            </a:r>
          </a:p>
        </p:txBody>
      </p:sp>
      <p:grpSp>
        <p:nvGrpSpPr>
          <p:cNvPr id="9" name="Gruppieren 8"/>
          <p:cNvGrpSpPr/>
          <p:nvPr/>
        </p:nvGrpSpPr>
        <p:grpSpPr>
          <a:xfrm>
            <a:off x="1115616" y="1772816"/>
            <a:ext cx="6922961" cy="3312368"/>
            <a:chOff x="1115616" y="1772816"/>
            <a:chExt cx="6922961" cy="3312368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115616" y="1772816"/>
              <a:ext cx="6922961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3459743" y="2780928"/>
              <a:ext cx="3628390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3298073" y="4653136"/>
              <a:ext cx="379006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081345" y="4653136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1574800" y="2308916"/>
              <a:ext cx="18901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Anteil der gemeinnützigen</a:t>
              </a:r>
              <a:br>
                <a:rPr lang="de-CH" sz="1200" b="1" dirty="0">
                  <a:latin typeface="Calibri" panose="020F0502020204030204" pitchFamily="34" charset="0"/>
                </a:rPr>
              </a:br>
              <a:r>
                <a:rPr lang="de-CH" sz="1200" b="1" dirty="0">
                  <a:latin typeface="Calibri" panose="020F0502020204030204" pitchFamily="34" charset="0"/>
                </a:rPr>
                <a:t>an allen Wohnungen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758815" y="4170784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735333" y="2958247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4" name="Gruppieren 3"/>
            <p:cNvGrpSpPr/>
            <p:nvPr/>
          </p:nvGrpSpPr>
          <p:grpSpPr>
            <a:xfrm>
              <a:off x="4745484" y="1971904"/>
              <a:ext cx="1347055" cy="286030"/>
              <a:chOff x="5652119" y="1927865"/>
              <a:chExt cx="1347055" cy="286030"/>
            </a:xfrm>
          </p:grpSpPr>
          <p:sp>
            <p:nvSpPr>
              <p:cNvPr id="18" name="Abgerundetes Rechteck 17"/>
              <p:cNvSpPr/>
              <p:nvPr/>
            </p:nvSpPr>
            <p:spPr bwMode="auto">
              <a:xfrm>
                <a:off x="5724127" y="1927865"/>
                <a:ext cx="1185453" cy="286030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9" name="Textfeld 18"/>
              <p:cNvSpPr txBox="1"/>
              <p:nvPr/>
            </p:nvSpPr>
            <p:spPr>
              <a:xfrm>
                <a:off x="5652119" y="1927865"/>
                <a:ext cx="134705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Höngg</a:t>
                </a:r>
              </a:p>
            </p:txBody>
          </p:sp>
        </p:grpSp>
        <p:grpSp>
          <p:nvGrpSpPr>
            <p:cNvPr id="3" name="Gruppieren 2"/>
            <p:cNvGrpSpPr/>
            <p:nvPr/>
          </p:nvGrpSpPr>
          <p:grpSpPr>
            <a:xfrm>
              <a:off x="1218015" y="3024945"/>
              <a:ext cx="1769809" cy="291044"/>
              <a:chOff x="929762" y="3065948"/>
              <a:chExt cx="1769809" cy="291044"/>
            </a:xfrm>
          </p:grpSpPr>
          <p:sp>
            <p:nvSpPr>
              <p:cNvPr id="30" name="Abgerundetes Rechteck 29"/>
              <p:cNvSpPr/>
              <p:nvPr/>
            </p:nvSpPr>
            <p:spPr bwMode="auto">
              <a:xfrm>
                <a:off x="929762" y="3065948"/>
                <a:ext cx="1769809" cy="291044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1" name="Textfeld 30"/>
              <p:cNvSpPr txBox="1"/>
              <p:nvPr/>
            </p:nvSpPr>
            <p:spPr>
              <a:xfrm>
                <a:off x="936916" y="3068960"/>
                <a:ext cx="171778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ea.grenze.prozent</a:t>
                </a:r>
              </a:p>
            </p:txBody>
          </p:sp>
        </p:grpSp>
        <p:sp>
          <p:nvSpPr>
            <p:cNvPr id="5" name="Freihandform 4"/>
            <p:cNvSpPr/>
            <p:nvPr/>
          </p:nvSpPr>
          <p:spPr bwMode="auto">
            <a:xfrm>
              <a:off x="3650015" y="3235379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/>
            <p:nvPr/>
          </p:nvCxnSpPr>
          <p:spPr bwMode="auto">
            <a:xfrm>
              <a:off x="3633849" y="3573016"/>
              <a:ext cx="3454284" cy="0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Textfeld 40"/>
            <p:cNvSpPr txBox="1"/>
            <p:nvPr/>
          </p:nvSpPr>
          <p:spPr>
            <a:xfrm>
              <a:off x="6784227" y="3421940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Mittelwert</a:t>
              </a:r>
            </a:p>
          </p:txBody>
        </p:sp>
        <p:cxnSp>
          <p:nvCxnSpPr>
            <p:cNvPr id="42" name="Gerader Verbinder 41"/>
            <p:cNvCxnSpPr/>
            <p:nvPr/>
          </p:nvCxnSpPr>
          <p:spPr bwMode="auto">
            <a:xfrm flipV="1">
              <a:off x="3650015" y="2660553"/>
              <a:ext cx="3422932" cy="1150892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Textfeld 44"/>
            <p:cNvSpPr txBox="1"/>
            <p:nvPr/>
          </p:nvSpPr>
          <p:spPr>
            <a:xfrm>
              <a:off x="6999175" y="2527233"/>
              <a:ext cx="5806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Trend</a:t>
              </a:r>
            </a:p>
          </p:txBody>
        </p:sp>
        <p:sp>
          <p:nvSpPr>
            <p:cNvPr id="47" name="Geschweifte Klammer rechts 46"/>
            <p:cNvSpPr/>
            <p:nvPr/>
          </p:nvSpPr>
          <p:spPr bwMode="auto">
            <a:xfrm flipH="1">
              <a:off x="3070022" y="2788720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0" name="Gerader Verbinder 49"/>
            <p:cNvCxnSpPr/>
            <p:nvPr/>
          </p:nvCxnSpPr>
          <p:spPr bwMode="auto">
            <a:xfrm flipV="1">
              <a:off x="3459743" y="4365104"/>
              <a:ext cx="3628390" cy="5640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3459743" y="2780928"/>
              <a:ext cx="3613204" cy="7793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459743" y="2492896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7" name="Geschweifte Klammer rechts 56"/>
            <p:cNvSpPr/>
            <p:nvPr/>
          </p:nvSpPr>
          <p:spPr bwMode="auto">
            <a:xfrm flipH="1">
              <a:off x="3058376" y="3571282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2" name="Gerader Verbinder 61"/>
            <p:cNvCxnSpPr/>
            <p:nvPr/>
          </p:nvCxnSpPr>
          <p:spPr bwMode="auto">
            <a:xfrm flipH="1">
              <a:off x="5950345" y="3212976"/>
              <a:ext cx="1822" cy="365902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Gerader Verbinder 62"/>
            <p:cNvCxnSpPr/>
            <p:nvPr/>
          </p:nvCxnSpPr>
          <p:spPr bwMode="auto">
            <a:xfrm rot="5400000">
              <a:off x="5950345" y="3070782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Gerader Verbinder 63"/>
            <p:cNvCxnSpPr/>
            <p:nvPr/>
          </p:nvCxnSpPr>
          <p:spPr bwMode="auto">
            <a:xfrm rot="5400000">
              <a:off x="5952167" y="343668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33" name="Gruppieren 32"/>
            <p:cNvGrpSpPr/>
            <p:nvPr/>
          </p:nvGrpSpPr>
          <p:grpSpPr>
            <a:xfrm>
              <a:off x="6188042" y="3141869"/>
              <a:ext cx="1769809" cy="291044"/>
              <a:chOff x="929762" y="3065948"/>
              <a:chExt cx="1769809" cy="291044"/>
            </a:xfrm>
          </p:grpSpPr>
          <p:sp>
            <p:nvSpPr>
              <p:cNvPr id="34" name="Abgerundetes Rechteck 33"/>
              <p:cNvSpPr/>
              <p:nvPr/>
            </p:nvSpPr>
            <p:spPr bwMode="auto">
              <a:xfrm>
                <a:off x="929762" y="3065948"/>
                <a:ext cx="1769809" cy="291044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5" name="Textfeld 34"/>
              <p:cNvSpPr txBox="1"/>
              <p:nvPr/>
            </p:nvSpPr>
            <p:spPr>
              <a:xfrm>
                <a:off x="936916" y="3068960"/>
                <a:ext cx="171778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ea.anteil.trend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87291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Baby: andere Herkunft als die Mutter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Abgerundetes Rechteck 5"/>
          <p:cNvSpPr/>
          <p:nvPr/>
        </p:nvSpPr>
        <p:spPr bwMode="auto">
          <a:xfrm>
            <a:off x="1837446" y="2211924"/>
            <a:ext cx="5429179" cy="2304255"/>
          </a:xfrm>
          <a:prstGeom prst="roundRect">
            <a:avLst>
              <a:gd name="adj" fmla="val 390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12993CB2-A308-479D-9EDE-7D64B269720D}"/>
              </a:ext>
            </a:extLst>
          </p:cNvPr>
          <p:cNvCxnSpPr/>
          <p:nvPr/>
        </p:nvCxnSpPr>
        <p:spPr bwMode="auto">
          <a:xfrm>
            <a:off x="2733923" y="3887624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4B252DE2-3585-41EB-A7EE-DD8AAC5234FD}"/>
              </a:ext>
            </a:extLst>
          </p:cNvPr>
          <p:cNvSpPr txBox="1"/>
          <p:nvPr/>
        </p:nvSpPr>
        <p:spPr>
          <a:xfrm>
            <a:off x="6133549" y="3877491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 smtClean="0">
                <a:latin typeface="Calibri" panose="020F0502020204030204" pitchFamily="34" charset="0"/>
              </a:rPr>
              <a:t>Jahre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E7C9D0B0-909E-4AE1-B159-63DD89F6B705}"/>
              </a:ext>
            </a:extLst>
          </p:cNvPr>
          <p:cNvCxnSpPr>
            <a:cxnSpLocks/>
          </p:cNvCxnSpPr>
          <p:nvPr/>
        </p:nvCxnSpPr>
        <p:spPr bwMode="auto">
          <a:xfrm flipV="1">
            <a:off x="2886323" y="2730713"/>
            <a:ext cx="0" cy="130931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84AE4883-525E-4D32-8C5E-9319A9B05AD6}"/>
              </a:ext>
            </a:extLst>
          </p:cNvPr>
          <p:cNvSpPr txBox="1"/>
          <p:nvPr/>
        </p:nvSpPr>
        <p:spPr>
          <a:xfrm>
            <a:off x="1729690" y="2653498"/>
            <a:ext cx="11330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Anteil der Babys mit anderer Herkunft als deren Mütter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sp>
        <p:nvSpPr>
          <p:cNvPr id="28" name="Freihandform 15">
            <a:extLst>
              <a:ext uri="{FF2B5EF4-FFF2-40B4-BE49-F238E27FC236}">
                <a16:creationId xmlns:a16="http://schemas.microsoft.com/office/drawing/2014/main" id="{495CBB48-A296-4AD5-A733-BD210D1C2683}"/>
              </a:ext>
            </a:extLst>
          </p:cNvPr>
          <p:cNvSpPr/>
          <p:nvPr/>
        </p:nvSpPr>
        <p:spPr bwMode="auto">
          <a:xfrm>
            <a:off x="3171183" y="260237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Freihandform 16">
            <a:extLst>
              <a:ext uri="{FF2B5EF4-FFF2-40B4-BE49-F238E27FC236}">
                <a16:creationId xmlns:a16="http://schemas.microsoft.com/office/drawing/2014/main" id="{1A6CA72F-6DEF-4112-BCC8-C334FE29B5C0}"/>
              </a:ext>
            </a:extLst>
          </p:cNvPr>
          <p:cNvSpPr/>
          <p:nvPr/>
        </p:nvSpPr>
        <p:spPr bwMode="auto">
          <a:xfrm rot="685194" flipV="1">
            <a:off x="3127842" y="3234004"/>
            <a:ext cx="3005214" cy="260097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Abgerundetes Rechteck 29">
            <a:extLst>
              <a:ext uri="{FF2B5EF4-FFF2-40B4-BE49-F238E27FC236}">
                <a16:creationId xmlns:a16="http://schemas.microsoft.com/office/drawing/2014/main" id="{1AAF71ED-FDFF-409F-A59E-05E9AE5D7FCA}"/>
              </a:ext>
            </a:extLst>
          </p:cNvPr>
          <p:cNvSpPr/>
          <p:nvPr/>
        </p:nvSpPr>
        <p:spPr bwMode="auto">
          <a:xfrm>
            <a:off x="3234484" y="4144335"/>
            <a:ext cx="1481532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7D9FC4AF-0F5D-41A7-840C-625CCEEFFF4F}"/>
              </a:ext>
            </a:extLst>
          </p:cNvPr>
          <p:cNvSpPr txBox="1"/>
          <p:nvPr/>
        </p:nvSpPr>
        <p:spPr>
          <a:xfrm>
            <a:off x="3242717" y="4139338"/>
            <a:ext cx="14696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solidFill>
                  <a:schemeClr val="bg1"/>
                </a:solidFill>
                <a:latin typeface="Calibri" panose="020F0502020204030204" pitchFamily="34" charset="0"/>
              </a:rPr>
              <a:t>bir_cha_base_begin</a:t>
            </a:r>
          </a:p>
        </p:txBody>
      </p:sp>
      <p:sp>
        <p:nvSpPr>
          <p:cNvPr id="42" name="Pfeil nach unten 34">
            <a:extLst>
              <a:ext uri="{FF2B5EF4-FFF2-40B4-BE49-F238E27FC236}">
                <a16:creationId xmlns:a16="http://schemas.microsoft.com/office/drawing/2014/main" id="{C17E2B16-3265-4B96-B325-7B7E07998E0E}"/>
              </a:ext>
            </a:extLst>
          </p:cNvPr>
          <p:cNvSpPr/>
          <p:nvPr/>
        </p:nvSpPr>
        <p:spPr bwMode="auto">
          <a:xfrm flipV="1">
            <a:off x="3863929" y="3902989"/>
            <a:ext cx="216024" cy="260397"/>
          </a:xfrm>
          <a:prstGeom prst="downArrow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" name="Gruppieren 2"/>
          <p:cNvGrpSpPr/>
          <p:nvPr/>
        </p:nvGrpSpPr>
        <p:grpSpPr>
          <a:xfrm>
            <a:off x="5004048" y="3899661"/>
            <a:ext cx="1481532" cy="518345"/>
            <a:chOff x="4819529" y="3899661"/>
            <a:chExt cx="1481532" cy="518345"/>
          </a:xfrm>
        </p:grpSpPr>
        <p:sp>
          <p:nvSpPr>
            <p:cNvPr id="56" name="Abgerundetes Rechteck 29">
              <a:extLst>
                <a:ext uri="{FF2B5EF4-FFF2-40B4-BE49-F238E27FC236}">
                  <a16:creationId xmlns:a16="http://schemas.microsoft.com/office/drawing/2014/main" id="{1AAF71ED-FDFF-409F-A59E-05E9AE5D7FCA}"/>
                </a:ext>
              </a:extLst>
            </p:cNvPr>
            <p:cNvSpPr/>
            <p:nvPr/>
          </p:nvSpPr>
          <p:spPr bwMode="auto">
            <a:xfrm>
              <a:off x="4819529" y="4141007"/>
              <a:ext cx="1481532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7D9FC4AF-0F5D-41A7-840C-625CCEEFFF4F}"/>
                </a:ext>
              </a:extLst>
            </p:cNvPr>
            <p:cNvSpPr txBox="1"/>
            <p:nvPr/>
          </p:nvSpPr>
          <p:spPr>
            <a:xfrm>
              <a:off x="4827762" y="4136010"/>
              <a:ext cx="14696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bir_cha_base_end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6" name="Pfeil nach unten 34">
              <a:extLst>
                <a:ext uri="{FF2B5EF4-FFF2-40B4-BE49-F238E27FC236}">
                  <a16:creationId xmlns:a16="http://schemas.microsoft.com/office/drawing/2014/main" id="{C17E2B16-3265-4B96-B325-7B7E07998E0E}"/>
                </a:ext>
              </a:extLst>
            </p:cNvPr>
            <p:cNvSpPr/>
            <p:nvPr/>
          </p:nvSpPr>
          <p:spPr bwMode="auto">
            <a:xfrm flipV="1">
              <a:off x="5448974" y="3899661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2" name="Gruppieren 1"/>
          <p:cNvGrpSpPr/>
          <p:nvPr/>
        </p:nvGrpSpPr>
        <p:grpSpPr>
          <a:xfrm>
            <a:off x="3198743" y="2313792"/>
            <a:ext cx="2640518" cy="283740"/>
            <a:chOff x="3500576" y="4381808"/>
            <a:chExt cx="2640518" cy="283740"/>
          </a:xfrm>
        </p:grpSpPr>
        <p:sp>
          <p:nvSpPr>
            <p:cNvPr id="64" name="Abgerundetes Rechteck 17">
              <a:extLst>
                <a:ext uri="{FF2B5EF4-FFF2-40B4-BE49-F238E27FC236}">
                  <a16:creationId xmlns:a16="http://schemas.microsoft.com/office/drawing/2014/main" id="{23975EAB-44D1-4F71-AE88-2B43A93AB2FE}"/>
                </a:ext>
              </a:extLst>
            </p:cNvPr>
            <p:cNvSpPr/>
            <p:nvPr/>
          </p:nvSpPr>
          <p:spPr bwMode="auto">
            <a:xfrm>
              <a:off x="3570394" y="4388549"/>
              <a:ext cx="2510381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75AD5706-A921-4D91-B612-81D6568E876E}"/>
                </a:ext>
              </a:extLst>
            </p:cNvPr>
            <p:cNvSpPr txBox="1"/>
            <p:nvPr/>
          </p:nvSpPr>
          <p:spPr>
            <a:xfrm>
              <a:off x="3500576" y="4381808"/>
              <a:ext cx="26405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smtClean="0">
                  <a:latin typeface="Calibri" panose="020F0502020204030204" pitchFamily="34" charset="0"/>
                </a:rPr>
                <a:t>Quartier = </a:t>
              </a:r>
              <a:r>
                <a:rPr lang="de-CH" sz="1200" dirty="0" err="1" smtClean="0">
                  <a:latin typeface="Calibri" panose="020F0502020204030204" pitchFamily="34" charset="0"/>
                </a:rPr>
                <a:t>Witikon</a:t>
              </a:r>
              <a:r>
                <a:rPr lang="de-CH" sz="1200" dirty="0" smtClean="0">
                  <a:latin typeface="Calibri" panose="020F0502020204030204" pitchFamily="34" charset="0"/>
                </a:rPr>
                <a:t>, Heimat </a:t>
              </a:r>
              <a:r>
                <a:rPr lang="de-CH" sz="1200" dirty="0">
                  <a:latin typeface="Calibri" panose="020F0502020204030204" pitchFamily="34" charset="0"/>
                </a:rPr>
                <a:t>= </a:t>
              </a:r>
              <a:r>
                <a:rPr lang="de-CH" sz="1200" dirty="0" smtClean="0">
                  <a:latin typeface="Calibri" panose="020F0502020204030204" pitchFamily="34" charset="0"/>
                </a:rPr>
                <a:t>Schweiz </a:t>
              </a:r>
              <a:endParaRPr lang="de-CH" sz="1200" dirty="0"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469867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Filter für Knickpunkt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539552" y="1700808"/>
            <a:ext cx="7704856" cy="3312368"/>
            <a:chOff x="539552" y="1700808"/>
            <a:chExt cx="7704856" cy="3312368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539552" y="1700808"/>
              <a:ext cx="7704856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2702698" y="2708920"/>
              <a:ext cx="4074778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2541028" y="4581128"/>
              <a:ext cx="4236448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5788416" y="4581128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001770" y="4098776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2978288" y="2886239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Freihandform 4"/>
            <p:cNvSpPr/>
            <p:nvPr/>
          </p:nvSpPr>
          <p:spPr bwMode="auto">
            <a:xfrm>
              <a:off x="2892970" y="3163371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>
              <a:endCxn id="49" idx="3"/>
            </p:cNvCxnSpPr>
            <p:nvPr/>
          </p:nvCxnSpPr>
          <p:spPr bwMode="auto">
            <a:xfrm>
              <a:off x="2876804" y="3501008"/>
              <a:ext cx="3900672" cy="5517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Gerader Verbinder 41"/>
            <p:cNvCxnSpPr/>
            <p:nvPr/>
          </p:nvCxnSpPr>
          <p:spPr bwMode="auto">
            <a:xfrm flipV="1">
              <a:off x="2892970" y="2420888"/>
              <a:ext cx="3884506" cy="1318549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Gerader Verbinder 49"/>
            <p:cNvCxnSpPr/>
            <p:nvPr/>
          </p:nvCxnSpPr>
          <p:spPr bwMode="auto">
            <a:xfrm>
              <a:off x="2702698" y="4298736"/>
              <a:ext cx="4074778" cy="53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2702698" y="2708920"/>
              <a:ext cx="4074778" cy="77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2702698" y="2420888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37" name="Gruppieren 36"/>
            <p:cNvGrpSpPr/>
            <p:nvPr/>
          </p:nvGrpSpPr>
          <p:grpSpPr>
            <a:xfrm>
              <a:off x="5497436" y="2955218"/>
              <a:ext cx="653934" cy="291290"/>
              <a:chOff x="1325778" y="1558614"/>
              <a:chExt cx="653934" cy="291290"/>
            </a:xfrm>
          </p:grpSpPr>
          <p:cxnSp>
            <p:nvCxnSpPr>
              <p:cNvPr id="38" name="Gerader Verbinder 37"/>
              <p:cNvCxnSpPr/>
              <p:nvPr/>
            </p:nvCxnSpPr>
            <p:spPr bwMode="auto">
              <a:xfrm>
                <a:off x="1331640" y="1700808"/>
                <a:ext cx="648072" cy="0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" name="Gerader Verbinder 38"/>
              <p:cNvCxnSpPr/>
              <p:nvPr/>
            </p:nvCxnSpPr>
            <p:spPr bwMode="auto">
              <a:xfrm>
                <a:off x="1325778" y="1565516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" name="Gerader Verbinder 39"/>
              <p:cNvCxnSpPr/>
              <p:nvPr/>
            </p:nvCxnSpPr>
            <p:spPr bwMode="auto">
              <a:xfrm>
                <a:off x="1979712" y="1558614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7" name="Bogen 16"/>
            <p:cNvSpPr/>
            <p:nvPr/>
          </p:nvSpPr>
          <p:spPr bwMode="auto">
            <a:xfrm>
              <a:off x="5265308" y="2955218"/>
              <a:ext cx="914400" cy="914400"/>
            </a:xfrm>
            <a:prstGeom prst="arc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Freihandform 21"/>
            <p:cNvSpPr/>
            <p:nvPr/>
          </p:nvSpPr>
          <p:spPr bwMode="auto">
            <a:xfrm>
              <a:off x="2907719" y="2708940"/>
              <a:ext cx="3864077" cy="1017639"/>
            </a:xfrm>
            <a:custGeom>
              <a:avLst/>
              <a:gdLst>
                <a:gd name="connsiteX0" fmla="*/ 0 w 3864077"/>
                <a:gd name="connsiteY0" fmla="*/ 1017639 h 1017639"/>
                <a:gd name="connsiteX1" fmla="*/ 1061883 w 3864077"/>
                <a:gd name="connsiteY1" fmla="*/ 678426 h 1017639"/>
                <a:gd name="connsiteX2" fmla="*/ 2079522 w 3864077"/>
                <a:gd name="connsiteY2" fmla="*/ 331839 h 1017639"/>
                <a:gd name="connsiteX3" fmla="*/ 2971800 w 3864077"/>
                <a:gd name="connsiteY3" fmla="*/ 103239 h 1017639"/>
                <a:gd name="connsiteX4" fmla="*/ 3864077 w 3864077"/>
                <a:gd name="connsiteY4" fmla="*/ 0 h 1017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4077" h="1017639">
                  <a:moveTo>
                    <a:pt x="0" y="1017639"/>
                  </a:moveTo>
                  <a:lnTo>
                    <a:pt x="1061883" y="678426"/>
                  </a:lnTo>
                  <a:cubicBezTo>
                    <a:pt x="1408470" y="564126"/>
                    <a:pt x="1761203" y="427703"/>
                    <a:pt x="2079522" y="331839"/>
                  </a:cubicBezTo>
                  <a:cubicBezTo>
                    <a:pt x="2397842" y="235974"/>
                    <a:pt x="2674374" y="158545"/>
                    <a:pt x="2971800" y="103239"/>
                  </a:cubicBezTo>
                  <a:cubicBezTo>
                    <a:pt x="3269226" y="47933"/>
                    <a:pt x="3566651" y="23966"/>
                    <a:pt x="3864077" y="0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28" name="Gruppieren 27"/>
            <p:cNvGrpSpPr/>
            <p:nvPr/>
          </p:nvGrpSpPr>
          <p:grpSpPr>
            <a:xfrm>
              <a:off x="4066559" y="1943315"/>
              <a:ext cx="1347055" cy="286030"/>
              <a:chOff x="5652119" y="1927865"/>
              <a:chExt cx="1347055" cy="286030"/>
            </a:xfrm>
          </p:grpSpPr>
          <p:sp>
            <p:nvSpPr>
              <p:cNvPr id="29" name="Abgerundetes Rechteck 28"/>
              <p:cNvSpPr/>
              <p:nvPr/>
            </p:nvSpPr>
            <p:spPr bwMode="auto">
              <a:xfrm>
                <a:off x="5724127" y="1927865"/>
                <a:ext cx="1185453" cy="286030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0" name="Textfeld 29"/>
              <p:cNvSpPr txBox="1"/>
              <p:nvPr/>
            </p:nvSpPr>
            <p:spPr>
              <a:xfrm>
                <a:off x="5652119" y="1927865"/>
                <a:ext cx="134705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Höngg</a:t>
                </a:r>
              </a:p>
            </p:txBody>
          </p:sp>
        </p:grpSp>
        <p:grpSp>
          <p:nvGrpSpPr>
            <p:cNvPr id="31" name="Gruppieren 30"/>
            <p:cNvGrpSpPr/>
            <p:nvPr/>
          </p:nvGrpSpPr>
          <p:grpSpPr>
            <a:xfrm>
              <a:off x="6258575" y="2962268"/>
              <a:ext cx="1769809" cy="291044"/>
              <a:chOff x="929762" y="3065948"/>
              <a:chExt cx="1769809" cy="291044"/>
            </a:xfrm>
          </p:grpSpPr>
          <p:sp>
            <p:nvSpPr>
              <p:cNvPr id="32" name="Abgerundetes Rechteck 31"/>
              <p:cNvSpPr/>
              <p:nvPr/>
            </p:nvSpPr>
            <p:spPr bwMode="auto">
              <a:xfrm>
                <a:off x="929762" y="3065948"/>
                <a:ext cx="1769809" cy="291044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3" name="Textfeld 32"/>
              <p:cNvSpPr txBox="1"/>
              <p:nvPr/>
            </p:nvSpPr>
            <p:spPr>
              <a:xfrm>
                <a:off x="936916" y="3068960"/>
                <a:ext cx="171778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ea.window.szen</a:t>
                </a:r>
              </a:p>
            </p:txBody>
          </p:sp>
        </p:grpSp>
        <p:sp>
          <p:nvSpPr>
            <p:cNvPr id="34" name="Textfeld 33"/>
            <p:cNvSpPr txBox="1"/>
            <p:nvPr/>
          </p:nvSpPr>
          <p:spPr>
            <a:xfrm>
              <a:off x="820893" y="2360851"/>
              <a:ext cx="18901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Anteil der gemeinnützigen</a:t>
              </a:r>
              <a:br>
                <a:rPr lang="de-CH" sz="1200" b="1" dirty="0">
                  <a:latin typeface="Calibri" panose="020F0502020204030204" pitchFamily="34" charset="0"/>
                </a:rPr>
              </a:br>
              <a:r>
                <a:rPr lang="de-CH" sz="1200" b="1" dirty="0">
                  <a:latin typeface="Calibri" panose="020F0502020204030204" pitchFamily="34" charset="0"/>
                </a:rPr>
                <a:t>an allen Wohnungen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0506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Zukunft: Trend und Mittel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1269824" y="1124744"/>
            <a:ext cx="6768753" cy="3935288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3459743" y="2780928"/>
            <a:ext cx="3628390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3298073" y="4653136"/>
            <a:ext cx="379006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6081345" y="465313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1259632" y="1772816"/>
            <a:ext cx="2133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Anteil in % </a:t>
            </a:r>
            <a:br>
              <a:rPr lang="de-CH" sz="1200" b="1" dirty="0" smtClean="0">
                <a:latin typeface="Calibri" panose="020F0502020204030204" pitchFamily="34" charset="0"/>
              </a:rPr>
            </a:br>
            <a:r>
              <a:rPr lang="de-CH" sz="1200" b="1" dirty="0" smtClean="0">
                <a:latin typeface="Calibri" panose="020F0502020204030204" pitchFamily="34" charset="0"/>
              </a:rPr>
              <a:t>(andere Herkunft)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758815" y="417078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3735333" y="295824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Abgerundetes Rechteck 17"/>
          <p:cNvSpPr/>
          <p:nvPr/>
        </p:nvSpPr>
        <p:spPr bwMode="auto">
          <a:xfrm>
            <a:off x="3851920" y="1279793"/>
            <a:ext cx="2804165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3851920" y="127791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>
                <a:latin typeface="Calibri" panose="020F0502020204030204" pitchFamily="34" charset="0"/>
              </a:rPr>
              <a:t>Quartier = </a:t>
            </a:r>
            <a:r>
              <a:rPr lang="de-CH" sz="1200" dirty="0" err="1" smtClean="0">
                <a:latin typeface="Calibri" panose="020F0502020204030204" pitchFamily="34" charset="0"/>
              </a:rPr>
              <a:t>Witikon</a:t>
            </a:r>
            <a:r>
              <a:rPr lang="de-CH" sz="1200" dirty="0" smtClean="0">
                <a:latin typeface="Calibri" panose="020F0502020204030204" pitchFamily="34" charset="0"/>
              </a:rPr>
              <a:t>, Heimat </a:t>
            </a:r>
            <a:r>
              <a:rPr lang="de-CH" sz="1200" dirty="0">
                <a:latin typeface="Calibri" panose="020F0502020204030204" pitchFamily="34" charset="0"/>
              </a:rPr>
              <a:t>= </a:t>
            </a:r>
            <a:r>
              <a:rPr lang="de-CH" sz="1200" dirty="0" smtClean="0">
                <a:latin typeface="Calibri" panose="020F0502020204030204" pitchFamily="34" charset="0"/>
              </a:rPr>
              <a:t>Schweiz</a:t>
            </a:r>
            <a:endParaRPr lang="de-CH" sz="1200" dirty="0">
              <a:latin typeface="Calibri" panose="020F0502020204030204" pitchFamily="34" charset="0"/>
            </a:endParaRPr>
          </a:p>
        </p:txBody>
      </p:sp>
      <p:grpSp>
        <p:nvGrpSpPr>
          <p:cNvPr id="54" name="Gruppieren 53"/>
          <p:cNvGrpSpPr/>
          <p:nvPr/>
        </p:nvGrpSpPr>
        <p:grpSpPr>
          <a:xfrm>
            <a:off x="1313370" y="3035417"/>
            <a:ext cx="1703772" cy="461665"/>
            <a:chOff x="1051348" y="2849221"/>
            <a:chExt cx="1508119" cy="461665"/>
          </a:xfrm>
        </p:grpSpPr>
        <p:sp>
          <p:nvSpPr>
            <p:cNvPr id="30" name="Abgerundetes Rechteck 29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1067952" y="2849221"/>
              <a:ext cx="14745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bir_cha_thres_percent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5" name="Freihandform 4"/>
          <p:cNvSpPr/>
          <p:nvPr/>
        </p:nvSpPr>
        <p:spPr bwMode="auto">
          <a:xfrm>
            <a:off x="3650015" y="3235379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/>
          <p:nvPr/>
        </p:nvCxnSpPr>
        <p:spPr bwMode="auto">
          <a:xfrm>
            <a:off x="3633849" y="3573016"/>
            <a:ext cx="3454284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Textfeld 40"/>
          <p:cNvSpPr txBox="1"/>
          <p:nvPr/>
        </p:nvSpPr>
        <p:spPr>
          <a:xfrm>
            <a:off x="6784227" y="342194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Mittelwert</a:t>
            </a:r>
          </a:p>
        </p:txBody>
      </p:sp>
      <p:cxnSp>
        <p:nvCxnSpPr>
          <p:cNvPr id="42" name="Gerader Verbinder 41"/>
          <p:cNvCxnSpPr/>
          <p:nvPr/>
        </p:nvCxnSpPr>
        <p:spPr bwMode="auto">
          <a:xfrm flipV="1">
            <a:off x="3650015" y="2660553"/>
            <a:ext cx="3422932" cy="1150892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Textfeld 44"/>
          <p:cNvSpPr txBox="1"/>
          <p:nvPr/>
        </p:nvSpPr>
        <p:spPr>
          <a:xfrm>
            <a:off x="6999175" y="2527233"/>
            <a:ext cx="580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Trend</a:t>
            </a:r>
          </a:p>
        </p:txBody>
      </p:sp>
      <p:sp>
        <p:nvSpPr>
          <p:cNvPr id="47" name="Geschweifte Klammer rechts 46"/>
          <p:cNvSpPr/>
          <p:nvPr/>
        </p:nvSpPr>
        <p:spPr bwMode="auto">
          <a:xfrm flipH="1">
            <a:off x="3070022" y="2788720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0" name="Gerader Verbinder 49"/>
          <p:cNvCxnSpPr/>
          <p:nvPr/>
        </p:nvCxnSpPr>
        <p:spPr bwMode="auto">
          <a:xfrm flipV="1">
            <a:off x="3459743" y="4365104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3459743" y="2780928"/>
            <a:ext cx="3613204" cy="7793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V="1">
            <a:off x="3464921" y="1863634"/>
            <a:ext cx="0" cy="293351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7" name="Geschweifte Klammer rechts 56"/>
          <p:cNvSpPr/>
          <p:nvPr/>
        </p:nvSpPr>
        <p:spPr bwMode="auto">
          <a:xfrm flipH="1">
            <a:off x="3058376" y="3571282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2" name="Gerader Verbinder 61"/>
          <p:cNvCxnSpPr/>
          <p:nvPr/>
        </p:nvCxnSpPr>
        <p:spPr bwMode="auto">
          <a:xfrm flipH="1">
            <a:off x="5950345" y="3212976"/>
            <a:ext cx="1822" cy="365902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Gerader Verbinder 62"/>
          <p:cNvCxnSpPr/>
          <p:nvPr/>
        </p:nvCxnSpPr>
        <p:spPr bwMode="auto">
          <a:xfrm rot="5400000">
            <a:off x="5950345" y="3070782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Gerader Verbinder 63"/>
          <p:cNvCxnSpPr/>
          <p:nvPr/>
        </p:nvCxnSpPr>
        <p:spPr bwMode="auto">
          <a:xfrm rot="5400000">
            <a:off x="5952167" y="3436684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8" name="Abgerundetes Rechteck 67"/>
          <p:cNvSpPr/>
          <p:nvPr/>
        </p:nvSpPr>
        <p:spPr bwMode="auto">
          <a:xfrm>
            <a:off x="6166369" y="3079993"/>
            <a:ext cx="1645991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9" name="Textfeld 68"/>
          <p:cNvSpPr txBox="1"/>
          <p:nvPr/>
        </p:nvSpPr>
        <p:spPr>
          <a:xfrm>
            <a:off x="6263196" y="3066090"/>
            <a:ext cx="1456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bir_cha_prop_trend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32" name="Gruppieren 31"/>
          <p:cNvGrpSpPr/>
          <p:nvPr/>
        </p:nvGrpSpPr>
        <p:grpSpPr>
          <a:xfrm>
            <a:off x="1726989" y="4509120"/>
            <a:ext cx="1508119" cy="290902"/>
            <a:chOff x="1051348" y="2849221"/>
            <a:chExt cx="1508119" cy="290902"/>
          </a:xfrm>
        </p:grpSpPr>
        <p:sp>
          <p:nvSpPr>
            <p:cNvPr id="33" name="Abgerundetes Rechteck 32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Textfeld 33"/>
            <p:cNvSpPr txBox="1"/>
            <p:nvPr/>
          </p:nvSpPr>
          <p:spPr>
            <a:xfrm>
              <a:off x="1067952" y="2849221"/>
              <a:ext cx="14745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bir_cha_lower_thres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cxnSp>
        <p:nvCxnSpPr>
          <p:cNvPr id="35" name="Gerader Verbinder 34"/>
          <p:cNvCxnSpPr/>
          <p:nvPr/>
        </p:nvCxnSpPr>
        <p:spPr bwMode="auto">
          <a:xfrm flipV="1">
            <a:off x="3463658" y="4643648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Gerader Verbinder 35"/>
          <p:cNvCxnSpPr/>
          <p:nvPr/>
        </p:nvCxnSpPr>
        <p:spPr bwMode="auto">
          <a:xfrm flipV="1">
            <a:off x="3463417" y="2492896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37" name="Gruppieren 36"/>
          <p:cNvGrpSpPr/>
          <p:nvPr/>
        </p:nvGrpSpPr>
        <p:grpSpPr>
          <a:xfrm>
            <a:off x="1729284" y="2367622"/>
            <a:ext cx="1535393" cy="283205"/>
            <a:chOff x="1034362" y="2856918"/>
            <a:chExt cx="1535393" cy="283205"/>
          </a:xfrm>
        </p:grpSpPr>
        <p:sp>
          <p:nvSpPr>
            <p:cNvPr id="38" name="Abgerundetes Rechteck 37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9" name="Textfeld 38"/>
            <p:cNvSpPr txBox="1"/>
            <p:nvPr/>
          </p:nvSpPr>
          <p:spPr>
            <a:xfrm>
              <a:off x="1034362" y="2856918"/>
              <a:ext cx="15353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bir_cha_upper_thres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3922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Zukunft: </a:t>
            </a:r>
            <a:r>
              <a:rPr lang="de-CH" dirty="0" err="1"/>
              <a:t>moving</a:t>
            </a:r>
            <a:r>
              <a:rPr lang="de-CH" dirty="0"/>
              <a:t>-</a:t>
            </a:r>
            <a:r>
              <a:rPr lang="de-CH" dirty="0" err="1"/>
              <a:t>average</a:t>
            </a:r>
            <a:r>
              <a:rPr lang="de-CH" dirty="0"/>
              <a:t>-Filter für Knickpunkt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1331641" y="1700808"/>
            <a:ext cx="6699522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2702698" y="2708920"/>
            <a:ext cx="4074778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2541028" y="4581128"/>
            <a:ext cx="4236448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5788416" y="458112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001770" y="409877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2978288" y="288623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2892970" y="3163371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>
            <a:endCxn id="49" idx="3"/>
          </p:cNvCxnSpPr>
          <p:nvPr/>
        </p:nvCxnSpPr>
        <p:spPr bwMode="auto">
          <a:xfrm>
            <a:off x="2876804" y="3501008"/>
            <a:ext cx="3900672" cy="5517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rader Verbinder 41"/>
          <p:cNvCxnSpPr/>
          <p:nvPr/>
        </p:nvCxnSpPr>
        <p:spPr bwMode="auto">
          <a:xfrm flipV="1">
            <a:off x="2892970" y="2420888"/>
            <a:ext cx="3884506" cy="1318549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Gerader Verbinder 49"/>
          <p:cNvCxnSpPr/>
          <p:nvPr/>
        </p:nvCxnSpPr>
        <p:spPr bwMode="auto">
          <a:xfrm>
            <a:off x="2702698" y="4298736"/>
            <a:ext cx="4074778" cy="53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2702698" y="2708920"/>
            <a:ext cx="4074778" cy="77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2702698" y="2420888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7" name="Gruppieren 36"/>
          <p:cNvGrpSpPr/>
          <p:nvPr/>
        </p:nvGrpSpPr>
        <p:grpSpPr>
          <a:xfrm>
            <a:off x="5497436" y="2955218"/>
            <a:ext cx="653934" cy="291290"/>
            <a:chOff x="1325778" y="1558614"/>
            <a:chExt cx="653934" cy="291290"/>
          </a:xfrm>
        </p:grpSpPr>
        <p:cxnSp>
          <p:nvCxnSpPr>
            <p:cNvPr id="38" name="Gerader Verbinder 37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Bogen 16"/>
          <p:cNvSpPr/>
          <p:nvPr/>
        </p:nvSpPr>
        <p:spPr bwMode="auto">
          <a:xfrm>
            <a:off x="5265308" y="2955218"/>
            <a:ext cx="914400" cy="914400"/>
          </a:xfrm>
          <a:prstGeom prst="arc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Freihandform 21"/>
          <p:cNvSpPr/>
          <p:nvPr/>
        </p:nvSpPr>
        <p:spPr bwMode="auto">
          <a:xfrm>
            <a:off x="2907719" y="2708940"/>
            <a:ext cx="3864077" cy="1017639"/>
          </a:xfrm>
          <a:custGeom>
            <a:avLst/>
            <a:gdLst>
              <a:gd name="connsiteX0" fmla="*/ 0 w 3864077"/>
              <a:gd name="connsiteY0" fmla="*/ 1017639 h 1017639"/>
              <a:gd name="connsiteX1" fmla="*/ 1061883 w 3864077"/>
              <a:gd name="connsiteY1" fmla="*/ 678426 h 1017639"/>
              <a:gd name="connsiteX2" fmla="*/ 2079522 w 3864077"/>
              <a:gd name="connsiteY2" fmla="*/ 331839 h 1017639"/>
              <a:gd name="connsiteX3" fmla="*/ 2971800 w 3864077"/>
              <a:gd name="connsiteY3" fmla="*/ 103239 h 1017639"/>
              <a:gd name="connsiteX4" fmla="*/ 3864077 w 3864077"/>
              <a:gd name="connsiteY4" fmla="*/ 0 h 1017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4077" h="1017639">
                <a:moveTo>
                  <a:pt x="0" y="1017639"/>
                </a:moveTo>
                <a:lnTo>
                  <a:pt x="1061883" y="678426"/>
                </a:lnTo>
                <a:cubicBezTo>
                  <a:pt x="1408470" y="564126"/>
                  <a:pt x="1761203" y="427703"/>
                  <a:pt x="2079522" y="331839"/>
                </a:cubicBezTo>
                <a:cubicBezTo>
                  <a:pt x="2397842" y="235974"/>
                  <a:pt x="2674374" y="158545"/>
                  <a:pt x="2971800" y="103239"/>
                </a:cubicBezTo>
                <a:cubicBezTo>
                  <a:pt x="3269226" y="47933"/>
                  <a:pt x="3566651" y="23966"/>
                  <a:pt x="3864077" y="0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Abgerundetes Rechteck 45"/>
          <p:cNvSpPr/>
          <p:nvPr/>
        </p:nvSpPr>
        <p:spPr bwMode="auto">
          <a:xfrm>
            <a:off x="6258617" y="2955612"/>
            <a:ext cx="1646757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6213953" y="2941663"/>
            <a:ext cx="17052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bir_cha_window_thres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7" name="Abgerundetes Rechteck 26"/>
          <p:cNvSpPr/>
          <p:nvPr/>
        </p:nvSpPr>
        <p:spPr bwMode="auto">
          <a:xfrm>
            <a:off x="3491880" y="1846706"/>
            <a:ext cx="2804165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3491880" y="1844824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>
                <a:latin typeface="Calibri" panose="020F0502020204030204" pitchFamily="34" charset="0"/>
              </a:rPr>
              <a:t>Quartier = </a:t>
            </a:r>
            <a:r>
              <a:rPr lang="de-CH" sz="1200" dirty="0" err="1" smtClean="0">
                <a:latin typeface="Calibri" panose="020F0502020204030204" pitchFamily="34" charset="0"/>
              </a:rPr>
              <a:t>Witikon</a:t>
            </a:r>
            <a:r>
              <a:rPr lang="de-CH" sz="1200" dirty="0" smtClean="0">
                <a:latin typeface="Calibri" panose="020F0502020204030204" pitchFamily="34" charset="0"/>
              </a:rPr>
              <a:t>, Heimat </a:t>
            </a:r>
            <a:r>
              <a:rPr lang="de-CH" sz="1200" dirty="0">
                <a:latin typeface="Calibri" panose="020F0502020204030204" pitchFamily="34" charset="0"/>
              </a:rPr>
              <a:t>= </a:t>
            </a:r>
            <a:r>
              <a:rPr lang="de-CH" sz="1200" dirty="0" smtClean="0">
                <a:latin typeface="Calibri" panose="020F0502020204030204" pitchFamily="34" charset="0"/>
              </a:rPr>
              <a:t>Schweiz</a:t>
            </a:r>
            <a:endParaRPr lang="de-CH" sz="1200" dirty="0">
              <a:latin typeface="Calibri" panose="020F0502020204030204" pitchFamily="34" charset="0"/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552556" y="2368908"/>
            <a:ext cx="2133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Anteil in % </a:t>
            </a:r>
            <a:br>
              <a:rPr lang="de-CH" sz="1200" b="1" dirty="0" smtClean="0">
                <a:latin typeface="Calibri" panose="020F0502020204030204" pitchFamily="34" charset="0"/>
              </a:rPr>
            </a:br>
            <a:r>
              <a:rPr lang="de-CH" sz="1200" b="1" dirty="0" smtClean="0">
                <a:latin typeface="Calibri" panose="020F0502020204030204" pitchFamily="34" charset="0"/>
              </a:rPr>
              <a:t>(andere Herkunft)</a:t>
            </a:r>
            <a:endParaRPr lang="de-CH" sz="12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736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200"/>
              </a:spcAft>
            </a:pPr>
            <a:r>
              <a:rPr lang="de-CH" sz="2400" dirty="0" smtClean="0">
                <a:solidFill>
                  <a:schemeClr val="bg1"/>
                </a:solidFill>
              </a:rPr>
              <a:t>Geschlechterverteilung bei Geburt </a:t>
            </a:r>
            <a:br>
              <a:rPr lang="de-CH" sz="2400" dirty="0" smtClean="0">
                <a:solidFill>
                  <a:schemeClr val="bg1"/>
                </a:solidFill>
              </a:rPr>
            </a:br>
            <a:r>
              <a:rPr lang="de-CH" sz="2400" dirty="0" smtClean="0">
                <a:solidFill>
                  <a:schemeClr val="bg1"/>
                </a:solidFill>
              </a:rPr>
              <a:t>(sekundäres Geschlechtsverhältnis)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GEBURT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1512582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Sekundäres Geschlechtsverhältnis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Abgerundetes Rechteck 5"/>
          <p:cNvSpPr/>
          <p:nvPr/>
        </p:nvSpPr>
        <p:spPr bwMode="auto">
          <a:xfrm>
            <a:off x="1837446" y="2211924"/>
            <a:ext cx="5429179" cy="2304255"/>
          </a:xfrm>
          <a:prstGeom prst="roundRect">
            <a:avLst>
              <a:gd name="adj" fmla="val 390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12993CB2-A308-479D-9EDE-7D64B269720D}"/>
              </a:ext>
            </a:extLst>
          </p:cNvPr>
          <p:cNvCxnSpPr/>
          <p:nvPr/>
        </p:nvCxnSpPr>
        <p:spPr bwMode="auto">
          <a:xfrm>
            <a:off x="2733923" y="3887624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4B252DE2-3585-41EB-A7EE-DD8AAC5234FD}"/>
              </a:ext>
            </a:extLst>
          </p:cNvPr>
          <p:cNvSpPr txBox="1"/>
          <p:nvPr/>
        </p:nvSpPr>
        <p:spPr>
          <a:xfrm>
            <a:off x="6133549" y="3877491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 smtClean="0">
                <a:latin typeface="Calibri" panose="020F0502020204030204" pitchFamily="34" charset="0"/>
              </a:rPr>
              <a:t>Jahre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E7C9D0B0-909E-4AE1-B159-63DD89F6B705}"/>
              </a:ext>
            </a:extLst>
          </p:cNvPr>
          <p:cNvCxnSpPr>
            <a:cxnSpLocks/>
          </p:cNvCxnSpPr>
          <p:nvPr/>
        </p:nvCxnSpPr>
        <p:spPr bwMode="auto">
          <a:xfrm flipV="1">
            <a:off x="2886323" y="2730713"/>
            <a:ext cx="0" cy="130931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84AE4883-525E-4D32-8C5E-9319A9B05AD6}"/>
              </a:ext>
            </a:extLst>
          </p:cNvPr>
          <p:cNvSpPr txBox="1"/>
          <p:nvPr/>
        </p:nvSpPr>
        <p:spPr>
          <a:xfrm>
            <a:off x="1729690" y="2653498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Anteil männlich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sp>
        <p:nvSpPr>
          <p:cNvPr id="28" name="Freihandform 15">
            <a:extLst>
              <a:ext uri="{FF2B5EF4-FFF2-40B4-BE49-F238E27FC236}">
                <a16:creationId xmlns:a16="http://schemas.microsoft.com/office/drawing/2014/main" id="{495CBB48-A296-4AD5-A733-BD210D1C2683}"/>
              </a:ext>
            </a:extLst>
          </p:cNvPr>
          <p:cNvSpPr/>
          <p:nvPr/>
        </p:nvSpPr>
        <p:spPr bwMode="auto">
          <a:xfrm>
            <a:off x="3171183" y="260237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Freihandform 16">
            <a:extLst>
              <a:ext uri="{FF2B5EF4-FFF2-40B4-BE49-F238E27FC236}">
                <a16:creationId xmlns:a16="http://schemas.microsoft.com/office/drawing/2014/main" id="{1A6CA72F-6DEF-4112-BCC8-C334FE29B5C0}"/>
              </a:ext>
            </a:extLst>
          </p:cNvPr>
          <p:cNvSpPr/>
          <p:nvPr/>
        </p:nvSpPr>
        <p:spPr bwMode="auto">
          <a:xfrm rot="10800000" flipV="1">
            <a:off x="3186644" y="3161329"/>
            <a:ext cx="3005214" cy="51108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Abgerundetes Rechteck 29">
            <a:extLst>
              <a:ext uri="{FF2B5EF4-FFF2-40B4-BE49-F238E27FC236}">
                <a16:creationId xmlns:a16="http://schemas.microsoft.com/office/drawing/2014/main" id="{1AAF71ED-FDFF-409F-A59E-05E9AE5D7FCA}"/>
              </a:ext>
            </a:extLst>
          </p:cNvPr>
          <p:cNvSpPr/>
          <p:nvPr/>
        </p:nvSpPr>
        <p:spPr bwMode="auto">
          <a:xfrm>
            <a:off x="2675455" y="4144335"/>
            <a:ext cx="1481532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7D9FC4AF-0F5D-41A7-840C-625CCEEFFF4F}"/>
              </a:ext>
            </a:extLst>
          </p:cNvPr>
          <p:cNvSpPr txBox="1"/>
          <p:nvPr/>
        </p:nvSpPr>
        <p:spPr>
          <a:xfrm>
            <a:off x="2627784" y="4139338"/>
            <a:ext cx="15412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bir_sex_ratio_begin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42" name="Pfeil nach unten 34">
            <a:extLst>
              <a:ext uri="{FF2B5EF4-FFF2-40B4-BE49-F238E27FC236}">
                <a16:creationId xmlns:a16="http://schemas.microsoft.com/office/drawing/2014/main" id="{C17E2B16-3265-4B96-B325-7B7E07998E0E}"/>
              </a:ext>
            </a:extLst>
          </p:cNvPr>
          <p:cNvSpPr/>
          <p:nvPr/>
        </p:nvSpPr>
        <p:spPr bwMode="auto">
          <a:xfrm flipV="1">
            <a:off x="3304900" y="3902989"/>
            <a:ext cx="216024" cy="260397"/>
          </a:xfrm>
          <a:prstGeom prst="downArrow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" name="Gruppieren 2"/>
          <p:cNvGrpSpPr/>
          <p:nvPr/>
        </p:nvGrpSpPr>
        <p:grpSpPr>
          <a:xfrm>
            <a:off x="5004048" y="3899661"/>
            <a:ext cx="1481532" cy="518345"/>
            <a:chOff x="4819529" y="3899661"/>
            <a:chExt cx="1481532" cy="518345"/>
          </a:xfrm>
        </p:grpSpPr>
        <p:sp>
          <p:nvSpPr>
            <p:cNvPr id="56" name="Abgerundetes Rechteck 29">
              <a:extLst>
                <a:ext uri="{FF2B5EF4-FFF2-40B4-BE49-F238E27FC236}">
                  <a16:creationId xmlns:a16="http://schemas.microsoft.com/office/drawing/2014/main" id="{1AAF71ED-FDFF-409F-A59E-05E9AE5D7FCA}"/>
                </a:ext>
              </a:extLst>
            </p:cNvPr>
            <p:cNvSpPr/>
            <p:nvPr/>
          </p:nvSpPr>
          <p:spPr bwMode="auto">
            <a:xfrm>
              <a:off x="4819529" y="4141007"/>
              <a:ext cx="1481532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7D9FC4AF-0F5D-41A7-840C-625CCEEFFF4F}"/>
                </a:ext>
              </a:extLst>
            </p:cNvPr>
            <p:cNvSpPr txBox="1"/>
            <p:nvPr/>
          </p:nvSpPr>
          <p:spPr>
            <a:xfrm>
              <a:off x="4827762" y="4136010"/>
              <a:ext cx="14696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bir_sex_ratio_end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6" name="Pfeil nach unten 34">
              <a:extLst>
                <a:ext uri="{FF2B5EF4-FFF2-40B4-BE49-F238E27FC236}">
                  <a16:creationId xmlns:a16="http://schemas.microsoft.com/office/drawing/2014/main" id="{C17E2B16-3265-4B96-B325-7B7E07998E0E}"/>
                </a:ext>
              </a:extLst>
            </p:cNvPr>
            <p:cNvSpPr/>
            <p:nvPr/>
          </p:nvSpPr>
          <p:spPr bwMode="auto">
            <a:xfrm flipV="1">
              <a:off x="5448974" y="3899661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2" name="Gruppieren 1"/>
          <p:cNvGrpSpPr/>
          <p:nvPr/>
        </p:nvGrpSpPr>
        <p:grpSpPr>
          <a:xfrm>
            <a:off x="4211960" y="2425180"/>
            <a:ext cx="1267261" cy="283740"/>
            <a:chOff x="3500576" y="4381808"/>
            <a:chExt cx="2640518" cy="283740"/>
          </a:xfrm>
        </p:grpSpPr>
        <p:sp>
          <p:nvSpPr>
            <p:cNvPr id="64" name="Abgerundetes Rechteck 17">
              <a:extLst>
                <a:ext uri="{FF2B5EF4-FFF2-40B4-BE49-F238E27FC236}">
                  <a16:creationId xmlns:a16="http://schemas.microsoft.com/office/drawing/2014/main" id="{23975EAB-44D1-4F71-AE88-2B43A93AB2FE}"/>
                </a:ext>
              </a:extLst>
            </p:cNvPr>
            <p:cNvSpPr/>
            <p:nvPr/>
          </p:nvSpPr>
          <p:spPr bwMode="auto">
            <a:xfrm>
              <a:off x="3570394" y="4388549"/>
              <a:ext cx="2510381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75AD5706-A921-4D91-B612-81D6568E876E}"/>
                </a:ext>
              </a:extLst>
            </p:cNvPr>
            <p:cNvSpPr txBox="1"/>
            <p:nvPr/>
          </p:nvSpPr>
          <p:spPr>
            <a:xfrm>
              <a:off x="3500576" y="4381808"/>
              <a:ext cx="26405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smtClean="0">
                  <a:latin typeface="Calibri" panose="020F0502020204030204" pitchFamily="34" charset="0"/>
                </a:rPr>
                <a:t>Ganze Stadt</a:t>
              </a:r>
              <a:endParaRPr lang="de-CH" sz="1200" dirty="0"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52523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Parameter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 smtClean="0">
                <a:solidFill>
                  <a:schemeClr val="bg1"/>
                </a:solidFill>
              </a:rPr>
              <a:t>TODESFALL</a:t>
            </a:r>
            <a:endParaRPr lang="de-CH" sz="3200" b="1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34419541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Mortalität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extfeld 1"/>
          <p:cNvSpPr txBox="1"/>
          <p:nvPr/>
        </p:nvSpPr>
        <p:spPr>
          <a:xfrm>
            <a:off x="251520" y="908720"/>
            <a:ext cx="756084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Prüfen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Welche Variablen sind wichtig?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Lebenserwartung: spielt es eine Rolle ob die Lebenserwartung (wie im SSZ-Grundangebot) mit </a:t>
            </a:r>
            <a:r>
              <a:rPr lang="de-CH" dirty="0" smtClean="0">
                <a:solidFill>
                  <a:srgbClr val="0066CC"/>
                </a:solidFill>
              </a:rPr>
              <a:t>Todesfällen, Geburten und Bestand </a:t>
            </a:r>
            <a:r>
              <a:rPr lang="de-CH" dirty="0" smtClean="0"/>
              <a:t>berechnet wird, oder bloss mit der </a:t>
            </a:r>
            <a:r>
              <a:rPr lang="de-CH" dirty="0" smtClean="0">
                <a:solidFill>
                  <a:srgbClr val="0066CC"/>
                </a:solidFill>
              </a:rPr>
              <a:t>Mortalitätsrate</a:t>
            </a:r>
            <a:r>
              <a:rPr lang="de-CH" dirty="0" smtClean="0"/>
              <a:t>?</a:t>
            </a:r>
          </a:p>
          <a:p>
            <a:endParaRPr lang="de-CH" dirty="0"/>
          </a:p>
          <a:p>
            <a:pPr marL="342900" indent="-342900">
              <a:buFont typeface="Symbol" panose="05050102010706020507" pitchFamily="18" charset="2"/>
              <a:buChar char="-"/>
            </a:pPr>
            <a:endParaRPr lang="de-CH" dirty="0" smtClean="0"/>
          </a:p>
          <a:p>
            <a:r>
              <a:rPr lang="de-CH" dirty="0" smtClean="0"/>
              <a:t/>
            </a:r>
            <a:br>
              <a:rPr lang="de-CH" dirty="0" smtClean="0"/>
            </a:br>
            <a:endParaRPr lang="de-CH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3439680"/>
            <a:ext cx="1171575" cy="2305050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 bwMode="auto">
          <a:xfrm flipH="1">
            <a:off x="3131840" y="3861048"/>
            <a:ext cx="738470" cy="432048"/>
          </a:xfrm>
          <a:prstGeom prst="rect">
            <a:avLst/>
          </a:prstGeom>
          <a:gradFill flip="none" rotWithShape="1">
            <a:gsLst>
              <a:gs pos="0">
                <a:srgbClr val="B3E2D6"/>
              </a:gs>
              <a:gs pos="68176">
                <a:srgbClr val="DAF1D7"/>
              </a:gs>
              <a:gs pos="32000">
                <a:srgbClr val="C7E9D2"/>
              </a:gs>
              <a:gs pos="100000">
                <a:srgbClr val="ECF8DC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hteck 7"/>
          <p:cNvSpPr/>
          <p:nvPr/>
        </p:nvSpPr>
        <p:spPr bwMode="auto">
          <a:xfrm flipH="1">
            <a:off x="3851920" y="3861048"/>
            <a:ext cx="738470" cy="432048"/>
          </a:xfrm>
          <a:prstGeom prst="rect">
            <a:avLst/>
          </a:prstGeom>
          <a:gradFill flip="none" rotWithShape="1">
            <a:gsLst>
              <a:gs pos="0">
                <a:srgbClr val="89C8D9"/>
              </a:gs>
              <a:gs pos="68176">
                <a:srgbClr val="A0DAD9"/>
              </a:gs>
              <a:gs pos="32000">
                <a:srgbClr val="8DD3DC"/>
              </a:gs>
              <a:gs pos="100000">
                <a:srgbClr val="B3E2D6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hteck 8"/>
          <p:cNvSpPr/>
          <p:nvPr/>
        </p:nvSpPr>
        <p:spPr bwMode="auto">
          <a:xfrm flipH="1">
            <a:off x="4572000" y="3861048"/>
            <a:ext cx="738470" cy="432048"/>
          </a:xfrm>
          <a:prstGeom prst="rect">
            <a:avLst/>
          </a:prstGeom>
          <a:gradFill flip="none" rotWithShape="1">
            <a:gsLst>
              <a:gs pos="0">
                <a:srgbClr val="7FA3CD"/>
              </a:gs>
              <a:gs pos="68176">
                <a:srgbClr val="85BED8"/>
              </a:gs>
              <a:gs pos="32000">
                <a:srgbClr val="80B2D4"/>
              </a:gs>
              <a:gs pos="100000">
                <a:srgbClr val="89C8D9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hteck 9"/>
          <p:cNvSpPr/>
          <p:nvPr/>
        </p:nvSpPr>
        <p:spPr bwMode="auto">
          <a:xfrm flipH="1">
            <a:off x="5292080" y="3861048"/>
            <a:ext cx="738470" cy="432048"/>
          </a:xfrm>
          <a:prstGeom prst="rect">
            <a:avLst/>
          </a:prstGeom>
          <a:gradFill flip="none" rotWithShape="1">
            <a:gsLst>
              <a:gs pos="0">
                <a:srgbClr val="7FA3CD"/>
              </a:gs>
              <a:gs pos="52000">
                <a:srgbClr val="7D94C6"/>
              </a:gs>
              <a:gs pos="0">
                <a:srgbClr val="7C85BF"/>
              </a:gs>
              <a:gs pos="100000">
                <a:srgbClr val="7FA3CD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2952486" y="4293096"/>
            <a:ext cx="364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/>
              <a:t>0</a:t>
            </a:r>
            <a:endParaRPr lang="de-CH" sz="1200" dirty="0"/>
          </a:p>
        </p:txBody>
      </p:sp>
      <p:sp>
        <p:nvSpPr>
          <p:cNvPr id="12" name="Textfeld 11"/>
          <p:cNvSpPr txBox="1"/>
          <p:nvPr/>
        </p:nvSpPr>
        <p:spPr>
          <a:xfrm>
            <a:off x="3683452" y="4293096"/>
            <a:ext cx="364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/>
              <a:t>40</a:t>
            </a:r>
            <a:endParaRPr lang="de-CH" sz="1200" dirty="0"/>
          </a:p>
        </p:txBody>
      </p:sp>
      <p:sp>
        <p:nvSpPr>
          <p:cNvPr id="13" name="Textfeld 12"/>
          <p:cNvSpPr txBox="1"/>
          <p:nvPr/>
        </p:nvSpPr>
        <p:spPr>
          <a:xfrm>
            <a:off x="4358267" y="4299847"/>
            <a:ext cx="462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/>
              <a:t>100</a:t>
            </a:r>
            <a:endParaRPr lang="de-CH" sz="1200" dirty="0"/>
          </a:p>
        </p:txBody>
      </p:sp>
      <p:sp>
        <p:nvSpPr>
          <p:cNvPr id="14" name="Textfeld 13"/>
          <p:cNvSpPr txBox="1"/>
          <p:nvPr/>
        </p:nvSpPr>
        <p:spPr>
          <a:xfrm>
            <a:off x="5068859" y="4300911"/>
            <a:ext cx="462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/>
              <a:t>4</a:t>
            </a:r>
            <a:r>
              <a:rPr lang="de-CH" sz="1200" dirty="0" smtClean="0"/>
              <a:t>00</a:t>
            </a:r>
            <a:endParaRPr lang="de-CH" sz="1200" dirty="0"/>
          </a:p>
        </p:txBody>
      </p:sp>
      <p:sp>
        <p:nvSpPr>
          <p:cNvPr id="15" name="Textfeld 14"/>
          <p:cNvSpPr txBox="1"/>
          <p:nvPr/>
        </p:nvSpPr>
        <p:spPr>
          <a:xfrm>
            <a:off x="5798427" y="4300911"/>
            <a:ext cx="462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/>
              <a:t>771</a:t>
            </a:r>
            <a:endParaRPr lang="de-CH" sz="1200" dirty="0"/>
          </a:p>
        </p:txBody>
      </p:sp>
    </p:spTree>
    <p:extLst>
      <p:ext uri="{BB962C8B-B14F-4D97-AF65-F5344CB8AC3E}">
        <p14:creationId xmlns:p14="http://schemas.microsoft.com/office/powerpoint/2010/main" val="6078172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Basisjahre festlegen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extfeld 1"/>
          <p:cNvSpPr txBox="1"/>
          <p:nvPr/>
        </p:nvSpPr>
        <p:spPr>
          <a:xfrm>
            <a:off x="251520" y="908720"/>
            <a:ext cx="756084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Basierend auf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Mortalitätsraten (Zürich, Schweiz)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Lebenserwartung (Zürich, Schweiz)</a:t>
            </a:r>
          </a:p>
          <a:p>
            <a:endParaRPr lang="de-CH" dirty="0" smtClean="0"/>
          </a:p>
          <a:p>
            <a:r>
              <a:rPr lang="de-CH" dirty="0" smtClean="0"/>
              <a:t>Warum auch Schweiz? Geht je darum Basisjahre zu wählen, bei denen sich das </a:t>
            </a:r>
            <a:r>
              <a:rPr lang="de-CH" dirty="0" smtClean="0">
                <a:solidFill>
                  <a:srgbClr val="0066CC"/>
                </a:solidFill>
              </a:rPr>
              <a:t>Verhältnis</a:t>
            </a:r>
            <a:r>
              <a:rPr lang="de-CH" dirty="0" smtClean="0"/>
              <a:t> zwischen den Mortalitätsraten Zürich / Schweiz nicht beträchtlich ändert</a:t>
            </a:r>
            <a:br>
              <a:rPr lang="de-CH" dirty="0" smtClean="0"/>
            </a:b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302474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Zürich: Mortalitätsrate inkl. </a:t>
            </a:r>
            <a:r>
              <a:rPr lang="de-CH" dirty="0" err="1" smtClean="0"/>
              <a:t>Tail</a:t>
            </a:r>
            <a:r>
              <a:rPr lang="de-CH" dirty="0" smtClean="0"/>
              <a:t>-Korrektur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35183" y="522398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Abgerundetes Rechteck 5"/>
          <p:cNvSpPr/>
          <p:nvPr/>
        </p:nvSpPr>
        <p:spPr bwMode="auto">
          <a:xfrm>
            <a:off x="1574800" y="1844824"/>
            <a:ext cx="5648969" cy="4248472"/>
          </a:xfrm>
          <a:prstGeom prst="roundRect">
            <a:avLst>
              <a:gd name="adj" fmla="val 390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261315" y="3428155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Gekrümmte Verbindung 14">
            <a:extLst>
              <a:ext uri="{FF2B5EF4-FFF2-40B4-BE49-F238E27FC236}">
                <a16:creationId xmlns:a16="http://schemas.microsoft.com/office/drawing/2014/main" id="{33EBF0C5-7657-4E9C-B0C7-EA49B8FC2CA3}"/>
              </a:ext>
            </a:extLst>
          </p:cNvPr>
          <p:cNvCxnSpPr/>
          <p:nvPr/>
        </p:nvCxnSpPr>
        <p:spPr bwMode="auto">
          <a:xfrm>
            <a:off x="3261315" y="184482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" name="Gruppieren 3"/>
          <p:cNvGrpSpPr/>
          <p:nvPr/>
        </p:nvGrpSpPr>
        <p:grpSpPr>
          <a:xfrm>
            <a:off x="3275856" y="1988840"/>
            <a:ext cx="2952328" cy="282712"/>
            <a:chOff x="3347864" y="2824245"/>
            <a:chExt cx="2952328" cy="282712"/>
          </a:xfrm>
        </p:grpSpPr>
        <p:sp>
          <p:nvSpPr>
            <p:cNvPr id="56" name="Abgerundetes Rechteck 17">
              <a:extLst>
                <a:ext uri="{FF2B5EF4-FFF2-40B4-BE49-F238E27FC236}">
                  <a16:creationId xmlns:a16="http://schemas.microsoft.com/office/drawing/2014/main" id="{AD6DDB32-4F84-486B-9861-DAF89EE292BB}"/>
                </a:ext>
              </a:extLst>
            </p:cNvPr>
            <p:cNvSpPr/>
            <p:nvPr/>
          </p:nvSpPr>
          <p:spPr bwMode="auto">
            <a:xfrm>
              <a:off x="3347864" y="2824245"/>
              <a:ext cx="2952328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A9C21A9F-877F-46AD-BD56-372B88AEF2FB}"/>
                </a:ext>
              </a:extLst>
            </p:cNvPr>
            <p:cNvSpPr txBox="1"/>
            <p:nvPr/>
          </p:nvSpPr>
          <p:spPr>
            <a:xfrm>
              <a:off x="3347864" y="2829958"/>
              <a:ext cx="29523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smtClean="0">
                  <a:latin typeface="Calibri" panose="020F0502020204030204" pitchFamily="34" charset="0"/>
                </a:rPr>
                <a:t>Geschlecht </a:t>
              </a:r>
              <a:r>
                <a:rPr lang="de-CH" sz="1200" dirty="0">
                  <a:latin typeface="Calibri" panose="020F0502020204030204" pitchFamily="34" charset="0"/>
                </a:rPr>
                <a:t>= </a:t>
              </a:r>
              <a:r>
                <a:rPr lang="de-CH" sz="1200" dirty="0" smtClean="0">
                  <a:latin typeface="Calibri" panose="020F0502020204030204" pitchFamily="34" charset="0"/>
                </a:rPr>
                <a:t>weiblich, Region = Zürich</a:t>
              </a:r>
              <a:endParaRPr lang="de-CH" sz="1200" dirty="0">
                <a:latin typeface="Calibri" panose="020F0502020204030204" pitchFamily="34" charset="0"/>
              </a:endParaRPr>
            </a:p>
          </p:txBody>
        </p:sp>
      </p:grp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4A059FBF-EF7A-4354-81E0-8D02FC1B4B96}"/>
              </a:ext>
            </a:extLst>
          </p:cNvPr>
          <p:cNvCxnSpPr/>
          <p:nvPr/>
        </p:nvCxnSpPr>
        <p:spPr bwMode="auto">
          <a:xfrm>
            <a:off x="2798823" y="3200268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9" name="Textfeld 58">
            <a:extLst>
              <a:ext uri="{FF2B5EF4-FFF2-40B4-BE49-F238E27FC236}">
                <a16:creationId xmlns:a16="http://schemas.microsoft.com/office/drawing/2014/main" id="{B8C91153-6FF4-4D1B-8250-DE0C9AA2A8AA}"/>
              </a:ext>
            </a:extLst>
          </p:cNvPr>
          <p:cNvSpPr txBox="1"/>
          <p:nvPr/>
        </p:nvSpPr>
        <p:spPr>
          <a:xfrm>
            <a:off x="6198449" y="3190135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EA3929BF-91C0-4478-A6A1-5B7A44E01C4A}"/>
              </a:ext>
            </a:extLst>
          </p:cNvPr>
          <p:cNvCxnSpPr>
            <a:cxnSpLocks/>
          </p:cNvCxnSpPr>
          <p:nvPr/>
        </p:nvCxnSpPr>
        <p:spPr bwMode="auto">
          <a:xfrm flipV="1">
            <a:off x="2951223" y="2411205"/>
            <a:ext cx="0" cy="94146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1" name="Textfeld 60">
            <a:extLst>
              <a:ext uri="{FF2B5EF4-FFF2-40B4-BE49-F238E27FC236}">
                <a16:creationId xmlns:a16="http://schemas.microsoft.com/office/drawing/2014/main" id="{36A0128D-EB63-4BAA-9A7C-71891452BECA}"/>
              </a:ext>
            </a:extLst>
          </p:cNvPr>
          <p:cNvSpPr txBox="1"/>
          <p:nvPr/>
        </p:nvSpPr>
        <p:spPr>
          <a:xfrm>
            <a:off x="1574800" y="2348880"/>
            <a:ext cx="1352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Todesfälle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sp>
        <p:nvSpPr>
          <p:cNvPr id="62" name="Freihandform 15">
            <a:extLst>
              <a:ext uri="{FF2B5EF4-FFF2-40B4-BE49-F238E27FC236}">
                <a16:creationId xmlns:a16="http://schemas.microsoft.com/office/drawing/2014/main" id="{84158CEA-03A2-4979-AEF6-8200D0FC68C5}"/>
              </a:ext>
            </a:extLst>
          </p:cNvPr>
          <p:cNvSpPr/>
          <p:nvPr/>
        </p:nvSpPr>
        <p:spPr bwMode="auto">
          <a:xfrm>
            <a:off x="3236083" y="1921150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251520" y="901404"/>
            <a:ext cx="7560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Über Basisjahre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Anzahl Todesfälle, Bestand</a:t>
            </a:r>
          </a:p>
        </p:txBody>
      </p:sp>
      <p:cxnSp>
        <p:nvCxnSpPr>
          <p:cNvPr id="34" name="Gerader Verbinder 33"/>
          <p:cNvCxnSpPr/>
          <p:nvPr/>
        </p:nvCxnSpPr>
        <p:spPr bwMode="auto">
          <a:xfrm>
            <a:off x="3704213" y="2411205"/>
            <a:ext cx="3691" cy="805121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Gerader Verbinder 36"/>
          <p:cNvCxnSpPr/>
          <p:nvPr/>
        </p:nvCxnSpPr>
        <p:spPr bwMode="auto">
          <a:xfrm>
            <a:off x="5864453" y="2411205"/>
            <a:ext cx="3691" cy="805121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krümmte Verbindung 14"/>
          <p:cNvCxnSpPr/>
          <p:nvPr/>
        </p:nvCxnSpPr>
        <p:spPr bwMode="auto">
          <a:xfrm>
            <a:off x="3288884" y="4168778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4A059FBF-EF7A-4354-81E0-8D02FC1B4B96}"/>
              </a:ext>
            </a:extLst>
          </p:cNvPr>
          <p:cNvCxnSpPr/>
          <p:nvPr/>
        </p:nvCxnSpPr>
        <p:spPr bwMode="auto">
          <a:xfrm>
            <a:off x="2826392" y="4327594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4" name="Textfeld 63">
            <a:extLst>
              <a:ext uri="{FF2B5EF4-FFF2-40B4-BE49-F238E27FC236}">
                <a16:creationId xmlns:a16="http://schemas.microsoft.com/office/drawing/2014/main" id="{B8C91153-6FF4-4D1B-8250-DE0C9AA2A8AA}"/>
              </a:ext>
            </a:extLst>
          </p:cNvPr>
          <p:cNvSpPr txBox="1"/>
          <p:nvPr/>
        </p:nvSpPr>
        <p:spPr>
          <a:xfrm>
            <a:off x="6226018" y="4317461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EA3929BF-91C0-4478-A6A1-5B7A44E01C4A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955235" y="3493079"/>
            <a:ext cx="23557" cy="98691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6" name="Textfeld 65">
            <a:extLst>
              <a:ext uri="{FF2B5EF4-FFF2-40B4-BE49-F238E27FC236}">
                <a16:creationId xmlns:a16="http://schemas.microsoft.com/office/drawing/2014/main" id="{36A0128D-EB63-4BAA-9A7C-71891452BECA}"/>
              </a:ext>
            </a:extLst>
          </p:cNvPr>
          <p:cNvSpPr txBox="1"/>
          <p:nvPr/>
        </p:nvSpPr>
        <p:spPr>
          <a:xfrm>
            <a:off x="1602369" y="3429000"/>
            <a:ext cx="1352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Bestand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cxnSp>
        <p:nvCxnSpPr>
          <p:cNvPr id="77" name="Gerader Verbinder 76"/>
          <p:cNvCxnSpPr/>
          <p:nvPr/>
        </p:nvCxnSpPr>
        <p:spPr bwMode="auto">
          <a:xfrm>
            <a:off x="3735473" y="3493079"/>
            <a:ext cx="0" cy="850573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Gerader Verbinder 77"/>
          <p:cNvCxnSpPr/>
          <p:nvPr/>
        </p:nvCxnSpPr>
        <p:spPr bwMode="auto">
          <a:xfrm>
            <a:off x="5895713" y="3493079"/>
            <a:ext cx="0" cy="850573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79" name="Freihandform 16">
            <a:extLst>
              <a:ext uri="{FF2B5EF4-FFF2-40B4-BE49-F238E27FC236}">
                <a16:creationId xmlns:a16="http://schemas.microsoft.com/office/drawing/2014/main" id="{997BFA8E-134D-4406-AD88-EFFF3155CE90}"/>
              </a:ext>
            </a:extLst>
          </p:cNvPr>
          <p:cNvSpPr/>
          <p:nvPr/>
        </p:nvSpPr>
        <p:spPr bwMode="auto">
          <a:xfrm rot="20788049" flipH="1" flipV="1">
            <a:off x="3286351" y="2781431"/>
            <a:ext cx="2995068" cy="230707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Freihandform 9"/>
          <p:cNvSpPr/>
          <p:nvPr/>
        </p:nvSpPr>
        <p:spPr bwMode="auto">
          <a:xfrm>
            <a:off x="3307116" y="3508990"/>
            <a:ext cx="3055815" cy="741813"/>
          </a:xfrm>
          <a:custGeom>
            <a:avLst/>
            <a:gdLst>
              <a:gd name="connsiteX0" fmla="*/ 0 w 3055815"/>
              <a:gd name="connsiteY0" fmla="*/ 868734 h 946337"/>
              <a:gd name="connsiteX1" fmla="*/ 218830 w 3055815"/>
              <a:gd name="connsiteY1" fmla="*/ 899996 h 946337"/>
              <a:gd name="connsiteX2" fmla="*/ 500184 w 3055815"/>
              <a:gd name="connsiteY2" fmla="*/ 321657 h 946337"/>
              <a:gd name="connsiteX3" fmla="*/ 695569 w 3055815"/>
              <a:gd name="connsiteY3" fmla="*/ 1226 h 946337"/>
              <a:gd name="connsiteX4" fmla="*/ 1117600 w 3055815"/>
              <a:gd name="connsiteY4" fmla="*/ 431073 h 946337"/>
              <a:gd name="connsiteX5" fmla="*/ 2203938 w 3055815"/>
              <a:gd name="connsiteY5" fmla="*/ 806211 h 946337"/>
              <a:gd name="connsiteX6" fmla="*/ 3055815 w 3055815"/>
              <a:gd name="connsiteY6" fmla="*/ 923442 h 946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55815" h="946337">
                <a:moveTo>
                  <a:pt x="0" y="868734"/>
                </a:moveTo>
                <a:cubicBezTo>
                  <a:pt x="67733" y="929954"/>
                  <a:pt x="135466" y="991175"/>
                  <a:pt x="218830" y="899996"/>
                </a:cubicBezTo>
                <a:cubicBezTo>
                  <a:pt x="302194" y="808817"/>
                  <a:pt x="420728" y="471452"/>
                  <a:pt x="500184" y="321657"/>
                </a:cubicBezTo>
                <a:cubicBezTo>
                  <a:pt x="579640" y="171862"/>
                  <a:pt x="592666" y="-17010"/>
                  <a:pt x="695569" y="1226"/>
                </a:cubicBezTo>
                <a:cubicBezTo>
                  <a:pt x="798472" y="19462"/>
                  <a:pt x="866205" y="296909"/>
                  <a:pt x="1117600" y="431073"/>
                </a:cubicBezTo>
                <a:cubicBezTo>
                  <a:pt x="1368995" y="565237"/>
                  <a:pt x="1880902" y="724149"/>
                  <a:pt x="2203938" y="806211"/>
                </a:cubicBezTo>
                <a:cubicBezTo>
                  <a:pt x="2526974" y="888273"/>
                  <a:pt x="2791394" y="905857"/>
                  <a:pt x="3055815" y="923442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87" name="Gekrümmte Verbindung 14"/>
          <p:cNvCxnSpPr/>
          <p:nvPr/>
        </p:nvCxnSpPr>
        <p:spPr bwMode="auto">
          <a:xfrm>
            <a:off x="3284760" y="4556010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4A059FBF-EF7A-4354-81E0-8D02FC1B4B96}"/>
              </a:ext>
            </a:extLst>
          </p:cNvPr>
          <p:cNvCxnSpPr/>
          <p:nvPr/>
        </p:nvCxnSpPr>
        <p:spPr bwMode="auto">
          <a:xfrm>
            <a:off x="2849837" y="5455449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9" name="Textfeld 88">
            <a:extLst>
              <a:ext uri="{FF2B5EF4-FFF2-40B4-BE49-F238E27FC236}">
                <a16:creationId xmlns:a16="http://schemas.microsoft.com/office/drawing/2014/main" id="{B8C91153-6FF4-4D1B-8250-DE0C9AA2A8AA}"/>
              </a:ext>
            </a:extLst>
          </p:cNvPr>
          <p:cNvSpPr txBox="1"/>
          <p:nvPr/>
        </p:nvSpPr>
        <p:spPr>
          <a:xfrm>
            <a:off x="6249463" y="544531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EA3929BF-91C0-4478-A6A1-5B7A44E01C4A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978680" y="4620934"/>
            <a:ext cx="23557" cy="98691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1" name="Textfeld 90">
            <a:extLst>
              <a:ext uri="{FF2B5EF4-FFF2-40B4-BE49-F238E27FC236}">
                <a16:creationId xmlns:a16="http://schemas.microsoft.com/office/drawing/2014/main" id="{36A0128D-EB63-4BAA-9A7C-71891452BECA}"/>
              </a:ext>
            </a:extLst>
          </p:cNvPr>
          <p:cNvSpPr txBox="1"/>
          <p:nvPr/>
        </p:nvSpPr>
        <p:spPr>
          <a:xfrm>
            <a:off x="1625814" y="4556855"/>
            <a:ext cx="1352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Sterberate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grpSp>
        <p:nvGrpSpPr>
          <p:cNvPr id="92" name="Gruppieren 91"/>
          <p:cNvGrpSpPr/>
          <p:nvPr/>
        </p:nvGrpSpPr>
        <p:grpSpPr>
          <a:xfrm>
            <a:off x="5213238" y="5472618"/>
            <a:ext cx="1378216" cy="478200"/>
            <a:chOff x="4912126" y="5006517"/>
            <a:chExt cx="1378216" cy="478200"/>
          </a:xfrm>
        </p:grpSpPr>
        <p:sp>
          <p:nvSpPr>
            <p:cNvPr id="93" name="Pfeil nach unten 35">
              <a:extLst>
                <a:ext uri="{FF2B5EF4-FFF2-40B4-BE49-F238E27FC236}">
                  <a16:creationId xmlns:a16="http://schemas.microsoft.com/office/drawing/2014/main" id="{C499EF72-EF15-4E08-9643-332451867CF6}"/>
                </a:ext>
              </a:extLst>
            </p:cNvPr>
            <p:cNvSpPr/>
            <p:nvPr/>
          </p:nvSpPr>
          <p:spPr bwMode="auto">
            <a:xfrm flipV="1">
              <a:off x="5508940" y="500651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4" name="Gruppieren 93">
              <a:extLst>
                <a:ext uri="{FF2B5EF4-FFF2-40B4-BE49-F238E27FC236}">
                  <a16:creationId xmlns:a16="http://schemas.microsoft.com/office/drawing/2014/main" id="{8319B468-5EC8-4FA3-B7E2-D1C7E5240568}"/>
                </a:ext>
              </a:extLst>
            </p:cNvPr>
            <p:cNvGrpSpPr/>
            <p:nvPr/>
          </p:nvGrpSpPr>
          <p:grpSpPr>
            <a:xfrm>
              <a:off x="4912126" y="5202721"/>
              <a:ext cx="1378216" cy="281996"/>
              <a:chOff x="1183817" y="2013477"/>
              <a:chExt cx="1378216" cy="281996"/>
            </a:xfrm>
          </p:grpSpPr>
          <p:sp>
            <p:nvSpPr>
              <p:cNvPr id="95" name="Abgerundetes Rechteck 37">
                <a:extLst>
                  <a:ext uri="{FF2B5EF4-FFF2-40B4-BE49-F238E27FC236}">
                    <a16:creationId xmlns:a16="http://schemas.microsoft.com/office/drawing/2014/main" id="{14D3A609-53EC-4384-B98F-E993C5590E3D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96" name="Textfeld 95">
                <a:extLst>
                  <a:ext uri="{FF2B5EF4-FFF2-40B4-BE49-F238E27FC236}">
                    <a16:creationId xmlns:a16="http://schemas.microsoft.com/office/drawing/2014/main" id="{CE18ECAB-D73B-4742-8801-F902BFA471FC}"/>
                  </a:ext>
                </a:extLst>
              </p:cNvPr>
              <p:cNvSpPr txBox="1"/>
              <p:nvPr/>
            </p:nvSpPr>
            <p:spPr>
              <a:xfrm>
                <a:off x="1183817" y="2013477"/>
                <a:ext cx="13782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dea_upper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  <p:grpSp>
        <p:nvGrpSpPr>
          <p:cNvPr id="97" name="Gruppieren 96"/>
          <p:cNvGrpSpPr/>
          <p:nvPr/>
        </p:nvGrpSpPr>
        <p:grpSpPr>
          <a:xfrm>
            <a:off x="3055288" y="5471507"/>
            <a:ext cx="1378216" cy="478200"/>
            <a:chOff x="4912126" y="5006517"/>
            <a:chExt cx="1378216" cy="478200"/>
          </a:xfrm>
        </p:grpSpPr>
        <p:sp>
          <p:nvSpPr>
            <p:cNvPr id="98" name="Pfeil nach unten 35">
              <a:extLst>
                <a:ext uri="{FF2B5EF4-FFF2-40B4-BE49-F238E27FC236}">
                  <a16:creationId xmlns:a16="http://schemas.microsoft.com/office/drawing/2014/main" id="{C499EF72-EF15-4E08-9643-332451867CF6}"/>
                </a:ext>
              </a:extLst>
            </p:cNvPr>
            <p:cNvSpPr/>
            <p:nvPr/>
          </p:nvSpPr>
          <p:spPr bwMode="auto">
            <a:xfrm flipV="1">
              <a:off x="5508940" y="500651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9" name="Gruppieren 98">
              <a:extLst>
                <a:ext uri="{FF2B5EF4-FFF2-40B4-BE49-F238E27FC236}">
                  <a16:creationId xmlns:a16="http://schemas.microsoft.com/office/drawing/2014/main" id="{8319B468-5EC8-4FA3-B7E2-D1C7E5240568}"/>
                </a:ext>
              </a:extLst>
            </p:cNvPr>
            <p:cNvGrpSpPr/>
            <p:nvPr/>
          </p:nvGrpSpPr>
          <p:grpSpPr>
            <a:xfrm>
              <a:off x="4912126" y="5202721"/>
              <a:ext cx="1378216" cy="281996"/>
              <a:chOff x="1183817" y="2013477"/>
              <a:chExt cx="1378216" cy="281996"/>
            </a:xfrm>
          </p:grpSpPr>
          <p:sp>
            <p:nvSpPr>
              <p:cNvPr id="100" name="Abgerundetes Rechteck 37">
                <a:extLst>
                  <a:ext uri="{FF2B5EF4-FFF2-40B4-BE49-F238E27FC236}">
                    <a16:creationId xmlns:a16="http://schemas.microsoft.com/office/drawing/2014/main" id="{14D3A609-53EC-4384-B98F-E993C5590E3D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1" name="Textfeld 100">
                <a:extLst>
                  <a:ext uri="{FF2B5EF4-FFF2-40B4-BE49-F238E27FC236}">
                    <a16:creationId xmlns:a16="http://schemas.microsoft.com/office/drawing/2014/main" id="{CE18ECAB-D73B-4742-8801-F902BFA471FC}"/>
                  </a:ext>
                </a:extLst>
              </p:cNvPr>
              <p:cNvSpPr txBox="1"/>
              <p:nvPr/>
            </p:nvSpPr>
            <p:spPr>
              <a:xfrm>
                <a:off x="1183817" y="2013477"/>
                <a:ext cx="13782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dea_lower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  <p:cxnSp>
        <p:nvCxnSpPr>
          <p:cNvPr id="102" name="Gerader Verbinder 101"/>
          <p:cNvCxnSpPr/>
          <p:nvPr/>
        </p:nvCxnSpPr>
        <p:spPr bwMode="auto">
          <a:xfrm>
            <a:off x="3758918" y="4620934"/>
            <a:ext cx="0" cy="850573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03" name="Gerader Verbinder 102"/>
          <p:cNvCxnSpPr/>
          <p:nvPr/>
        </p:nvCxnSpPr>
        <p:spPr bwMode="auto">
          <a:xfrm>
            <a:off x="5919158" y="4620934"/>
            <a:ext cx="0" cy="850573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105" name="Freihandform 16">
            <a:extLst>
              <a:ext uri="{FF2B5EF4-FFF2-40B4-BE49-F238E27FC236}">
                <a16:creationId xmlns:a16="http://schemas.microsoft.com/office/drawing/2014/main" id="{997BFA8E-134D-4406-AD88-EFFF3155CE90}"/>
              </a:ext>
            </a:extLst>
          </p:cNvPr>
          <p:cNvSpPr/>
          <p:nvPr/>
        </p:nvSpPr>
        <p:spPr bwMode="auto">
          <a:xfrm rot="20660831" flipH="1" flipV="1">
            <a:off x="3743386" y="5073251"/>
            <a:ext cx="2240606" cy="211333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6" name="Gerader Verbinder 105"/>
          <p:cNvCxnSpPr/>
          <p:nvPr/>
        </p:nvCxnSpPr>
        <p:spPr bwMode="auto">
          <a:xfrm>
            <a:off x="2990298" y="5374889"/>
            <a:ext cx="756681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Gerader Verbinder 106"/>
          <p:cNvCxnSpPr/>
          <p:nvPr/>
        </p:nvCxnSpPr>
        <p:spPr bwMode="auto">
          <a:xfrm>
            <a:off x="5895713" y="4774903"/>
            <a:ext cx="756681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430531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328793" cy="581695"/>
          </a:xfrm>
        </p:spPr>
        <p:txBody>
          <a:bodyPr/>
          <a:lstStyle/>
          <a:p>
            <a:pPr eaLnBrk="1" hangingPunct="1"/>
            <a:r>
              <a:rPr lang="de-DE" dirty="0" smtClean="0"/>
              <a:t>TFR-Plots mit dem Ziel: </a:t>
            </a:r>
            <a:br>
              <a:rPr lang="de-DE" dirty="0" smtClean="0"/>
            </a:br>
            <a:r>
              <a:rPr lang="de-DE" dirty="0" smtClean="0"/>
              <a:t>Beginn der Basisjahre festlegen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895991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 bwMode="auto">
          <a:xfrm>
            <a:off x="1574800" y="2492896"/>
            <a:ext cx="5648969" cy="2808312"/>
          </a:xfrm>
          <a:prstGeom prst="roundRect">
            <a:avLst>
              <a:gd name="adj" fmla="val 390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Freihandform 1"/>
          <p:cNvSpPr/>
          <p:nvPr/>
        </p:nvSpPr>
        <p:spPr bwMode="auto">
          <a:xfrm>
            <a:off x="3001109" y="3470032"/>
            <a:ext cx="3610708" cy="828455"/>
          </a:xfrm>
          <a:custGeom>
            <a:avLst/>
            <a:gdLst>
              <a:gd name="connsiteX0" fmla="*/ 0 w 3610708"/>
              <a:gd name="connsiteY0" fmla="*/ 695569 h 828455"/>
              <a:gd name="connsiteX1" fmla="*/ 406400 w 3610708"/>
              <a:gd name="connsiteY1" fmla="*/ 828430 h 828455"/>
              <a:gd name="connsiteX2" fmla="*/ 2157046 w 3610708"/>
              <a:gd name="connsiteY2" fmla="*/ 695569 h 828455"/>
              <a:gd name="connsiteX3" fmla="*/ 3610708 w 3610708"/>
              <a:gd name="connsiteY3" fmla="*/ 0 h 828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10708" h="828455">
                <a:moveTo>
                  <a:pt x="0" y="695569"/>
                </a:moveTo>
                <a:cubicBezTo>
                  <a:pt x="23446" y="761999"/>
                  <a:pt x="46892" y="828430"/>
                  <a:pt x="406400" y="828430"/>
                </a:cubicBezTo>
                <a:cubicBezTo>
                  <a:pt x="765908" y="828430"/>
                  <a:pt x="1622995" y="833641"/>
                  <a:pt x="2157046" y="695569"/>
                </a:cubicBezTo>
                <a:cubicBezTo>
                  <a:pt x="2691097" y="557497"/>
                  <a:pt x="3150902" y="278748"/>
                  <a:pt x="3610708" y="0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Schweiz: Mortalitätsrate inkl. </a:t>
            </a:r>
            <a:r>
              <a:rPr lang="de-CH" dirty="0" err="1" smtClean="0"/>
              <a:t>Tail</a:t>
            </a:r>
            <a:r>
              <a:rPr lang="de-CH" dirty="0" smtClean="0"/>
              <a:t>-Korrektur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35183" y="4124168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Gekrümmte Verbindung 14">
            <a:extLst>
              <a:ext uri="{FF2B5EF4-FFF2-40B4-BE49-F238E27FC236}">
                <a16:creationId xmlns:a16="http://schemas.microsoft.com/office/drawing/2014/main" id="{33EBF0C5-7657-4E9C-B0C7-EA49B8FC2CA3}"/>
              </a:ext>
            </a:extLst>
          </p:cNvPr>
          <p:cNvCxnSpPr/>
          <p:nvPr/>
        </p:nvCxnSpPr>
        <p:spPr bwMode="auto">
          <a:xfrm>
            <a:off x="3261315" y="249289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" name="Gruppieren 3"/>
          <p:cNvGrpSpPr/>
          <p:nvPr/>
        </p:nvGrpSpPr>
        <p:grpSpPr>
          <a:xfrm>
            <a:off x="3275856" y="2636912"/>
            <a:ext cx="2952328" cy="282712"/>
            <a:chOff x="3347864" y="2824245"/>
            <a:chExt cx="2952328" cy="282712"/>
          </a:xfrm>
        </p:grpSpPr>
        <p:sp>
          <p:nvSpPr>
            <p:cNvPr id="56" name="Abgerundetes Rechteck 17">
              <a:extLst>
                <a:ext uri="{FF2B5EF4-FFF2-40B4-BE49-F238E27FC236}">
                  <a16:creationId xmlns:a16="http://schemas.microsoft.com/office/drawing/2014/main" id="{AD6DDB32-4F84-486B-9861-DAF89EE292BB}"/>
                </a:ext>
              </a:extLst>
            </p:cNvPr>
            <p:cNvSpPr/>
            <p:nvPr/>
          </p:nvSpPr>
          <p:spPr bwMode="auto">
            <a:xfrm>
              <a:off x="3347864" y="2824245"/>
              <a:ext cx="2952328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A9C21A9F-877F-46AD-BD56-372B88AEF2FB}"/>
                </a:ext>
              </a:extLst>
            </p:cNvPr>
            <p:cNvSpPr txBox="1"/>
            <p:nvPr/>
          </p:nvSpPr>
          <p:spPr>
            <a:xfrm>
              <a:off x="3347864" y="2829958"/>
              <a:ext cx="29523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smtClean="0">
                  <a:latin typeface="Calibri" panose="020F0502020204030204" pitchFamily="34" charset="0"/>
                </a:rPr>
                <a:t>Geschlecht </a:t>
              </a:r>
              <a:r>
                <a:rPr lang="de-CH" sz="1200" dirty="0">
                  <a:latin typeface="Calibri" panose="020F0502020204030204" pitchFamily="34" charset="0"/>
                </a:rPr>
                <a:t>= </a:t>
              </a:r>
              <a:r>
                <a:rPr lang="de-CH" sz="1200" dirty="0" smtClean="0">
                  <a:latin typeface="Calibri" panose="020F0502020204030204" pitchFamily="34" charset="0"/>
                </a:rPr>
                <a:t>weiblich, Region = Schweiz</a:t>
              </a:r>
              <a:endParaRPr lang="de-CH" sz="1200" dirty="0">
                <a:latin typeface="Calibri" panose="020F0502020204030204" pitchFamily="34" charset="0"/>
              </a:endParaRPr>
            </a:p>
          </p:txBody>
        </p:sp>
      </p:grpSp>
      <p:sp>
        <p:nvSpPr>
          <p:cNvPr id="62" name="Freihandform 15">
            <a:extLst>
              <a:ext uri="{FF2B5EF4-FFF2-40B4-BE49-F238E27FC236}">
                <a16:creationId xmlns:a16="http://schemas.microsoft.com/office/drawing/2014/main" id="{84158CEA-03A2-4979-AEF6-8200D0FC68C5}"/>
              </a:ext>
            </a:extLst>
          </p:cNvPr>
          <p:cNvSpPr/>
          <p:nvPr/>
        </p:nvSpPr>
        <p:spPr bwMode="auto">
          <a:xfrm>
            <a:off x="3236083" y="2569222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251520" y="901404"/>
            <a:ext cx="75608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In den </a:t>
            </a:r>
            <a:r>
              <a:rPr lang="de-CH" dirty="0" err="1" smtClean="0"/>
              <a:t>Tails</a:t>
            </a:r>
            <a:r>
              <a:rPr lang="de-CH" dirty="0" smtClean="0"/>
              <a:t>: Median über Altersjahre </a:t>
            </a:r>
            <a:br>
              <a:rPr lang="de-CH" dirty="0" smtClean="0"/>
            </a:br>
            <a:r>
              <a:rPr lang="de-CH" dirty="0" smtClean="0"/>
              <a:t>(sonst hoher Einfluss einzelner Werte in den </a:t>
            </a:r>
            <a:r>
              <a:rPr lang="de-CH" dirty="0" err="1" smtClean="0"/>
              <a:t>Tails</a:t>
            </a:r>
            <a:r>
              <a:rPr lang="de-CH" dirty="0" smtClean="0"/>
              <a:t>)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Über Jahre: Auch Median</a:t>
            </a:r>
          </a:p>
        </p:txBody>
      </p:sp>
      <p:cxnSp>
        <p:nvCxnSpPr>
          <p:cNvPr id="51" name="Gekrümmte Verbindung 14"/>
          <p:cNvCxnSpPr/>
          <p:nvPr/>
        </p:nvCxnSpPr>
        <p:spPr bwMode="auto">
          <a:xfrm>
            <a:off x="3288884" y="3068960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Gekrümmte Verbindung 14"/>
          <p:cNvCxnSpPr/>
          <p:nvPr/>
        </p:nvCxnSpPr>
        <p:spPr bwMode="auto">
          <a:xfrm>
            <a:off x="3284760" y="3456192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4A059FBF-EF7A-4354-81E0-8D02FC1B4B96}"/>
              </a:ext>
            </a:extLst>
          </p:cNvPr>
          <p:cNvCxnSpPr/>
          <p:nvPr/>
        </p:nvCxnSpPr>
        <p:spPr bwMode="auto">
          <a:xfrm>
            <a:off x="2849837" y="4355631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9" name="Textfeld 88">
            <a:extLst>
              <a:ext uri="{FF2B5EF4-FFF2-40B4-BE49-F238E27FC236}">
                <a16:creationId xmlns:a16="http://schemas.microsoft.com/office/drawing/2014/main" id="{B8C91153-6FF4-4D1B-8250-DE0C9AA2A8AA}"/>
              </a:ext>
            </a:extLst>
          </p:cNvPr>
          <p:cNvSpPr txBox="1"/>
          <p:nvPr/>
        </p:nvSpPr>
        <p:spPr>
          <a:xfrm>
            <a:off x="6249463" y="434549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EA3929BF-91C0-4478-A6A1-5B7A44E01C4A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978680" y="3521116"/>
            <a:ext cx="23557" cy="98691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1" name="Textfeld 90">
            <a:extLst>
              <a:ext uri="{FF2B5EF4-FFF2-40B4-BE49-F238E27FC236}">
                <a16:creationId xmlns:a16="http://schemas.microsoft.com/office/drawing/2014/main" id="{36A0128D-EB63-4BAA-9A7C-71891452BECA}"/>
              </a:ext>
            </a:extLst>
          </p:cNvPr>
          <p:cNvSpPr txBox="1"/>
          <p:nvPr/>
        </p:nvSpPr>
        <p:spPr>
          <a:xfrm>
            <a:off x="1625814" y="3457037"/>
            <a:ext cx="1352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Sterberate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grpSp>
        <p:nvGrpSpPr>
          <p:cNvPr id="92" name="Gruppieren 91"/>
          <p:cNvGrpSpPr/>
          <p:nvPr/>
        </p:nvGrpSpPr>
        <p:grpSpPr>
          <a:xfrm>
            <a:off x="5213238" y="4372800"/>
            <a:ext cx="1378216" cy="478200"/>
            <a:chOff x="4912126" y="5006517"/>
            <a:chExt cx="1378216" cy="478200"/>
          </a:xfrm>
        </p:grpSpPr>
        <p:sp>
          <p:nvSpPr>
            <p:cNvPr id="93" name="Pfeil nach unten 35">
              <a:extLst>
                <a:ext uri="{FF2B5EF4-FFF2-40B4-BE49-F238E27FC236}">
                  <a16:creationId xmlns:a16="http://schemas.microsoft.com/office/drawing/2014/main" id="{C499EF72-EF15-4E08-9643-332451867CF6}"/>
                </a:ext>
              </a:extLst>
            </p:cNvPr>
            <p:cNvSpPr/>
            <p:nvPr/>
          </p:nvSpPr>
          <p:spPr bwMode="auto">
            <a:xfrm flipV="1">
              <a:off x="5508940" y="500651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4" name="Gruppieren 93">
              <a:extLst>
                <a:ext uri="{FF2B5EF4-FFF2-40B4-BE49-F238E27FC236}">
                  <a16:creationId xmlns:a16="http://schemas.microsoft.com/office/drawing/2014/main" id="{8319B468-5EC8-4FA3-B7E2-D1C7E5240568}"/>
                </a:ext>
              </a:extLst>
            </p:cNvPr>
            <p:cNvGrpSpPr/>
            <p:nvPr/>
          </p:nvGrpSpPr>
          <p:grpSpPr>
            <a:xfrm>
              <a:off x="4912126" y="5202721"/>
              <a:ext cx="1378216" cy="281996"/>
              <a:chOff x="1183817" y="2013477"/>
              <a:chExt cx="1378216" cy="281996"/>
            </a:xfrm>
          </p:grpSpPr>
          <p:sp>
            <p:nvSpPr>
              <p:cNvPr id="95" name="Abgerundetes Rechteck 37">
                <a:extLst>
                  <a:ext uri="{FF2B5EF4-FFF2-40B4-BE49-F238E27FC236}">
                    <a16:creationId xmlns:a16="http://schemas.microsoft.com/office/drawing/2014/main" id="{14D3A609-53EC-4384-B98F-E993C5590E3D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96" name="Textfeld 95">
                <a:extLst>
                  <a:ext uri="{FF2B5EF4-FFF2-40B4-BE49-F238E27FC236}">
                    <a16:creationId xmlns:a16="http://schemas.microsoft.com/office/drawing/2014/main" id="{CE18ECAB-D73B-4742-8801-F902BFA471FC}"/>
                  </a:ext>
                </a:extLst>
              </p:cNvPr>
              <p:cNvSpPr txBox="1"/>
              <p:nvPr/>
            </p:nvSpPr>
            <p:spPr>
              <a:xfrm>
                <a:off x="1183817" y="2013477"/>
                <a:ext cx="13782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dea_upper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  <p:grpSp>
        <p:nvGrpSpPr>
          <p:cNvPr id="97" name="Gruppieren 96"/>
          <p:cNvGrpSpPr/>
          <p:nvPr/>
        </p:nvGrpSpPr>
        <p:grpSpPr>
          <a:xfrm>
            <a:off x="3055288" y="4371689"/>
            <a:ext cx="1378216" cy="478200"/>
            <a:chOff x="4912126" y="5006517"/>
            <a:chExt cx="1378216" cy="478200"/>
          </a:xfrm>
        </p:grpSpPr>
        <p:sp>
          <p:nvSpPr>
            <p:cNvPr id="98" name="Pfeil nach unten 35">
              <a:extLst>
                <a:ext uri="{FF2B5EF4-FFF2-40B4-BE49-F238E27FC236}">
                  <a16:creationId xmlns:a16="http://schemas.microsoft.com/office/drawing/2014/main" id="{C499EF72-EF15-4E08-9643-332451867CF6}"/>
                </a:ext>
              </a:extLst>
            </p:cNvPr>
            <p:cNvSpPr/>
            <p:nvPr/>
          </p:nvSpPr>
          <p:spPr bwMode="auto">
            <a:xfrm flipV="1">
              <a:off x="5508940" y="500651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9" name="Gruppieren 98">
              <a:extLst>
                <a:ext uri="{FF2B5EF4-FFF2-40B4-BE49-F238E27FC236}">
                  <a16:creationId xmlns:a16="http://schemas.microsoft.com/office/drawing/2014/main" id="{8319B468-5EC8-4FA3-B7E2-D1C7E5240568}"/>
                </a:ext>
              </a:extLst>
            </p:cNvPr>
            <p:cNvGrpSpPr/>
            <p:nvPr/>
          </p:nvGrpSpPr>
          <p:grpSpPr>
            <a:xfrm>
              <a:off x="4912126" y="5202721"/>
              <a:ext cx="1378216" cy="281996"/>
              <a:chOff x="1183817" y="2013477"/>
              <a:chExt cx="1378216" cy="281996"/>
            </a:xfrm>
          </p:grpSpPr>
          <p:sp>
            <p:nvSpPr>
              <p:cNvPr id="100" name="Abgerundetes Rechteck 37">
                <a:extLst>
                  <a:ext uri="{FF2B5EF4-FFF2-40B4-BE49-F238E27FC236}">
                    <a16:creationId xmlns:a16="http://schemas.microsoft.com/office/drawing/2014/main" id="{14D3A609-53EC-4384-B98F-E993C5590E3D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1" name="Textfeld 100">
                <a:extLst>
                  <a:ext uri="{FF2B5EF4-FFF2-40B4-BE49-F238E27FC236}">
                    <a16:creationId xmlns:a16="http://schemas.microsoft.com/office/drawing/2014/main" id="{CE18ECAB-D73B-4742-8801-F902BFA471FC}"/>
                  </a:ext>
                </a:extLst>
              </p:cNvPr>
              <p:cNvSpPr txBox="1"/>
              <p:nvPr/>
            </p:nvSpPr>
            <p:spPr>
              <a:xfrm>
                <a:off x="1183817" y="2013477"/>
                <a:ext cx="13782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dea_lower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  <p:cxnSp>
        <p:nvCxnSpPr>
          <p:cNvPr id="102" name="Gerader Verbinder 101"/>
          <p:cNvCxnSpPr/>
          <p:nvPr/>
        </p:nvCxnSpPr>
        <p:spPr bwMode="auto">
          <a:xfrm>
            <a:off x="3758918" y="3521116"/>
            <a:ext cx="0" cy="850573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03" name="Gerader Verbinder 102"/>
          <p:cNvCxnSpPr/>
          <p:nvPr/>
        </p:nvCxnSpPr>
        <p:spPr bwMode="auto">
          <a:xfrm>
            <a:off x="5919158" y="3521116"/>
            <a:ext cx="0" cy="850573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105" name="Freihandform 16">
            <a:extLst>
              <a:ext uri="{FF2B5EF4-FFF2-40B4-BE49-F238E27FC236}">
                <a16:creationId xmlns:a16="http://schemas.microsoft.com/office/drawing/2014/main" id="{997BFA8E-134D-4406-AD88-EFFF3155CE90}"/>
              </a:ext>
            </a:extLst>
          </p:cNvPr>
          <p:cNvSpPr/>
          <p:nvPr/>
        </p:nvSpPr>
        <p:spPr bwMode="auto">
          <a:xfrm rot="20660831" flipH="1" flipV="1">
            <a:off x="3743386" y="3973433"/>
            <a:ext cx="2240606" cy="211333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6" name="Gerader Verbinder 105"/>
          <p:cNvCxnSpPr/>
          <p:nvPr/>
        </p:nvCxnSpPr>
        <p:spPr bwMode="auto">
          <a:xfrm>
            <a:off x="2990298" y="4275071"/>
            <a:ext cx="756681" cy="0"/>
          </a:xfrm>
          <a:prstGeom prst="line">
            <a:avLst/>
          </a:prstGeom>
          <a:noFill/>
          <a:ln w="25400" cap="flat" cmpd="sng" algn="ctr">
            <a:solidFill>
              <a:srgbClr val="6699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Gerader Verbinder 106"/>
          <p:cNvCxnSpPr/>
          <p:nvPr/>
        </p:nvCxnSpPr>
        <p:spPr bwMode="auto">
          <a:xfrm>
            <a:off x="5895713" y="3675085"/>
            <a:ext cx="756681" cy="0"/>
          </a:xfrm>
          <a:prstGeom prst="line">
            <a:avLst/>
          </a:prstGeom>
          <a:noFill/>
          <a:ln w="25400" cap="flat" cmpd="sng" algn="ctr">
            <a:solidFill>
              <a:srgbClr val="6699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5980602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GAM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785025" y="3594720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Abgerundetes Rechteck 5"/>
          <p:cNvSpPr/>
          <p:nvPr/>
        </p:nvSpPr>
        <p:spPr bwMode="auto">
          <a:xfrm>
            <a:off x="1574800" y="2276872"/>
            <a:ext cx="5648969" cy="1944216"/>
          </a:xfrm>
          <a:prstGeom prst="roundRect">
            <a:avLst>
              <a:gd name="adj" fmla="val 390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5" name="Gekrümmte Verbindung 14">
            <a:extLst>
              <a:ext uri="{FF2B5EF4-FFF2-40B4-BE49-F238E27FC236}">
                <a16:creationId xmlns:a16="http://schemas.microsoft.com/office/drawing/2014/main" id="{33EBF0C5-7657-4E9C-B0C7-EA49B8FC2CA3}"/>
              </a:ext>
            </a:extLst>
          </p:cNvPr>
          <p:cNvCxnSpPr/>
          <p:nvPr/>
        </p:nvCxnSpPr>
        <p:spPr bwMode="auto">
          <a:xfrm>
            <a:off x="3111157" y="225348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" name="Gruppieren 3"/>
          <p:cNvGrpSpPr/>
          <p:nvPr/>
        </p:nvGrpSpPr>
        <p:grpSpPr>
          <a:xfrm>
            <a:off x="3125698" y="2397502"/>
            <a:ext cx="2952328" cy="282712"/>
            <a:chOff x="3347864" y="2824245"/>
            <a:chExt cx="2952328" cy="282712"/>
          </a:xfrm>
        </p:grpSpPr>
        <p:sp>
          <p:nvSpPr>
            <p:cNvPr id="56" name="Abgerundetes Rechteck 17">
              <a:extLst>
                <a:ext uri="{FF2B5EF4-FFF2-40B4-BE49-F238E27FC236}">
                  <a16:creationId xmlns:a16="http://schemas.microsoft.com/office/drawing/2014/main" id="{AD6DDB32-4F84-486B-9861-DAF89EE292BB}"/>
                </a:ext>
              </a:extLst>
            </p:cNvPr>
            <p:cNvSpPr/>
            <p:nvPr/>
          </p:nvSpPr>
          <p:spPr bwMode="auto">
            <a:xfrm>
              <a:off x="3347864" y="2824245"/>
              <a:ext cx="2952328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A9C21A9F-877F-46AD-BD56-372B88AEF2FB}"/>
                </a:ext>
              </a:extLst>
            </p:cNvPr>
            <p:cNvSpPr txBox="1"/>
            <p:nvPr/>
          </p:nvSpPr>
          <p:spPr>
            <a:xfrm>
              <a:off x="3347864" y="2829958"/>
              <a:ext cx="29523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smtClean="0">
                  <a:latin typeface="Calibri" panose="020F0502020204030204" pitchFamily="34" charset="0"/>
                </a:rPr>
                <a:t>Geschlecht </a:t>
              </a:r>
              <a:r>
                <a:rPr lang="de-CH" sz="1200" dirty="0">
                  <a:latin typeface="Calibri" panose="020F0502020204030204" pitchFamily="34" charset="0"/>
                </a:rPr>
                <a:t>= </a:t>
              </a:r>
              <a:r>
                <a:rPr lang="de-CH" sz="1200" dirty="0" smtClean="0">
                  <a:latin typeface="Calibri" panose="020F0502020204030204" pitchFamily="34" charset="0"/>
                </a:rPr>
                <a:t>weiblich, Region = Zürich</a:t>
              </a:r>
              <a:endParaRPr lang="de-CH" sz="1200" dirty="0">
                <a:latin typeface="Calibri" panose="020F0502020204030204" pitchFamily="34" charset="0"/>
              </a:endParaRPr>
            </a:p>
          </p:txBody>
        </p:sp>
      </p:grpSp>
      <p:sp>
        <p:nvSpPr>
          <p:cNvPr id="62" name="Freihandform 15">
            <a:extLst>
              <a:ext uri="{FF2B5EF4-FFF2-40B4-BE49-F238E27FC236}">
                <a16:creationId xmlns:a16="http://schemas.microsoft.com/office/drawing/2014/main" id="{84158CEA-03A2-4979-AEF6-8200D0FC68C5}"/>
              </a:ext>
            </a:extLst>
          </p:cNvPr>
          <p:cNvSpPr/>
          <p:nvPr/>
        </p:nvSpPr>
        <p:spPr bwMode="auto">
          <a:xfrm>
            <a:off x="3236083" y="2353198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251520" y="901404"/>
            <a:ext cx="75608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Vor der Ratio-Berechnung: GAM fitten</a:t>
            </a:r>
          </a:p>
        </p:txBody>
      </p:sp>
      <p:cxnSp>
        <p:nvCxnSpPr>
          <p:cNvPr id="51" name="Gekrümmte Verbindung 14"/>
          <p:cNvCxnSpPr/>
          <p:nvPr/>
        </p:nvCxnSpPr>
        <p:spPr bwMode="auto">
          <a:xfrm>
            <a:off x="3138726" y="2539512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Gekrümmte Verbindung 14"/>
          <p:cNvCxnSpPr/>
          <p:nvPr/>
        </p:nvCxnSpPr>
        <p:spPr bwMode="auto">
          <a:xfrm>
            <a:off x="3134602" y="292674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4A059FBF-EF7A-4354-81E0-8D02FC1B4B96}"/>
              </a:ext>
            </a:extLst>
          </p:cNvPr>
          <p:cNvCxnSpPr/>
          <p:nvPr/>
        </p:nvCxnSpPr>
        <p:spPr bwMode="auto">
          <a:xfrm>
            <a:off x="2699679" y="3826183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9" name="Textfeld 88">
            <a:extLst>
              <a:ext uri="{FF2B5EF4-FFF2-40B4-BE49-F238E27FC236}">
                <a16:creationId xmlns:a16="http://schemas.microsoft.com/office/drawing/2014/main" id="{B8C91153-6FF4-4D1B-8250-DE0C9AA2A8AA}"/>
              </a:ext>
            </a:extLst>
          </p:cNvPr>
          <p:cNvSpPr txBox="1"/>
          <p:nvPr/>
        </p:nvSpPr>
        <p:spPr>
          <a:xfrm>
            <a:off x="6099305" y="381605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EA3929BF-91C0-4478-A6A1-5B7A44E01C4A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828522" y="2991668"/>
            <a:ext cx="23557" cy="98691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1" name="Textfeld 90">
            <a:extLst>
              <a:ext uri="{FF2B5EF4-FFF2-40B4-BE49-F238E27FC236}">
                <a16:creationId xmlns:a16="http://schemas.microsoft.com/office/drawing/2014/main" id="{36A0128D-EB63-4BAA-9A7C-71891452BECA}"/>
              </a:ext>
            </a:extLst>
          </p:cNvPr>
          <p:cNvSpPr txBox="1"/>
          <p:nvPr/>
        </p:nvSpPr>
        <p:spPr>
          <a:xfrm>
            <a:off x="1475656" y="2927589"/>
            <a:ext cx="1352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Sterberate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cxnSp>
        <p:nvCxnSpPr>
          <p:cNvPr id="102" name="Gerader Verbinder 101"/>
          <p:cNvCxnSpPr/>
          <p:nvPr/>
        </p:nvCxnSpPr>
        <p:spPr bwMode="auto">
          <a:xfrm>
            <a:off x="3608760" y="2991668"/>
            <a:ext cx="0" cy="850573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03" name="Gerader Verbinder 102"/>
          <p:cNvCxnSpPr/>
          <p:nvPr/>
        </p:nvCxnSpPr>
        <p:spPr bwMode="auto">
          <a:xfrm>
            <a:off x="5769000" y="2991668"/>
            <a:ext cx="0" cy="850573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105" name="Freihandform 16">
            <a:extLst>
              <a:ext uri="{FF2B5EF4-FFF2-40B4-BE49-F238E27FC236}">
                <a16:creationId xmlns:a16="http://schemas.microsoft.com/office/drawing/2014/main" id="{997BFA8E-134D-4406-AD88-EFFF3155CE90}"/>
              </a:ext>
            </a:extLst>
          </p:cNvPr>
          <p:cNvSpPr/>
          <p:nvPr/>
        </p:nvSpPr>
        <p:spPr bwMode="auto">
          <a:xfrm rot="20660831" flipH="1" flipV="1">
            <a:off x="3593228" y="3443985"/>
            <a:ext cx="2240606" cy="211333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6" name="Gerader Verbinder 105"/>
          <p:cNvCxnSpPr/>
          <p:nvPr/>
        </p:nvCxnSpPr>
        <p:spPr bwMode="auto">
          <a:xfrm>
            <a:off x="2840140" y="3745623"/>
            <a:ext cx="756681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Gerader Verbinder 106"/>
          <p:cNvCxnSpPr/>
          <p:nvPr/>
        </p:nvCxnSpPr>
        <p:spPr bwMode="auto">
          <a:xfrm>
            <a:off x="5745555" y="3145637"/>
            <a:ext cx="756681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2" name="Freihandform 1"/>
          <p:cNvSpPr/>
          <p:nvPr/>
        </p:nvSpPr>
        <p:spPr bwMode="auto">
          <a:xfrm>
            <a:off x="2868246" y="3102708"/>
            <a:ext cx="3610708" cy="647519"/>
          </a:xfrm>
          <a:custGeom>
            <a:avLst/>
            <a:gdLst>
              <a:gd name="connsiteX0" fmla="*/ 0 w 3610708"/>
              <a:gd name="connsiteY0" fmla="*/ 633046 h 647519"/>
              <a:gd name="connsiteX1" fmla="*/ 937846 w 3610708"/>
              <a:gd name="connsiteY1" fmla="*/ 625230 h 647519"/>
              <a:gd name="connsiteX2" fmla="*/ 2196123 w 3610708"/>
              <a:gd name="connsiteY2" fmla="*/ 422030 h 647519"/>
              <a:gd name="connsiteX3" fmla="*/ 2993292 w 3610708"/>
              <a:gd name="connsiteY3" fmla="*/ 70338 h 647519"/>
              <a:gd name="connsiteX4" fmla="*/ 3610708 w 3610708"/>
              <a:gd name="connsiteY4" fmla="*/ 0 h 647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10708" h="647519">
                <a:moveTo>
                  <a:pt x="0" y="633046"/>
                </a:moveTo>
                <a:cubicBezTo>
                  <a:pt x="285913" y="646722"/>
                  <a:pt x="571826" y="660399"/>
                  <a:pt x="937846" y="625230"/>
                </a:cubicBezTo>
                <a:cubicBezTo>
                  <a:pt x="1303867" y="590061"/>
                  <a:pt x="1853549" y="514512"/>
                  <a:pt x="2196123" y="422030"/>
                </a:cubicBezTo>
                <a:cubicBezTo>
                  <a:pt x="2538697" y="329548"/>
                  <a:pt x="2757528" y="140676"/>
                  <a:pt x="2993292" y="70338"/>
                </a:cubicBezTo>
                <a:cubicBezTo>
                  <a:pt x="3229056" y="0"/>
                  <a:pt x="3419882" y="0"/>
                  <a:pt x="3610708" y="0"/>
                </a:cubicBez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53470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Verhältnis der Mortalitätsraten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Abgerundetes Rechteck 5"/>
          <p:cNvSpPr/>
          <p:nvPr/>
        </p:nvSpPr>
        <p:spPr bwMode="auto">
          <a:xfrm>
            <a:off x="1574800" y="1940413"/>
            <a:ext cx="5648969" cy="2693420"/>
          </a:xfrm>
          <a:prstGeom prst="roundRect">
            <a:avLst>
              <a:gd name="adj" fmla="val 390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261315" y="380563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Gekrümmte Verbindung 14">
            <a:extLst>
              <a:ext uri="{FF2B5EF4-FFF2-40B4-BE49-F238E27FC236}">
                <a16:creationId xmlns:a16="http://schemas.microsoft.com/office/drawing/2014/main" id="{33EBF0C5-7657-4E9C-B0C7-EA49B8FC2CA3}"/>
              </a:ext>
            </a:extLst>
          </p:cNvPr>
          <p:cNvCxnSpPr/>
          <p:nvPr/>
        </p:nvCxnSpPr>
        <p:spPr bwMode="auto">
          <a:xfrm>
            <a:off x="3261315" y="2072967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" name="Gruppieren 3"/>
          <p:cNvGrpSpPr/>
          <p:nvPr/>
        </p:nvGrpSpPr>
        <p:grpSpPr>
          <a:xfrm>
            <a:off x="4355975" y="2196920"/>
            <a:ext cx="1857667" cy="282712"/>
            <a:chOff x="3347864" y="2824245"/>
            <a:chExt cx="2952328" cy="282712"/>
          </a:xfrm>
        </p:grpSpPr>
        <p:sp>
          <p:nvSpPr>
            <p:cNvPr id="56" name="Abgerundetes Rechteck 17">
              <a:extLst>
                <a:ext uri="{FF2B5EF4-FFF2-40B4-BE49-F238E27FC236}">
                  <a16:creationId xmlns:a16="http://schemas.microsoft.com/office/drawing/2014/main" id="{AD6DDB32-4F84-486B-9861-DAF89EE292BB}"/>
                </a:ext>
              </a:extLst>
            </p:cNvPr>
            <p:cNvSpPr/>
            <p:nvPr/>
          </p:nvSpPr>
          <p:spPr bwMode="auto">
            <a:xfrm>
              <a:off x="3347864" y="2824245"/>
              <a:ext cx="2952328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A9C21A9F-877F-46AD-BD56-372B88AEF2FB}"/>
                </a:ext>
              </a:extLst>
            </p:cNvPr>
            <p:cNvSpPr txBox="1"/>
            <p:nvPr/>
          </p:nvSpPr>
          <p:spPr>
            <a:xfrm>
              <a:off x="3347864" y="2829958"/>
              <a:ext cx="29523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smtClean="0">
                  <a:latin typeface="Calibri" panose="020F0502020204030204" pitchFamily="34" charset="0"/>
                </a:rPr>
                <a:t>Geschlecht </a:t>
              </a:r>
              <a:r>
                <a:rPr lang="de-CH" sz="1200" dirty="0">
                  <a:latin typeface="Calibri" panose="020F0502020204030204" pitchFamily="34" charset="0"/>
                </a:rPr>
                <a:t>= </a:t>
              </a:r>
              <a:r>
                <a:rPr lang="de-CH" sz="1200" dirty="0" smtClean="0">
                  <a:latin typeface="Calibri" panose="020F0502020204030204" pitchFamily="34" charset="0"/>
                </a:rPr>
                <a:t>weiblich</a:t>
              </a:r>
              <a:endParaRPr lang="de-CH" sz="1200" dirty="0">
                <a:latin typeface="Calibri" panose="020F0502020204030204" pitchFamily="34" charset="0"/>
              </a:endParaRPr>
            </a:p>
          </p:txBody>
        </p:sp>
      </p:grp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4A059FBF-EF7A-4354-81E0-8D02FC1B4B96}"/>
              </a:ext>
            </a:extLst>
          </p:cNvPr>
          <p:cNvCxnSpPr/>
          <p:nvPr/>
        </p:nvCxnSpPr>
        <p:spPr bwMode="auto">
          <a:xfrm>
            <a:off x="2798823" y="3964450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9" name="Textfeld 58">
            <a:extLst>
              <a:ext uri="{FF2B5EF4-FFF2-40B4-BE49-F238E27FC236}">
                <a16:creationId xmlns:a16="http://schemas.microsoft.com/office/drawing/2014/main" id="{B8C91153-6FF4-4D1B-8250-DE0C9AA2A8AA}"/>
              </a:ext>
            </a:extLst>
          </p:cNvPr>
          <p:cNvSpPr txBox="1"/>
          <p:nvPr/>
        </p:nvSpPr>
        <p:spPr>
          <a:xfrm>
            <a:off x="6198449" y="3954317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EA3929BF-91C0-4478-A6A1-5B7A44E01C4A}"/>
              </a:ext>
            </a:extLst>
          </p:cNvPr>
          <p:cNvCxnSpPr>
            <a:cxnSpLocks/>
          </p:cNvCxnSpPr>
          <p:nvPr/>
        </p:nvCxnSpPr>
        <p:spPr bwMode="auto">
          <a:xfrm flipV="1">
            <a:off x="2951223" y="2807539"/>
            <a:ext cx="0" cy="130931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1" name="Textfeld 60">
            <a:extLst>
              <a:ext uri="{FF2B5EF4-FFF2-40B4-BE49-F238E27FC236}">
                <a16:creationId xmlns:a16="http://schemas.microsoft.com/office/drawing/2014/main" id="{36A0128D-EB63-4BAA-9A7C-71891452BECA}"/>
              </a:ext>
            </a:extLst>
          </p:cNvPr>
          <p:cNvSpPr txBox="1"/>
          <p:nvPr/>
        </p:nvSpPr>
        <p:spPr>
          <a:xfrm>
            <a:off x="1574800" y="2422629"/>
            <a:ext cx="1352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Verhältnis der Mortalitätsraten</a:t>
            </a:r>
            <a:br>
              <a:rPr lang="de-CH" sz="1200" b="1" dirty="0" smtClean="0">
                <a:latin typeface="Calibri" panose="020F0502020204030204" pitchFamily="34" charset="0"/>
              </a:rPr>
            </a:br>
            <a:r>
              <a:rPr lang="de-CH" sz="1200" b="1" dirty="0" smtClean="0">
                <a:latin typeface="Calibri" panose="020F0502020204030204" pitchFamily="34" charset="0"/>
              </a:rPr>
              <a:t>(Zürich / Schweiz)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sp>
        <p:nvSpPr>
          <p:cNvPr id="62" name="Freihandform 15">
            <a:extLst>
              <a:ext uri="{FF2B5EF4-FFF2-40B4-BE49-F238E27FC236}">
                <a16:creationId xmlns:a16="http://schemas.microsoft.com/office/drawing/2014/main" id="{84158CEA-03A2-4979-AEF6-8200D0FC68C5}"/>
              </a:ext>
            </a:extLst>
          </p:cNvPr>
          <p:cNvSpPr/>
          <p:nvPr/>
        </p:nvSpPr>
        <p:spPr bwMode="auto">
          <a:xfrm>
            <a:off x="3236083" y="2149293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r Verbinder 6"/>
          <p:cNvCxnSpPr/>
          <p:nvPr/>
        </p:nvCxnSpPr>
        <p:spPr bwMode="auto">
          <a:xfrm>
            <a:off x="2951223" y="3429000"/>
            <a:ext cx="3813764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36A0128D-EB63-4BAA-9A7C-71891452BECA}"/>
              </a:ext>
            </a:extLst>
          </p:cNvPr>
          <p:cNvSpPr txBox="1"/>
          <p:nvPr/>
        </p:nvSpPr>
        <p:spPr>
          <a:xfrm>
            <a:off x="2332265" y="3297002"/>
            <a:ext cx="5954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1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sp>
        <p:nvSpPr>
          <p:cNvPr id="8" name="Freihandform 7"/>
          <p:cNvSpPr/>
          <p:nvPr/>
        </p:nvSpPr>
        <p:spPr bwMode="auto">
          <a:xfrm>
            <a:off x="3012293" y="3068960"/>
            <a:ext cx="3639490" cy="330806"/>
          </a:xfrm>
          <a:custGeom>
            <a:avLst/>
            <a:gdLst>
              <a:gd name="connsiteX0" fmla="*/ 12261 w 3639490"/>
              <a:gd name="connsiteY0" fmla="*/ 104312 h 120188"/>
              <a:gd name="connsiteX1" fmla="*/ 66969 w 3639490"/>
              <a:gd name="connsiteY1" fmla="*/ 112128 h 120188"/>
              <a:gd name="connsiteX2" fmla="*/ 528076 w 3639490"/>
              <a:gd name="connsiteY2" fmla="*/ 26158 h 120188"/>
              <a:gd name="connsiteX3" fmla="*/ 1098599 w 3639490"/>
              <a:gd name="connsiteY3" fmla="*/ 96497 h 120188"/>
              <a:gd name="connsiteX4" fmla="*/ 1989553 w 3639490"/>
              <a:gd name="connsiteY4" fmla="*/ 41789 h 120188"/>
              <a:gd name="connsiteX5" fmla="*/ 2614784 w 3639490"/>
              <a:gd name="connsiteY5" fmla="*/ 119943 h 120188"/>
              <a:gd name="connsiteX6" fmla="*/ 3474476 w 3639490"/>
              <a:gd name="connsiteY6" fmla="*/ 10528 h 120188"/>
              <a:gd name="connsiteX7" fmla="*/ 3638599 w 3639490"/>
              <a:gd name="connsiteY7" fmla="*/ 10528 h 120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39490" h="120188">
                <a:moveTo>
                  <a:pt x="12261" y="104312"/>
                </a:moveTo>
                <a:cubicBezTo>
                  <a:pt x="-3370" y="114733"/>
                  <a:pt x="-19000" y="125154"/>
                  <a:pt x="66969" y="112128"/>
                </a:cubicBezTo>
                <a:cubicBezTo>
                  <a:pt x="152938" y="99102"/>
                  <a:pt x="356138" y="28763"/>
                  <a:pt x="528076" y="26158"/>
                </a:cubicBezTo>
                <a:cubicBezTo>
                  <a:pt x="700014" y="23553"/>
                  <a:pt x="855020" y="93892"/>
                  <a:pt x="1098599" y="96497"/>
                </a:cubicBezTo>
                <a:cubicBezTo>
                  <a:pt x="1342178" y="99102"/>
                  <a:pt x="1736856" y="37881"/>
                  <a:pt x="1989553" y="41789"/>
                </a:cubicBezTo>
                <a:cubicBezTo>
                  <a:pt x="2242250" y="45697"/>
                  <a:pt x="2367297" y="125153"/>
                  <a:pt x="2614784" y="119943"/>
                </a:cubicBezTo>
                <a:cubicBezTo>
                  <a:pt x="2862271" y="114733"/>
                  <a:pt x="3303840" y="28764"/>
                  <a:pt x="3474476" y="10528"/>
                </a:cubicBezTo>
                <a:cubicBezTo>
                  <a:pt x="3645112" y="-7708"/>
                  <a:pt x="3641855" y="1410"/>
                  <a:pt x="3638599" y="10528"/>
                </a:cubicBezTo>
              </a:path>
            </a:pathLst>
          </a:custGeom>
          <a:noFill/>
          <a:ln w="28575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10578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 smtClean="0">
                <a:solidFill>
                  <a:schemeClr val="bg1"/>
                </a:solidFill>
              </a:rPr>
              <a:t>Zuzugsrate* (Quartier, Jahr)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 smtClean="0">
                <a:solidFill>
                  <a:schemeClr val="bg1"/>
                </a:solidFill>
              </a:rPr>
              <a:t>ZUZUG*</a:t>
            </a:r>
            <a:endParaRPr lang="de-CH" sz="3200" b="1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30126264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Zuzug*: </a:t>
            </a:r>
            <a:r>
              <a:rPr lang="de-CH" dirty="0"/>
              <a:t>Zuzugsrate*, Trend und Mittel</a:t>
            </a:r>
          </a:p>
        </p:txBody>
      </p:sp>
      <p:grpSp>
        <p:nvGrpSpPr>
          <p:cNvPr id="12" name="Gruppieren 11"/>
          <p:cNvGrpSpPr/>
          <p:nvPr/>
        </p:nvGrpSpPr>
        <p:grpSpPr>
          <a:xfrm>
            <a:off x="1043608" y="1700808"/>
            <a:ext cx="6987555" cy="3402473"/>
            <a:chOff x="1043608" y="1700808"/>
            <a:chExt cx="6987555" cy="3402473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043608" y="1700808"/>
              <a:ext cx="6987555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3460149" y="2799025"/>
              <a:ext cx="3628390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3298479" y="4671233"/>
              <a:ext cx="379006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081751" y="4671233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2340158" y="2438985"/>
              <a:ext cx="11251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Zuzugsrate*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759221" y="4188881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735739" y="2976344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3" name="Gruppieren 2"/>
            <p:cNvGrpSpPr/>
            <p:nvPr/>
          </p:nvGrpSpPr>
          <p:grpSpPr>
            <a:xfrm>
              <a:off x="4486501" y="1962013"/>
              <a:ext cx="1381643" cy="314859"/>
              <a:chOff x="4572406" y="1937382"/>
              <a:chExt cx="1381643" cy="314859"/>
            </a:xfrm>
          </p:grpSpPr>
          <p:sp>
            <p:nvSpPr>
              <p:cNvPr id="18" name="Abgerundetes Rechteck 17"/>
              <p:cNvSpPr/>
              <p:nvPr/>
            </p:nvSpPr>
            <p:spPr bwMode="auto">
              <a:xfrm>
                <a:off x="4572406" y="1937382"/>
                <a:ext cx="1378345" cy="314859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9" name="Textfeld 18"/>
              <p:cNvSpPr txBox="1"/>
              <p:nvPr/>
            </p:nvSpPr>
            <p:spPr>
              <a:xfrm>
                <a:off x="4594639" y="1955527"/>
                <a:ext cx="1359410" cy="278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Höngg</a:t>
                </a:r>
              </a:p>
            </p:txBody>
          </p:sp>
        </p:grpSp>
        <p:grpSp>
          <p:nvGrpSpPr>
            <p:cNvPr id="2" name="Gruppieren 1"/>
            <p:cNvGrpSpPr/>
            <p:nvPr/>
          </p:nvGrpSpPr>
          <p:grpSpPr>
            <a:xfrm>
              <a:off x="1146057" y="3056193"/>
              <a:ext cx="1879497" cy="318896"/>
              <a:chOff x="1145651" y="3038096"/>
              <a:chExt cx="1879497" cy="318896"/>
            </a:xfrm>
          </p:grpSpPr>
          <p:sp>
            <p:nvSpPr>
              <p:cNvPr id="30" name="Abgerundetes Rechteck 29"/>
              <p:cNvSpPr/>
              <p:nvPr/>
            </p:nvSpPr>
            <p:spPr bwMode="auto">
              <a:xfrm>
                <a:off x="1145651" y="3049320"/>
                <a:ext cx="1827945" cy="307672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1" name="Textfeld 30"/>
              <p:cNvSpPr txBox="1"/>
              <p:nvPr/>
            </p:nvSpPr>
            <p:spPr>
              <a:xfrm>
                <a:off x="1145651" y="3038096"/>
                <a:ext cx="18794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ims_rate_thres_percent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5" name="Freihandform 4"/>
            <p:cNvSpPr/>
            <p:nvPr/>
          </p:nvSpPr>
          <p:spPr bwMode="auto">
            <a:xfrm>
              <a:off x="3650421" y="3253476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/>
            <p:nvPr/>
          </p:nvCxnSpPr>
          <p:spPr bwMode="auto">
            <a:xfrm>
              <a:off x="3634255" y="3591113"/>
              <a:ext cx="3454284" cy="0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Textfeld 40"/>
            <p:cNvSpPr txBox="1"/>
            <p:nvPr/>
          </p:nvSpPr>
          <p:spPr>
            <a:xfrm>
              <a:off x="6784633" y="3440037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Mittelwert</a:t>
              </a:r>
            </a:p>
          </p:txBody>
        </p:sp>
        <p:cxnSp>
          <p:nvCxnSpPr>
            <p:cNvPr id="42" name="Gerader Verbinder 41"/>
            <p:cNvCxnSpPr/>
            <p:nvPr/>
          </p:nvCxnSpPr>
          <p:spPr bwMode="auto">
            <a:xfrm flipV="1">
              <a:off x="3650421" y="2678650"/>
              <a:ext cx="3422932" cy="1150892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Textfeld 44"/>
            <p:cNvSpPr txBox="1"/>
            <p:nvPr/>
          </p:nvSpPr>
          <p:spPr>
            <a:xfrm>
              <a:off x="6999581" y="2545330"/>
              <a:ext cx="5806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Trend</a:t>
              </a:r>
            </a:p>
          </p:txBody>
        </p:sp>
        <p:sp>
          <p:nvSpPr>
            <p:cNvPr id="47" name="Geschweifte Klammer rechts 46"/>
            <p:cNvSpPr/>
            <p:nvPr/>
          </p:nvSpPr>
          <p:spPr bwMode="auto">
            <a:xfrm flipH="1">
              <a:off x="3070428" y="2806817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0" name="Gerader Verbinder 49"/>
            <p:cNvCxnSpPr/>
            <p:nvPr/>
          </p:nvCxnSpPr>
          <p:spPr bwMode="auto">
            <a:xfrm flipV="1">
              <a:off x="3460149" y="4383201"/>
              <a:ext cx="3628390" cy="5640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3460149" y="2799025"/>
              <a:ext cx="3613204" cy="7793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460149" y="2510993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7" name="Geschweifte Klammer rechts 56"/>
            <p:cNvSpPr/>
            <p:nvPr/>
          </p:nvSpPr>
          <p:spPr bwMode="auto">
            <a:xfrm flipH="1">
              <a:off x="3058782" y="3589379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2" name="Gerader Verbinder 61"/>
            <p:cNvCxnSpPr/>
            <p:nvPr/>
          </p:nvCxnSpPr>
          <p:spPr bwMode="auto">
            <a:xfrm flipH="1">
              <a:off x="5950751" y="3231073"/>
              <a:ext cx="1822" cy="365902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Gerader Verbinder 62"/>
            <p:cNvCxnSpPr/>
            <p:nvPr/>
          </p:nvCxnSpPr>
          <p:spPr bwMode="auto">
            <a:xfrm rot="5400000">
              <a:off x="5950751" y="3088879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Gerader Verbinder 63"/>
            <p:cNvCxnSpPr/>
            <p:nvPr/>
          </p:nvCxnSpPr>
          <p:spPr bwMode="auto">
            <a:xfrm rot="5400000">
              <a:off x="5952573" y="3454781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9" name="Gruppieren 8"/>
            <p:cNvGrpSpPr/>
            <p:nvPr/>
          </p:nvGrpSpPr>
          <p:grpSpPr>
            <a:xfrm>
              <a:off x="6166775" y="3084582"/>
              <a:ext cx="1750934" cy="289185"/>
              <a:chOff x="6166369" y="3066485"/>
              <a:chExt cx="1750934" cy="289185"/>
            </a:xfrm>
          </p:grpSpPr>
          <p:sp>
            <p:nvSpPr>
              <p:cNvPr id="68" name="Abgerundetes Rechteck 67"/>
              <p:cNvSpPr/>
              <p:nvPr/>
            </p:nvSpPr>
            <p:spPr bwMode="auto">
              <a:xfrm>
                <a:off x="6166369" y="3079993"/>
                <a:ext cx="1750934" cy="275677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9" name="Textfeld 68"/>
              <p:cNvSpPr txBox="1"/>
              <p:nvPr/>
            </p:nvSpPr>
            <p:spPr>
              <a:xfrm>
                <a:off x="6232911" y="3066485"/>
                <a:ext cx="167119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ims_rate_prop_trend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800412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Zuzug*: </a:t>
            </a:r>
            <a:r>
              <a:rPr lang="de-CH" dirty="0"/>
              <a:t>Zuzugsrate*, Filter für Knickpunkt</a:t>
            </a:r>
          </a:p>
        </p:txBody>
      </p:sp>
      <p:grpSp>
        <p:nvGrpSpPr>
          <p:cNvPr id="4" name="Gruppieren 3"/>
          <p:cNvGrpSpPr/>
          <p:nvPr/>
        </p:nvGrpSpPr>
        <p:grpSpPr>
          <a:xfrm>
            <a:off x="1574800" y="1700808"/>
            <a:ext cx="5877520" cy="3312368"/>
            <a:chOff x="1574800" y="1700808"/>
            <a:chExt cx="5877520" cy="3312368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574800" y="1700808"/>
              <a:ext cx="5877520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2702698" y="2708920"/>
              <a:ext cx="4074778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2541028" y="4581128"/>
              <a:ext cx="4236448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5788416" y="4581128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1574800" y="2348880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Zuzugsrate*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001770" y="4098776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2978288" y="2886239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Freihandform 4"/>
            <p:cNvSpPr/>
            <p:nvPr/>
          </p:nvSpPr>
          <p:spPr bwMode="auto">
            <a:xfrm>
              <a:off x="2892970" y="3163371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>
              <a:endCxn id="49" idx="3"/>
            </p:cNvCxnSpPr>
            <p:nvPr/>
          </p:nvCxnSpPr>
          <p:spPr bwMode="auto">
            <a:xfrm>
              <a:off x="2876804" y="3501008"/>
              <a:ext cx="3900672" cy="5517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Gerader Verbinder 41"/>
            <p:cNvCxnSpPr/>
            <p:nvPr/>
          </p:nvCxnSpPr>
          <p:spPr bwMode="auto">
            <a:xfrm flipV="1">
              <a:off x="2892970" y="2420888"/>
              <a:ext cx="3884506" cy="1318549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Gerader Verbinder 49"/>
            <p:cNvCxnSpPr/>
            <p:nvPr/>
          </p:nvCxnSpPr>
          <p:spPr bwMode="auto">
            <a:xfrm>
              <a:off x="2702698" y="4298736"/>
              <a:ext cx="4074778" cy="53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2702698" y="2708920"/>
              <a:ext cx="4074778" cy="77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2702698" y="2420888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37" name="Gruppieren 36"/>
            <p:cNvGrpSpPr/>
            <p:nvPr/>
          </p:nvGrpSpPr>
          <p:grpSpPr>
            <a:xfrm>
              <a:off x="5497436" y="2955218"/>
              <a:ext cx="653934" cy="291290"/>
              <a:chOff x="1325778" y="1558614"/>
              <a:chExt cx="653934" cy="291290"/>
            </a:xfrm>
          </p:grpSpPr>
          <p:cxnSp>
            <p:nvCxnSpPr>
              <p:cNvPr id="38" name="Gerader Verbinder 37"/>
              <p:cNvCxnSpPr/>
              <p:nvPr/>
            </p:nvCxnSpPr>
            <p:spPr bwMode="auto">
              <a:xfrm>
                <a:off x="1331640" y="1700808"/>
                <a:ext cx="648072" cy="0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" name="Gerader Verbinder 38"/>
              <p:cNvCxnSpPr/>
              <p:nvPr/>
            </p:nvCxnSpPr>
            <p:spPr bwMode="auto">
              <a:xfrm>
                <a:off x="1325778" y="1565516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" name="Gerader Verbinder 39"/>
              <p:cNvCxnSpPr/>
              <p:nvPr/>
            </p:nvCxnSpPr>
            <p:spPr bwMode="auto">
              <a:xfrm>
                <a:off x="1979712" y="1558614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7" name="Bogen 16"/>
            <p:cNvSpPr/>
            <p:nvPr/>
          </p:nvSpPr>
          <p:spPr bwMode="auto">
            <a:xfrm>
              <a:off x="5265308" y="2955218"/>
              <a:ext cx="914400" cy="914400"/>
            </a:xfrm>
            <a:prstGeom prst="arc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Freihandform 21"/>
            <p:cNvSpPr/>
            <p:nvPr/>
          </p:nvSpPr>
          <p:spPr bwMode="auto">
            <a:xfrm>
              <a:off x="2907719" y="2708940"/>
              <a:ext cx="3864077" cy="1017639"/>
            </a:xfrm>
            <a:custGeom>
              <a:avLst/>
              <a:gdLst>
                <a:gd name="connsiteX0" fmla="*/ 0 w 3864077"/>
                <a:gd name="connsiteY0" fmla="*/ 1017639 h 1017639"/>
                <a:gd name="connsiteX1" fmla="*/ 1061883 w 3864077"/>
                <a:gd name="connsiteY1" fmla="*/ 678426 h 1017639"/>
                <a:gd name="connsiteX2" fmla="*/ 2079522 w 3864077"/>
                <a:gd name="connsiteY2" fmla="*/ 331839 h 1017639"/>
                <a:gd name="connsiteX3" fmla="*/ 2971800 w 3864077"/>
                <a:gd name="connsiteY3" fmla="*/ 103239 h 1017639"/>
                <a:gd name="connsiteX4" fmla="*/ 3864077 w 3864077"/>
                <a:gd name="connsiteY4" fmla="*/ 0 h 1017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4077" h="1017639">
                  <a:moveTo>
                    <a:pt x="0" y="1017639"/>
                  </a:moveTo>
                  <a:lnTo>
                    <a:pt x="1061883" y="678426"/>
                  </a:lnTo>
                  <a:cubicBezTo>
                    <a:pt x="1408470" y="564126"/>
                    <a:pt x="1761203" y="427703"/>
                    <a:pt x="2079522" y="331839"/>
                  </a:cubicBezTo>
                  <a:cubicBezTo>
                    <a:pt x="2397842" y="235974"/>
                    <a:pt x="2674374" y="158545"/>
                    <a:pt x="2971800" y="103239"/>
                  </a:cubicBezTo>
                  <a:cubicBezTo>
                    <a:pt x="3269226" y="47933"/>
                    <a:pt x="3566651" y="23966"/>
                    <a:pt x="3864077" y="0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2" name="Gruppieren 1"/>
            <p:cNvGrpSpPr/>
            <p:nvPr/>
          </p:nvGrpSpPr>
          <p:grpSpPr>
            <a:xfrm>
              <a:off x="4860032" y="3283831"/>
              <a:ext cx="1750934" cy="289185"/>
              <a:chOff x="6213024" y="2954514"/>
              <a:chExt cx="1750934" cy="289185"/>
            </a:xfrm>
          </p:grpSpPr>
          <p:sp>
            <p:nvSpPr>
              <p:cNvPr id="31" name="Abgerundetes Rechteck 30"/>
              <p:cNvSpPr/>
              <p:nvPr/>
            </p:nvSpPr>
            <p:spPr bwMode="auto">
              <a:xfrm>
                <a:off x="6213024" y="2968022"/>
                <a:ext cx="1750934" cy="275677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2" name="Textfeld 31"/>
              <p:cNvSpPr txBox="1"/>
              <p:nvPr/>
            </p:nvSpPr>
            <p:spPr>
              <a:xfrm>
                <a:off x="6213024" y="2954514"/>
                <a:ext cx="173773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ims_rate_window_thres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grpSp>
          <p:nvGrpSpPr>
            <p:cNvPr id="35" name="Gruppieren 34"/>
            <p:cNvGrpSpPr/>
            <p:nvPr/>
          </p:nvGrpSpPr>
          <p:grpSpPr>
            <a:xfrm>
              <a:off x="4049265" y="1963737"/>
              <a:ext cx="1381643" cy="314859"/>
              <a:chOff x="4572406" y="1937382"/>
              <a:chExt cx="1381643" cy="314859"/>
            </a:xfrm>
          </p:grpSpPr>
          <p:sp>
            <p:nvSpPr>
              <p:cNvPr id="36" name="Abgerundetes Rechteck 35"/>
              <p:cNvSpPr/>
              <p:nvPr/>
            </p:nvSpPr>
            <p:spPr bwMode="auto">
              <a:xfrm>
                <a:off x="4572406" y="1937382"/>
                <a:ext cx="1378345" cy="314859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1" name="Textfeld 40"/>
              <p:cNvSpPr txBox="1"/>
              <p:nvPr/>
            </p:nvSpPr>
            <p:spPr>
              <a:xfrm>
                <a:off x="4594639" y="1955527"/>
                <a:ext cx="1359410" cy="278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Höngg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12401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 smtClean="0">
                <a:solidFill>
                  <a:schemeClr val="bg1"/>
                </a:solidFill>
              </a:rPr>
              <a:t>Anteil Geschlecht/Herkunft (pro Quartier, Jahr)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 smtClean="0">
                <a:solidFill>
                  <a:schemeClr val="bg1"/>
                </a:solidFill>
              </a:rPr>
              <a:t>ZUZUG*</a:t>
            </a:r>
            <a:endParaRPr lang="de-CH" sz="3200" b="1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41691786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256785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Zuzug*: </a:t>
            </a:r>
            <a:r>
              <a:rPr lang="de-CH" dirty="0"/>
              <a:t>Verteilung nach Geschlecht und Heimat,  Trend und Mittel</a:t>
            </a:r>
          </a:p>
        </p:txBody>
      </p:sp>
      <p:grpSp>
        <p:nvGrpSpPr>
          <p:cNvPr id="14" name="Gruppieren 13"/>
          <p:cNvGrpSpPr/>
          <p:nvPr/>
        </p:nvGrpSpPr>
        <p:grpSpPr>
          <a:xfrm>
            <a:off x="971600" y="1682711"/>
            <a:ext cx="7059157" cy="3402473"/>
            <a:chOff x="971600" y="1682711"/>
            <a:chExt cx="7059157" cy="3402473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971600" y="1682711"/>
              <a:ext cx="7059157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3459743" y="2780928"/>
              <a:ext cx="3628390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3298073" y="4653136"/>
              <a:ext cx="379006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081345" y="4653136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2331845" y="2420888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Anteil in %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758815" y="4170784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735333" y="2958247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12" name="Gruppieren 11"/>
            <p:cNvGrpSpPr/>
            <p:nvPr/>
          </p:nvGrpSpPr>
          <p:grpSpPr>
            <a:xfrm>
              <a:off x="4049956" y="1962202"/>
              <a:ext cx="2752258" cy="501936"/>
              <a:chOff x="4049956" y="1962202"/>
              <a:chExt cx="2752258" cy="501936"/>
            </a:xfrm>
          </p:grpSpPr>
          <p:sp>
            <p:nvSpPr>
              <p:cNvPr id="18" name="Abgerundetes Rechteck 17"/>
              <p:cNvSpPr/>
              <p:nvPr/>
            </p:nvSpPr>
            <p:spPr bwMode="auto">
              <a:xfrm>
                <a:off x="4067944" y="1962202"/>
                <a:ext cx="2716283" cy="501936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9" name="Textfeld 18"/>
              <p:cNvSpPr txBox="1"/>
              <p:nvPr/>
            </p:nvSpPr>
            <p:spPr>
              <a:xfrm>
                <a:off x="4049956" y="1974643"/>
                <a:ext cx="275225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Höngg, Geschlecht = weiblich, Heimat = Schweiz  </a:t>
                </a:r>
              </a:p>
            </p:txBody>
          </p:sp>
        </p:grpSp>
        <p:grpSp>
          <p:nvGrpSpPr>
            <p:cNvPr id="2" name="Gruppieren 1"/>
            <p:cNvGrpSpPr/>
            <p:nvPr/>
          </p:nvGrpSpPr>
          <p:grpSpPr>
            <a:xfrm>
              <a:off x="1145651" y="3038096"/>
              <a:ext cx="1879497" cy="318896"/>
              <a:chOff x="1145651" y="3038096"/>
              <a:chExt cx="1879497" cy="318896"/>
            </a:xfrm>
          </p:grpSpPr>
          <p:sp>
            <p:nvSpPr>
              <p:cNvPr id="30" name="Abgerundetes Rechteck 29"/>
              <p:cNvSpPr/>
              <p:nvPr/>
            </p:nvSpPr>
            <p:spPr bwMode="auto">
              <a:xfrm>
                <a:off x="1145651" y="3049320"/>
                <a:ext cx="1827945" cy="307672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1" name="Textfeld 30"/>
              <p:cNvSpPr txBox="1"/>
              <p:nvPr/>
            </p:nvSpPr>
            <p:spPr>
              <a:xfrm>
                <a:off x="1145651" y="3038096"/>
                <a:ext cx="18794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ims_so_thres_percent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5" name="Freihandform 4"/>
            <p:cNvSpPr/>
            <p:nvPr/>
          </p:nvSpPr>
          <p:spPr bwMode="auto">
            <a:xfrm>
              <a:off x="3650015" y="3235379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/>
            <p:nvPr/>
          </p:nvCxnSpPr>
          <p:spPr bwMode="auto">
            <a:xfrm>
              <a:off x="3633849" y="3573016"/>
              <a:ext cx="3454284" cy="0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Textfeld 40"/>
            <p:cNvSpPr txBox="1"/>
            <p:nvPr/>
          </p:nvSpPr>
          <p:spPr>
            <a:xfrm>
              <a:off x="6784227" y="3421940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Mittelwert</a:t>
              </a:r>
            </a:p>
          </p:txBody>
        </p:sp>
        <p:cxnSp>
          <p:nvCxnSpPr>
            <p:cNvPr id="42" name="Gerader Verbinder 41"/>
            <p:cNvCxnSpPr/>
            <p:nvPr/>
          </p:nvCxnSpPr>
          <p:spPr bwMode="auto">
            <a:xfrm flipV="1">
              <a:off x="3650015" y="2660553"/>
              <a:ext cx="3422932" cy="1150892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Textfeld 44"/>
            <p:cNvSpPr txBox="1"/>
            <p:nvPr/>
          </p:nvSpPr>
          <p:spPr>
            <a:xfrm>
              <a:off x="6999175" y="2527233"/>
              <a:ext cx="5806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Trend</a:t>
              </a:r>
            </a:p>
          </p:txBody>
        </p:sp>
        <p:sp>
          <p:nvSpPr>
            <p:cNvPr id="47" name="Geschweifte Klammer rechts 46"/>
            <p:cNvSpPr/>
            <p:nvPr/>
          </p:nvSpPr>
          <p:spPr bwMode="auto">
            <a:xfrm flipH="1">
              <a:off x="3070022" y="2788720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0" name="Gerader Verbinder 49"/>
            <p:cNvCxnSpPr/>
            <p:nvPr/>
          </p:nvCxnSpPr>
          <p:spPr bwMode="auto">
            <a:xfrm flipV="1">
              <a:off x="3459743" y="4365104"/>
              <a:ext cx="3628390" cy="5640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3459743" y="2780928"/>
              <a:ext cx="3613204" cy="7793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459743" y="2492896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7" name="Geschweifte Klammer rechts 56"/>
            <p:cNvSpPr/>
            <p:nvPr/>
          </p:nvSpPr>
          <p:spPr bwMode="auto">
            <a:xfrm flipH="1">
              <a:off x="3058376" y="3571282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2" name="Gerader Verbinder 61"/>
            <p:cNvCxnSpPr/>
            <p:nvPr/>
          </p:nvCxnSpPr>
          <p:spPr bwMode="auto">
            <a:xfrm flipH="1">
              <a:off x="5950345" y="3212976"/>
              <a:ext cx="1822" cy="365902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Gerader Verbinder 62"/>
            <p:cNvCxnSpPr/>
            <p:nvPr/>
          </p:nvCxnSpPr>
          <p:spPr bwMode="auto">
            <a:xfrm rot="5400000">
              <a:off x="5950345" y="3070782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Gerader Verbinder 63"/>
            <p:cNvCxnSpPr/>
            <p:nvPr/>
          </p:nvCxnSpPr>
          <p:spPr bwMode="auto">
            <a:xfrm rot="5400000">
              <a:off x="5952167" y="343668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9" name="Gruppieren 8"/>
            <p:cNvGrpSpPr/>
            <p:nvPr/>
          </p:nvGrpSpPr>
          <p:grpSpPr>
            <a:xfrm>
              <a:off x="6166369" y="3066485"/>
              <a:ext cx="1750934" cy="289185"/>
              <a:chOff x="6166369" y="3066485"/>
              <a:chExt cx="1750934" cy="289185"/>
            </a:xfrm>
          </p:grpSpPr>
          <p:sp>
            <p:nvSpPr>
              <p:cNvPr id="68" name="Abgerundetes Rechteck 67"/>
              <p:cNvSpPr/>
              <p:nvPr/>
            </p:nvSpPr>
            <p:spPr bwMode="auto">
              <a:xfrm>
                <a:off x="6166369" y="3079993"/>
                <a:ext cx="1750934" cy="275677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9" name="Textfeld 68"/>
              <p:cNvSpPr txBox="1"/>
              <p:nvPr/>
            </p:nvSpPr>
            <p:spPr>
              <a:xfrm>
                <a:off x="6232911" y="3066485"/>
                <a:ext cx="167119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ims_so_prop_trend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176952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472809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Zuzug*: </a:t>
            </a:r>
            <a:r>
              <a:rPr lang="de-CH" dirty="0"/>
              <a:t>Verteilung nach Geschlecht und Heimat, Filter für Knickpunkt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1574800" y="1700808"/>
            <a:ext cx="5733504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2702698" y="2708920"/>
            <a:ext cx="4074778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2541028" y="4581128"/>
            <a:ext cx="4236448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5788416" y="458112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1574800" y="234888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in %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001770" y="409877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2978288" y="288623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2892970" y="3163371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>
            <a:endCxn id="49" idx="3"/>
          </p:cNvCxnSpPr>
          <p:nvPr/>
        </p:nvCxnSpPr>
        <p:spPr bwMode="auto">
          <a:xfrm>
            <a:off x="2876804" y="3501008"/>
            <a:ext cx="3900672" cy="5517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rader Verbinder 41"/>
          <p:cNvCxnSpPr/>
          <p:nvPr/>
        </p:nvCxnSpPr>
        <p:spPr bwMode="auto">
          <a:xfrm flipV="1">
            <a:off x="2892970" y="2420888"/>
            <a:ext cx="3884506" cy="1318549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Gerader Verbinder 49"/>
          <p:cNvCxnSpPr/>
          <p:nvPr/>
        </p:nvCxnSpPr>
        <p:spPr bwMode="auto">
          <a:xfrm>
            <a:off x="2702698" y="4298736"/>
            <a:ext cx="4074778" cy="53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2702698" y="2708920"/>
            <a:ext cx="4074778" cy="77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2702698" y="2420888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7" name="Gruppieren 36"/>
          <p:cNvGrpSpPr/>
          <p:nvPr/>
        </p:nvGrpSpPr>
        <p:grpSpPr>
          <a:xfrm>
            <a:off x="5497436" y="2955218"/>
            <a:ext cx="653934" cy="291290"/>
            <a:chOff x="1325778" y="1558614"/>
            <a:chExt cx="653934" cy="291290"/>
          </a:xfrm>
        </p:grpSpPr>
        <p:cxnSp>
          <p:nvCxnSpPr>
            <p:cNvPr id="38" name="Gerader Verbinder 37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Bogen 16"/>
          <p:cNvSpPr/>
          <p:nvPr/>
        </p:nvSpPr>
        <p:spPr bwMode="auto">
          <a:xfrm>
            <a:off x="5265308" y="2955218"/>
            <a:ext cx="914400" cy="914400"/>
          </a:xfrm>
          <a:prstGeom prst="arc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Freihandform 21"/>
          <p:cNvSpPr/>
          <p:nvPr/>
        </p:nvSpPr>
        <p:spPr bwMode="auto">
          <a:xfrm>
            <a:off x="2907719" y="2708940"/>
            <a:ext cx="3864077" cy="1017639"/>
          </a:xfrm>
          <a:custGeom>
            <a:avLst/>
            <a:gdLst>
              <a:gd name="connsiteX0" fmla="*/ 0 w 3864077"/>
              <a:gd name="connsiteY0" fmla="*/ 1017639 h 1017639"/>
              <a:gd name="connsiteX1" fmla="*/ 1061883 w 3864077"/>
              <a:gd name="connsiteY1" fmla="*/ 678426 h 1017639"/>
              <a:gd name="connsiteX2" fmla="*/ 2079522 w 3864077"/>
              <a:gd name="connsiteY2" fmla="*/ 331839 h 1017639"/>
              <a:gd name="connsiteX3" fmla="*/ 2971800 w 3864077"/>
              <a:gd name="connsiteY3" fmla="*/ 103239 h 1017639"/>
              <a:gd name="connsiteX4" fmla="*/ 3864077 w 3864077"/>
              <a:gd name="connsiteY4" fmla="*/ 0 h 1017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4077" h="1017639">
                <a:moveTo>
                  <a:pt x="0" y="1017639"/>
                </a:moveTo>
                <a:lnTo>
                  <a:pt x="1061883" y="678426"/>
                </a:lnTo>
                <a:cubicBezTo>
                  <a:pt x="1408470" y="564126"/>
                  <a:pt x="1761203" y="427703"/>
                  <a:pt x="2079522" y="331839"/>
                </a:cubicBezTo>
                <a:cubicBezTo>
                  <a:pt x="2397842" y="235974"/>
                  <a:pt x="2674374" y="158545"/>
                  <a:pt x="2971800" y="103239"/>
                </a:cubicBezTo>
                <a:cubicBezTo>
                  <a:pt x="3269226" y="47933"/>
                  <a:pt x="3566651" y="23966"/>
                  <a:pt x="3864077" y="0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4854810" y="3312089"/>
            <a:ext cx="1750934" cy="289185"/>
            <a:chOff x="6213024" y="2954514"/>
            <a:chExt cx="1750934" cy="289185"/>
          </a:xfrm>
        </p:grpSpPr>
        <p:sp>
          <p:nvSpPr>
            <p:cNvPr id="31" name="Abgerundetes Rechteck 30"/>
            <p:cNvSpPr/>
            <p:nvPr/>
          </p:nvSpPr>
          <p:spPr bwMode="auto">
            <a:xfrm>
              <a:off x="6213024" y="2968022"/>
              <a:ext cx="1750934" cy="275677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6213024" y="2954514"/>
              <a:ext cx="17377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ims_so_window_thres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0" name="Gruppieren 29"/>
          <p:cNvGrpSpPr/>
          <p:nvPr/>
        </p:nvGrpSpPr>
        <p:grpSpPr>
          <a:xfrm>
            <a:off x="3347864" y="1962202"/>
            <a:ext cx="2752258" cy="501936"/>
            <a:chOff x="4049956" y="1962202"/>
            <a:chExt cx="2752258" cy="501936"/>
          </a:xfrm>
        </p:grpSpPr>
        <p:sp>
          <p:nvSpPr>
            <p:cNvPr id="33" name="Abgerundetes Rechteck 32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Textfeld 33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Geschlecht = weiblich, Heimat = Schweiz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799300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 smtClean="0">
                <a:solidFill>
                  <a:schemeClr val="bg1"/>
                </a:solidFill>
              </a:rPr>
              <a:t>Anteil Alter (pro Quartier, Jahr, Geschlecht, Herkunft)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 smtClean="0">
                <a:solidFill>
                  <a:schemeClr val="bg1"/>
                </a:solidFill>
              </a:rPr>
              <a:t>ZUZUG*</a:t>
            </a:r>
            <a:endParaRPr lang="de-CH" sz="3200" b="1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4128269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/>
              <a:t>Fertilitätsraten </a:t>
            </a:r>
            <a:r>
              <a:rPr lang="de-CH" dirty="0" smtClean="0"/>
              <a:t>für einzelne Basisjahre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Abgerundetes Rechteck 5"/>
          <p:cNvSpPr/>
          <p:nvPr/>
        </p:nvSpPr>
        <p:spPr bwMode="auto">
          <a:xfrm>
            <a:off x="1552769" y="879596"/>
            <a:ext cx="5429179" cy="5501731"/>
          </a:xfrm>
          <a:prstGeom prst="roundRect">
            <a:avLst>
              <a:gd name="adj" fmla="val 390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2911738" y="2763139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12993CB2-A308-479D-9EDE-7D64B269720D}"/>
              </a:ext>
            </a:extLst>
          </p:cNvPr>
          <p:cNvCxnSpPr/>
          <p:nvPr/>
        </p:nvCxnSpPr>
        <p:spPr bwMode="auto">
          <a:xfrm>
            <a:off x="2450996" y="579921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4B252DE2-3585-41EB-A7EE-DD8AAC5234FD}"/>
              </a:ext>
            </a:extLst>
          </p:cNvPr>
          <p:cNvSpPr txBox="1"/>
          <p:nvPr/>
        </p:nvSpPr>
        <p:spPr>
          <a:xfrm>
            <a:off x="5850622" y="578907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E7C9D0B0-909E-4AE1-B159-63DD89F6B705}"/>
              </a:ext>
            </a:extLst>
          </p:cNvPr>
          <p:cNvCxnSpPr>
            <a:cxnSpLocks/>
          </p:cNvCxnSpPr>
          <p:nvPr/>
        </p:nvCxnSpPr>
        <p:spPr bwMode="auto">
          <a:xfrm flipV="1">
            <a:off x="2603396" y="4642301"/>
            <a:ext cx="0" cy="130931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84AE4883-525E-4D32-8C5E-9319A9B05AD6}"/>
              </a:ext>
            </a:extLst>
          </p:cNvPr>
          <p:cNvSpPr txBox="1"/>
          <p:nvPr/>
        </p:nvSpPr>
        <p:spPr>
          <a:xfrm>
            <a:off x="1446763" y="456508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Fertilitätsrate</a:t>
            </a:r>
          </a:p>
        </p:txBody>
      </p:sp>
      <p:sp>
        <p:nvSpPr>
          <p:cNvPr id="28" name="Freihandform 15">
            <a:extLst>
              <a:ext uri="{FF2B5EF4-FFF2-40B4-BE49-F238E27FC236}">
                <a16:creationId xmlns:a16="http://schemas.microsoft.com/office/drawing/2014/main" id="{495CBB48-A296-4AD5-A733-BD210D1C2683}"/>
              </a:ext>
            </a:extLst>
          </p:cNvPr>
          <p:cNvSpPr/>
          <p:nvPr/>
        </p:nvSpPr>
        <p:spPr bwMode="auto">
          <a:xfrm>
            <a:off x="2888256" y="451396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Freihandform 16">
            <a:extLst>
              <a:ext uri="{FF2B5EF4-FFF2-40B4-BE49-F238E27FC236}">
                <a16:creationId xmlns:a16="http://schemas.microsoft.com/office/drawing/2014/main" id="{1A6CA72F-6DEF-4112-BCC8-C334FE29B5C0}"/>
              </a:ext>
            </a:extLst>
          </p:cNvPr>
          <p:cNvSpPr/>
          <p:nvPr/>
        </p:nvSpPr>
        <p:spPr bwMode="auto">
          <a:xfrm>
            <a:off x="2894117" y="4765830"/>
            <a:ext cx="2485292" cy="920460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1BAD2ED4-0FB7-42FB-8E14-7B33C743A0BC}"/>
              </a:ext>
            </a:extLst>
          </p:cNvPr>
          <p:cNvGrpSpPr/>
          <p:nvPr/>
        </p:nvGrpSpPr>
        <p:grpSpPr>
          <a:xfrm>
            <a:off x="2286371" y="6043111"/>
            <a:ext cx="1280449" cy="289811"/>
            <a:chOff x="1236867" y="2005662"/>
            <a:chExt cx="1280449" cy="289811"/>
          </a:xfrm>
        </p:grpSpPr>
        <p:sp>
          <p:nvSpPr>
            <p:cNvPr id="40" name="Abgerundetes Rechteck 29">
              <a:extLst>
                <a:ext uri="{FF2B5EF4-FFF2-40B4-BE49-F238E27FC236}">
                  <a16:creationId xmlns:a16="http://schemas.microsoft.com/office/drawing/2014/main" id="{1AAF71ED-FDFF-409F-A59E-05E9AE5D7FCA}"/>
                </a:ext>
              </a:extLst>
            </p:cNvPr>
            <p:cNvSpPr/>
            <p:nvPr/>
          </p:nvSpPr>
          <p:spPr bwMode="auto">
            <a:xfrm>
              <a:off x="1236867" y="2018474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7D9FC4AF-0F5D-41A7-840C-625CCEEFFF4F}"/>
                </a:ext>
              </a:extLst>
            </p:cNvPr>
            <p:cNvSpPr txBox="1"/>
            <p:nvPr/>
          </p:nvSpPr>
          <p:spPr>
            <a:xfrm>
              <a:off x="1244858" y="2005662"/>
              <a:ext cx="12624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bir_age_begin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42" name="Pfeil nach unten 34">
            <a:extLst>
              <a:ext uri="{FF2B5EF4-FFF2-40B4-BE49-F238E27FC236}">
                <a16:creationId xmlns:a16="http://schemas.microsoft.com/office/drawing/2014/main" id="{C17E2B16-3265-4B96-B325-7B7E07998E0E}"/>
              </a:ext>
            </a:extLst>
          </p:cNvPr>
          <p:cNvSpPr/>
          <p:nvPr/>
        </p:nvSpPr>
        <p:spPr bwMode="auto">
          <a:xfrm flipV="1">
            <a:off x="2786772" y="5814577"/>
            <a:ext cx="216024" cy="260397"/>
          </a:xfrm>
          <a:prstGeom prst="downArrow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3" name="Pfeil nach unten 35">
            <a:extLst>
              <a:ext uri="{FF2B5EF4-FFF2-40B4-BE49-F238E27FC236}">
                <a16:creationId xmlns:a16="http://schemas.microsoft.com/office/drawing/2014/main" id="{C499EF72-EF15-4E08-9643-332451867CF6}"/>
              </a:ext>
            </a:extLst>
          </p:cNvPr>
          <p:cNvSpPr/>
          <p:nvPr/>
        </p:nvSpPr>
        <p:spPr bwMode="auto">
          <a:xfrm flipV="1">
            <a:off x="5271397" y="5826147"/>
            <a:ext cx="216024" cy="260397"/>
          </a:xfrm>
          <a:prstGeom prst="downArrow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8319B468-5EC8-4FA3-B7E2-D1C7E5240568}"/>
              </a:ext>
            </a:extLst>
          </p:cNvPr>
          <p:cNvGrpSpPr/>
          <p:nvPr/>
        </p:nvGrpSpPr>
        <p:grpSpPr>
          <a:xfrm>
            <a:off x="4727633" y="6014536"/>
            <a:ext cx="1280449" cy="289811"/>
            <a:chOff x="1236867" y="2005662"/>
            <a:chExt cx="1280449" cy="289811"/>
          </a:xfrm>
        </p:grpSpPr>
        <p:sp>
          <p:nvSpPr>
            <p:cNvPr id="45" name="Abgerundetes Rechteck 37">
              <a:extLst>
                <a:ext uri="{FF2B5EF4-FFF2-40B4-BE49-F238E27FC236}">
                  <a16:creationId xmlns:a16="http://schemas.microsoft.com/office/drawing/2014/main" id="{14D3A609-53EC-4384-B98F-E993C5590E3D}"/>
                </a:ext>
              </a:extLst>
            </p:cNvPr>
            <p:cNvSpPr/>
            <p:nvPr/>
          </p:nvSpPr>
          <p:spPr bwMode="auto">
            <a:xfrm>
              <a:off x="1236867" y="2018474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CE18ECAB-D73B-4742-8801-F902BFA471FC}"/>
                </a:ext>
              </a:extLst>
            </p:cNvPr>
            <p:cNvSpPr txBox="1"/>
            <p:nvPr/>
          </p:nvSpPr>
          <p:spPr>
            <a:xfrm>
              <a:off x="1244858" y="2005662"/>
              <a:ext cx="12624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bir_age_end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47" name="Abgerundetes Rechteck 17">
            <a:extLst>
              <a:ext uri="{FF2B5EF4-FFF2-40B4-BE49-F238E27FC236}">
                <a16:creationId xmlns:a16="http://schemas.microsoft.com/office/drawing/2014/main" id="{23975EAB-44D1-4F71-AE88-2B43A93AB2FE}"/>
              </a:ext>
            </a:extLst>
          </p:cNvPr>
          <p:cNvSpPr/>
          <p:nvPr/>
        </p:nvSpPr>
        <p:spPr bwMode="auto">
          <a:xfrm>
            <a:off x="3243710" y="2674031"/>
            <a:ext cx="1981259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75AD5706-A921-4D91-B612-81D6568E876E}"/>
              </a:ext>
            </a:extLst>
          </p:cNvPr>
          <p:cNvSpPr txBox="1"/>
          <p:nvPr/>
        </p:nvSpPr>
        <p:spPr>
          <a:xfrm>
            <a:off x="3186545" y="2675987"/>
            <a:ext cx="2093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>
                <a:latin typeface="Calibri" panose="020F0502020204030204" pitchFamily="34" charset="0"/>
              </a:rPr>
              <a:t>Jahr = 2019, Heimat </a:t>
            </a:r>
            <a:r>
              <a:rPr lang="de-CH" sz="1200" dirty="0">
                <a:latin typeface="Calibri" panose="020F0502020204030204" pitchFamily="34" charset="0"/>
              </a:rPr>
              <a:t>= Schweiz </a:t>
            </a: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3BC684F4-3792-490A-BB28-5C23676613D5}"/>
              </a:ext>
            </a:extLst>
          </p:cNvPr>
          <p:cNvCxnSpPr/>
          <p:nvPr/>
        </p:nvCxnSpPr>
        <p:spPr bwMode="auto">
          <a:xfrm>
            <a:off x="2449246" y="4124710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FB28AC58-F725-4FAB-BC5E-F9DBC010D021}"/>
              </a:ext>
            </a:extLst>
          </p:cNvPr>
          <p:cNvSpPr txBox="1"/>
          <p:nvPr/>
        </p:nvSpPr>
        <p:spPr>
          <a:xfrm>
            <a:off x="5848872" y="4114577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4FD347F-AD98-4A33-A378-B97CEFE17F29}"/>
              </a:ext>
            </a:extLst>
          </p:cNvPr>
          <p:cNvCxnSpPr>
            <a:cxnSpLocks/>
          </p:cNvCxnSpPr>
          <p:nvPr/>
        </p:nvCxnSpPr>
        <p:spPr bwMode="auto">
          <a:xfrm flipV="1">
            <a:off x="2601646" y="2967799"/>
            <a:ext cx="0" cy="130931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2" name="Textfeld 51">
            <a:extLst>
              <a:ext uri="{FF2B5EF4-FFF2-40B4-BE49-F238E27FC236}">
                <a16:creationId xmlns:a16="http://schemas.microsoft.com/office/drawing/2014/main" id="{B41BF03F-C2D3-4849-9A12-9EBB03146F2A}"/>
              </a:ext>
            </a:extLst>
          </p:cNvPr>
          <p:cNvSpPr txBox="1"/>
          <p:nvPr/>
        </p:nvSpPr>
        <p:spPr>
          <a:xfrm>
            <a:off x="1445013" y="2890584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Fertilitätsrate</a:t>
            </a:r>
          </a:p>
        </p:txBody>
      </p:sp>
      <p:sp>
        <p:nvSpPr>
          <p:cNvPr id="53" name="Freihandform 15">
            <a:extLst>
              <a:ext uri="{FF2B5EF4-FFF2-40B4-BE49-F238E27FC236}">
                <a16:creationId xmlns:a16="http://schemas.microsoft.com/office/drawing/2014/main" id="{0FE723D0-E7D0-4EA4-A442-E4EE4F84CAFB}"/>
              </a:ext>
            </a:extLst>
          </p:cNvPr>
          <p:cNvSpPr/>
          <p:nvPr/>
        </p:nvSpPr>
        <p:spPr bwMode="auto">
          <a:xfrm>
            <a:off x="2886506" y="2839465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4" name="Freihandform 16">
            <a:extLst>
              <a:ext uri="{FF2B5EF4-FFF2-40B4-BE49-F238E27FC236}">
                <a16:creationId xmlns:a16="http://schemas.microsoft.com/office/drawing/2014/main" id="{0F6A8800-006B-4BA3-A80A-4F737AFAA26F}"/>
              </a:ext>
            </a:extLst>
          </p:cNvPr>
          <p:cNvSpPr/>
          <p:nvPr/>
        </p:nvSpPr>
        <p:spPr bwMode="auto">
          <a:xfrm>
            <a:off x="2892367" y="3091328"/>
            <a:ext cx="2485292" cy="920460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5" name="Gekrümmte Verbindung 14">
            <a:extLst>
              <a:ext uri="{FF2B5EF4-FFF2-40B4-BE49-F238E27FC236}">
                <a16:creationId xmlns:a16="http://schemas.microsoft.com/office/drawing/2014/main" id="{33EBF0C5-7657-4E9C-B0C7-EA49B8FC2CA3}"/>
              </a:ext>
            </a:extLst>
          </p:cNvPr>
          <p:cNvCxnSpPr/>
          <p:nvPr/>
        </p:nvCxnSpPr>
        <p:spPr bwMode="auto">
          <a:xfrm>
            <a:off x="2911738" y="1030472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4A059FBF-EF7A-4354-81E0-8D02FC1B4B96}"/>
              </a:ext>
            </a:extLst>
          </p:cNvPr>
          <p:cNvCxnSpPr/>
          <p:nvPr/>
        </p:nvCxnSpPr>
        <p:spPr bwMode="auto">
          <a:xfrm>
            <a:off x="2449246" y="2392043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9" name="Textfeld 58">
            <a:extLst>
              <a:ext uri="{FF2B5EF4-FFF2-40B4-BE49-F238E27FC236}">
                <a16:creationId xmlns:a16="http://schemas.microsoft.com/office/drawing/2014/main" id="{B8C91153-6FF4-4D1B-8250-DE0C9AA2A8AA}"/>
              </a:ext>
            </a:extLst>
          </p:cNvPr>
          <p:cNvSpPr txBox="1"/>
          <p:nvPr/>
        </p:nvSpPr>
        <p:spPr>
          <a:xfrm>
            <a:off x="5848872" y="238191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EA3929BF-91C0-4478-A6A1-5B7A44E01C4A}"/>
              </a:ext>
            </a:extLst>
          </p:cNvPr>
          <p:cNvCxnSpPr>
            <a:cxnSpLocks/>
          </p:cNvCxnSpPr>
          <p:nvPr/>
        </p:nvCxnSpPr>
        <p:spPr bwMode="auto">
          <a:xfrm flipV="1">
            <a:off x="2601646" y="1235132"/>
            <a:ext cx="0" cy="130931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1" name="Textfeld 60">
            <a:extLst>
              <a:ext uri="{FF2B5EF4-FFF2-40B4-BE49-F238E27FC236}">
                <a16:creationId xmlns:a16="http://schemas.microsoft.com/office/drawing/2014/main" id="{36A0128D-EB63-4BAA-9A7C-71891452BECA}"/>
              </a:ext>
            </a:extLst>
          </p:cNvPr>
          <p:cNvSpPr txBox="1"/>
          <p:nvPr/>
        </p:nvSpPr>
        <p:spPr>
          <a:xfrm>
            <a:off x="1445013" y="1157917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Fertilitätsrate</a:t>
            </a:r>
          </a:p>
        </p:txBody>
      </p:sp>
      <p:sp>
        <p:nvSpPr>
          <p:cNvPr id="62" name="Freihandform 15">
            <a:extLst>
              <a:ext uri="{FF2B5EF4-FFF2-40B4-BE49-F238E27FC236}">
                <a16:creationId xmlns:a16="http://schemas.microsoft.com/office/drawing/2014/main" id="{84158CEA-03A2-4979-AEF6-8200D0FC68C5}"/>
              </a:ext>
            </a:extLst>
          </p:cNvPr>
          <p:cNvSpPr/>
          <p:nvPr/>
        </p:nvSpPr>
        <p:spPr bwMode="auto">
          <a:xfrm>
            <a:off x="2886506" y="1106798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3" name="Freihandform 16">
            <a:extLst>
              <a:ext uri="{FF2B5EF4-FFF2-40B4-BE49-F238E27FC236}">
                <a16:creationId xmlns:a16="http://schemas.microsoft.com/office/drawing/2014/main" id="{997BFA8E-134D-4406-AD88-EFFF3155CE90}"/>
              </a:ext>
            </a:extLst>
          </p:cNvPr>
          <p:cNvSpPr/>
          <p:nvPr/>
        </p:nvSpPr>
        <p:spPr bwMode="auto">
          <a:xfrm>
            <a:off x="2892367" y="1358661"/>
            <a:ext cx="2485292" cy="920460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Abgerundetes Rechteck 17">
            <a:extLst>
              <a:ext uri="{FF2B5EF4-FFF2-40B4-BE49-F238E27FC236}">
                <a16:creationId xmlns:a16="http://schemas.microsoft.com/office/drawing/2014/main" id="{0E324E79-0CC8-4ED2-BC7D-2611C17CF6FF}"/>
              </a:ext>
            </a:extLst>
          </p:cNvPr>
          <p:cNvSpPr/>
          <p:nvPr/>
        </p:nvSpPr>
        <p:spPr bwMode="auto">
          <a:xfrm>
            <a:off x="2909378" y="987231"/>
            <a:ext cx="3301616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BF6E069A-BBEF-4CE5-87C9-EF3AD29DC19C}"/>
              </a:ext>
            </a:extLst>
          </p:cNvPr>
          <p:cNvSpPr txBox="1"/>
          <p:nvPr/>
        </p:nvSpPr>
        <p:spPr>
          <a:xfrm>
            <a:off x="2892371" y="991761"/>
            <a:ext cx="3294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Witikon, </a:t>
            </a:r>
            <a:r>
              <a:rPr lang="de-CH" sz="1200" dirty="0" smtClean="0">
                <a:latin typeface="Calibri" panose="020F0502020204030204" pitchFamily="34" charset="0"/>
              </a:rPr>
              <a:t>Jahr = 2019, Heimat </a:t>
            </a:r>
            <a:r>
              <a:rPr lang="de-CH" sz="1200" dirty="0">
                <a:latin typeface="Calibri" panose="020F0502020204030204" pitchFamily="34" charset="0"/>
              </a:rPr>
              <a:t>= Schweiz </a:t>
            </a:r>
          </a:p>
        </p:txBody>
      </p:sp>
      <p:sp>
        <p:nvSpPr>
          <p:cNvPr id="64" name="Abgerundetes Rechteck 17">
            <a:extLst>
              <a:ext uri="{FF2B5EF4-FFF2-40B4-BE49-F238E27FC236}">
                <a16:creationId xmlns:a16="http://schemas.microsoft.com/office/drawing/2014/main" id="{23975EAB-44D1-4F71-AE88-2B43A93AB2FE}"/>
              </a:ext>
            </a:extLst>
          </p:cNvPr>
          <p:cNvSpPr/>
          <p:nvPr/>
        </p:nvSpPr>
        <p:spPr bwMode="auto">
          <a:xfrm>
            <a:off x="3570395" y="4388549"/>
            <a:ext cx="1145622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75AD5706-A921-4D91-B612-81D6568E876E}"/>
              </a:ext>
            </a:extLst>
          </p:cNvPr>
          <p:cNvSpPr txBox="1"/>
          <p:nvPr/>
        </p:nvSpPr>
        <p:spPr>
          <a:xfrm>
            <a:off x="3513229" y="4390505"/>
            <a:ext cx="12747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>
                <a:latin typeface="Calibri" panose="020F0502020204030204" pitchFamily="34" charset="0"/>
              </a:rPr>
              <a:t>Jahr = 2019</a:t>
            </a:r>
            <a:endParaRPr lang="de-CH" sz="1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8391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Zuzug*: Altersverteilung (Ablauf)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extfeld 1"/>
          <p:cNvSpPr txBox="1"/>
          <p:nvPr/>
        </p:nvSpPr>
        <p:spPr>
          <a:xfrm>
            <a:off x="251520" y="901404"/>
            <a:ext cx="756084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Altersverteilung (Anteil und nicht Rate), pro Quartier, Kalenderjahr, Geschlecht, Herkunft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Vorgehen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smtClean="0"/>
              <a:t>Hat zu wenig Datenpunkte pro Jahr und Quartier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smtClean="0"/>
              <a:t>Ansatz: nicht (wie bisher) Quartier-Clusters erstellen, sondern Zuzüge über mehrere Jahre einbeziehen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smtClean="0"/>
              <a:t>«</a:t>
            </a:r>
            <a:r>
              <a:rPr lang="de-CH" dirty="0" err="1" smtClean="0"/>
              <a:t>moving</a:t>
            </a:r>
            <a:r>
              <a:rPr lang="de-CH" dirty="0" smtClean="0"/>
              <a:t> </a:t>
            </a:r>
            <a:r>
              <a:rPr lang="de-CH" dirty="0" err="1" smtClean="0"/>
              <a:t>average</a:t>
            </a:r>
            <a:r>
              <a:rPr lang="de-CH" dirty="0" smtClean="0"/>
              <a:t>» über Jahre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smtClean="0"/>
              <a:t>GAM fitten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err="1" smtClean="0"/>
              <a:t>Constrained</a:t>
            </a:r>
            <a:r>
              <a:rPr lang="de-CH" dirty="0" smtClean="0"/>
              <a:t> </a:t>
            </a:r>
            <a:r>
              <a:rPr lang="de-CH" dirty="0" err="1" smtClean="0"/>
              <a:t>regression</a:t>
            </a:r>
            <a:endParaRPr lang="de-CH" dirty="0" smtClean="0"/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smtClean="0"/>
              <a:t>Auf 100 Prozent skalieren</a:t>
            </a:r>
          </a:p>
        </p:txBody>
      </p:sp>
    </p:spTree>
    <p:extLst>
      <p:ext uri="{BB962C8B-B14F-4D97-AF65-F5344CB8AC3E}">
        <p14:creationId xmlns:p14="http://schemas.microsoft.com/office/powerpoint/2010/main" val="3209517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Zuzug*, Altersverteilung: </a:t>
            </a:r>
            <a:r>
              <a:rPr lang="de-CH" dirty="0" err="1" smtClean="0"/>
              <a:t>moving</a:t>
            </a:r>
            <a:r>
              <a:rPr lang="de-CH" dirty="0" smtClean="0"/>
              <a:t> </a:t>
            </a:r>
            <a:r>
              <a:rPr lang="de-CH" dirty="0" err="1" smtClean="0"/>
              <a:t>average</a:t>
            </a:r>
            <a:endParaRPr lang="de-CH" dirty="0"/>
          </a:p>
        </p:txBody>
      </p:sp>
      <p:sp>
        <p:nvSpPr>
          <p:cNvPr id="6" name="Abgerundetes Rechteck 5"/>
          <p:cNvSpPr/>
          <p:nvPr/>
        </p:nvSpPr>
        <p:spPr bwMode="auto">
          <a:xfrm>
            <a:off x="2195736" y="1700808"/>
            <a:ext cx="4824536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2794016" y="4581128"/>
            <a:ext cx="379006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5577288" y="458112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254758" y="409877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3231276" y="288623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 rot="21346462">
            <a:off x="3145958" y="2978648"/>
            <a:ext cx="343811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1" name="Gerade Verbindung mit Pfeil 10"/>
          <p:cNvCxnSpPr/>
          <p:nvPr/>
        </p:nvCxnSpPr>
        <p:spPr bwMode="auto">
          <a:xfrm flipH="1" flipV="1">
            <a:off x="2955686" y="2420888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" name="Freihandform 3"/>
          <p:cNvSpPr/>
          <p:nvPr/>
        </p:nvSpPr>
        <p:spPr bwMode="auto">
          <a:xfrm>
            <a:off x="3942897" y="3147930"/>
            <a:ext cx="1860061" cy="296985"/>
          </a:xfrm>
          <a:custGeom>
            <a:avLst/>
            <a:gdLst>
              <a:gd name="connsiteX0" fmla="*/ 0 w 1860061"/>
              <a:gd name="connsiteY0" fmla="*/ 296985 h 296985"/>
              <a:gd name="connsiteX1" fmla="*/ 328246 w 1860061"/>
              <a:gd name="connsiteY1" fmla="*/ 273539 h 296985"/>
              <a:gd name="connsiteX2" fmla="*/ 750277 w 1860061"/>
              <a:gd name="connsiteY2" fmla="*/ 211016 h 296985"/>
              <a:gd name="connsiteX3" fmla="*/ 1109784 w 1860061"/>
              <a:gd name="connsiteY3" fmla="*/ 140677 h 296985"/>
              <a:gd name="connsiteX4" fmla="*/ 1453661 w 1860061"/>
              <a:gd name="connsiteY4" fmla="*/ 39077 h 296985"/>
              <a:gd name="connsiteX5" fmla="*/ 1860061 w 1860061"/>
              <a:gd name="connsiteY5" fmla="*/ 0 h 296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60061" h="296985">
                <a:moveTo>
                  <a:pt x="0" y="296985"/>
                </a:moveTo>
                <a:lnTo>
                  <a:pt x="328246" y="273539"/>
                </a:lnTo>
                <a:lnTo>
                  <a:pt x="750277" y="211016"/>
                </a:lnTo>
                <a:lnTo>
                  <a:pt x="1109784" y="140677"/>
                </a:lnTo>
                <a:lnTo>
                  <a:pt x="1453661" y="39077"/>
                </a:lnTo>
                <a:lnTo>
                  <a:pt x="1860061" y="0"/>
                </a:lnTo>
              </a:path>
            </a:pathLst>
          </a:custGeom>
          <a:noFill/>
          <a:ln w="28575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6" name="Gruppieren 25"/>
          <p:cNvGrpSpPr/>
          <p:nvPr/>
        </p:nvGrpSpPr>
        <p:grpSpPr>
          <a:xfrm>
            <a:off x="3536497" y="3732808"/>
            <a:ext cx="751283" cy="291290"/>
            <a:chOff x="1325778" y="1558614"/>
            <a:chExt cx="653934" cy="291290"/>
          </a:xfrm>
        </p:grpSpPr>
        <p:cxnSp>
          <p:nvCxnSpPr>
            <p:cNvPr id="27" name="Gerader Verbinder 26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Gerader Verbinder 27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Gerader Verbinder 28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0" name="Gruppieren 29"/>
          <p:cNvGrpSpPr/>
          <p:nvPr/>
        </p:nvGrpSpPr>
        <p:grpSpPr>
          <a:xfrm>
            <a:off x="3004147" y="4092079"/>
            <a:ext cx="1822718" cy="461665"/>
            <a:chOff x="5656954" y="2003200"/>
            <a:chExt cx="1616514" cy="461665"/>
          </a:xfrm>
        </p:grpSpPr>
        <p:sp>
          <p:nvSpPr>
            <p:cNvPr id="31" name="Abgerundetes Rechteck 30"/>
            <p:cNvSpPr/>
            <p:nvPr/>
          </p:nvSpPr>
          <p:spPr bwMode="auto">
            <a:xfrm>
              <a:off x="5694573" y="2008622"/>
              <a:ext cx="1570186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5656954" y="2003200"/>
              <a:ext cx="16165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ims_age_window_years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3" name="Gruppieren 32"/>
          <p:cNvGrpSpPr/>
          <p:nvPr/>
        </p:nvGrpSpPr>
        <p:grpSpPr>
          <a:xfrm>
            <a:off x="3543232" y="1883775"/>
            <a:ext cx="2752258" cy="501936"/>
            <a:chOff x="4049956" y="1962202"/>
            <a:chExt cx="2752258" cy="501936"/>
          </a:xfrm>
        </p:grpSpPr>
        <p:sp>
          <p:nvSpPr>
            <p:cNvPr id="34" name="Abgerundetes Rechteck 33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</a:t>
              </a:r>
              <a:r>
                <a:rPr lang="de-CH" sz="1200" dirty="0" smtClean="0">
                  <a:latin typeface="Calibri" panose="020F0502020204030204" pitchFamily="34" charset="0"/>
                </a:rPr>
                <a:t>Alter = 20, </a:t>
              </a:r>
              <a:br>
                <a:rPr lang="de-CH" sz="1200" dirty="0" smtClean="0">
                  <a:latin typeface="Calibri" panose="020F0502020204030204" pitchFamily="34" charset="0"/>
                </a:rPr>
              </a:br>
              <a:r>
                <a:rPr lang="de-CH" sz="1200" dirty="0" smtClean="0">
                  <a:latin typeface="Calibri" panose="020F0502020204030204" pitchFamily="34" charset="0"/>
                </a:rPr>
                <a:t>Geschlecht </a:t>
              </a:r>
              <a:r>
                <a:rPr lang="de-CH" sz="1200" dirty="0">
                  <a:latin typeface="Calibri" panose="020F0502020204030204" pitchFamily="34" charset="0"/>
                </a:rPr>
                <a:t>= weiblich, Heimat = Schweiz  </a:t>
              </a:r>
            </a:p>
          </p:txBody>
        </p:sp>
      </p:grpSp>
      <p:sp>
        <p:nvSpPr>
          <p:cNvPr id="13" name="Textfeld 12"/>
          <p:cNvSpPr txBox="1"/>
          <p:nvPr/>
        </p:nvSpPr>
        <p:spPr>
          <a:xfrm>
            <a:off x="2222695" y="2364510"/>
            <a:ext cx="765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Zuzug*</a:t>
            </a:r>
            <a:endParaRPr lang="de-CH" sz="12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5987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Zuzug*, Altersverteilung: </a:t>
            </a:r>
            <a:r>
              <a:rPr lang="de-CH" dirty="0" err="1" smtClean="0"/>
              <a:t>gam</a:t>
            </a:r>
            <a:endParaRPr lang="de-CH" dirty="0"/>
          </a:p>
        </p:txBody>
      </p:sp>
      <p:cxnSp>
        <p:nvCxnSpPr>
          <p:cNvPr id="24" name="Gekrümmte Verbindung 78"/>
          <p:cNvCxnSpPr/>
          <p:nvPr/>
        </p:nvCxnSpPr>
        <p:spPr bwMode="auto">
          <a:xfrm>
            <a:off x="4067944" y="3140968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Abgerundetes Rechteck 24"/>
          <p:cNvSpPr/>
          <p:nvPr/>
        </p:nvSpPr>
        <p:spPr bwMode="auto">
          <a:xfrm>
            <a:off x="1907704" y="1628800"/>
            <a:ext cx="5429179" cy="3618577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6" name="Gerade Verbindung mit Pfeil 35"/>
          <p:cNvCxnSpPr/>
          <p:nvPr/>
        </p:nvCxnSpPr>
        <p:spPr bwMode="auto">
          <a:xfrm>
            <a:off x="2927840" y="4023941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7" name="Textfeld 36"/>
          <p:cNvSpPr txBox="1"/>
          <p:nvPr/>
        </p:nvSpPr>
        <p:spPr>
          <a:xfrm>
            <a:off x="6327466" y="401380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38" name="Gerade Verbindung mit Pfeil 37"/>
          <p:cNvCxnSpPr/>
          <p:nvPr/>
        </p:nvCxnSpPr>
        <p:spPr bwMode="auto">
          <a:xfrm flipV="1">
            <a:off x="3080240" y="2655089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0" name="Freihandform 39"/>
          <p:cNvSpPr/>
          <p:nvPr/>
        </p:nvSpPr>
        <p:spPr bwMode="auto">
          <a:xfrm>
            <a:off x="3365100" y="2738696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Freihandform 40"/>
          <p:cNvSpPr/>
          <p:nvPr/>
        </p:nvSpPr>
        <p:spPr bwMode="auto">
          <a:xfrm>
            <a:off x="3370961" y="2873522"/>
            <a:ext cx="2485292" cy="1037497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Freihandform 83">
            <a:extLst>
              <a:ext uri="{FF2B5EF4-FFF2-40B4-BE49-F238E27FC236}">
                <a16:creationId xmlns:a16="http://schemas.microsoft.com/office/drawing/2014/main" id="{F1AC6B2C-E0CE-4ED3-BC53-8D735D733904}"/>
              </a:ext>
            </a:extLst>
          </p:cNvPr>
          <p:cNvSpPr/>
          <p:nvPr/>
        </p:nvSpPr>
        <p:spPr bwMode="auto">
          <a:xfrm>
            <a:off x="3303484" y="2924950"/>
            <a:ext cx="2710994" cy="983749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45" name="Gruppieren 44"/>
          <p:cNvGrpSpPr/>
          <p:nvPr/>
        </p:nvGrpSpPr>
        <p:grpSpPr>
          <a:xfrm>
            <a:off x="3419872" y="1990960"/>
            <a:ext cx="2752258" cy="501936"/>
            <a:chOff x="4049956" y="1962202"/>
            <a:chExt cx="2752258" cy="501936"/>
          </a:xfrm>
        </p:grpSpPr>
        <p:sp>
          <p:nvSpPr>
            <p:cNvPr id="46" name="Abgerundetes Rechteck 45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7" name="Textfeld 46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</a:t>
              </a:r>
              <a:r>
                <a:rPr lang="de-CH" sz="1200" dirty="0" smtClean="0">
                  <a:latin typeface="Calibri" panose="020F0502020204030204" pitchFamily="34" charset="0"/>
                </a:rPr>
                <a:t>Jahr = 2019, </a:t>
              </a:r>
              <a:br>
                <a:rPr lang="de-CH" sz="1200" dirty="0" smtClean="0">
                  <a:latin typeface="Calibri" panose="020F0502020204030204" pitchFamily="34" charset="0"/>
                </a:rPr>
              </a:br>
              <a:r>
                <a:rPr lang="de-CH" sz="1200" dirty="0" smtClean="0">
                  <a:latin typeface="Calibri" panose="020F0502020204030204" pitchFamily="34" charset="0"/>
                </a:rPr>
                <a:t>Geschlecht </a:t>
              </a:r>
              <a:r>
                <a:rPr lang="de-CH" sz="1200" dirty="0">
                  <a:latin typeface="Calibri" panose="020F0502020204030204" pitchFamily="34" charset="0"/>
                </a:rPr>
                <a:t>= weiblich, Heimat = Schweiz  </a:t>
              </a:r>
            </a:p>
          </p:txBody>
        </p:sp>
      </p:grpSp>
      <p:sp>
        <p:nvSpPr>
          <p:cNvPr id="48" name="Textfeld 47"/>
          <p:cNvSpPr txBox="1"/>
          <p:nvPr/>
        </p:nvSpPr>
        <p:spPr>
          <a:xfrm>
            <a:off x="2300845" y="2593240"/>
            <a:ext cx="765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Zuzug*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grpSp>
        <p:nvGrpSpPr>
          <p:cNvPr id="49" name="Gruppieren 48"/>
          <p:cNvGrpSpPr/>
          <p:nvPr/>
        </p:nvGrpSpPr>
        <p:grpSpPr>
          <a:xfrm>
            <a:off x="5292080" y="4372800"/>
            <a:ext cx="1378216" cy="478200"/>
            <a:chOff x="4912126" y="5006517"/>
            <a:chExt cx="1378216" cy="478200"/>
          </a:xfrm>
        </p:grpSpPr>
        <p:sp>
          <p:nvSpPr>
            <p:cNvPr id="50" name="Pfeil nach unten 35">
              <a:extLst>
                <a:ext uri="{FF2B5EF4-FFF2-40B4-BE49-F238E27FC236}">
                  <a16:creationId xmlns:a16="http://schemas.microsoft.com/office/drawing/2014/main" id="{C499EF72-EF15-4E08-9643-332451867CF6}"/>
                </a:ext>
              </a:extLst>
            </p:cNvPr>
            <p:cNvSpPr/>
            <p:nvPr/>
          </p:nvSpPr>
          <p:spPr bwMode="auto">
            <a:xfrm flipV="1">
              <a:off x="5508940" y="500651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51" name="Gruppieren 50">
              <a:extLst>
                <a:ext uri="{FF2B5EF4-FFF2-40B4-BE49-F238E27FC236}">
                  <a16:creationId xmlns:a16="http://schemas.microsoft.com/office/drawing/2014/main" id="{8319B468-5EC8-4FA3-B7E2-D1C7E5240568}"/>
                </a:ext>
              </a:extLst>
            </p:cNvPr>
            <p:cNvGrpSpPr/>
            <p:nvPr/>
          </p:nvGrpSpPr>
          <p:grpSpPr>
            <a:xfrm>
              <a:off x="4912126" y="5202721"/>
              <a:ext cx="1378216" cy="281996"/>
              <a:chOff x="1183817" y="2013477"/>
              <a:chExt cx="1378216" cy="281996"/>
            </a:xfrm>
          </p:grpSpPr>
          <p:sp>
            <p:nvSpPr>
              <p:cNvPr id="52" name="Abgerundetes Rechteck 37">
                <a:extLst>
                  <a:ext uri="{FF2B5EF4-FFF2-40B4-BE49-F238E27FC236}">
                    <a16:creationId xmlns:a16="http://schemas.microsoft.com/office/drawing/2014/main" id="{14D3A609-53EC-4384-B98F-E993C5590E3D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3" name="Textfeld 52">
                <a:extLst>
                  <a:ext uri="{FF2B5EF4-FFF2-40B4-BE49-F238E27FC236}">
                    <a16:creationId xmlns:a16="http://schemas.microsoft.com/office/drawing/2014/main" id="{CE18ECAB-D73B-4742-8801-F902BFA471FC}"/>
                  </a:ext>
                </a:extLst>
              </p:cNvPr>
              <p:cNvSpPr txBox="1"/>
              <p:nvPr/>
            </p:nvSpPr>
            <p:spPr>
              <a:xfrm>
                <a:off x="1183817" y="2013477"/>
                <a:ext cx="13782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i</a:t>
                </a:r>
                <a:r>
                  <a:rPr lang="de-CH" sz="1200" dirty="0" err="1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ms_age_max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  <p:grpSp>
        <p:nvGrpSpPr>
          <p:cNvPr id="54" name="Gruppieren 53"/>
          <p:cNvGrpSpPr/>
          <p:nvPr/>
        </p:nvGrpSpPr>
        <p:grpSpPr>
          <a:xfrm>
            <a:off x="2627784" y="4371689"/>
            <a:ext cx="1378216" cy="478200"/>
            <a:chOff x="4912126" y="5006517"/>
            <a:chExt cx="1378216" cy="478200"/>
          </a:xfrm>
        </p:grpSpPr>
        <p:sp>
          <p:nvSpPr>
            <p:cNvPr id="55" name="Pfeil nach unten 35">
              <a:extLst>
                <a:ext uri="{FF2B5EF4-FFF2-40B4-BE49-F238E27FC236}">
                  <a16:creationId xmlns:a16="http://schemas.microsoft.com/office/drawing/2014/main" id="{C499EF72-EF15-4E08-9643-332451867CF6}"/>
                </a:ext>
              </a:extLst>
            </p:cNvPr>
            <p:cNvSpPr/>
            <p:nvPr/>
          </p:nvSpPr>
          <p:spPr bwMode="auto">
            <a:xfrm flipV="1">
              <a:off x="5508940" y="500651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56" name="Gruppieren 55">
              <a:extLst>
                <a:ext uri="{FF2B5EF4-FFF2-40B4-BE49-F238E27FC236}">
                  <a16:creationId xmlns:a16="http://schemas.microsoft.com/office/drawing/2014/main" id="{8319B468-5EC8-4FA3-B7E2-D1C7E5240568}"/>
                </a:ext>
              </a:extLst>
            </p:cNvPr>
            <p:cNvGrpSpPr/>
            <p:nvPr/>
          </p:nvGrpSpPr>
          <p:grpSpPr>
            <a:xfrm>
              <a:off x="4912126" y="5202721"/>
              <a:ext cx="1378216" cy="281996"/>
              <a:chOff x="1183817" y="2013477"/>
              <a:chExt cx="1378216" cy="281996"/>
            </a:xfrm>
          </p:grpSpPr>
          <p:sp>
            <p:nvSpPr>
              <p:cNvPr id="57" name="Abgerundetes Rechteck 37">
                <a:extLst>
                  <a:ext uri="{FF2B5EF4-FFF2-40B4-BE49-F238E27FC236}">
                    <a16:creationId xmlns:a16="http://schemas.microsoft.com/office/drawing/2014/main" id="{14D3A609-53EC-4384-B98F-E993C5590E3D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8" name="Textfeld 57">
                <a:extLst>
                  <a:ext uri="{FF2B5EF4-FFF2-40B4-BE49-F238E27FC236}">
                    <a16:creationId xmlns:a16="http://schemas.microsoft.com/office/drawing/2014/main" id="{CE18ECAB-D73B-4742-8801-F902BFA471FC}"/>
                  </a:ext>
                </a:extLst>
              </p:cNvPr>
              <p:cNvSpPr txBox="1"/>
              <p:nvPr/>
            </p:nvSpPr>
            <p:spPr>
              <a:xfrm>
                <a:off x="1183817" y="2013477"/>
                <a:ext cx="13782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i</a:t>
                </a:r>
                <a:r>
                  <a:rPr lang="de-CH" sz="1200" dirty="0" err="1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ms_age_min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935207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256785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Zuzug*, Altersverteilung: Trend </a:t>
            </a:r>
            <a:r>
              <a:rPr lang="de-CH" dirty="0"/>
              <a:t>und Mittel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971600" y="1682711"/>
            <a:ext cx="7059157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3459743" y="2780928"/>
            <a:ext cx="3628390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3298073" y="4653136"/>
            <a:ext cx="379006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6081345" y="465313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2331845" y="242088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in %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758815" y="417078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3735333" y="295824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1145651" y="3038096"/>
            <a:ext cx="1879497" cy="318896"/>
            <a:chOff x="1145651" y="3038096"/>
            <a:chExt cx="1879497" cy="318896"/>
          </a:xfrm>
        </p:grpSpPr>
        <p:sp>
          <p:nvSpPr>
            <p:cNvPr id="30" name="Abgerundetes Rechteck 29"/>
            <p:cNvSpPr/>
            <p:nvPr/>
          </p:nvSpPr>
          <p:spPr bwMode="auto">
            <a:xfrm>
              <a:off x="1145651" y="3049320"/>
              <a:ext cx="1827945" cy="307672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1145651" y="3038096"/>
              <a:ext cx="18794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ims_age_thres_percent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5" name="Freihandform 4"/>
          <p:cNvSpPr/>
          <p:nvPr/>
        </p:nvSpPr>
        <p:spPr bwMode="auto">
          <a:xfrm>
            <a:off x="3650015" y="3235379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/>
          <p:nvPr/>
        </p:nvCxnSpPr>
        <p:spPr bwMode="auto">
          <a:xfrm>
            <a:off x="3633849" y="3573016"/>
            <a:ext cx="3454284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Textfeld 40"/>
          <p:cNvSpPr txBox="1"/>
          <p:nvPr/>
        </p:nvSpPr>
        <p:spPr>
          <a:xfrm>
            <a:off x="6784227" y="342194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Mittelwert</a:t>
            </a:r>
          </a:p>
        </p:txBody>
      </p:sp>
      <p:cxnSp>
        <p:nvCxnSpPr>
          <p:cNvPr id="42" name="Gerader Verbinder 41"/>
          <p:cNvCxnSpPr/>
          <p:nvPr/>
        </p:nvCxnSpPr>
        <p:spPr bwMode="auto">
          <a:xfrm flipV="1">
            <a:off x="3650015" y="2660553"/>
            <a:ext cx="3422932" cy="1150892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Textfeld 44"/>
          <p:cNvSpPr txBox="1"/>
          <p:nvPr/>
        </p:nvSpPr>
        <p:spPr>
          <a:xfrm>
            <a:off x="6999175" y="2527233"/>
            <a:ext cx="580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Trend</a:t>
            </a:r>
          </a:p>
        </p:txBody>
      </p:sp>
      <p:sp>
        <p:nvSpPr>
          <p:cNvPr id="47" name="Geschweifte Klammer rechts 46"/>
          <p:cNvSpPr/>
          <p:nvPr/>
        </p:nvSpPr>
        <p:spPr bwMode="auto">
          <a:xfrm flipH="1">
            <a:off x="3070022" y="2788720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0" name="Gerader Verbinder 49"/>
          <p:cNvCxnSpPr/>
          <p:nvPr/>
        </p:nvCxnSpPr>
        <p:spPr bwMode="auto">
          <a:xfrm flipV="1">
            <a:off x="3459743" y="4365104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3459743" y="2780928"/>
            <a:ext cx="3613204" cy="7793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3459743" y="2492896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7" name="Geschweifte Klammer rechts 56"/>
          <p:cNvSpPr/>
          <p:nvPr/>
        </p:nvSpPr>
        <p:spPr bwMode="auto">
          <a:xfrm flipH="1">
            <a:off x="3058376" y="3571282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2" name="Gerader Verbinder 61"/>
          <p:cNvCxnSpPr/>
          <p:nvPr/>
        </p:nvCxnSpPr>
        <p:spPr bwMode="auto">
          <a:xfrm flipH="1">
            <a:off x="5950345" y="3212976"/>
            <a:ext cx="1822" cy="365902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Gerader Verbinder 62"/>
          <p:cNvCxnSpPr/>
          <p:nvPr/>
        </p:nvCxnSpPr>
        <p:spPr bwMode="auto">
          <a:xfrm rot="5400000">
            <a:off x="5950345" y="3070782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Gerader Verbinder 63"/>
          <p:cNvCxnSpPr/>
          <p:nvPr/>
        </p:nvCxnSpPr>
        <p:spPr bwMode="auto">
          <a:xfrm rot="5400000">
            <a:off x="5952167" y="3436684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9" name="Gruppieren 8"/>
          <p:cNvGrpSpPr/>
          <p:nvPr/>
        </p:nvGrpSpPr>
        <p:grpSpPr>
          <a:xfrm>
            <a:off x="6166369" y="3066485"/>
            <a:ext cx="1750934" cy="289185"/>
            <a:chOff x="6166369" y="3066485"/>
            <a:chExt cx="1750934" cy="289185"/>
          </a:xfrm>
        </p:grpSpPr>
        <p:sp>
          <p:nvSpPr>
            <p:cNvPr id="68" name="Abgerundetes Rechteck 67"/>
            <p:cNvSpPr/>
            <p:nvPr/>
          </p:nvSpPr>
          <p:spPr bwMode="auto">
            <a:xfrm>
              <a:off x="6166369" y="3079993"/>
              <a:ext cx="1750934" cy="275677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6232911" y="3066485"/>
              <a:ext cx="16711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ims_age_prop_trend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4" name="Gruppieren 33"/>
          <p:cNvGrpSpPr/>
          <p:nvPr/>
        </p:nvGrpSpPr>
        <p:grpSpPr>
          <a:xfrm>
            <a:off x="3835966" y="1883775"/>
            <a:ext cx="2752258" cy="501936"/>
            <a:chOff x="4049956" y="1962202"/>
            <a:chExt cx="2752258" cy="501936"/>
          </a:xfrm>
        </p:grpSpPr>
        <p:sp>
          <p:nvSpPr>
            <p:cNvPr id="35" name="Abgerundetes Rechteck 34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</a:t>
              </a:r>
              <a:r>
                <a:rPr lang="de-CH" sz="1200" dirty="0" smtClean="0">
                  <a:latin typeface="Calibri" panose="020F0502020204030204" pitchFamily="34" charset="0"/>
                </a:rPr>
                <a:t>Alter = 20, </a:t>
              </a:r>
              <a:br>
                <a:rPr lang="de-CH" sz="1200" dirty="0" smtClean="0">
                  <a:latin typeface="Calibri" panose="020F0502020204030204" pitchFamily="34" charset="0"/>
                </a:rPr>
              </a:br>
              <a:r>
                <a:rPr lang="de-CH" sz="1200" dirty="0" smtClean="0">
                  <a:latin typeface="Calibri" panose="020F0502020204030204" pitchFamily="34" charset="0"/>
                </a:rPr>
                <a:t>Geschlecht </a:t>
              </a:r>
              <a:r>
                <a:rPr lang="de-CH" sz="1200" dirty="0">
                  <a:latin typeface="Calibri" panose="020F0502020204030204" pitchFamily="34" charset="0"/>
                </a:rPr>
                <a:t>= weiblich, Heimat = Schweiz  </a:t>
              </a:r>
            </a:p>
          </p:txBody>
        </p:sp>
      </p:grpSp>
      <p:grpSp>
        <p:nvGrpSpPr>
          <p:cNvPr id="39" name="Gruppieren 38"/>
          <p:cNvGrpSpPr/>
          <p:nvPr/>
        </p:nvGrpSpPr>
        <p:grpSpPr>
          <a:xfrm>
            <a:off x="1394431" y="4517829"/>
            <a:ext cx="1864007" cy="290902"/>
            <a:chOff x="967969" y="2849221"/>
            <a:chExt cx="1660121" cy="290902"/>
          </a:xfrm>
        </p:grpSpPr>
        <p:sp>
          <p:nvSpPr>
            <p:cNvPr id="40" name="Abgerundetes Rechteck 39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ims_age_lower_thres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cxnSp>
        <p:nvCxnSpPr>
          <p:cNvPr id="44" name="Gerader Verbinder 43"/>
          <p:cNvCxnSpPr/>
          <p:nvPr/>
        </p:nvCxnSpPr>
        <p:spPr bwMode="auto">
          <a:xfrm flipV="1">
            <a:off x="3463658" y="4647496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678348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472809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Zuzug*, Altersverteilung: Filter </a:t>
            </a:r>
            <a:r>
              <a:rPr lang="de-CH" dirty="0"/>
              <a:t>für Knickpunkt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1574800" y="1700808"/>
            <a:ext cx="5733504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2702698" y="2708920"/>
            <a:ext cx="4074778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2541028" y="4581128"/>
            <a:ext cx="4236448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5788416" y="458112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1574800" y="234888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in %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001770" y="409877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2978288" y="288623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2892970" y="3163371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>
            <a:endCxn id="49" idx="3"/>
          </p:cNvCxnSpPr>
          <p:nvPr/>
        </p:nvCxnSpPr>
        <p:spPr bwMode="auto">
          <a:xfrm>
            <a:off x="2876804" y="3501008"/>
            <a:ext cx="3900672" cy="5517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rader Verbinder 41"/>
          <p:cNvCxnSpPr/>
          <p:nvPr/>
        </p:nvCxnSpPr>
        <p:spPr bwMode="auto">
          <a:xfrm flipV="1">
            <a:off x="2892970" y="2420888"/>
            <a:ext cx="3884506" cy="1318549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Gerader Verbinder 49"/>
          <p:cNvCxnSpPr/>
          <p:nvPr/>
        </p:nvCxnSpPr>
        <p:spPr bwMode="auto">
          <a:xfrm>
            <a:off x="2702698" y="4298736"/>
            <a:ext cx="4074778" cy="53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2702698" y="2708920"/>
            <a:ext cx="4074778" cy="77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2702698" y="2420888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7" name="Gruppieren 36"/>
          <p:cNvGrpSpPr/>
          <p:nvPr/>
        </p:nvGrpSpPr>
        <p:grpSpPr>
          <a:xfrm>
            <a:off x="5497436" y="2955218"/>
            <a:ext cx="653934" cy="291290"/>
            <a:chOff x="1325778" y="1558614"/>
            <a:chExt cx="653934" cy="291290"/>
          </a:xfrm>
        </p:grpSpPr>
        <p:cxnSp>
          <p:nvCxnSpPr>
            <p:cNvPr id="38" name="Gerader Verbinder 37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Bogen 16"/>
          <p:cNvSpPr/>
          <p:nvPr/>
        </p:nvSpPr>
        <p:spPr bwMode="auto">
          <a:xfrm>
            <a:off x="5265308" y="2955218"/>
            <a:ext cx="914400" cy="914400"/>
          </a:xfrm>
          <a:prstGeom prst="arc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Freihandform 21"/>
          <p:cNvSpPr/>
          <p:nvPr/>
        </p:nvSpPr>
        <p:spPr bwMode="auto">
          <a:xfrm>
            <a:off x="2907719" y="2708940"/>
            <a:ext cx="3864077" cy="1017639"/>
          </a:xfrm>
          <a:custGeom>
            <a:avLst/>
            <a:gdLst>
              <a:gd name="connsiteX0" fmla="*/ 0 w 3864077"/>
              <a:gd name="connsiteY0" fmla="*/ 1017639 h 1017639"/>
              <a:gd name="connsiteX1" fmla="*/ 1061883 w 3864077"/>
              <a:gd name="connsiteY1" fmla="*/ 678426 h 1017639"/>
              <a:gd name="connsiteX2" fmla="*/ 2079522 w 3864077"/>
              <a:gd name="connsiteY2" fmla="*/ 331839 h 1017639"/>
              <a:gd name="connsiteX3" fmla="*/ 2971800 w 3864077"/>
              <a:gd name="connsiteY3" fmla="*/ 103239 h 1017639"/>
              <a:gd name="connsiteX4" fmla="*/ 3864077 w 3864077"/>
              <a:gd name="connsiteY4" fmla="*/ 0 h 1017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4077" h="1017639">
                <a:moveTo>
                  <a:pt x="0" y="1017639"/>
                </a:moveTo>
                <a:lnTo>
                  <a:pt x="1061883" y="678426"/>
                </a:lnTo>
                <a:cubicBezTo>
                  <a:pt x="1408470" y="564126"/>
                  <a:pt x="1761203" y="427703"/>
                  <a:pt x="2079522" y="331839"/>
                </a:cubicBezTo>
                <a:cubicBezTo>
                  <a:pt x="2397842" y="235974"/>
                  <a:pt x="2674374" y="158545"/>
                  <a:pt x="2971800" y="103239"/>
                </a:cubicBezTo>
                <a:cubicBezTo>
                  <a:pt x="3269226" y="47933"/>
                  <a:pt x="3566651" y="23966"/>
                  <a:pt x="3864077" y="0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4854810" y="3312089"/>
            <a:ext cx="1750934" cy="289185"/>
            <a:chOff x="6213024" y="2954514"/>
            <a:chExt cx="1750934" cy="289185"/>
          </a:xfrm>
        </p:grpSpPr>
        <p:sp>
          <p:nvSpPr>
            <p:cNvPr id="31" name="Abgerundetes Rechteck 30"/>
            <p:cNvSpPr/>
            <p:nvPr/>
          </p:nvSpPr>
          <p:spPr bwMode="auto">
            <a:xfrm>
              <a:off x="6213024" y="2968022"/>
              <a:ext cx="1750934" cy="275677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6213024" y="2954514"/>
              <a:ext cx="17377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ims_age_window_thres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3543232" y="1883775"/>
            <a:ext cx="2752258" cy="501936"/>
            <a:chOff x="4049956" y="1962202"/>
            <a:chExt cx="2752258" cy="501936"/>
          </a:xfrm>
        </p:grpSpPr>
        <p:sp>
          <p:nvSpPr>
            <p:cNvPr id="35" name="Abgerundetes Rechteck 34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</a:t>
              </a:r>
              <a:r>
                <a:rPr lang="de-CH" sz="1200" dirty="0" smtClean="0">
                  <a:latin typeface="Calibri" panose="020F0502020204030204" pitchFamily="34" charset="0"/>
                </a:rPr>
                <a:t>Alter = 20, </a:t>
              </a:r>
              <a:br>
                <a:rPr lang="de-CH" sz="1200" dirty="0" smtClean="0">
                  <a:latin typeface="Calibri" panose="020F0502020204030204" pitchFamily="34" charset="0"/>
                </a:rPr>
              </a:br>
              <a:r>
                <a:rPr lang="de-CH" sz="1200" dirty="0" smtClean="0">
                  <a:latin typeface="Calibri" panose="020F0502020204030204" pitchFamily="34" charset="0"/>
                </a:rPr>
                <a:t>Geschlecht </a:t>
              </a:r>
              <a:r>
                <a:rPr lang="de-CH" sz="1200" dirty="0">
                  <a:latin typeface="Calibri" panose="020F0502020204030204" pitchFamily="34" charset="0"/>
                </a:rPr>
                <a:t>= weiblich, Heimat = Schweiz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9378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 smtClean="0">
                <a:solidFill>
                  <a:schemeClr val="bg1"/>
                </a:solidFill>
              </a:rPr>
              <a:t>Wegzugsrate* (Quartier, Jahr)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 smtClean="0">
                <a:solidFill>
                  <a:schemeClr val="bg1"/>
                </a:solidFill>
              </a:rPr>
              <a:t>WEGZUG*</a:t>
            </a:r>
            <a:endParaRPr lang="de-CH" sz="3200" b="1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14080164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Wegzug*: Wegzugsrate</a:t>
            </a:r>
            <a:r>
              <a:rPr lang="de-CH" dirty="0"/>
              <a:t>*, Trend und Mittel</a:t>
            </a:r>
          </a:p>
        </p:txBody>
      </p:sp>
      <p:grpSp>
        <p:nvGrpSpPr>
          <p:cNvPr id="12" name="Gruppieren 11"/>
          <p:cNvGrpSpPr/>
          <p:nvPr/>
        </p:nvGrpSpPr>
        <p:grpSpPr>
          <a:xfrm>
            <a:off x="1043608" y="1700808"/>
            <a:ext cx="6987555" cy="3402473"/>
            <a:chOff x="1043608" y="1700808"/>
            <a:chExt cx="6987555" cy="3402473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043608" y="1700808"/>
              <a:ext cx="6987555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3460149" y="2799025"/>
              <a:ext cx="3628390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3298479" y="4671233"/>
              <a:ext cx="379006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081751" y="4671233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2340158" y="2438985"/>
              <a:ext cx="11251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 smtClean="0">
                  <a:latin typeface="Calibri" panose="020F0502020204030204" pitchFamily="34" charset="0"/>
                </a:rPr>
                <a:t>Wegzugsrate</a:t>
              </a:r>
              <a:r>
                <a:rPr lang="de-CH" sz="1200" b="1" dirty="0">
                  <a:latin typeface="Calibri" panose="020F0502020204030204" pitchFamily="34" charset="0"/>
                </a:rPr>
                <a:t>*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759221" y="4188881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735739" y="2976344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3" name="Gruppieren 2"/>
            <p:cNvGrpSpPr/>
            <p:nvPr/>
          </p:nvGrpSpPr>
          <p:grpSpPr>
            <a:xfrm>
              <a:off x="4486501" y="1962013"/>
              <a:ext cx="1381643" cy="314859"/>
              <a:chOff x="4572406" y="1937382"/>
              <a:chExt cx="1381643" cy="314859"/>
            </a:xfrm>
          </p:grpSpPr>
          <p:sp>
            <p:nvSpPr>
              <p:cNvPr id="18" name="Abgerundetes Rechteck 17"/>
              <p:cNvSpPr/>
              <p:nvPr/>
            </p:nvSpPr>
            <p:spPr bwMode="auto">
              <a:xfrm>
                <a:off x="4572406" y="1937382"/>
                <a:ext cx="1378345" cy="314859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9" name="Textfeld 18"/>
              <p:cNvSpPr txBox="1"/>
              <p:nvPr/>
            </p:nvSpPr>
            <p:spPr>
              <a:xfrm>
                <a:off x="4594639" y="1955527"/>
                <a:ext cx="1359410" cy="278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Höngg</a:t>
                </a:r>
              </a:p>
            </p:txBody>
          </p:sp>
        </p:grpSp>
        <p:grpSp>
          <p:nvGrpSpPr>
            <p:cNvPr id="2" name="Gruppieren 1"/>
            <p:cNvGrpSpPr/>
            <p:nvPr/>
          </p:nvGrpSpPr>
          <p:grpSpPr>
            <a:xfrm>
              <a:off x="1146057" y="3056193"/>
              <a:ext cx="1879497" cy="318896"/>
              <a:chOff x="1145651" y="3038096"/>
              <a:chExt cx="1879497" cy="318896"/>
            </a:xfrm>
          </p:grpSpPr>
          <p:sp>
            <p:nvSpPr>
              <p:cNvPr id="30" name="Abgerundetes Rechteck 29"/>
              <p:cNvSpPr/>
              <p:nvPr/>
            </p:nvSpPr>
            <p:spPr bwMode="auto">
              <a:xfrm>
                <a:off x="1145651" y="3049320"/>
                <a:ext cx="1827945" cy="307672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1" name="Textfeld 30"/>
              <p:cNvSpPr txBox="1"/>
              <p:nvPr/>
            </p:nvSpPr>
            <p:spPr>
              <a:xfrm>
                <a:off x="1145651" y="3038096"/>
                <a:ext cx="18794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e</a:t>
                </a:r>
                <a:r>
                  <a:rPr lang="de-CH" sz="1200" dirty="0" err="1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ms_rate_thres_percent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5" name="Freihandform 4"/>
            <p:cNvSpPr/>
            <p:nvPr/>
          </p:nvSpPr>
          <p:spPr bwMode="auto">
            <a:xfrm>
              <a:off x="3650421" y="3253476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/>
            <p:nvPr/>
          </p:nvCxnSpPr>
          <p:spPr bwMode="auto">
            <a:xfrm>
              <a:off x="3634255" y="3591113"/>
              <a:ext cx="3454284" cy="0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Textfeld 40"/>
            <p:cNvSpPr txBox="1"/>
            <p:nvPr/>
          </p:nvSpPr>
          <p:spPr>
            <a:xfrm>
              <a:off x="6784633" y="3440037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Mittelwert</a:t>
              </a:r>
            </a:p>
          </p:txBody>
        </p:sp>
        <p:cxnSp>
          <p:nvCxnSpPr>
            <p:cNvPr id="42" name="Gerader Verbinder 41"/>
            <p:cNvCxnSpPr/>
            <p:nvPr/>
          </p:nvCxnSpPr>
          <p:spPr bwMode="auto">
            <a:xfrm flipV="1">
              <a:off x="3650421" y="2678650"/>
              <a:ext cx="3422932" cy="1150892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Textfeld 44"/>
            <p:cNvSpPr txBox="1"/>
            <p:nvPr/>
          </p:nvSpPr>
          <p:spPr>
            <a:xfrm>
              <a:off x="6999581" y="2545330"/>
              <a:ext cx="5806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Trend</a:t>
              </a:r>
            </a:p>
          </p:txBody>
        </p:sp>
        <p:sp>
          <p:nvSpPr>
            <p:cNvPr id="47" name="Geschweifte Klammer rechts 46"/>
            <p:cNvSpPr/>
            <p:nvPr/>
          </p:nvSpPr>
          <p:spPr bwMode="auto">
            <a:xfrm flipH="1">
              <a:off x="3070428" y="2806817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0" name="Gerader Verbinder 49"/>
            <p:cNvCxnSpPr/>
            <p:nvPr/>
          </p:nvCxnSpPr>
          <p:spPr bwMode="auto">
            <a:xfrm flipV="1">
              <a:off x="3460149" y="4383201"/>
              <a:ext cx="3628390" cy="5640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3460149" y="2799025"/>
              <a:ext cx="3613204" cy="7793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460149" y="2510993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7" name="Geschweifte Klammer rechts 56"/>
            <p:cNvSpPr/>
            <p:nvPr/>
          </p:nvSpPr>
          <p:spPr bwMode="auto">
            <a:xfrm flipH="1">
              <a:off x="3058782" y="3589379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2" name="Gerader Verbinder 61"/>
            <p:cNvCxnSpPr/>
            <p:nvPr/>
          </p:nvCxnSpPr>
          <p:spPr bwMode="auto">
            <a:xfrm flipH="1">
              <a:off x="5950751" y="3231073"/>
              <a:ext cx="1822" cy="365902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Gerader Verbinder 62"/>
            <p:cNvCxnSpPr/>
            <p:nvPr/>
          </p:nvCxnSpPr>
          <p:spPr bwMode="auto">
            <a:xfrm rot="5400000">
              <a:off x="5950751" y="3088879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Gerader Verbinder 63"/>
            <p:cNvCxnSpPr/>
            <p:nvPr/>
          </p:nvCxnSpPr>
          <p:spPr bwMode="auto">
            <a:xfrm rot="5400000">
              <a:off x="5952573" y="3454781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9" name="Gruppieren 8"/>
            <p:cNvGrpSpPr/>
            <p:nvPr/>
          </p:nvGrpSpPr>
          <p:grpSpPr>
            <a:xfrm>
              <a:off x="6166775" y="3084582"/>
              <a:ext cx="1750934" cy="289185"/>
              <a:chOff x="6166369" y="3066485"/>
              <a:chExt cx="1750934" cy="289185"/>
            </a:xfrm>
          </p:grpSpPr>
          <p:sp>
            <p:nvSpPr>
              <p:cNvPr id="68" name="Abgerundetes Rechteck 67"/>
              <p:cNvSpPr/>
              <p:nvPr/>
            </p:nvSpPr>
            <p:spPr bwMode="auto">
              <a:xfrm>
                <a:off x="6166369" y="3079993"/>
                <a:ext cx="1750934" cy="275677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9" name="Textfeld 68"/>
              <p:cNvSpPr txBox="1"/>
              <p:nvPr/>
            </p:nvSpPr>
            <p:spPr>
              <a:xfrm>
                <a:off x="6232911" y="3066485"/>
                <a:ext cx="167119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e</a:t>
                </a:r>
                <a:r>
                  <a:rPr lang="de-CH" sz="1200" dirty="0" err="1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ms_rate_prop_trend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25667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Wegzug*: Wegzugsrate</a:t>
            </a:r>
            <a:r>
              <a:rPr lang="de-CH" dirty="0"/>
              <a:t>*, Filter für Knickpunkt</a:t>
            </a:r>
          </a:p>
        </p:txBody>
      </p:sp>
      <p:grpSp>
        <p:nvGrpSpPr>
          <p:cNvPr id="4" name="Gruppieren 3"/>
          <p:cNvGrpSpPr/>
          <p:nvPr/>
        </p:nvGrpSpPr>
        <p:grpSpPr>
          <a:xfrm>
            <a:off x="1574800" y="1700808"/>
            <a:ext cx="5877520" cy="3312368"/>
            <a:chOff x="1574800" y="1700808"/>
            <a:chExt cx="5877520" cy="3312368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574800" y="1700808"/>
              <a:ext cx="5877520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2702698" y="2708920"/>
              <a:ext cx="4074778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2541028" y="4581128"/>
              <a:ext cx="4236448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5788416" y="4581128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1574800" y="2348880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 smtClean="0">
                  <a:latin typeface="Calibri" panose="020F0502020204030204" pitchFamily="34" charset="0"/>
                </a:rPr>
                <a:t>Wegzugsrate</a:t>
              </a:r>
              <a:r>
                <a:rPr lang="de-CH" sz="1200" b="1" dirty="0">
                  <a:latin typeface="Calibri" panose="020F0502020204030204" pitchFamily="34" charset="0"/>
                </a:rPr>
                <a:t>*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001770" y="4098776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2978288" y="2886239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Freihandform 4"/>
            <p:cNvSpPr/>
            <p:nvPr/>
          </p:nvSpPr>
          <p:spPr bwMode="auto">
            <a:xfrm>
              <a:off x="2892970" y="3163371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>
              <a:endCxn id="49" idx="3"/>
            </p:cNvCxnSpPr>
            <p:nvPr/>
          </p:nvCxnSpPr>
          <p:spPr bwMode="auto">
            <a:xfrm>
              <a:off x="2876804" y="3501008"/>
              <a:ext cx="3900672" cy="5517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Gerader Verbinder 41"/>
            <p:cNvCxnSpPr/>
            <p:nvPr/>
          </p:nvCxnSpPr>
          <p:spPr bwMode="auto">
            <a:xfrm flipV="1">
              <a:off x="2892970" y="2420888"/>
              <a:ext cx="3884506" cy="1318549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Gerader Verbinder 49"/>
            <p:cNvCxnSpPr/>
            <p:nvPr/>
          </p:nvCxnSpPr>
          <p:spPr bwMode="auto">
            <a:xfrm>
              <a:off x="2702698" y="4298736"/>
              <a:ext cx="4074778" cy="53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2702698" y="2708920"/>
              <a:ext cx="4074778" cy="77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2702698" y="2420888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37" name="Gruppieren 36"/>
            <p:cNvGrpSpPr/>
            <p:nvPr/>
          </p:nvGrpSpPr>
          <p:grpSpPr>
            <a:xfrm>
              <a:off x="5497436" y="2955218"/>
              <a:ext cx="653934" cy="291290"/>
              <a:chOff x="1325778" y="1558614"/>
              <a:chExt cx="653934" cy="291290"/>
            </a:xfrm>
          </p:grpSpPr>
          <p:cxnSp>
            <p:nvCxnSpPr>
              <p:cNvPr id="38" name="Gerader Verbinder 37"/>
              <p:cNvCxnSpPr/>
              <p:nvPr/>
            </p:nvCxnSpPr>
            <p:spPr bwMode="auto">
              <a:xfrm>
                <a:off x="1331640" y="1700808"/>
                <a:ext cx="648072" cy="0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" name="Gerader Verbinder 38"/>
              <p:cNvCxnSpPr/>
              <p:nvPr/>
            </p:nvCxnSpPr>
            <p:spPr bwMode="auto">
              <a:xfrm>
                <a:off x="1325778" y="1565516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" name="Gerader Verbinder 39"/>
              <p:cNvCxnSpPr/>
              <p:nvPr/>
            </p:nvCxnSpPr>
            <p:spPr bwMode="auto">
              <a:xfrm>
                <a:off x="1979712" y="1558614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7" name="Bogen 16"/>
            <p:cNvSpPr/>
            <p:nvPr/>
          </p:nvSpPr>
          <p:spPr bwMode="auto">
            <a:xfrm>
              <a:off x="5265308" y="2955218"/>
              <a:ext cx="914400" cy="914400"/>
            </a:xfrm>
            <a:prstGeom prst="arc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Freihandform 21"/>
            <p:cNvSpPr/>
            <p:nvPr/>
          </p:nvSpPr>
          <p:spPr bwMode="auto">
            <a:xfrm>
              <a:off x="2907719" y="2708940"/>
              <a:ext cx="3864077" cy="1017639"/>
            </a:xfrm>
            <a:custGeom>
              <a:avLst/>
              <a:gdLst>
                <a:gd name="connsiteX0" fmla="*/ 0 w 3864077"/>
                <a:gd name="connsiteY0" fmla="*/ 1017639 h 1017639"/>
                <a:gd name="connsiteX1" fmla="*/ 1061883 w 3864077"/>
                <a:gd name="connsiteY1" fmla="*/ 678426 h 1017639"/>
                <a:gd name="connsiteX2" fmla="*/ 2079522 w 3864077"/>
                <a:gd name="connsiteY2" fmla="*/ 331839 h 1017639"/>
                <a:gd name="connsiteX3" fmla="*/ 2971800 w 3864077"/>
                <a:gd name="connsiteY3" fmla="*/ 103239 h 1017639"/>
                <a:gd name="connsiteX4" fmla="*/ 3864077 w 3864077"/>
                <a:gd name="connsiteY4" fmla="*/ 0 h 1017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4077" h="1017639">
                  <a:moveTo>
                    <a:pt x="0" y="1017639"/>
                  </a:moveTo>
                  <a:lnTo>
                    <a:pt x="1061883" y="678426"/>
                  </a:lnTo>
                  <a:cubicBezTo>
                    <a:pt x="1408470" y="564126"/>
                    <a:pt x="1761203" y="427703"/>
                    <a:pt x="2079522" y="331839"/>
                  </a:cubicBezTo>
                  <a:cubicBezTo>
                    <a:pt x="2397842" y="235974"/>
                    <a:pt x="2674374" y="158545"/>
                    <a:pt x="2971800" y="103239"/>
                  </a:cubicBezTo>
                  <a:cubicBezTo>
                    <a:pt x="3269226" y="47933"/>
                    <a:pt x="3566651" y="23966"/>
                    <a:pt x="3864077" y="0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2" name="Gruppieren 1"/>
            <p:cNvGrpSpPr/>
            <p:nvPr/>
          </p:nvGrpSpPr>
          <p:grpSpPr>
            <a:xfrm>
              <a:off x="4860032" y="3283831"/>
              <a:ext cx="1750934" cy="289185"/>
              <a:chOff x="6213024" y="2954514"/>
              <a:chExt cx="1750934" cy="289185"/>
            </a:xfrm>
          </p:grpSpPr>
          <p:sp>
            <p:nvSpPr>
              <p:cNvPr id="31" name="Abgerundetes Rechteck 30"/>
              <p:cNvSpPr/>
              <p:nvPr/>
            </p:nvSpPr>
            <p:spPr bwMode="auto">
              <a:xfrm>
                <a:off x="6213024" y="2968022"/>
                <a:ext cx="1750934" cy="275677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2" name="Textfeld 31"/>
              <p:cNvSpPr txBox="1"/>
              <p:nvPr/>
            </p:nvSpPr>
            <p:spPr>
              <a:xfrm>
                <a:off x="6213024" y="2954514"/>
                <a:ext cx="173773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e</a:t>
                </a:r>
                <a:r>
                  <a:rPr lang="de-CH" sz="1200" dirty="0" err="1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ms_rate_window_thres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grpSp>
          <p:nvGrpSpPr>
            <p:cNvPr id="35" name="Gruppieren 34"/>
            <p:cNvGrpSpPr/>
            <p:nvPr/>
          </p:nvGrpSpPr>
          <p:grpSpPr>
            <a:xfrm>
              <a:off x="4049265" y="1963737"/>
              <a:ext cx="1381643" cy="314859"/>
              <a:chOff x="4572406" y="1937382"/>
              <a:chExt cx="1381643" cy="314859"/>
            </a:xfrm>
          </p:grpSpPr>
          <p:sp>
            <p:nvSpPr>
              <p:cNvPr id="36" name="Abgerundetes Rechteck 35"/>
              <p:cNvSpPr/>
              <p:nvPr/>
            </p:nvSpPr>
            <p:spPr bwMode="auto">
              <a:xfrm>
                <a:off x="4572406" y="1937382"/>
                <a:ext cx="1378345" cy="314859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1" name="Textfeld 40"/>
              <p:cNvSpPr txBox="1"/>
              <p:nvPr/>
            </p:nvSpPr>
            <p:spPr>
              <a:xfrm>
                <a:off x="4594639" y="1955527"/>
                <a:ext cx="1359410" cy="278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Höngg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822330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 smtClean="0">
                <a:solidFill>
                  <a:schemeClr val="bg1"/>
                </a:solidFill>
              </a:rPr>
              <a:t>Anteil Geschlecht/Herkunft (pro Quartier, Jahr)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 smtClean="0">
                <a:solidFill>
                  <a:schemeClr val="bg1"/>
                </a:solidFill>
              </a:rPr>
              <a:t>WEGZUG*</a:t>
            </a:r>
            <a:endParaRPr lang="de-CH" sz="3200" b="1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35735104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256785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Wegzug*: </a:t>
            </a:r>
            <a:r>
              <a:rPr lang="de-CH" dirty="0"/>
              <a:t>Verteilung nach Geschlecht und Heimat,  Trend und Mittel</a:t>
            </a:r>
          </a:p>
        </p:txBody>
      </p:sp>
      <p:grpSp>
        <p:nvGrpSpPr>
          <p:cNvPr id="14" name="Gruppieren 13"/>
          <p:cNvGrpSpPr/>
          <p:nvPr/>
        </p:nvGrpSpPr>
        <p:grpSpPr>
          <a:xfrm>
            <a:off x="971600" y="1682711"/>
            <a:ext cx="7059157" cy="3402473"/>
            <a:chOff x="971600" y="1682711"/>
            <a:chExt cx="7059157" cy="3402473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971600" y="1682711"/>
              <a:ext cx="7059157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3459743" y="2780928"/>
              <a:ext cx="3628390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3298073" y="4653136"/>
              <a:ext cx="379006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081345" y="4653136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2331845" y="2420888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Anteil in %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758815" y="4170784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735333" y="2958247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12" name="Gruppieren 11"/>
            <p:cNvGrpSpPr/>
            <p:nvPr/>
          </p:nvGrpSpPr>
          <p:grpSpPr>
            <a:xfrm>
              <a:off x="4049956" y="1962202"/>
              <a:ext cx="2752258" cy="501936"/>
              <a:chOff x="4049956" y="1962202"/>
              <a:chExt cx="2752258" cy="501936"/>
            </a:xfrm>
          </p:grpSpPr>
          <p:sp>
            <p:nvSpPr>
              <p:cNvPr id="18" name="Abgerundetes Rechteck 17"/>
              <p:cNvSpPr/>
              <p:nvPr/>
            </p:nvSpPr>
            <p:spPr bwMode="auto">
              <a:xfrm>
                <a:off x="4067944" y="1962202"/>
                <a:ext cx="2716283" cy="501936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9" name="Textfeld 18"/>
              <p:cNvSpPr txBox="1"/>
              <p:nvPr/>
            </p:nvSpPr>
            <p:spPr>
              <a:xfrm>
                <a:off x="4049956" y="1974643"/>
                <a:ext cx="275225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Höngg, Geschlecht = weiblich, Heimat = Schweiz  </a:t>
                </a:r>
              </a:p>
            </p:txBody>
          </p:sp>
        </p:grpSp>
        <p:grpSp>
          <p:nvGrpSpPr>
            <p:cNvPr id="2" name="Gruppieren 1"/>
            <p:cNvGrpSpPr/>
            <p:nvPr/>
          </p:nvGrpSpPr>
          <p:grpSpPr>
            <a:xfrm>
              <a:off x="1145651" y="3038096"/>
              <a:ext cx="1879497" cy="318896"/>
              <a:chOff x="1145651" y="3038096"/>
              <a:chExt cx="1879497" cy="318896"/>
            </a:xfrm>
          </p:grpSpPr>
          <p:sp>
            <p:nvSpPr>
              <p:cNvPr id="30" name="Abgerundetes Rechteck 29"/>
              <p:cNvSpPr/>
              <p:nvPr/>
            </p:nvSpPr>
            <p:spPr bwMode="auto">
              <a:xfrm>
                <a:off x="1145651" y="3049320"/>
                <a:ext cx="1827945" cy="307672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1" name="Textfeld 30"/>
              <p:cNvSpPr txBox="1"/>
              <p:nvPr/>
            </p:nvSpPr>
            <p:spPr>
              <a:xfrm>
                <a:off x="1145651" y="3038096"/>
                <a:ext cx="18794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e</a:t>
                </a:r>
                <a:r>
                  <a:rPr lang="de-CH" sz="1200" dirty="0" err="1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ms_so_thres_percent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5" name="Freihandform 4"/>
            <p:cNvSpPr/>
            <p:nvPr/>
          </p:nvSpPr>
          <p:spPr bwMode="auto">
            <a:xfrm>
              <a:off x="3650015" y="3235379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/>
            <p:nvPr/>
          </p:nvCxnSpPr>
          <p:spPr bwMode="auto">
            <a:xfrm>
              <a:off x="3633849" y="3573016"/>
              <a:ext cx="3454284" cy="0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Textfeld 40"/>
            <p:cNvSpPr txBox="1"/>
            <p:nvPr/>
          </p:nvSpPr>
          <p:spPr>
            <a:xfrm>
              <a:off x="6784227" y="3421940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Mittelwert</a:t>
              </a:r>
            </a:p>
          </p:txBody>
        </p:sp>
        <p:cxnSp>
          <p:nvCxnSpPr>
            <p:cNvPr id="42" name="Gerader Verbinder 41"/>
            <p:cNvCxnSpPr/>
            <p:nvPr/>
          </p:nvCxnSpPr>
          <p:spPr bwMode="auto">
            <a:xfrm flipV="1">
              <a:off x="3650015" y="2660553"/>
              <a:ext cx="3422932" cy="1150892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Textfeld 44"/>
            <p:cNvSpPr txBox="1"/>
            <p:nvPr/>
          </p:nvSpPr>
          <p:spPr>
            <a:xfrm>
              <a:off x="6999175" y="2527233"/>
              <a:ext cx="5806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Trend</a:t>
              </a:r>
            </a:p>
          </p:txBody>
        </p:sp>
        <p:sp>
          <p:nvSpPr>
            <p:cNvPr id="47" name="Geschweifte Klammer rechts 46"/>
            <p:cNvSpPr/>
            <p:nvPr/>
          </p:nvSpPr>
          <p:spPr bwMode="auto">
            <a:xfrm flipH="1">
              <a:off x="3070022" y="2788720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0" name="Gerader Verbinder 49"/>
            <p:cNvCxnSpPr/>
            <p:nvPr/>
          </p:nvCxnSpPr>
          <p:spPr bwMode="auto">
            <a:xfrm flipV="1">
              <a:off x="3459743" y="4365104"/>
              <a:ext cx="3628390" cy="5640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3459743" y="2780928"/>
              <a:ext cx="3613204" cy="7793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459743" y="2492896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7" name="Geschweifte Klammer rechts 56"/>
            <p:cNvSpPr/>
            <p:nvPr/>
          </p:nvSpPr>
          <p:spPr bwMode="auto">
            <a:xfrm flipH="1">
              <a:off x="3058376" y="3571282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2" name="Gerader Verbinder 61"/>
            <p:cNvCxnSpPr/>
            <p:nvPr/>
          </p:nvCxnSpPr>
          <p:spPr bwMode="auto">
            <a:xfrm flipH="1">
              <a:off x="5950345" y="3212976"/>
              <a:ext cx="1822" cy="365902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Gerader Verbinder 62"/>
            <p:cNvCxnSpPr/>
            <p:nvPr/>
          </p:nvCxnSpPr>
          <p:spPr bwMode="auto">
            <a:xfrm rot="5400000">
              <a:off x="5950345" y="3070782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Gerader Verbinder 63"/>
            <p:cNvCxnSpPr/>
            <p:nvPr/>
          </p:nvCxnSpPr>
          <p:spPr bwMode="auto">
            <a:xfrm rot="5400000">
              <a:off x="5952167" y="343668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9" name="Gruppieren 8"/>
            <p:cNvGrpSpPr/>
            <p:nvPr/>
          </p:nvGrpSpPr>
          <p:grpSpPr>
            <a:xfrm>
              <a:off x="6166369" y="3066485"/>
              <a:ext cx="1750934" cy="289185"/>
              <a:chOff x="6166369" y="3066485"/>
              <a:chExt cx="1750934" cy="289185"/>
            </a:xfrm>
          </p:grpSpPr>
          <p:sp>
            <p:nvSpPr>
              <p:cNvPr id="68" name="Abgerundetes Rechteck 67"/>
              <p:cNvSpPr/>
              <p:nvPr/>
            </p:nvSpPr>
            <p:spPr bwMode="auto">
              <a:xfrm>
                <a:off x="6166369" y="3079993"/>
                <a:ext cx="1750934" cy="275677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9" name="Textfeld 68"/>
              <p:cNvSpPr txBox="1"/>
              <p:nvPr/>
            </p:nvSpPr>
            <p:spPr>
              <a:xfrm>
                <a:off x="6232911" y="3066485"/>
                <a:ext cx="167119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e</a:t>
                </a:r>
                <a:r>
                  <a:rPr lang="de-CH" sz="1200" dirty="0" err="1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ms_so_prop_trend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49864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19209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err="1"/>
              <a:t>tail</a:t>
            </a:r>
            <a:r>
              <a:rPr lang="de-CH" dirty="0"/>
              <a:t>-Korrekturen</a:t>
            </a:r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208491" y="860729"/>
            <a:ext cx="5955797" cy="5502125"/>
          </a:xfrm>
          <a:prstGeom prst="roundRect">
            <a:avLst>
              <a:gd name="adj" fmla="val 356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Freihandform: Form 10">
            <a:extLst>
              <a:ext uri="{FF2B5EF4-FFF2-40B4-BE49-F238E27FC236}">
                <a16:creationId xmlns:a16="http://schemas.microsoft.com/office/drawing/2014/main" id="{B10C34F0-81D6-4E46-AA4A-7F95A25326A7}"/>
              </a:ext>
            </a:extLst>
          </p:cNvPr>
          <p:cNvSpPr/>
          <p:nvPr/>
        </p:nvSpPr>
        <p:spPr bwMode="auto">
          <a:xfrm>
            <a:off x="5284514" y="4050287"/>
            <a:ext cx="1217330" cy="762934"/>
          </a:xfrm>
          <a:custGeom>
            <a:avLst/>
            <a:gdLst>
              <a:gd name="connsiteX0" fmla="*/ 1262209 w 1262209"/>
              <a:gd name="connsiteY0" fmla="*/ 779764 h 779764"/>
              <a:gd name="connsiteX1" fmla="*/ 908790 w 1262209"/>
              <a:gd name="connsiteY1" fmla="*/ 549762 h 779764"/>
              <a:gd name="connsiteX2" fmla="*/ 566592 w 1262209"/>
              <a:gd name="connsiteY2" fmla="*/ 325369 h 779764"/>
              <a:gd name="connsiteX3" fmla="*/ 269271 w 1262209"/>
              <a:gd name="connsiteY3" fmla="*/ 145855 h 779764"/>
              <a:gd name="connsiteX4" fmla="*/ 129026 w 1262209"/>
              <a:gd name="connsiteY4" fmla="*/ 56098 h 779764"/>
              <a:gd name="connsiteX5" fmla="*/ 0 w 1262209"/>
              <a:gd name="connsiteY5" fmla="*/ 0 h 779764"/>
              <a:gd name="connsiteX6" fmla="*/ 16830 w 1262209"/>
              <a:gd name="connsiteY6" fmla="*/ 768544 h 779764"/>
              <a:gd name="connsiteX7" fmla="*/ 1262209 w 1262209"/>
              <a:gd name="connsiteY7" fmla="*/ 779764 h 77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62209" h="779764">
                <a:moveTo>
                  <a:pt x="1262209" y="779764"/>
                </a:moveTo>
                <a:lnTo>
                  <a:pt x="908790" y="549762"/>
                </a:lnTo>
                <a:lnTo>
                  <a:pt x="566592" y="325369"/>
                </a:lnTo>
                <a:lnTo>
                  <a:pt x="269271" y="145855"/>
                </a:lnTo>
                <a:lnTo>
                  <a:pt x="129026" y="56098"/>
                </a:lnTo>
                <a:lnTo>
                  <a:pt x="0" y="0"/>
                </a:lnTo>
                <a:lnTo>
                  <a:pt x="16830" y="768544"/>
                </a:lnTo>
                <a:lnTo>
                  <a:pt x="1262209" y="779764"/>
                </a:lnTo>
                <a:close/>
              </a:path>
            </a:pathLst>
          </a:custGeom>
          <a:solidFill>
            <a:srgbClr val="6699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6181B0DB-DD56-4558-9BB5-1AEE90FECA0C}"/>
              </a:ext>
            </a:extLst>
          </p:cNvPr>
          <p:cNvSpPr/>
          <p:nvPr/>
        </p:nvSpPr>
        <p:spPr bwMode="auto">
          <a:xfrm>
            <a:off x="3169613" y="3870773"/>
            <a:ext cx="751715" cy="959279"/>
          </a:xfrm>
          <a:custGeom>
            <a:avLst/>
            <a:gdLst>
              <a:gd name="connsiteX0" fmla="*/ 0 w 751715"/>
              <a:gd name="connsiteY0" fmla="*/ 959279 h 959279"/>
              <a:gd name="connsiteX1" fmla="*/ 123416 w 751715"/>
              <a:gd name="connsiteY1" fmla="*/ 734886 h 959279"/>
              <a:gd name="connsiteX2" fmla="*/ 280491 w 751715"/>
              <a:gd name="connsiteY2" fmla="*/ 471225 h 959279"/>
              <a:gd name="connsiteX3" fmla="*/ 521713 w 751715"/>
              <a:gd name="connsiteY3" fmla="*/ 190734 h 959279"/>
              <a:gd name="connsiteX4" fmla="*/ 572201 w 751715"/>
              <a:gd name="connsiteY4" fmla="*/ 106587 h 959279"/>
              <a:gd name="connsiteX5" fmla="*/ 740496 w 751715"/>
              <a:gd name="connsiteY5" fmla="*/ 0 h 959279"/>
              <a:gd name="connsiteX6" fmla="*/ 751715 w 751715"/>
              <a:gd name="connsiteY6" fmla="*/ 953669 h 959279"/>
              <a:gd name="connsiteX7" fmla="*/ 0 w 751715"/>
              <a:gd name="connsiteY7" fmla="*/ 959279 h 95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1715" h="959279">
                <a:moveTo>
                  <a:pt x="0" y="959279"/>
                </a:moveTo>
                <a:lnTo>
                  <a:pt x="123416" y="734886"/>
                </a:lnTo>
                <a:lnTo>
                  <a:pt x="280491" y="471225"/>
                </a:lnTo>
                <a:lnTo>
                  <a:pt x="521713" y="190734"/>
                </a:lnTo>
                <a:lnTo>
                  <a:pt x="572201" y="106587"/>
                </a:lnTo>
                <a:lnTo>
                  <a:pt x="740496" y="0"/>
                </a:lnTo>
                <a:lnTo>
                  <a:pt x="751715" y="953669"/>
                </a:lnTo>
                <a:lnTo>
                  <a:pt x="0" y="959279"/>
                </a:lnTo>
                <a:close/>
              </a:path>
            </a:pathLst>
          </a:custGeom>
          <a:solidFill>
            <a:srgbClr val="6699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714938" y="3897402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A5C379F1-C10E-4743-A74E-206089F7AA11}"/>
              </a:ext>
            </a:extLst>
          </p:cNvPr>
          <p:cNvCxnSpPr/>
          <p:nvPr/>
        </p:nvCxnSpPr>
        <p:spPr bwMode="auto">
          <a:xfrm>
            <a:off x="2838028" y="503434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437BCF95-1F60-4FFE-BECB-3BB9E1728460}"/>
              </a:ext>
            </a:extLst>
          </p:cNvPr>
          <p:cNvSpPr txBox="1"/>
          <p:nvPr/>
        </p:nvSpPr>
        <p:spPr>
          <a:xfrm>
            <a:off x="6237654" y="502420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D8625426-D14B-49E2-8B9A-B28FA2D98E2C}"/>
              </a:ext>
            </a:extLst>
          </p:cNvPr>
          <p:cNvCxnSpPr/>
          <p:nvPr/>
        </p:nvCxnSpPr>
        <p:spPr bwMode="auto">
          <a:xfrm flipV="1">
            <a:off x="2990428" y="3665490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E363B311-2C5A-4044-9CE5-B4D54029FF2D}"/>
              </a:ext>
            </a:extLst>
          </p:cNvPr>
          <p:cNvSpPr txBox="1"/>
          <p:nvPr/>
        </p:nvSpPr>
        <p:spPr>
          <a:xfrm>
            <a:off x="1315143" y="3587620"/>
            <a:ext cx="1689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CH"/>
            </a:defPPr>
            <a:lvl1pPr algn="r">
              <a:defRPr sz="1200" b="1">
                <a:latin typeface="Calibri" panose="020F0502020204030204" pitchFamily="34" charset="0"/>
              </a:defRPr>
            </a:lvl1pPr>
          </a:lstStyle>
          <a:p>
            <a:r>
              <a:rPr lang="de-CH" dirty="0"/>
              <a:t>Bevölkerungsbestand </a:t>
            </a:r>
            <a:br>
              <a:rPr lang="de-CH" dirty="0"/>
            </a:br>
            <a:r>
              <a:rPr lang="de-CH" dirty="0"/>
              <a:t>(nur Frauen im «gebärfähigen» Alter)</a:t>
            </a:r>
          </a:p>
        </p:txBody>
      </p:sp>
      <p:cxnSp>
        <p:nvCxnSpPr>
          <p:cNvPr id="42" name="Gekrümmte Verbindung 14">
            <a:extLst>
              <a:ext uri="{FF2B5EF4-FFF2-40B4-BE49-F238E27FC236}">
                <a16:creationId xmlns:a16="http://schemas.microsoft.com/office/drawing/2014/main" id="{A2527CFF-661B-4DB3-A465-70A38B357DE5}"/>
              </a:ext>
            </a:extLst>
          </p:cNvPr>
          <p:cNvCxnSpPr/>
          <p:nvPr/>
        </p:nvCxnSpPr>
        <p:spPr bwMode="auto">
          <a:xfrm>
            <a:off x="3310102" y="1030472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DA70B4BB-B5C2-4A39-9491-891A697A5B32}"/>
              </a:ext>
            </a:extLst>
          </p:cNvPr>
          <p:cNvCxnSpPr/>
          <p:nvPr/>
        </p:nvCxnSpPr>
        <p:spPr bwMode="auto">
          <a:xfrm>
            <a:off x="2847610" y="28741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8C0252C3-ACD8-4592-BDB2-32762EB28599}"/>
              </a:ext>
            </a:extLst>
          </p:cNvPr>
          <p:cNvSpPr txBox="1"/>
          <p:nvPr/>
        </p:nvSpPr>
        <p:spPr>
          <a:xfrm>
            <a:off x="6247236" y="286396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2A340028-7FC7-42CE-A430-36394E64781F}"/>
              </a:ext>
            </a:extLst>
          </p:cNvPr>
          <p:cNvCxnSpPr>
            <a:cxnSpLocks/>
          </p:cNvCxnSpPr>
          <p:nvPr/>
        </p:nvCxnSpPr>
        <p:spPr bwMode="auto">
          <a:xfrm flipV="1">
            <a:off x="3000010" y="1363579"/>
            <a:ext cx="0" cy="166292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1849739" y="1309382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Fertilitätsrate</a:t>
            </a:r>
          </a:p>
        </p:txBody>
      </p:sp>
      <p:sp>
        <p:nvSpPr>
          <p:cNvPr id="50" name="Freihandform 15">
            <a:extLst>
              <a:ext uri="{FF2B5EF4-FFF2-40B4-BE49-F238E27FC236}">
                <a16:creationId xmlns:a16="http://schemas.microsoft.com/office/drawing/2014/main" id="{8F68BC71-207A-4BF6-94D5-C7DD197DC099}"/>
              </a:ext>
            </a:extLst>
          </p:cNvPr>
          <p:cNvSpPr/>
          <p:nvPr/>
        </p:nvSpPr>
        <p:spPr bwMode="auto">
          <a:xfrm>
            <a:off x="3284870" y="158885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1" name="Freihandform 16">
            <a:extLst>
              <a:ext uri="{FF2B5EF4-FFF2-40B4-BE49-F238E27FC236}">
                <a16:creationId xmlns:a16="http://schemas.microsoft.com/office/drawing/2014/main" id="{3594E18A-6905-4F42-9F6F-92B0DA2925F5}"/>
              </a:ext>
            </a:extLst>
          </p:cNvPr>
          <p:cNvSpPr/>
          <p:nvPr/>
        </p:nvSpPr>
        <p:spPr bwMode="auto">
          <a:xfrm>
            <a:off x="3364296" y="1628800"/>
            <a:ext cx="2686188" cy="1076452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2997CE76-1B8D-4FCE-A42C-B59100C2214A}"/>
              </a:ext>
            </a:extLst>
          </p:cNvPr>
          <p:cNvGrpSpPr/>
          <p:nvPr/>
        </p:nvGrpSpPr>
        <p:grpSpPr>
          <a:xfrm>
            <a:off x="2831982" y="5739326"/>
            <a:ext cx="1280449" cy="518345"/>
            <a:chOff x="2499463" y="5723284"/>
            <a:chExt cx="1280449" cy="518345"/>
          </a:xfrm>
        </p:grpSpPr>
        <p:grpSp>
          <p:nvGrpSpPr>
            <p:cNvPr id="52" name="Gruppieren 51">
              <a:extLst>
                <a:ext uri="{FF2B5EF4-FFF2-40B4-BE49-F238E27FC236}">
                  <a16:creationId xmlns:a16="http://schemas.microsoft.com/office/drawing/2014/main" id="{AB1E6C6E-730B-44E7-A28A-8CE04478753F}"/>
                </a:ext>
              </a:extLst>
            </p:cNvPr>
            <p:cNvGrpSpPr/>
            <p:nvPr/>
          </p:nvGrpSpPr>
          <p:grpSpPr>
            <a:xfrm>
              <a:off x="2499463" y="5951818"/>
              <a:ext cx="1280449" cy="289811"/>
              <a:chOff x="1236867" y="2005662"/>
              <a:chExt cx="1280449" cy="289811"/>
            </a:xfrm>
          </p:grpSpPr>
          <p:sp>
            <p:nvSpPr>
              <p:cNvPr id="53" name="Abgerundetes Rechteck 29">
                <a:extLst>
                  <a:ext uri="{FF2B5EF4-FFF2-40B4-BE49-F238E27FC236}">
                    <a16:creationId xmlns:a16="http://schemas.microsoft.com/office/drawing/2014/main" id="{250E5F2E-76C7-453B-9F7B-1300311FCF42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4" name="Textfeld 53">
                <a:extLst>
                  <a:ext uri="{FF2B5EF4-FFF2-40B4-BE49-F238E27FC236}">
                    <a16:creationId xmlns:a16="http://schemas.microsoft.com/office/drawing/2014/main" id="{AC55CF38-B64B-489A-837F-23F19AE7D42C}"/>
                  </a:ext>
                </a:extLst>
              </p:cNvPr>
              <p:cNvSpPr txBox="1"/>
              <p:nvPr/>
            </p:nvSpPr>
            <p:spPr>
              <a:xfrm>
                <a:off x="1244858" y="2005662"/>
                <a:ext cx="12624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bir_thres_origin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55" name="Pfeil nach unten 34">
              <a:extLst>
                <a:ext uri="{FF2B5EF4-FFF2-40B4-BE49-F238E27FC236}">
                  <a16:creationId xmlns:a16="http://schemas.microsoft.com/office/drawing/2014/main" id="{40D3211C-8E86-475C-B955-6913421DDDED}"/>
                </a:ext>
              </a:extLst>
            </p:cNvPr>
            <p:cNvSpPr/>
            <p:nvPr/>
          </p:nvSpPr>
          <p:spPr bwMode="auto">
            <a:xfrm flipV="1">
              <a:off x="3475576" y="5723284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5CC1C3F3-A85F-47E9-9ABB-2BF4D135902D}"/>
              </a:ext>
            </a:extLst>
          </p:cNvPr>
          <p:cNvGrpSpPr/>
          <p:nvPr/>
        </p:nvGrpSpPr>
        <p:grpSpPr>
          <a:xfrm>
            <a:off x="1387705" y="2515336"/>
            <a:ext cx="1516867" cy="289811"/>
            <a:chOff x="823403" y="2360063"/>
            <a:chExt cx="1516867" cy="289811"/>
          </a:xfrm>
        </p:grpSpPr>
        <p:grpSp>
          <p:nvGrpSpPr>
            <p:cNvPr id="56" name="Gruppieren 55">
              <a:extLst>
                <a:ext uri="{FF2B5EF4-FFF2-40B4-BE49-F238E27FC236}">
                  <a16:creationId xmlns:a16="http://schemas.microsoft.com/office/drawing/2014/main" id="{95EAF1D3-E568-4BC4-920D-453712A0F71B}"/>
                </a:ext>
              </a:extLst>
            </p:cNvPr>
            <p:cNvGrpSpPr/>
            <p:nvPr/>
          </p:nvGrpSpPr>
          <p:grpSpPr>
            <a:xfrm>
              <a:off x="823403" y="2360063"/>
              <a:ext cx="1280449" cy="289811"/>
              <a:chOff x="1236867" y="2005662"/>
              <a:chExt cx="1280449" cy="289811"/>
            </a:xfrm>
          </p:grpSpPr>
          <p:sp>
            <p:nvSpPr>
              <p:cNvPr id="57" name="Abgerundetes Rechteck 29">
                <a:extLst>
                  <a:ext uri="{FF2B5EF4-FFF2-40B4-BE49-F238E27FC236}">
                    <a16:creationId xmlns:a16="http://schemas.microsoft.com/office/drawing/2014/main" id="{9CB645FB-FB9C-47ED-9A27-1C16F12F8DA0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8" name="Textfeld 57">
                <a:extLst>
                  <a:ext uri="{FF2B5EF4-FFF2-40B4-BE49-F238E27FC236}">
                    <a16:creationId xmlns:a16="http://schemas.microsoft.com/office/drawing/2014/main" id="{35A1C0A5-22B1-43FD-BA7F-B542362361AE}"/>
                  </a:ext>
                </a:extLst>
              </p:cNvPr>
              <p:cNvSpPr txBox="1"/>
              <p:nvPr/>
            </p:nvSpPr>
            <p:spPr>
              <a:xfrm>
                <a:off x="1244858" y="2005662"/>
                <a:ext cx="12624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bir_thres_value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59" name="Pfeil nach unten 34">
              <a:extLst>
                <a:ext uri="{FF2B5EF4-FFF2-40B4-BE49-F238E27FC236}">
                  <a16:creationId xmlns:a16="http://schemas.microsoft.com/office/drawing/2014/main" id="{D905A94C-9A23-4ECD-801B-0A807504D147}"/>
                </a:ext>
              </a:extLst>
            </p:cNvPr>
            <p:cNvSpPr/>
            <p:nvPr/>
          </p:nvSpPr>
          <p:spPr bwMode="auto">
            <a:xfrm rot="5400000" flipV="1">
              <a:off x="2102060" y="2368364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92DEC22F-E3A9-4746-B28D-E04D64C2AE32}"/>
              </a:ext>
            </a:extLst>
          </p:cNvPr>
          <p:cNvGrpSpPr/>
          <p:nvPr/>
        </p:nvGrpSpPr>
        <p:grpSpPr>
          <a:xfrm>
            <a:off x="2507017" y="5413995"/>
            <a:ext cx="1280449" cy="518345"/>
            <a:chOff x="2176909" y="5413995"/>
            <a:chExt cx="1280449" cy="518345"/>
          </a:xfrm>
        </p:grpSpPr>
        <p:grpSp>
          <p:nvGrpSpPr>
            <p:cNvPr id="66" name="Gruppieren 65">
              <a:extLst>
                <a:ext uri="{FF2B5EF4-FFF2-40B4-BE49-F238E27FC236}">
                  <a16:creationId xmlns:a16="http://schemas.microsoft.com/office/drawing/2014/main" id="{A928ADBC-C193-42A6-BD19-BCD5BB5BD701}"/>
                </a:ext>
              </a:extLst>
            </p:cNvPr>
            <p:cNvGrpSpPr/>
            <p:nvPr/>
          </p:nvGrpSpPr>
          <p:grpSpPr>
            <a:xfrm>
              <a:off x="2176909" y="5642529"/>
              <a:ext cx="1280449" cy="289811"/>
              <a:chOff x="1236867" y="2005662"/>
              <a:chExt cx="1280449" cy="289811"/>
            </a:xfrm>
          </p:grpSpPr>
          <p:sp>
            <p:nvSpPr>
              <p:cNvPr id="68" name="Abgerundetes Rechteck 29">
                <a:extLst>
                  <a:ext uri="{FF2B5EF4-FFF2-40B4-BE49-F238E27FC236}">
                    <a16:creationId xmlns:a16="http://schemas.microsoft.com/office/drawing/2014/main" id="{165C6625-092C-405A-B3E2-8E410B1B4A59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9" name="Textfeld 68">
                <a:extLst>
                  <a:ext uri="{FF2B5EF4-FFF2-40B4-BE49-F238E27FC236}">
                    <a16:creationId xmlns:a16="http://schemas.microsoft.com/office/drawing/2014/main" id="{E2FC3768-905D-496F-8C94-3E64B3F5BDBB}"/>
                  </a:ext>
                </a:extLst>
              </p:cNvPr>
              <p:cNvSpPr txBox="1"/>
              <p:nvPr/>
            </p:nvSpPr>
            <p:spPr>
              <a:xfrm>
                <a:off x="1244858" y="2005662"/>
                <a:ext cx="12624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bir_thres_overall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67" name="Pfeil nach unten 34">
              <a:extLst>
                <a:ext uri="{FF2B5EF4-FFF2-40B4-BE49-F238E27FC236}">
                  <a16:creationId xmlns:a16="http://schemas.microsoft.com/office/drawing/2014/main" id="{0E2D25F1-B9BA-411F-8B1E-3E032C1C8EBE}"/>
                </a:ext>
              </a:extLst>
            </p:cNvPr>
            <p:cNvSpPr/>
            <p:nvPr/>
          </p:nvSpPr>
          <p:spPr bwMode="auto">
            <a:xfrm flipV="1">
              <a:off x="3164365" y="5413995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68CEBA13-116A-417F-A2B8-E17A86046542}"/>
              </a:ext>
            </a:extLst>
          </p:cNvPr>
          <p:cNvGrpSpPr/>
          <p:nvPr/>
        </p:nvGrpSpPr>
        <p:grpSpPr>
          <a:xfrm>
            <a:off x="2181263" y="5085184"/>
            <a:ext cx="1294898" cy="518345"/>
            <a:chOff x="1817495" y="5085184"/>
            <a:chExt cx="1294898" cy="518345"/>
          </a:xfrm>
        </p:grpSpPr>
        <p:grpSp>
          <p:nvGrpSpPr>
            <p:cNvPr id="71" name="Gruppieren 70">
              <a:extLst>
                <a:ext uri="{FF2B5EF4-FFF2-40B4-BE49-F238E27FC236}">
                  <a16:creationId xmlns:a16="http://schemas.microsoft.com/office/drawing/2014/main" id="{9A023E9B-ED5B-43E2-AE01-6F77D6572597}"/>
                </a:ext>
              </a:extLst>
            </p:cNvPr>
            <p:cNvGrpSpPr/>
            <p:nvPr/>
          </p:nvGrpSpPr>
          <p:grpSpPr>
            <a:xfrm>
              <a:off x="1817495" y="5313718"/>
              <a:ext cx="1294898" cy="289811"/>
              <a:chOff x="1222418" y="2005662"/>
              <a:chExt cx="1294898" cy="289811"/>
            </a:xfrm>
          </p:grpSpPr>
          <p:sp>
            <p:nvSpPr>
              <p:cNvPr id="73" name="Abgerundetes Rechteck 29">
                <a:extLst>
                  <a:ext uri="{FF2B5EF4-FFF2-40B4-BE49-F238E27FC236}">
                    <a16:creationId xmlns:a16="http://schemas.microsoft.com/office/drawing/2014/main" id="{1E999FCC-E226-460B-9D16-FA562B02B5AD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74" name="Textfeld 73">
                <a:extLst>
                  <a:ext uri="{FF2B5EF4-FFF2-40B4-BE49-F238E27FC236}">
                    <a16:creationId xmlns:a16="http://schemas.microsoft.com/office/drawing/2014/main" id="{126EEE57-8C9C-4525-9C1C-4BF31D49FF34}"/>
                  </a:ext>
                </a:extLst>
              </p:cNvPr>
              <p:cNvSpPr txBox="1"/>
              <p:nvPr/>
            </p:nvSpPr>
            <p:spPr>
              <a:xfrm>
                <a:off x="1222418" y="2005662"/>
                <a:ext cx="12624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bir_thres_const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72" name="Pfeil nach unten 34">
              <a:extLst>
                <a:ext uri="{FF2B5EF4-FFF2-40B4-BE49-F238E27FC236}">
                  <a16:creationId xmlns:a16="http://schemas.microsoft.com/office/drawing/2014/main" id="{2333F00A-66A8-47E9-8200-94B9E6FEB3EF}"/>
                </a:ext>
              </a:extLst>
            </p:cNvPr>
            <p:cNvSpPr/>
            <p:nvPr/>
          </p:nvSpPr>
          <p:spPr bwMode="auto">
            <a:xfrm flipV="1">
              <a:off x="2846276" y="5085184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3" name="Freihandform: Form 12">
            <a:extLst>
              <a:ext uri="{FF2B5EF4-FFF2-40B4-BE49-F238E27FC236}">
                <a16:creationId xmlns:a16="http://schemas.microsoft.com/office/drawing/2014/main" id="{7A5FE67F-F4A3-4A6D-88B5-B08115357005}"/>
              </a:ext>
            </a:extLst>
          </p:cNvPr>
          <p:cNvSpPr/>
          <p:nvPr/>
        </p:nvSpPr>
        <p:spPr bwMode="auto">
          <a:xfrm>
            <a:off x="3584739" y="1789531"/>
            <a:ext cx="336589" cy="471225"/>
          </a:xfrm>
          <a:custGeom>
            <a:avLst/>
            <a:gdLst>
              <a:gd name="connsiteX0" fmla="*/ 336589 w 336589"/>
              <a:gd name="connsiteY0" fmla="*/ 0 h 471225"/>
              <a:gd name="connsiteX1" fmla="*/ 117807 w 336589"/>
              <a:gd name="connsiteY1" fmla="*/ 151465 h 471225"/>
              <a:gd name="connsiteX2" fmla="*/ 0 w 336589"/>
              <a:gd name="connsiteY2" fmla="*/ 471225 h 47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589" h="471225">
                <a:moveTo>
                  <a:pt x="336589" y="0"/>
                </a:moveTo>
                <a:cubicBezTo>
                  <a:pt x="255247" y="36464"/>
                  <a:pt x="173905" y="72928"/>
                  <a:pt x="117807" y="151465"/>
                </a:cubicBezTo>
                <a:cubicBezTo>
                  <a:pt x="61709" y="230002"/>
                  <a:pt x="30854" y="350613"/>
                  <a:pt x="0" y="471225"/>
                </a:cubicBez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Freihandform: Form 13">
            <a:extLst>
              <a:ext uri="{FF2B5EF4-FFF2-40B4-BE49-F238E27FC236}">
                <a16:creationId xmlns:a16="http://schemas.microsoft.com/office/drawing/2014/main" id="{8EF43BDF-48E3-4C99-893B-A28A598D7D3B}"/>
              </a:ext>
            </a:extLst>
          </p:cNvPr>
          <p:cNvSpPr/>
          <p:nvPr/>
        </p:nvSpPr>
        <p:spPr bwMode="auto">
          <a:xfrm>
            <a:off x="3164003" y="4145654"/>
            <a:ext cx="465615" cy="684398"/>
          </a:xfrm>
          <a:custGeom>
            <a:avLst/>
            <a:gdLst>
              <a:gd name="connsiteX0" fmla="*/ 0 w 465615"/>
              <a:gd name="connsiteY0" fmla="*/ 684398 h 684398"/>
              <a:gd name="connsiteX1" fmla="*/ 207563 w 465615"/>
              <a:gd name="connsiteY1" fmla="*/ 325369 h 684398"/>
              <a:gd name="connsiteX2" fmla="*/ 448786 w 465615"/>
              <a:gd name="connsiteY2" fmla="*/ 0 h 684398"/>
              <a:gd name="connsiteX3" fmla="*/ 465615 w 465615"/>
              <a:gd name="connsiteY3" fmla="*/ 678788 h 684398"/>
              <a:gd name="connsiteX4" fmla="*/ 0 w 465615"/>
              <a:gd name="connsiteY4" fmla="*/ 684398 h 684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5615" h="684398">
                <a:moveTo>
                  <a:pt x="0" y="684398"/>
                </a:moveTo>
                <a:lnTo>
                  <a:pt x="207563" y="325369"/>
                </a:lnTo>
                <a:lnTo>
                  <a:pt x="448786" y="0"/>
                </a:lnTo>
                <a:lnTo>
                  <a:pt x="465615" y="678788"/>
                </a:lnTo>
                <a:lnTo>
                  <a:pt x="0" y="684398"/>
                </a:lnTo>
                <a:close/>
              </a:path>
            </a:pathLst>
          </a:cu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Freihandform: Form 14">
            <a:extLst>
              <a:ext uri="{FF2B5EF4-FFF2-40B4-BE49-F238E27FC236}">
                <a16:creationId xmlns:a16="http://schemas.microsoft.com/office/drawing/2014/main" id="{A0B07306-D6D9-4C0C-9CD1-3ED3F10DF57E}"/>
              </a:ext>
            </a:extLst>
          </p:cNvPr>
          <p:cNvSpPr/>
          <p:nvPr/>
        </p:nvSpPr>
        <p:spPr bwMode="auto">
          <a:xfrm>
            <a:off x="5682810" y="4285899"/>
            <a:ext cx="796593" cy="516103"/>
          </a:xfrm>
          <a:custGeom>
            <a:avLst/>
            <a:gdLst>
              <a:gd name="connsiteX0" fmla="*/ 880741 w 880741"/>
              <a:gd name="connsiteY0" fmla="*/ 572201 h 572201"/>
              <a:gd name="connsiteX1" fmla="*/ 538543 w 880741"/>
              <a:gd name="connsiteY1" fmla="*/ 353419 h 572201"/>
              <a:gd name="connsiteX2" fmla="*/ 196344 w 880741"/>
              <a:gd name="connsiteY2" fmla="*/ 117806 h 572201"/>
              <a:gd name="connsiteX3" fmla="*/ 78538 w 880741"/>
              <a:gd name="connsiteY3" fmla="*/ 50489 h 572201"/>
              <a:gd name="connsiteX4" fmla="*/ 0 w 880741"/>
              <a:gd name="connsiteY4" fmla="*/ 0 h 572201"/>
              <a:gd name="connsiteX5" fmla="*/ 28049 w 880741"/>
              <a:gd name="connsiteY5" fmla="*/ 566592 h 572201"/>
              <a:gd name="connsiteX6" fmla="*/ 880741 w 880741"/>
              <a:gd name="connsiteY6" fmla="*/ 572201 h 572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80741" h="572201">
                <a:moveTo>
                  <a:pt x="880741" y="572201"/>
                </a:moveTo>
                <a:lnTo>
                  <a:pt x="538543" y="353419"/>
                </a:lnTo>
                <a:lnTo>
                  <a:pt x="196344" y="117806"/>
                </a:lnTo>
                <a:lnTo>
                  <a:pt x="78538" y="50489"/>
                </a:lnTo>
                <a:lnTo>
                  <a:pt x="0" y="0"/>
                </a:lnTo>
                <a:lnTo>
                  <a:pt x="28049" y="566592"/>
                </a:lnTo>
                <a:lnTo>
                  <a:pt x="880741" y="572201"/>
                </a:lnTo>
                <a:close/>
              </a:path>
            </a:pathLst>
          </a:cu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>
            <a:off x="5250855" y="2058802"/>
            <a:ext cx="437565" cy="347809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Freihandform: Form 16">
            <a:extLst>
              <a:ext uri="{FF2B5EF4-FFF2-40B4-BE49-F238E27FC236}">
                <a16:creationId xmlns:a16="http://schemas.microsoft.com/office/drawing/2014/main" id="{11B9A36D-0A7D-4A58-AF2C-2A4669F101C5}"/>
              </a:ext>
            </a:extLst>
          </p:cNvPr>
          <p:cNvSpPr/>
          <p:nvPr/>
        </p:nvSpPr>
        <p:spPr bwMode="auto">
          <a:xfrm>
            <a:off x="3169613" y="4566390"/>
            <a:ext cx="151465" cy="258052"/>
          </a:xfrm>
          <a:custGeom>
            <a:avLst/>
            <a:gdLst>
              <a:gd name="connsiteX0" fmla="*/ 0 w 151465"/>
              <a:gd name="connsiteY0" fmla="*/ 258052 h 258052"/>
              <a:gd name="connsiteX1" fmla="*/ 145855 w 151465"/>
              <a:gd name="connsiteY1" fmla="*/ 0 h 258052"/>
              <a:gd name="connsiteX2" fmla="*/ 151465 w 151465"/>
              <a:gd name="connsiteY2" fmla="*/ 258052 h 258052"/>
              <a:gd name="connsiteX3" fmla="*/ 0 w 151465"/>
              <a:gd name="connsiteY3" fmla="*/ 258052 h 258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465" h="258052">
                <a:moveTo>
                  <a:pt x="0" y="258052"/>
                </a:moveTo>
                <a:lnTo>
                  <a:pt x="145855" y="0"/>
                </a:lnTo>
                <a:lnTo>
                  <a:pt x="151465" y="258052"/>
                </a:lnTo>
                <a:lnTo>
                  <a:pt x="0" y="25805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Freihandform 83"/>
          <p:cNvSpPr/>
          <p:nvPr/>
        </p:nvSpPr>
        <p:spPr bwMode="auto">
          <a:xfrm>
            <a:off x="3157276" y="3738204"/>
            <a:ext cx="3341234" cy="1089636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Freihandform: Form 17">
            <a:extLst>
              <a:ext uri="{FF2B5EF4-FFF2-40B4-BE49-F238E27FC236}">
                <a16:creationId xmlns:a16="http://schemas.microsoft.com/office/drawing/2014/main" id="{24DDB305-43FF-4315-BC71-26829B089051}"/>
              </a:ext>
            </a:extLst>
          </p:cNvPr>
          <p:cNvSpPr/>
          <p:nvPr/>
        </p:nvSpPr>
        <p:spPr bwMode="auto">
          <a:xfrm>
            <a:off x="6148425" y="4577610"/>
            <a:ext cx="302930" cy="224392"/>
          </a:xfrm>
          <a:custGeom>
            <a:avLst/>
            <a:gdLst>
              <a:gd name="connsiteX0" fmla="*/ 302930 w 302930"/>
              <a:gd name="connsiteY0" fmla="*/ 213173 h 224392"/>
              <a:gd name="connsiteX1" fmla="*/ 0 w 302930"/>
              <a:gd name="connsiteY1" fmla="*/ 0 h 224392"/>
              <a:gd name="connsiteX2" fmla="*/ 16830 w 302930"/>
              <a:gd name="connsiteY2" fmla="*/ 224392 h 224392"/>
              <a:gd name="connsiteX3" fmla="*/ 302930 w 302930"/>
              <a:gd name="connsiteY3" fmla="*/ 213173 h 224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2930" h="224392">
                <a:moveTo>
                  <a:pt x="302930" y="213173"/>
                </a:moveTo>
                <a:lnTo>
                  <a:pt x="0" y="0"/>
                </a:lnTo>
                <a:lnTo>
                  <a:pt x="16830" y="224392"/>
                </a:lnTo>
                <a:lnTo>
                  <a:pt x="302930" y="213173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535DC720-B202-4690-AEAE-E53AFB675583}"/>
              </a:ext>
            </a:extLst>
          </p:cNvPr>
          <p:cNvSpPr/>
          <p:nvPr/>
        </p:nvSpPr>
        <p:spPr bwMode="auto">
          <a:xfrm>
            <a:off x="3098156" y="4802002"/>
            <a:ext cx="3456384" cy="126976"/>
          </a:xfrm>
          <a:prstGeom prst="rect">
            <a:avLst/>
          </a:prstGeom>
          <a:solidFill>
            <a:srgbClr val="F2F2F2"/>
          </a:solidFill>
          <a:ln w="9525" cap="flat" cmpd="sng" algn="ctr">
            <a:solidFill>
              <a:srgbClr val="F2F2F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Freihandform: Form 19">
            <a:extLst>
              <a:ext uri="{FF2B5EF4-FFF2-40B4-BE49-F238E27FC236}">
                <a16:creationId xmlns:a16="http://schemas.microsoft.com/office/drawing/2014/main" id="{1D6E0B7E-0D90-4F37-A185-ABA61AA31719}"/>
              </a:ext>
            </a:extLst>
          </p:cNvPr>
          <p:cNvSpPr/>
          <p:nvPr/>
        </p:nvSpPr>
        <p:spPr bwMode="auto">
          <a:xfrm>
            <a:off x="5699640" y="2401001"/>
            <a:ext cx="448785" cy="252442"/>
          </a:xfrm>
          <a:custGeom>
            <a:avLst/>
            <a:gdLst>
              <a:gd name="connsiteX0" fmla="*/ 0 w 448785"/>
              <a:gd name="connsiteY0" fmla="*/ 0 h 252442"/>
              <a:gd name="connsiteX1" fmla="*/ 263661 w 448785"/>
              <a:gd name="connsiteY1" fmla="*/ 117806 h 252442"/>
              <a:gd name="connsiteX2" fmla="*/ 448785 w 448785"/>
              <a:gd name="connsiteY2" fmla="*/ 252442 h 252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8785" h="252442">
                <a:moveTo>
                  <a:pt x="0" y="0"/>
                </a:moveTo>
                <a:cubicBezTo>
                  <a:pt x="94432" y="37866"/>
                  <a:pt x="188864" y="75732"/>
                  <a:pt x="263661" y="117806"/>
                </a:cubicBezTo>
                <a:cubicBezTo>
                  <a:pt x="338458" y="159880"/>
                  <a:pt x="393621" y="206161"/>
                  <a:pt x="448785" y="252442"/>
                </a:cubicBezTo>
              </a:path>
            </a:pathLst>
          </a:cu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912147C0-88DA-48C7-A3F6-E6DAFA69360C}"/>
              </a:ext>
            </a:extLst>
          </p:cNvPr>
          <p:cNvCxnSpPr/>
          <p:nvPr/>
        </p:nvCxnSpPr>
        <p:spPr bwMode="auto">
          <a:xfrm>
            <a:off x="6143381" y="2649817"/>
            <a:ext cx="692292" cy="9236"/>
          </a:xfrm>
          <a:prstGeom prst="line">
            <a:avLst/>
          </a:prstGeom>
          <a:noFill/>
          <a:ln w="254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Freihandform: Form 22">
            <a:extLst>
              <a:ext uri="{FF2B5EF4-FFF2-40B4-BE49-F238E27FC236}">
                <a16:creationId xmlns:a16="http://schemas.microsoft.com/office/drawing/2014/main" id="{B07DEB94-F553-4F9C-ACED-1EA574AB0998}"/>
              </a:ext>
            </a:extLst>
          </p:cNvPr>
          <p:cNvSpPr/>
          <p:nvPr/>
        </p:nvSpPr>
        <p:spPr bwMode="auto">
          <a:xfrm>
            <a:off x="3326688" y="2260756"/>
            <a:ext cx="246832" cy="448785"/>
          </a:xfrm>
          <a:custGeom>
            <a:avLst/>
            <a:gdLst>
              <a:gd name="connsiteX0" fmla="*/ 246832 w 246832"/>
              <a:gd name="connsiteY0" fmla="*/ 0 h 448785"/>
              <a:gd name="connsiteX1" fmla="*/ 179514 w 246832"/>
              <a:gd name="connsiteY1" fmla="*/ 230002 h 448785"/>
              <a:gd name="connsiteX2" fmla="*/ 0 w 246832"/>
              <a:gd name="connsiteY2" fmla="*/ 448785 h 448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6832" h="448785">
                <a:moveTo>
                  <a:pt x="246832" y="0"/>
                </a:moveTo>
                <a:cubicBezTo>
                  <a:pt x="233742" y="77602"/>
                  <a:pt x="220653" y="155205"/>
                  <a:pt x="179514" y="230002"/>
                </a:cubicBezTo>
                <a:cubicBezTo>
                  <a:pt x="138375" y="304799"/>
                  <a:pt x="69187" y="376792"/>
                  <a:pt x="0" y="448785"/>
                </a:cubicBezTo>
              </a:path>
            </a:pathLst>
          </a:cu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93" name="Gerader Verbinder 92">
            <a:extLst>
              <a:ext uri="{FF2B5EF4-FFF2-40B4-BE49-F238E27FC236}">
                <a16:creationId xmlns:a16="http://schemas.microsoft.com/office/drawing/2014/main" id="{6BC51205-B417-437C-BC3D-FFF19A9FC209}"/>
              </a:ext>
            </a:extLst>
          </p:cNvPr>
          <p:cNvCxnSpPr>
            <a:cxnSpLocks/>
          </p:cNvCxnSpPr>
          <p:nvPr/>
        </p:nvCxnSpPr>
        <p:spPr bwMode="auto">
          <a:xfrm>
            <a:off x="3072343" y="2654764"/>
            <a:ext cx="313845" cy="0"/>
          </a:xfrm>
          <a:prstGeom prst="line">
            <a:avLst/>
          </a:prstGeom>
          <a:noFill/>
          <a:ln w="254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Rechteck 24">
            <a:extLst>
              <a:ext uri="{FF2B5EF4-FFF2-40B4-BE49-F238E27FC236}">
                <a16:creationId xmlns:a16="http://schemas.microsoft.com/office/drawing/2014/main" id="{AE02B4C0-AFD5-44B6-8942-4FEAEA0B6F53}"/>
              </a:ext>
            </a:extLst>
          </p:cNvPr>
          <p:cNvSpPr/>
          <p:nvPr/>
        </p:nvSpPr>
        <p:spPr bwMode="auto">
          <a:xfrm>
            <a:off x="3292597" y="2669650"/>
            <a:ext cx="323161" cy="129264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Abgerundetes Rechteck 17">
            <a:extLst>
              <a:ext uri="{FF2B5EF4-FFF2-40B4-BE49-F238E27FC236}">
                <a16:creationId xmlns:a16="http://schemas.microsoft.com/office/drawing/2014/main" id="{0E324E79-0CC8-4ED2-BC7D-2611C17CF6FF}"/>
              </a:ext>
            </a:extLst>
          </p:cNvPr>
          <p:cNvSpPr/>
          <p:nvPr/>
        </p:nvSpPr>
        <p:spPr bwMode="auto">
          <a:xfrm>
            <a:off x="3358616" y="3284984"/>
            <a:ext cx="3301616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BF6E069A-BBEF-4CE5-87C9-EF3AD29DC19C}"/>
              </a:ext>
            </a:extLst>
          </p:cNvPr>
          <p:cNvSpPr txBox="1"/>
          <p:nvPr/>
        </p:nvSpPr>
        <p:spPr>
          <a:xfrm>
            <a:off x="3341609" y="3289514"/>
            <a:ext cx="3294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Witikon, </a:t>
            </a:r>
            <a:r>
              <a:rPr lang="de-CH" sz="1200" dirty="0" smtClean="0">
                <a:latin typeface="Calibri" panose="020F0502020204030204" pitchFamily="34" charset="0"/>
              </a:rPr>
              <a:t>Jahr = 2019, Heimat </a:t>
            </a:r>
            <a:r>
              <a:rPr lang="de-CH" sz="1200" dirty="0">
                <a:latin typeface="Calibri" panose="020F0502020204030204" pitchFamily="34" charset="0"/>
              </a:rPr>
              <a:t>= Schweiz </a:t>
            </a:r>
          </a:p>
        </p:txBody>
      </p:sp>
    </p:spTree>
    <p:extLst>
      <p:ext uri="{BB962C8B-B14F-4D97-AF65-F5344CB8AC3E}">
        <p14:creationId xmlns:p14="http://schemas.microsoft.com/office/powerpoint/2010/main" val="38582981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472809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Wegzug*: </a:t>
            </a:r>
            <a:r>
              <a:rPr lang="de-CH" dirty="0"/>
              <a:t>Verteilung nach Geschlecht und Heimat, Filter für Knickpunkt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1574800" y="1700808"/>
            <a:ext cx="5733504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2702698" y="2708920"/>
            <a:ext cx="4074778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2541028" y="4581128"/>
            <a:ext cx="4236448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5788416" y="458112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1574800" y="234888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in %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001770" y="409877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2978288" y="288623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2892970" y="3163371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>
            <a:endCxn id="49" idx="3"/>
          </p:cNvCxnSpPr>
          <p:nvPr/>
        </p:nvCxnSpPr>
        <p:spPr bwMode="auto">
          <a:xfrm>
            <a:off x="2876804" y="3501008"/>
            <a:ext cx="3900672" cy="5517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rader Verbinder 41"/>
          <p:cNvCxnSpPr/>
          <p:nvPr/>
        </p:nvCxnSpPr>
        <p:spPr bwMode="auto">
          <a:xfrm flipV="1">
            <a:off x="2892970" y="2420888"/>
            <a:ext cx="3884506" cy="1318549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Gerader Verbinder 49"/>
          <p:cNvCxnSpPr/>
          <p:nvPr/>
        </p:nvCxnSpPr>
        <p:spPr bwMode="auto">
          <a:xfrm>
            <a:off x="2702698" y="4298736"/>
            <a:ext cx="4074778" cy="53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2702698" y="2708920"/>
            <a:ext cx="4074778" cy="77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2702698" y="2420888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7" name="Gruppieren 36"/>
          <p:cNvGrpSpPr/>
          <p:nvPr/>
        </p:nvGrpSpPr>
        <p:grpSpPr>
          <a:xfrm>
            <a:off x="5497436" y="2955218"/>
            <a:ext cx="653934" cy="291290"/>
            <a:chOff x="1325778" y="1558614"/>
            <a:chExt cx="653934" cy="291290"/>
          </a:xfrm>
        </p:grpSpPr>
        <p:cxnSp>
          <p:nvCxnSpPr>
            <p:cNvPr id="38" name="Gerader Verbinder 37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Bogen 16"/>
          <p:cNvSpPr/>
          <p:nvPr/>
        </p:nvSpPr>
        <p:spPr bwMode="auto">
          <a:xfrm>
            <a:off x="5265308" y="2955218"/>
            <a:ext cx="914400" cy="914400"/>
          </a:xfrm>
          <a:prstGeom prst="arc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Freihandform 21"/>
          <p:cNvSpPr/>
          <p:nvPr/>
        </p:nvSpPr>
        <p:spPr bwMode="auto">
          <a:xfrm>
            <a:off x="2907719" y="2708940"/>
            <a:ext cx="3864077" cy="1017639"/>
          </a:xfrm>
          <a:custGeom>
            <a:avLst/>
            <a:gdLst>
              <a:gd name="connsiteX0" fmla="*/ 0 w 3864077"/>
              <a:gd name="connsiteY0" fmla="*/ 1017639 h 1017639"/>
              <a:gd name="connsiteX1" fmla="*/ 1061883 w 3864077"/>
              <a:gd name="connsiteY1" fmla="*/ 678426 h 1017639"/>
              <a:gd name="connsiteX2" fmla="*/ 2079522 w 3864077"/>
              <a:gd name="connsiteY2" fmla="*/ 331839 h 1017639"/>
              <a:gd name="connsiteX3" fmla="*/ 2971800 w 3864077"/>
              <a:gd name="connsiteY3" fmla="*/ 103239 h 1017639"/>
              <a:gd name="connsiteX4" fmla="*/ 3864077 w 3864077"/>
              <a:gd name="connsiteY4" fmla="*/ 0 h 1017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4077" h="1017639">
                <a:moveTo>
                  <a:pt x="0" y="1017639"/>
                </a:moveTo>
                <a:lnTo>
                  <a:pt x="1061883" y="678426"/>
                </a:lnTo>
                <a:cubicBezTo>
                  <a:pt x="1408470" y="564126"/>
                  <a:pt x="1761203" y="427703"/>
                  <a:pt x="2079522" y="331839"/>
                </a:cubicBezTo>
                <a:cubicBezTo>
                  <a:pt x="2397842" y="235974"/>
                  <a:pt x="2674374" y="158545"/>
                  <a:pt x="2971800" y="103239"/>
                </a:cubicBezTo>
                <a:cubicBezTo>
                  <a:pt x="3269226" y="47933"/>
                  <a:pt x="3566651" y="23966"/>
                  <a:pt x="3864077" y="0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4854810" y="3312089"/>
            <a:ext cx="1750934" cy="289185"/>
            <a:chOff x="6213024" y="2954514"/>
            <a:chExt cx="1750934" cy="289185"/>
          </a:xfrm>
        </p:grpSpPr>
        <p:sp>
          <p:nvSpPr>
            <p:cNvPr id="31" name="Abgerundetes Rechteck 30"/>
            <p:cNvSpPr/>
            <p:nvPr/>
          </p:nvSpPr>
          <p:spPr bwMode="auto">
            <a:xfrm>
              <a:off x="6213024" y="2968022"/>
              <a:ext cx="1750934" cy="275677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6213024" y="2954514"/>
              <a:ext cx="17377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e</a:t>
              </a:r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ms_so_window_thres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0" name="Gruppieren 29"/>
          <p:cNvGrpSpPr/>
          <p:nvPr/>
        </p:nvGrpSpPr>
        <p:grpSpPr>
          <a:xfrm>
            <a:off x="3347864" y="1962202"/>
            <a:ext cx="2752258" cy="501936"/>
            <a:chOff x="4049956" y="1962202"/>
            <a:chExt cx="2752258" cy="501936"/>
          </a:xfrm>
        </p:grpSpPr>
        <p:sp>
          <p:nvSpPr>
            <p:cNvPr id="33" name="Abgerundetes Rechteck 32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Textfeld 33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Geschlecht = weiblich, Heimat = Schweiz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1620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 smtClean="0">
                <a:solidFill>
                  <a:schemeClr val="bg1"/>
                </a:solidFill>
              </a:rPr>
              <a:t>Anteil Alter (pro Quartier, Jahr, Geschlecht, Herkunft)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 smtClean="0">
                <a:solidFill>
                  <a:schemeClr val="bg1"/>
                </a:solidFill>
              </a:rPr>
              <a:t>WEGZUG*</a:t>
            </a:r>
            <a:endParaRPr lang="de-CH" sz="3200" b="1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31054173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Wegzug*: Altersverteilung (Ablauf)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extfeld 1"/>
          <p:cNvSpPr txBox="1"/>
          <p:nvPr/>
        </p:nvSpPr>
        <p:spPr>
          <a:xfrm>
            <a:off x="251520" y="901404"/>
            <a:ext cx="756084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Wie bei Zuzug*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Altersverteilung (Anteil und nicht Rate), pro Quartier, Kalenderjahr, Geschlecht, Herkunft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Vorgehen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smtClean="0"/>
              <a:t>Hat zu wenig Datenpunkte pro Jahr und Quartier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smtClean="0"/>
              <a:t>Ansatz: nicht (wie bisher) Quartier-Clusters erstellen, sondern </a:t>
            </a:r>
            <a:r>
              <a:rPr lang="de-CH" dirty="0" err="1" smtClean="0"/>
              <a:t>Wegzüge</a:t>
            </a:r>
            <a:r>
              <a:rPr lang="de-CH" dirty="0" smtClean="0"/>
              <a:t> über mehrere Jahre einbeziehen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smtClean="0"/>
              <a:t>«</a:t>
            </a:r>
            <a:r>
              <a:rPr lang="de-CH" dirty="0" err="1" smtClean="0"/>
              <a:t>moving</a:t>
            </a:r>
            <a:r>
              <a:rPr lang="de-CH" dirty="0" smtClean="0"/>
              <a:t> </a:t>
            </a:r>
            <a:r>
              <a:rPr lang="de-CH" dirty="0" err="1" smtClean="0"/>
              <a:t>average</a:t>
            </a:r>
            <a:r>
              <a:rPr lang="de-CH" dirty="0" smtClean="0"/>
              <a:t>» über Jahre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smtClean="0"/>
              <a:t>GAM fitten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err="1" smtClean="0"/>
              <a:t>Constrained</a:t>
            </a:r>
            <a:r>
              <a:rPr lang="de-CH" dirty="0" smtClean="0"/>
              <a:t> </a:t>
            </a:r>
            <a:r>
              <a:rPr lang="de-CH" dirty="0" err="1" smtClean="0"/>
              <a:t>regression</a:t>
            </a:r>
            <a:endParaRPr lang="de-CH" dirty="0" smtClean="0"/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smtClean="0"/>
              <a:t>Auf 100 Prozent skalieren</a:t>
            </a:r>
          </a:p>
        </p:txBody>
      </p:sp>
    </p:spTree>
    <p:extLst>
      <p:ext uri="{BB962C8B-B14F-4D97-AF65-F5344CB8AC3E}">
        <p14:creationId xmlns:p14="http://schemas.microsoft.com/office/powerpoint/2010/main" val="9195626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Wegzug*, Altersverteilung: </a:t>
            </a:r>
            <a:r>
              <a:rPr lang="de-CH" dirty="0" err="1" smtClean="0"/>
              <a:t>moving</a:t>
            </a:r>
            <a:r>
              <a:rPr lang="de-CH" dirty="0" smtClean="0"/>
              <a:t> </a:t>
            </a:r>
            <a:r>
              <a:rPr lang="de-CH" dirty="0" err="1" smtClean="0"/>
              <a:t>average</a:t>
            </a:r>
            <a:endParaRPr lang="de-CH" dirty="0"/>
          </a:p>
        </p:txBody>
      </p:sp>
      <p:sp>
        <p:nvSpPr>
          <p:cNvPr id="6" name="Abgerundetes Rechteck 5"/>
          <p:cNvSpPr/>
          <p:nvPr/>
        </p:nvSpPr>
        <p:spPr bwMode="auto">
          <a:xfrm>
            <a:off x="2195736" y="1700808"/>
            <a:ext cx="4824536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2794016" y="4581128"/>
            <a:ext cx="379006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5577288" y="458112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254758" y="409877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3231276" y="288623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 rot="21346462">
            <a:off x="3145958" y="2978648"/>
            <a:ext cx="343811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1" name="Gerade Verbindung mit Pfeil 10"/>
          <p:cNvCxnSpPr/>
          <p:nvPr/>
        </p:nvCxnSpPr>
        <p:spPr bwMode="auto">
          <a:xfrm flipH="1" flipV="1">
            <a:off x="2955686" y="2420888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" name="Freihandform 3"/>
          <p:cNvSpPr/>
          <p:nvPr/>
        </p:nvSpPr>
        <p:spPr bwMode="auto">
          <a:xfrm>
            <a:off x="3942897" y="3147930"/>
            <a:ext cx="1860061" cy="296985"/>
          </a:xfrm>
          <a:custGeom>
            <a:avLst/>
            <a:gdLst>
              <a:gd name="connsiteX0" fmla="*/ 0 w 1860061"/>
              <a:gd name="connsiteY0" fmla="*/ 296985 h 296985"/>
              <a:gd name="connsiteX1" fmla="*/ 328246 w 1860061"/>
              <a:gd name="connsiteY1" fmla="*/ 273539 h 296985"/>
              <a:gd name="connsiteX2" fmla="*/ 750277 w 1860061"/>
              <a:gd name="connsiteY2" fmla="*/ 211016 h 296985"/>
              <a:gd name="connsiteX3" fmla="*/ 1109784 w 1860061"/>
              <a:gd name="connsiteY3" fmla="*/ 140677 h 296985"/>
              <a:gd name="connsiteX4" fmla="*/ 1453661 w 1860061"/>
              <a:gd name="connsiteY4" fmla="*/ 39077 h 296985"/>
              <a:gd name="connsiteX5" fmla="*/ 1860061 w 1860061"/>
              <a:gd name="connsiteY5" fmla="*/ 0 h 296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60061" h="296985">
                <a:moveTo>
                  <a:pt x="0" y="296985"/>
                </a:moveTo>
                <a:lnTo>
                  <a:pt x="328246" y="273539"/>
                </a:lnTo>
                <a:lnTo>
                  <a:pt x="750277" y="211016"/>
                </a:lnTo>
                <a:lnTo>
                  <a:pt x="1109784" y="140677"/>
                </a:lnTo>
                <a:lnTo>
                  <a:pt x="1453661" y="39077"/>
                </a:lnTo>
                <a:lnTo>
                  <a:pt x="1860061" y="0"/>
                </a:lnTo>
              </a:path>
            </a:pathLst>
          </a:custGeom>
          <a:noFill/>
          <a:ln w="28575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6" name="Gruppieren 25"/>
          <p:cNvGrpSpPr/>
          <p:nvPr/>
        </p:nvGrpSpPr>
        <p:grpSpPr>
          <a:xfrm>
            <a:off x="3536497" y="3732808"/>
            <a:ext cx="751283" cy="291290"/>
            <a:chOff x="1325778" y="1558614"/>
            <a:chExt cx="653934" cy="291290"/>
          </a:xfrm>
        </p:grpSpPr>
        <p:cxnSp>
          <p:nvCxnSpPr>
            <p:cNvPr id="27" name="Gerader Verbinder 26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Gerader Verbinder 27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Gerader Verbinder 28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0" name="Gruppieren 29"/>
          <p:cNvGrpSpPr/>
          <p:nvPr/>
        </p:nvGrpSpPr>
        <p:grpSpPr>
          <a:xfrm>
            <a:off x="3004147" y="4092079"/>
            <a:ext cx="1822718" cy="282421"/>
            <a:chOff x="5656954" y="2003200"/>
            <a:chExt cx="1616514" cy="282421"/>
          </a:xfrm>
        </p:grpSpPr>
        <p:sp>
          <p:nvSpPr>
            <p:cNvPr id="31" name="Abgerundetes Rechteck 30"/>
            <p:cNvSpPr/>
            <p:nvPr/>
          </p:nvSpPr>
          <p:spPr bwMode="auto">
            <a:xfrm>
              <a:off x="5694573" y="2008622"/>
              <a:ext cx="1570186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5656954" y="2003200"/>
              <a:ext cx="16165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ems_age_window_years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3" name="Gruppieren 32"/>
          <p:cNvGrpSpPr/>
          <p:nvPr/>
        </p:nvGrpSpPr>
        <p:grpSpPr>
          <a:xfrm>
            <a:off x="3543232" y="1883775"/>
            <a:ext cx="2752258" cy="501936"/>
            <a:chOff x="4049956" y="1962202"/>
            <a:chExt cx="2752258" cy="501936"/>
          </a:xfrm>
        </p:grpSpPr>
        <p:sp>
          <p:nvSpPr>
            <p:cNvPr id="34" name="Abgerundetes Rechteck 33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</a:t>
              </a:r>
              <a:r>
                <a:rPr lang="de-CH" sz="1200" dirty="0" smtClean="0">
                  <a:latin typeface="Calibri" panose="020F0502020204030204" pitchFamily="34" charset="0"/>
                </a:rPr>
                <a:t>Alter = 20, </a:t>
              </a:r>
              <a:br>
                <a:rPr lang="de-CH" sz="1200" dirty="0" smtClean="0">
                  <a:latin typeface="Calibri" panose="020F0502020204030204" pitchFamily="34" charset="0"/>
                </a:rPr>
              </a:br>
              <a:r>
                <a:rPr lang="de-CH" sz="1200" dirty="0" smtClean="0">
                  <a:latin typeface="Calibri" panose="020F0502020204030204" pitchFamily="34" charset="0"/>
                </a:rPr>
                <a:t>Geschlecht </a:t>
              </a:r>
              <a:r>
                <a:rPr lang="de-CH" sz="1200" dirty="0">
                  <a:latin typeface="Calibri" panose="020F0502020204030204" pitchFamily="34" charset="0"/>
                </a:rPr>
                <a:t>= weiblich, Heimat = Schweiz  </a:t>
              </a:r>
            </a:p>
          </p:txBody>
        </p:sp>
      </p:grpSp>
      <p:sp>
        <p:nvSpPr>
          <p:cNvPr id="13" name="Textfeld 12"/>
          <p:cNvSpPr txBox="1"/>
          <p:nvPr/>
        </p:nvSpPr>
        <p:spPr>
          <a:xfrm>
            <a:off x="2222695" y="2364510"/>
            <a:ext cx="765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Wegzug*</a:t>
            </a:r>
            <a:endParaRPr lang="de-CH" sz="12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3240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Wegzug*, Altersverteilung: </a:t>
            </a:r>
            <a:r>
              <a:rPr lang="de-CH" dirty="0" err="1" smtClean="0"/>
              <a:t>gam</a:t>
            </a:r>
            <a:endParaRPr lang="de-CH" dirty="0"/>
          </a:p>
        </p:txBody>
      </p:sp>
      <p:cxnSp>
        <p:nvCxnSpPr>
          <p:cNvPr id="24" name="Gekrümmte Verbindung 78"/>
          <p:cNvCxnSpPr/>
          <p:nvPr/>
        </p:nvCxnSpPr>
        <p:spPr bwMode="auto">
          <a:xfrm>
            <a:off x="4067944" y="3140968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Abgerundetes Rechteck 24"/>
          <p:cNvSpPr/>
          <p:nvPr/>
        </p:nvSpPr>
        <p:spPr bwMode="auto">
          <a:xfrm>
            <a:off x="1907704" y="1628800"/>
            <a:ext cx="5429179" cy="3618577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6" name="Gerade Verbindung mit Pfeil 35"/>
          <p:cNvCxnSpPr/>
          <p:nvPr/>
        </p:nvCxnSpPr>
        <p:spPr bwMode="auto">
          <a:xfrm>
            <a:off x="2927840" y="4023941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7" name="Textfeld 36"/>
          <p:cNvSpPr txBox="1"/>
          <p:nvPr/>
        </p:nvSpPr>
        <p:spPr>
          <a:xfrm>
            <a:off x="6327466" y="401380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38" name="Gerade Verbindung mit Pfeil 37"/>
          <p:cNvCxnSpPr/>
          <p:nvPr/>
        </p:nvCxnSpPr>
        <p:spPr bwMode="auto">
          <a:xfrm flipV="1">
            <a:off x="3080240" y="2655089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0" name="Freihandform 39"/>
          <p:cNvSpPr/>
          <p:nvPr/>
        </p:nvSpPr>
        <p:spPr bwMode="auto">
          <a:xfrm>
            <a:off x="3365100" y="2738696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Freihandform 40"/>
          <p:cNvSpPr/>
          <p:nvPr/>
        </p:nvSpPr>
        <p:spPr bwMode="auto">
          <a:xfrm>
            <a:off x="3370961" y="2873522"/>
            <a:ext cx="2485292" cy="1037497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Freihandform 83">
            <a:extLst>
              <a:ext uri="{FF2B5EF4-FFF2-40B4-BE49-F238E27FC236}">
                <a16:creationId xmlns:a16="http://schemas.microsoft.com/office/drawing/2014/main" id="{F1AC6B2C-E0CE-4ED3-BC53-8D735D733904}"/>
              </a:ext>
            </a:extLst>
          </p:cNvPr>
          <p:cNvSpPr/>
          <p:nvPr/>
        </p:nvSpPr>
        <p:spPr bwMode="auto">
          <a:xfrm>
            <a:off x="3303484" y="2924950"/>
            <a:ext cx="2710994" cy="983749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45" name="Gruppieren 44"/>
          <p:cNvGrpSpPr/>
          <p:nvPr/>
        </p:nvGrpSpPr>
        <p:grpSpPr>
          <a:xfrm>
            <a:off x="3419872" y="1990960"/>
            <a:ext cx="2752258" cy="501936"/>
            <a:chOff x="4049956" y="1962202"/>
            <a:chExt cx="2752258" cy="501936"/>
          </a:xfrm>
        </p:grpSpPr>
        <p:sp>
          <p:nvSpPr>
            <p:cNvPr id="46" name="Abgerundetes Rechteck 45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7" name="Textfeld 46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</a:t>
              </a:r>
              <a:r>
                <a:rPr lang="de-CH" sz="1200" dirty="0" smtClean="0">
                  <a:latin typeface="Calibri" panose="020F0502020204030204" pitchFamily="34" charset="0"/>
                </a:rPr>
                <a:t>Jahr = 2019, </a:t>
              </a:r>
              <a:br>
                <a:rPr lang="de-CH" sz="1200" dirty="0" smtClean="0">
                  <a:latin typeface="Calibri" panose="020F0502020204030204" pitchFamily="34" charset="0"/>
                </a:rPr>
              </a:br>
              <a:r>
                <a:rPr lang="de-CH" sz="1200" dirty="0" smtClean="0">
                  <a:latin typeface="Calibri" panose="020F0502020204030204" pitchFamily="34" charset="0"/>
                </a:rPr>
                <a:t>Geschlecht </a:t>
              </a:r>
              <a:r>
                <a:rPr lang="de-CH" sz="1200" dirty="0">
                  <a:latin typeface="Calibri" panose="020F0502020204030204" pitchFamily="34" charset="0"/>
                </a:rPr>
                <a:t>= weiblich, Heimat = Schweiz  </a:t>
              </a:r>
            </a:p>
          </p:txBody>
        </p:sp>
      </p:grpSp>
      <p:sp>
        <p:nvSpPr>
          <p:cNvPr id="48" name="Textfeld 47"/>
          <p:cNvSpPr txBox="1"/>
          <p:nvPr/>
        </p:nvSpPr>
        <p:spPr>
          <a:xfrm>
            <a:off x="2300845" y="2593240"/>
            <a:ext cx="765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Wegzug*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grpSp>
        <p:nvGrpSpPr>
          <p:cNvPr id="49" name="Gruppieren 48"/>
          <p:cNvGrpSpPr/>
          <p:nvPr/>
        </p:nvGrpSpPr>
        <p:grpSpPr>
          <a:xfrm>
            <a:off x="5292080" y="4372800"/>
            <a:ext cx="1378216" cy="478200"/>
            <a:chOff x="4912126" y="5006517"/>
            <a:chExt cx="1378216" cy="478200"/>
          </a:xfrm>
        </p:grpSpPr>
        <p:sp>
          <p:nvSpPr>
            <p:cNvPr id="50" name="Pfeil nach unten 35">
              <a:extLst>
                <a:ext uri="{FF2B5EF4-FFF2-40B4-BE49-F238E27FC236}">
                  <a16:creationId xmlns:a16="http://schemas.microsoft.com/office/drawing/2014/main" id="{C499EF72-EF15-4E08-9643-332451867CF6}"/>
                </a:ext>
              </a:extLst>
            </p:cNvPr>
            <p:cNvSpPr/>
            <p:nvPr/>
          </p:nvSpPr>
          <p:spPr bwMode="auto">
            <a:xfrm flipV="1">
              <a:off x="5508940" y="500651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51" name="Gruppieren 50">
              <a:extLst>
                <a:ext uri="{FF2B5EF4-FFF2-40B4-BE49-F238E27FC236}">
                  <a16:creationId xmlns:a16="http://schemas.microsoft.com/office/drawing/2014/main" id="{8319B468-5EC8-4FA3-B7E2-D1C7E5240568}"/>
                </a:ext>
              </a:extLst>
            </p:cNvPr>
            <p:cNvGrpSpPr/>
            <p:nvPr/>
          </p:nvGrpSpPr>
          <p:grpSpPr>
            <a:xfrm>
              <a:off x="4912126" y="5202721"/>
              <a:ext cx="1378216" cy="281996"/>
              <a:chOff x="1183817" y="2013477"/>
              <a:chExt cx="1378216" cy="281996"/>
            </a:xfrm>
          </p:grpSpPr>
          <p:sp>
            <p:nvSpPr>
              <p:cNvPr id="52" name="Abgerundetes Rechteck 37">
                <a:extLst>
                  <a:ext uri="{FF2B5EF4-FFF2-40B4-BE49-F238E27FC236}">
                    <a16:creationId xmlns:a16="http://schemas.microsoft.com/office/drawing/2014/main" id="{14D3A609-53EC-4384-B98F-E993C5590E3D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3" name="Textfeld 52">
                <a:extLst>
                  <a:ext uri="{FF2B5EF4-FFF2-40B4-BE49-F238E27FC236}">
                    <a16:creationId xmlns:a16="http://schemas.microsoft.com/office/drawing/2014/main" id="{CE18ECAB-D73B-4742-8801-F902BFA471FC}"/>
                  </a:ext>
                </a:extLst>
              </p:cNvPr>
              <p:cNvSpPr txBox="1"/>
              <p:nvPr/>
            </p:nvSpPr>
            <p:spPr>
              <a:xfrm>
                <a:off x="1183817" y="2013477"/>
                <a:ext cx="13782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ems_age_max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  <p:grpSp>
        <p:nvGrpSpPr>
          <p:cNvPr id="54" name="Gruppieren 53"/>
          <p:cNvGrpSpPr/>
          <p:nvPr/>
        </p:nvGrpSpPr>
        <p:grpSpPr>
          <a:xfrm>
            <a:off x="2627784" y="4371689"/>
            <a:ext cx="1378216" cy="478200"/>
            <a:chOff x="4912126" y="5006517"/>
            <a:chExt cx="1378216" cy="478200"/>
          </a:xfrm>
        </p:grpSpPr>
        <p:sp>
          <p:nvSpPr>
            <p:cNvPr id="55" name="Pfeil nach unten 35">
              <a:extLst>
                <a:ext uri="{FF2B5EF4-FFF2-40B4-BE49-F238E27FC236}">
                  <a16:creationId xmlns:a16="http://schemas.microsoft.com/office/drawing/2014/main" id="{C499EF72-EF15-4E08-9643-332451867CF6}"/>
                </a:ext>
              </a:extLst>
            </p:cNvPr>
            <p:cNvSpPr/>
            <p:nvPr/>
          </p:nvSpPr>
          <p:spPr bwMode="auto">
            <a:xfrm flipV="1">
              <a:off x="5508940" y="500651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56" name="Gruppieren 55">
              <a:extLst>
                <a:ext uri="{FF2B5EF4-FFF2-40B4-BE49-F238E27FC236}">
                  <a16:creationId xmlns:a16="http://schemas.microsoft.com/office/drawing/2014/main" id="{8319B468-5EC8-4FA3-B7E2-D1C7E5240568}"/>
                </a:ext>
              </a:extLst>
            </p:cNvPr>
            <p:cNvGrpSpPr/>
            <p:nvPr/>
          </p:nvGrpSpPr>
          <p:grpSpPr>
            <a:xfrm>
              <a:off x="4912126" y="5202721"/>
              <a:ext cx="1378216" cy="281996"/>
              <a:chOff x="1183817" y="2013477"/>
              <a:chExt cx="1378216" cy="281996"/>
            </a:xfrm>
          </p:grpSpPr>
          <p:sp>
            <p:nvSpPr>
              <p:cNvPr id="57" name="Abgerundetes Rechteck 37">
                <a:extLst>
                  <a:ext uri="{FF2B5EF4-FFF2-40B4-BE49-F238E27FC236}">
                    <a16:creationId xmlns:a16="http://schemas.microsoft.com/office/drawing/2014/main" id="{14D3A609-53EC-4384-B98F-E993C5590E3D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8" name="Textfeld 57">
                <a:extLst>
                  <a:ext uri="{FF2B5EF4-FFF2-40B4-BE49-F238E27FC236}">
                    <a16:creationId xmlns:a16="http://schemas.microsoft.com/office/drawing/2014/main" id="{CE18ECAB-D73B-4742-8801-F902BFA471FC}"/>
                  </a:ext>
                </a:extLst>
              </p:cNvPr>
              <p:cNvSpPr txBox="1"/>
              <p:nvPr/>
            </p:nvSpPr>
            <p:spPr>
              <a:xfrm>
                <a:off x="1183817" y="2013477"/>
                <a:ext cx="13782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ems_age_min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249428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256785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Wegzug*, Altersverteilung: Trend </a:t>
            </a:r>
            <a:r>
              <a:rPr lang="de-CH" dirty="0"/>
              <a:t>und Mittel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971600" y="1682711"/>
            <a:ext cx="7059157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3459743" y="2780928"/>
            <a:ext cx="3628390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3298073" y="4653136"/>
            <a:ext cx="379006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6081345" y="465313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2331845" y="242088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in %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758815" y="417078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3735333" y="295824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1145651" y="3038096"/>
            <a:ext cx="1879497" cy="318896"/>
            <a:chOff x="1145651" y="3038096"/>
            <a:chExt cx="1879497" cy="318896"/>
          </a:xfrm>
        </p:grpSpPr>
        <p:sp>
          <p:nvSpPr>
            <p:cNvPr id="30" name="Abgerundetes Rechteck 29"/>
            <p:cNvSpPr/>
            <p:nvPr/>
          </p:nvSpPr>
          <p:spPr bwMode="auto">
            <a:xfrm>
              <a:off x="1145651" y="3049320"/>
              <a:ext cx="1827945" cy="307672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1145651" y="3038096"/>
              <a:ext cx="18794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e</a:t>
              </a:r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ms_age_thres_percent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5" name="Freihandform 4"/>
          <p:cNvSpPr/>
          <p:nvPr/>
        </p:nvSpPr>
        <p:spPr bwMode="auto">
          <a:xfrm>
            <a:off x="3650015" y="3235379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/>
          <p:nvPr/>
        </p:nvCxnSpPr>
        <p:spPr bwMode="auto">
          <a:xfrm>
            <a:off x="3633849" y="3573016"/>
            <a:ext cx="3454284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Textfeld 40"/>
          <p:cNvSpPr txBox="1"/>
          <p:nvPr/>
        </p:nvSpPr>
        <p:spPr>
          <a:xfrm>
            <a:off x="6784227" y="342194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Mittelwert</a:t>
            </a:r>
          </a:p>
        </p:txBody>
      </p:sp>
      <p:cxnSp>
        <p:nvCxnSpPr>
          <p:cNvPr id="42" name="Gerader Verbinder 41"/>
          <p:cNvCxnSpPr/>
          <p:nvPr/>
        </p:nvCxnSpPr>
        <p:spPr bwMode="auto">
          <a:xfrm flipV="1">
            <a:off x="3650015" y="2660553"/>
            <a:ext cx="3422932" cy="1150892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Textfeld 44"/>
          <p:cNvSpPr txBox="1"/>
          <p:nvPr/>
        </p:nvSpPr>
        <p:spPr>
          <a:xfrm>
            <a:off x="6999175" y="2527233"/>
            <a:ext cx="580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Trend</a:t>
            </a:r>
          </a:p>
        </p:txBody>
      </p:sp>
      <p:sp>
        <p:nvSpPr>
          <p:cNvPr id="47" name="Geschweifte Klammer rechts 46"/>
          <p:cNvSpPr/>
          <p:nvPr/>
        </p:nvSpPr>
        <p:spPr bwMode="auto">
          <a:xfrm flipH="1">
            <a:off x="3070022" y="2788720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0" name="Gerader Verbinder 49"/>
          <p:cNvCxnSpPr/>
          <p:nvPr/>
        </p:nvCxnSpPr>
        <p:spPr bwMode="auto">
          <a:xfrm flipV="1">
            <a:off x="3459743" y="4365104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3459743" y="2780928"/>
            <a:ext cx="3613204" cy="7793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3459743" y="2492896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7" name="Geschweifte Klammer rechts 56"/>
          <p:cNvSpPr/>
          <p:nvPr/>
        </p:nvSpPr>
        <p:spPr bwMode="auto">
          <a:xfrm flipH="1">
            <a:off x="3058376" y="3571282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2" name="Gerader Verbinder 61"/>
          <p:cNvCxnSpPr/>
          <p:nvPr/>
        </p:nvCxnSpPr>
        <p:spPr bwMode="auto">
          <a:xfrm flipH="1">
            <a:off x="5950345" y="3212976"/>
            <a:ext cx="1822" cy="365902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Gerader Verbinder 62"/>
          <p:cNvCxnSpPr/>
          <p:nvPr/>
        </p:nvCxnSpPr>
        <p:spPr bwMode="auto">
          <a:xfrm rot="5400000">
            <a:off x="5950345" y="3070782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Gerader Verbinder 63"/>
          <p:cNvCxnSpPr/>
          <p:nvPr/>
        </p:nvCxnSpPr>
        <p:spPr bwMode="auto">
          <a:xfrm rot="5400000">
            <a:off x="5952167" y="3436684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9" name="Gruppieren 8"/>
          <p:cNvGrpSpPr/>
          <p:nvPr/>
        </p:nvGrpSpPr>
        <p:grpSpPr>
          <a:xfrm>
            <a:off x="6166369" y="3066485"/>
            <a:ext cx="1750934" cy="289185"/>
            <a:chOff x="6166369" y="3066485"/>
            <a:chExt cx="1750934" cy="289185"/>
          </a:xfrm>
        </p:grpSpPr>
        <p:sp>
          <p:nvSpPr>
            <p:cNvPr id="68" name="Abgerundetes Rechteck 67"/>
            <p:cNvSpPr/>
            <p:nvPr/>
          </p:nvSpPr>
          <p:spPr bwMode="auto">
            <a:xfrm>
              <a:off x="6166369" y="3079993"/>
              <a:ext cx="1750934" cy="275677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6232911" y="3066485"/>
              <a:ext cx="16711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e</a:t>
              </a:r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ms_age_prop_trend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4" name="Gruppieren 33"/>
          <p:cNvGrpSpPr/>
          <p:nvPr/>
        </p:nvGrpSpPr>
        <p:grpSpPr>
          <a:xfrm>
            <a:off x="3835966" y="1883775"/>
            <a:ext cx="2752258" cy="501936"/>
            <a:chOff x="4049956" y="1962202"/>
            <a:chExt cx="2752258" cy="501936"/>
          </a:xfrm>
        </p:grpSpPr>
        <p:sp>
          <p:nvSpPr>
            <p:cNvPr id="35" name="Abgerundetes Rechteck 34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</a:t>
              </a:r>
              <a:r>
                <a:rPr lang="de-CH" sz="1200" dirty="0" smtClean="0">
                  <a:latin typeface="Calibri" panose="020F0502020204030204" pitchFamily="34" charset="0"/>
                </a:rPr>
                <a:t>Alter = 20, </a:t>
              </a:r>
              <a:br>
                <a:rPr lang="de-CH" sz="1200" dirty="0" smtClean="0">
                  <a:latin typeface="Calibri" panose="020F0502020204030204" pitchFamily="34" charset="0"/>
                </a:rPr>
              </a:br>
              <a:r>
                <a:rPr lang="de-CH" sz="1200" dirty="0" smtClean="0">
                  <a:latin typeface="Calibri" panose="020F0502020204030204" pitchFamily="34" charset="0"/>
                </a:rPr>
                <a:t>Geschlecht </a:t>
              </a:r>
              <a:r>
                <a:rPr lang="de-CH" sz="1200" dirty="0">
                  <a:latin typeface="Calibri" panose="020F0502020204030204" pitchFamily="34" charset="0"/>
                </a:rPr>
                <a:t>= weiblich, Heimat = Schweiz  </a:t>
              </a:r>
            </a:p>
          </p:txBody>
        </p:sp>
      </p:grpSp>
      <p:grpSp>
        <p:nvGrpSpPr>
          <p:cNvPr id="39" name="Gruppieren 38"/>
          <p:cNvGrpSpPr/>
          <p:nvPr/>
        </p:nvGrpSpPr>
        <p:grpSpPr>
          <a:xfrm>
            <a:off x="1394431" y="4517829"/>
            <a:ext cx="1864007" cy="290902"/>
            <a:chOff x="967969" y="2849221"/>
            <a:chExt cx="1660121" cy="290902"/>
          </a:xfrm>
        </p:grpSpPr>
        <p:sp>
          <p:nvSpPr>
            <p:cNvPr id="40" name="Abgerundetes Rechteck 39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e</a:t>
              </a:r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ms_age_lower_thres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cxnSp>
        <p:nvCxnSpPr>
          <p:cNvPr id="44" name="Gerader Verbinder 43"/>
          <p:cNvCxnSpPr/>
          <p:nvPr/>
        </p:nvCxnSpPr>
        <p:spPr bwMode="auto">
          <a:xfrm flipV="1">
            <a:off x="3463658" y="4647496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1505087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472809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Wegzug*, Altersverteilung: Filter </a:t>
            </a:r>
            <a:r>
              <a:rPr lang="de-CH" dirty="0"/>
              <a:t>für Knickpunkt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1574800" y="1700808"/>
            <a:ext cx="5733504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2702698" y="2708920"/>
            <a:ext cx="4074778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2541028" y="4581128"/>
            <a:ext cx="4236448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5788416" y="458112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1574800" y="234888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in %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001770" y="409877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2978288" y="288623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2892970" y="3163371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>
            <a:endCxn id="49" idx="3"/>
          </p:cNvCxnSpPr>
          <p:nvPr/>
        </p:nvCxnSpPr>
        <p:spPr bwMode="auto">
          <a:xfrm>
            <a:off x="2876804" y="3501008"/>
            <a:ext cx="3900672" cy="5517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rader Verbinder 41"/>
          <p:cNvCxnSpPr/>
          <p:nvPr/>
        </p:nvCxnSpPr>
        <p:spPr bwMode="auto">
          <a:xfrm flipV="1">
            <a:off x="2892970" y="2420888"/>
            <a:ext cx="3884506" cy="1318549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Gerader Verbinder 49"/>
          <p:cNvCxnSpPr/>
          <p:nvPr/>
        </p:nvCxnSpPr>
        <p:spPr bwMode="auto">
          <a:xfrm>
            <a:off x="2702698" y="4298736"/>
            <a:ext cx="4074778" cy="53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2702698" y="2708920"/>
            <a:ext cx="4074778" cy="77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2702698" y="2420888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7" name="Gruppieren 36"/>
          <p:cNvGrpSpPr/>
          <p:nvPr/>
        </p:nvGrpSpPr>
        <p:grpSpPr>
          <a:xfrm>
            <a:off x="5497436" y="2955218"/>
            <a:ext cx="653934" cy="291290"/>
            <a:chOff x="1325778" y="1558614"/>
            <a:chExt cx="653934" cy="291290"/>
          </a:xfrm>
        </p:grpSpPr>
        <p:cxnSp>
          <p:nvCxnSpPr>
            <p:cNvPr id="38" name="Gerader Verbinder 37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Bogen 16"/>
          <p:cNvSpPr/>
          <p:nvPr/>
        </p:nvSpPr>
        <p:spPr bwMode="auto">
          <a:xfrm>
            <a:off x="5265308" y="2955218"/>
            <a:ext cx="914400" cy="914400"/>
          </a:xfrm>
          <a:prstGeom prst="arc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Freihandform 21"/>
          <p:cNvSpPr/>
          <p:nvPr/>
        </p:nvSpPr>
        <p:spPr bwMode="auto">
          <a:xfrm>
            <a:off x="2907719" y="2708940"/>
            <a:ext cx="3864077" cy="1017639"/>
          </a:xfrm>
          <a:custGeom>
            <a:avLst/>
            <a:gdLst>
              <a:gd name="connsiteX0" fmla="*/ 0 w 3864077"/>
              <a:gd name="connsiteY0" fmla="*/ 1017639 h 1017639"/>
              <a:gd name="connsiteX1" fmla="*/ 1061883 w 3864077"/>
              <a:gd name="connsiteY1" fmla="*/ 678426 h 1017639"/>
              <a:gd name="connsiteX2" fmla="*/ 2079522 w 3864077"/>
              <a:gd name="connsiteY2" fmla="*/ 331839 h 1017639"/>
              <a:gd name="connsiteX3" fmla="*/ 2971800 w 3864077"/>
              <a:gd name="connsiteY3" fmla="*/ 103239 h 1017639"/>
              <a:gd name="connsiteX4" fmla="*/ 3864077 w 3864077"/>
              <a:gd name="connsiteY4" fmla="*/ 0 h 1017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4077" h="1017639">
                <a:moveTo>
                  <a:pt x="0" y="1017639"/>
                </a:moveTo>
                <a:lnTo>
                  <a:pt x="1061883" y="678426"/>
                </a:lnTo>
                <a:cubicBezTo>
                  <a:pt x="1408470" y="564126"/>
                  <a:pt x="1761203" y="427703"/>
                  <a:pt x="2079522" y="331839"/>
                </a:cubicBezTo>
                <a:cubicBezTo>
                  <a:pt x="2397842" y="235974"/>
                  <a:pt x="2674374" y="158545"/>
                  <a:pt x="2971800" y="103239"/>
                </a:cubicBezTo>
                <a:cubicBezTo>
                  <a:pt x="3269226" y="47933"/>
                  <a:pt x="3566651" y="23966"/>
                  <a:pt x="3864077" y="0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4854810" y="3312089"/>
            <a:ext cx="1750934" cy="289185"/>
            <a:chOff x="6213024" y="2954514"/>
            <a:chExt cx="1750934" cy="289185"/>
          </a:xfrm>
        </p:grpSpPr>
        <p:sp>
          <p:nvSpPr>
            <p:cNvPr id="31" name="Abgerundetes Rechteck 30"/>
            <p:cNvSpPr/>
            <p:nvPr/>
          </p:nvSpPr>
          <p:spPr bwMode="auto">
            <a:xfrm>
              <a:off x="6213024" y="2968022"/>
              <a:ext cx="1750934" cy="275677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6213024" y="2954514"/>
              <a:ext cx="17377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e</a:t>
              </a:r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ms_age_window_thres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3543232" y="1883775"/>
            <a:ext cx="2752258" cy="501936"/>
            <a:chOff x="4049956" y="1962202"/>
            <a:chExt cx="2752258" cy="501936"/>
          </a:xfrm>
        </p:grpSpPr>
        <p:sp>
          <p:nvSpPr>
            <p:cNvPr id="35" name="Abgerundetes Rechteck 34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</a:t>
              </a:r>
              <a:r>
                <a:rPr lang="de-CH" sz="1200" dirty="0" smtClean="0">
                  <a:latin typeface="Calibri" panose="020F0502020204030204" pitchFamily="34" charset="0"/>
                </a:rPr>
                <a:t>Alter = 20, </a:t>
              </a:r>
              <a:br>
                <a:rPr lang="de-CH" sz="1200" dirty="0" smtClean="0">
                  <a:latin typeface="Calibri" panose="020F0502020204030204" pitchFamily="34" charset="0"/>
                </a:rPr>
              </a:br>
              <a:r>
                <a:rPr lang="de-CH" sz="1200" dirty="0" smtClean="0">
                  <a:latin typeface="Calibri" panose="020F0502020204030204" pitchFamily="34" charset="0"/>
                </a:rPr>
                <a:t>Geschlecht </a:t>
              </a:r>
              <a:r>
                <a:rPr lang="de-CH" sz="1200" dirty="0">
                  <a:latin typeface="Calibri" panose="020F0502020204030204" pitchFamily="34" charset="0"/>
                </a:rPr>
                <a:t>= weiblich, Heimat = Schweiz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031251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 smtClean="0">
                <a:solidFill>
                  <a:schemeClr val="bg1"/>
                </a:solidFill>
              </a:rPr>
              <a:t>Anteil (pro Quartier, Jahr, Alter, Herkunft)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 smtClean="0">
                <a:solidFill>
                  <a:schemeClr val="bg1"/>
                </a:solidFill>
              </a:rPr>
              <a:t>UMZUG AN ZUZUG*</a:t>
            </a:r>
            <a:endParaRPr lang="de-CH" sz="3200" b="1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332442930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Umzug an Zuzug*: Anteil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extfeld 1"/>
          <p:cNvSpPr txBox="1"/>
          <p:nvPr/>
        </p:nvSpPr>
        <p:spPr>
          <a:xfrm>
            <a:off x="251520" y="901404"/>
            <a:ext cx="889247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Idee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smtClean="0"/>
              <a:t>Umzug von Zuzug* abtrennen, v.a. damit Zuzug bekannt ist. 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smtClean="0"/>
              <a:t>Umzug (von welchem Quartier in welches Quartier) wird bewusst weggelassen (nicht genügend Datenpunkte für zuverlässige Schätzung; zudem geringe Nachfrage)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endParaRPr lang="de-CH" dirty="0" smtClean="0"/>
          </a:p>
          <a:p>
            <a:pPr marL="800100" lvl="1" indent="-342900">
              <a:buFont typeface="Symbol" panose="05050102010706020507" pitchFamily="18" charset="2"/>
              <a:buChar char="-"/>
            </a:pP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421376956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Umzug an Zuzug*: Anteil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extfeld 1"/>
          <p:cNvSpPr txBox="1"/>
          <p:nvPr/>
        </p:nvSpPr>
        <p:spPr>
          <a:xfrm>
            <a:off x="251520" y="901404"/>
            <a:ext cx="8892478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Vorgehen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smtClean="0"/>
              <a:t>Prüfen, ob (wie bisher) nicht nach Geschlecht unterschieden werden soll (ist bis auf Langstrasse, Ausländerinnen vs. Ausländer; wegen «Rotlichtmilieu»? Bei den Ausländerinnen ist der Anteil Umzug geringer als bei den Ausländern) der Fall.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smtClean="0"/>
              <a:t>Basisjahre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err="1"/>
              <a:t>a</a:t>
            </a:r>
            <a:r>
              <a:rPr lang="de-CH" dirty="0" err="1" smtClean="0"/>
              <a:t>ge-max</a:t>
            </a:r>
            <a:endParaRPr lang="de-CH" dirty="0" smtClean="0"/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smtClean="0"/>
              <a:t>Glätten nach Alter (Umzug und Zuzug*) für verschiedene Aggregationsstufen (</a:t>
            </a:r>
            <a:r>
              <a:rPr lang="de-CH" dirty="0" err="1" smtClean="0"/>
              <a:t>dyao</a:t>
            </a:r>
            <a:r>
              <a:rPr lang="de-CH" dirty="0" smtClean="0"/>
              <a:t>, </a:t>
            </a:r>
            <a:r>
              <a:rPr lang="de-CH" dirty="0" err="1" smtClean="0"/>
              <a:t>dao</a:t>
            </a:r>
            <a:r>
              <a:rPr lang="de-CH" dirty="0" smtClean="0"/>
              <a:t>)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err="1" smtClean="0"/>
              <a:t>Proportions</a:t>
            </a:r>
            <a:r>
              <a:rPr lang="de-CH" dirty="0" smtClean="0"/>
              <a:t> berechnen (</a:t>
            </a:r>
            <a:r>
              <a:rPr lang="de-CH" dirty="0" err="1" smtClean="0"/>
              <a:t>dyao</a:t>
            </a:r>
            <a:r>
              <a:rPr lang="de-CH" dirty="0" smtClean="0"/>
              <a:t>, </a:t>
            </a:r>
            <a:r>
              <a:rPr lang="de-CH" dirty="0" err="1"/>
              <a:t>dao</a:t>
            </a:r>
            <a:r>
              <a:rPr lang="de-CH" dirty="0"/>
              <a:t>)</a:t>
            </a:r>
            <a:endParaRPr lang="de-CH" dirty="0" smtClean="0"/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err="1" smtClean="0"/>
              <a:t>Proportions</a:t>
            </a:r>
            <a:r>
              <a:rPr lang="de-CH" dirty="0" smtClean="0"/>
              <a:t> gemäss den zwei Aggregationsstufen (</a:t>
            </a:r>
            <a:r>
              <a:rPr lang="de-CH" dirty="0" err="1" smtClean="0"/>
              <a:t>dyao</a:t>
            </a:r>
            <a:r>
              <a:rPr lang="de-CH" dirty="0" smtClean="0"/>
              <a:t>, </a:t>
            </a:r>
            <a:r>
              <a:rPr lang="de-CH" dirty="0" err="1" smtClean="0"/>
              <a:t>dao</a:t>
            </a:r>
            <a:r>
              <a:rPr lang="de-CH" dirty="0" smtClean="0"/>
              <a:t>) zusammenbringen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err="1" smtClean="0"/>
              <a:t>Constrained</a:t>
            </a:r>
            <a:r>
              <a:rPr lang="de-CH" dirty="0" smtClean="0"/>
              <a:t> </a:t>
            </a:r>
            <a:r>
              <a:rPr lang="de-CH" dirty="0" err="1" smtClean="0"/>
              <a:t>regression</a:t>
            </a:r>
            <a:endParaRPr lang="de-CH" dirty="0" smtClean="0"/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smtClean="0"/>
              <a:t>Altersjahre nach </a:t>
            </a:r>
            <a:r>
              <a:rPr lang="de-CH" dirty="0" err="1" smtClean="0"/>
              <a:t>age-max</a:t>
            </a:r>
            <a:endParaRPr lang="de-CH" dirty="0" smtClean="0"/>
          </a:p>
          <a:p>
            <a:pPr marL="800100" lvl="1" indent="-342900">
              <a:buFont typeface="Symbol" panose="05050102010706020507" pitchFamily="18" charset="2"/>
              <a:buChar char="-"/>
            </a:pPr>
            <a:endParaRPr lang="de-CH" dirty="0" smtClean="0"/>
          </a:p>
          <a:p>
            <a:pPr marL="800100" lvl="1" indent="-342900">
              <a:buFont typeface="Symbol" panose="05050102010706020507" pitchFamily="18" charset="2"/>
              <a:buChar char="-"/>
            </a:pP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2410473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DE" dirty="0"/>
              <a:t>Fit: gam</a:t>
            </a:r>
            <a:endParaRPr lang="de-CH" dirty="0"/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849739" y="1628801"/>
            <a:ext cx="5955797" cy="2448271"/>
          </a:xfrm>
          <a:prstGeom prst="roundRect">
            <a:avLst>
              <a:gd name="adj" fmla="val 356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2" name="Gekrümmte Verbindung 14">
            <a:extLst>
              <a:ext uri="{FF2B5EF4-FFF2-40B4-BE49-F238E27FC236}">
                <a16:creationId xmlns:a16="http://schemas.microsoft.com/office/drawing/2014/main" id="{A2527CFF-661B-4DB3-A465-70A38B357DE5}"/>
              </a:ext>
            </a:extLst>
          </p:cNvPr>
          <p:cNvCxnSpPr/>
          <p:nvPr/>
        </p:nvCxnSpPr>
        <p:spPr bwMode="auto">
          <a:xfrm>
            <a:off x="3310102" y="1822560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DA70B4BB-B5C2-4A39-9491-891A697A5B32}"/>
              </a:ext>
            </a:extLst>
          </p:cNvPr>
          <p:cNvCxnSpPr/>
          <p:nvPr/>
        </p:nvCxnSpPr>
        <p:spPr bwMode="auto">
          <a:xfrm>
            <a:off x="2847610" y="3666190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8C0252C3-ACD8-4592-BDB2-32762EB28599}"/>
              </a:ext>
            </a:extLst>
          </p:cNvPr>
          <p:cNvSpPr txBox="1"/>
          <p:nvPr/>
        </p:nvSpPr>
        <p:spPr>
          <a:xfrm>
            <a:off x="6247236" y="3656057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2A340028-7FC7-42CE-A430-36394E64781F}"/>
              </a:ext>
            </a:extLst>
          </p:cNvPr>
          <p:cNvCxnSpPr>
            <a:cxnSpLocks/>
          </p:cNvCxnSpPr>
          <p:nvPr/>
        </p:nvCxnSpPr>
        <p:spPr bwMode="auto">
          <a:xfrm flipV="1">
            <a:off x="3000010" y="2155667"/>
            <a:ext cx="0" cy="166292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1849739" y="210147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Fertilitätsrate</a:t>
            </a:r>
          </a:p>
        </p:txBody>
      </p:sp>
      <p:sp>
        <p:nvSpPr>
          <p:cNvPr id="50" name="Freihandform 15">
            <a:extLst>
              <a:ext uri="{FF2B5EF4-FFF2-40B4-BE49-F238E27FC236}">
                <a16:creationId xmlns:a16="http://schemas.microsoft.com/office/drawing/2014/main" id="{8F68BC71-207A-4BF6-94D5-C7DD197DC099}"/>
              </a:ext>
            </a:extLst>
          </p:cNvPr>
          <p:cNvSpPr/>
          <p:nvPr/>
        </p:nvSpPr>
        <p:spPr bwMode="auto">
          <a:xfrm>
            <a:off x="3284870" y="2380945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1" name="Freihandform 16">
            <a:extLst>
              <a:ext uri="{FF2B5EF4-FFF2-40B4-BE49-F238E27FC236}">
                <a16:creationId xmlns:a16="http://schemas.microsoft.com/office/drawing/2014/main" id="{3594E18A-6905-4F42-9F6F-92B0DA2925F5}"/>
              </a:ext>
            </a:extLst>
          </p:cNvPr>
          <p:cNvSpPr/>
          <p:nvPr/>
        </p:nvSpPr>
        <p:spPr bwMode="auto">
          <a:xfrm>
            <a:off x="3364296" y="2420888"/>
            <a:ext cx="2686188" cy="1076452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912147C0-88DA-48C7-A3F6-E6DAFA69360C}"/>
              </a:ext>
            </a:extLst>
          </p:cNvPr>
          <p:cNvCxnSpPr/>
          <p:nvPr/>
        </p:nvCxnSpPr>
        <p:spPr bwMode="auto">
          <a:xfrm>
            <a:off x="6143381" y="3441905"/>
            <a:ext cx="692292" cy="9236"/>
          </a:xfrm>
          <a:prstGeom prst="line">
            <a:avLst/>
          </a:prstGeom>
          <a:noFill/>
          <a:ln w="254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Gerader Verbinder 92">
            <a:extLst>
              <a:ext uri="{FF2B5EF4-FFF2-40B4-BE49-F238E27FC236}">
                <a16:creationId xmlns:a16="http://schemas.microsoft.com/office/drawing/2014/main" id="{6BC51205-B417-437C-BC3D-FFF19A9FC209}"/>
              </a:ext>
            </a:extLst>
          </p:cNvPr>
          <p:cNvCxnSpPr>
            <a:cxnSpLocks/>
          </p:cNvCxnSpPr>
          <p:nvPr/>
        </p:nvCxnSpPr>
        <p:spPr bwMode="auto">
          <a:xfrm>
            <a:off x="3072343" y="3446852"/>
            <a:ext cx="313845" cy="0"/>
          </a:xfrm>
          <a:prstGeom prst="line">
            <a:avLst/>
          </a:prstGeom>
          <a:noFill/>
          <a:ln w="254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0" name="Rechteck 59">
            <a:extLst>
              <a:ext uri="{FF2B5EF4-FFF2-40B4-BE49-F238E27FC236}">
                <a16:creationId xmlns:a16="http://schemas.microsoft.com/office/drawing/2014/main" id="{EA607D73-6879-44E1-9F49-FE7542B14C41}"/>
              </a:ext>
            </a:extLst>
          </p:cNvPr>
          <p:cNvSpPr/>
          <p:nvPr/>
        </p:nvSpPr>
        <p:spPr bwMode="auto">
          <a:xfrm>
            <a:off x="3382371" y="2591570"/>
            <a:ext cx="543478" cy="870178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Freihandform: Form 12">
            <a:extLst>
              <a:ext uri="{FF2B5EF4-FFF2-40B4-BE49-F238E27FC236}">
                <a16:creationId xmlns:a16="http://schemas.microsoft.com/office/drawing/2014/main" id="{7A5FE67F-F4A3-4A6D-88B5-B08115357005}"/>
              </a:ext>
            </a:extLst>
          </p:cNvPr>
          <p:cNvSpPr/>
          <p:nvPr/>
        </p:nvSpPr>
        <p:spPr bwMode="auto">
          <a:xfrm>
            <a:off x="3584739" y="2581619"/>
            <a:ext cx="336589" cy="471225"/>
          </a:xfrm>
          <a:custGeom>
            <a:avLst/>
            <a:gdLst>
              <a:gd name="connsiteX0" fmla="*/ 336589 w 336589"/>
              <a:gd name="connsiteY0" fmla="*/ 0 h 471225"/>
              <a:gd name="connsiteX1" fmla="*/ 117807 w 336589"/>
              <a:gd name="connsiteY1" fmla="*/ 151465 h 471225"/>
              <a:gd name="connsiteX2" fmla="*/ 0 w 336589"/>
              <a:gd name="connsiteY2" fmla="*/ 471225 h 47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589" h="471225">
                <a:moveTo>
                  <a:pt x="336589" y="0"/>
                </a:moveTo>
                <a:cubicBezTo>
                  <a:pt x="255247" y="36464"/>
                  <a:pt x="173905" y="72928"/>
                  <a:pt x="117807" y="151465"/>
                </a:cubicBezTo>
                <a:cubicBezTo>
                  <a:pt x="61709" y="230002"/>
                  <a:pt x="30854" y="350613"/>
                  <a:pt x="0" y="471225"/>
                </a:cubicBez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Freihandform: Form 22">
            <a:extLst>
              <a:ext uri="{FF2B5EF4-FFF2-40B4-BE49-F238E27FC236}">
                <a16:creationId xmlns:a16="http://schemas.microsoft.com/office/drawing/2014/main" id="{B07DEB94-F553-4F9C-ACED-1EA574AB0998}"/>
              </a:ext>
            </a:extLst>
          </p:cNvPr>
          <p:cNvSpPr/>
          <p:nvPr/>
        </p:nvSpPr>
        <p:spPr bwMode="auto">
          <a:xfrm>
            <a:off x="3332298" y="3052844"/>
            <a:ext cx="246832" cy="448785"/>
          </a:xfrm>
          <a:custGeom>
            <a:avLst/>
            <a:gdLst>
              <a:gd name="connsiteX0" fmla="*/ 246832 w 246832"/>
              <a:gd name="connsiteY0" fmla="*/ 0 h 448785"/>
              <a:gd name="connsiteX1" fmla="*/ 179514 w 246832"/>
              <a:gd name="connsiteY1" fmla="*/ 230002 h 448785"/>
              <a:gd name="connsiteX2" fmla="*/ 0 w 246832"/>
              <a:gd name="connsiteY2" fmla="*/ 448785 h 448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6832" h="448785">
                <a:moveTo>
                  <a:pt x="246832" y="0"/>
                </a:moveTo>
                <a:cubicBezTo>
                  <a:pt x="233742" y="77602"/>
                  <a:pt x="220653" y="155205"/>
                  <a:pt x="179514" y="230002"/>
                </a:cubicBezTo>
                <a:cubicBezTo>
                  <a:pt x="138375" y="304799"/>
                  <a:pt x="69187" y="376792"/>
                  <a:pt x="0" y="448785"/>
                </a:cubicBezTo>
              </a:path>
            </a:pathLst>
          </a:cu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A5B3BCF9-A3E4-4091-BF7D-9A793C6130EE}"/>
              </a:ext>
            </a:extLst>
          </p:cNvPr>
          <p:cNvSpPr/>
          <p:nvPr/>
        </p:nvSpPr>
        <p:spPr bwMode="auto">
          <a:xfrm>
            <a:off x="4999654" y="2855857"/>
            <a:ext cx="1143723" cy="725909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>
            <a:off x="5250855" y="2850890"/>
            <a:ext cx="437565" cy="347809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Freihandform: Form 19">
            <a:extLst>
              <a:ext uri="{FF2B5EF4-FFF2-40B4-BE49-F238E27FC236}">
                <a16:creationId xmlns:a16="http://schemas.microsoft.com/office/drawing/2014/main" id="{1D6E0B7E-0D90-4F37-A185-ABA61AA31719}"/>
              </a:ext>
            </a:extLst>
          </p:cNvPr>
          <p:cNvSpPr/>
          <p:nvPr/>
        </p:nvSpPr>
        <p:spPr bwMode="auto">
          <a:xfrm>
            <a:off x="5699640" y="3193089"/>
            <a:ext cx="448785" cy="252442"/>
          </a:xfrm>
          <a:custGeom>
            <a:avLst/>
            <a:gdLst>
              <a:gd name="connsiteX0" fmla="*/ 0 w 448785"/>
              <a:gd name="connsiteY0" fmla="*/ 0 h 252442"/>
              <a:gd name="connsiteX1" fmla="*/ 263661 w 448785"/>
              <a:gd name="connsiteY1" fmla="*/ 117806 h 252442"/>
              <a:gd name="connsiteX2" fmla="*/ 448785 w 448785"/>
              <a:gd name="connsiteY2" fmla="*/ 252442 h 252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8785" h="252442">
                <a:moveTo>
                  <a:pt x="0" y="0"/>
                </a:moveTo>
                <a:cubicBezTo>
                  <a:pt x="94432" y="37866"/>
                  <a:pt x="188864" y="75732"/>
                  <a:pt x="263661" y="117806"/>
                </a:cubicBezTo>
                <a:cubicBezTo>
                  <a:pt x="338458" y="159880"/>
                  <a:pt x="393621" y="206161"/>
                  <a:pt x="448785" y="252442"/>
                </a:cubicBezTo>
              </a:path>
            </a:pathLst>
          </a:cu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AE02B4C0-AFD5-44B6-8942-4FEAEA0B6F53}"/>
              </a:ext>
            </a:extLst>
          </p:cNvPr>
          <p:cNvSpPr/>
          <p:nvPr/>
        </p:nvSpPr>
        <p:spPr bwMode="auto">
          <a:xfrm>
            <a:off x="3292597" y="3461738"/>
            <a:ext cx="323161" cy="129264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Freihandform: Form 5">
            <a:extLst>
              <a:ext uri="{FF2B5EF4-FFF2-40B4-BE49-F238E27FC236}">
                <a16:creationId xmlns:a16="http://schemas.microsoft.com/office/drawing/2014/main" id="{F7F9ABD6-7929-4E00-93EA-1BF5557EA31C}"/>
              </a:ext>
            </a:extLst>
          </p:cNvPr>
          <p:cNvSpPr/>
          <p:nvPr/>
        </p:nvSpPr>
        <p:spPr bwMode="auto">
          <a:xfrm>
            <a:off x="3130277" y="2418666"/>
            <a:ext cx="3640771" cy="1037552"/>
          </a:xfrm>
          <a:custGeom>
            <a:avLst/>
            <a:gdLst>
              <a:gd name="connsiteX0" fmla="*/ 0 w 3640771"/>
              <a:gd name="connsiteY0" fmla="*/ 1026865 h 1037552"/>
              <a:gd name="connsiteX1" fmla="*/ 527323 w 3640771"/>
              <a:gd name="connsiteY1" fmla="*/ 561250 h 1037552"/>
              <a:gd name="connsiteX2" fmla="*/ 1150013 w 3640771"/>
              <a:gd name="connsiteY2" fmla="*/ 269 h 1037552"/>
              <a:gd name="connsiteX3" fmla="*/ 2417831 w 3640771"/>
              <a:gd name="connsiteY3" fmla="*/ 634178 h 1037552"/>
              <a:gd name="connsiteX4" fmla="*/ 3113448 w 3640771"/>
              <a:gd name="connsiteY4" fmla="*/ 987596 h 1037552"/>
              <a:gd name="connsiteX5" fmla="*/ 3640771 w 3640771"/>
              <a:gd name="connsiteY5" fmla="*/ 1026865 h 1037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0771" h="1037552">
                <a:moveTo>
                  <a:pt x="0" y="1026865"/>
                </a:moveTo>
                <a:lnTo>
                  <a:pt x="527323" y="561250"/>
                </a:lnTo>
                <a:cubicBezTo>
                  <a:pt x="718992" y="390151"/>
                  <a:pt x="834928" y="-11886"/>
                  <a:pt x="1150013" y="269"/>
                </a:cubicBezTo>
                <a:cubicBezTo>
                  <a:pt x="1465098" y="12424"/>
                  <a:pt x="2417831" y="634178"/>
                  <a:pt x="2417831" y="634178"/>
                </a:cubicBezTo>
                <a:cubicBezTo>
                  <a:pt x="2745070" y="798732"/>
                  <a:pt x="2909625" y="922148"/>
                  <a:pt x="3113448" y="987596"/>
                </a:cubicBezTo>
                <a:cubicBezTo>
                  <a:pt x="3317271" y="1053044"/>
                  <a:pt x="3479021" y="1039954"/>
                  <a:pt x="3640771" y="1026865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Abgerundetes Rechteck 17">
            <a:extLst>
              <a:ext uri="{FF2B5EF4-FFF2-40B4-BE49-F238E27FC236}">
                <a16:creationId xmlns:a16="http://schemas.microsoft.com/office/drawing/2014/main" id="{0E324E79-0CC8-4ED2-BC7D-2611C17CF6FF}"/>
              </a:ext>
            </a:extLst>
          </p:cNvPr>
          <p:cNvSpPr/>
          <p:nvPr/>
        </p:nvSpPr>
        <p:spPr bwMode="auto">
          <a:xfrm>
            <a:off x="3301877" y="1779319"/>
            <a:ext cx="3301616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BF6E069A-BBEF-4CE5-87C9-EF3AD29DC19C}"/>
              </a:ext>
            </a:extLst>
          </p:cNvPr>
          <p:cNvSpPr txBox="1"/>
          <p:nvPr/>
        </p:nvSpPr>
        <p:spPr>
          <a:xfrm>
            <a:off x="3284870" y="1783849"/>
            <a:ext cx="3294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Witikon, </a:t>
            </a:r>
            <a:r>
              <a:rPr lang="de-CH" sz="1200" dirty="0" smtClean="0">
                <a:latin typeface="Calibri" panose="020F0502020204030204" pitchFamily="34" charset="0"/>
              </a:rPr>
              <a:t>Jahr = 2019, Heimat </a:t>
            </a:r>
            <a:r>
              <a:rPr lang="de-CH" sz="1200" dirty="0">
                <a:latin typeface="Calibri" panose="020F0502020204030204" pitchFamily="34" charset="0"/>
              </a:rPr>
              <a:t>= Schweiz </a:t>
            </a:r>
          </a:p>
        </p:txBody>
      </p:sp>
    </p:spTree>
    <p:extLst>
      <p:ext uri="{BB962C8B-B14F-4D97-AF65-F5344CB8AC3E}">
        <p14:creationId xmlns:p14="http://schemas.microsoft.com/office/powerpoint/2010/main" val="76790718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bgerundetes Rechteck 40"/>
          <p:cNvSpPr/>
          <p:nvPr/>
        </p:nvSpPr>
        <p:spPr bwMode="auto">
          <a:xfrm>
            <a:off x="1835696" y="1196752"/>
            <a:ext cx="5429179" cy="4393188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6" name="Freihandform 85"/>
          <p:cNvSpPr/>
          <p:nvPr/>
        </p:nvSpPr>
        <p:spPr bwMode="auto">
          <a:xfrm>
            <a:off x="3099661" y="4140070"/>
            <a:ext cx="3056515" cy="1008362"/>
          </a:xfrm>
          <a:custGeom>
            <a:avLst/>
            <a:gdLst>
              <a:gd name="connsiteX0" fmla="*/ 0 w 3552092"/>
              <a:gd name="connsiteY0" fmla="*/ 943885 h 1008362"/>
              <a:gd name="connsiteX1" fmla="*/ 1213338 w 3552092"/>
              <a:gd name="connsiteY1" fmla="*/ 178 h 1008362"/>
              <a:gd name="connsiteX2" fmla="*/ 3552092 w 3552092"/>
              <a:gd name="connsiteY2" fmla="*/ 1008362 h 1008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52092" h="1008362">
                <a:moveTo>
                  <a:pt x="0" y="943885"/>
                </a:moveTo>
                <a:cubicBezTo>
                  <a:pt x="310661" y="466658"/>
                  <a:pt x="621323" y="-10568"/>
                  <a:pt x="1213338" y="178"/>
                </a:cubicBezTo>
                <a:cubicBezTo>
                  <a:pt x="1805353" y="10924"/>
                  <a:pt x="2678722" y="509643"/>
                  <a:pt x="3552092" y="1008362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Umzug: Filter über Alter (</a:t>
            </a:r>
            <a:r>
              <a:rPr lang="de-CH" dirty="0" smtClean="0"/>
              <a:t>Vergangenheit, </a:t>
            </a:r>
            <a:r>
              <a:rPr lang="de-CH" dirty="0" err="1" smtClean="0"/>
              <a:t>dyao</a:t>
            </a:r>
            <a:r>
              <a:rPr lang="de-CH" dirty="0" smtClean="0"/>
              <a:t>)</a:t>
            </a:r>
            <a:endParaRPr lang="de-CH" dirty="0"/>
          </a:p>
        </p:txBody>
      </p:sp>
      <p:sp>
        <p:nvSpPr>
          <p:cNvPr id="75" name="Textfeld 74"/>
          <p:cNvSpPr txBox="1"/>
          <p:nvPr/>
        </p:nvSpPr>
        <p:spPr>
          <a:xfrm>
            <a:off x="6255458" y="344487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sp>
        <p:nvSpPr>
          <p:cNvPr id="77" name="Textfeld 76"/>
          <p:cNvSpPr txBox="1"/>
          <p:nvPr/>
        </p:nvSpPr>
        <p:spPr>
          <a:xfrm>
            <a:off x="6251316" y="521463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086157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Gerade Verbindung mit Pfeil 79"/>
          <p:cNvCxnSpPr/>
          <p:nvPr/>
        </p:nvCxnSpPr>
        <p:spPr bwMode="auto">
          <a:xfrm flipV="1">
            <a:off x="2987922" y="3933892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889604" y="2008287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Umzüge</a:t>
            </a:r>
          </a:p>
        </p:txBody>
      </p:sp>
      <p:sp>
        <p:nvSpPr>
          <p:cNvPr id="82" name="Textfeld 81"/>
          <p:cNvSpPr txBox="1"/>
          <p:nvPr/>
        </p:nvSpPr>
        <p:spPr>
          <a:xfrm>
            <a:off x="1835697" y="3870892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Zuzüge*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46535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169764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Freihandform 83"/>
          <p:cNvSpPr/>
          <p:nvPr/>
        </p:nvSpPr>
        <p:spPr bwMode="auto">
          <a:xfrm>
            <a:off x="3298953" y="2304590"/>
            <a:ext cx="2485292" cy="1037497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97" name="Gruppieren 96"/>
          <p:cNvGrpSpPr/>
          <p:nvPr/>
        </p:nvGrpSpPr>
        <p:grpSpPr>
          <a:xfrm>
            <a:off x="3867030" y="2220441"/>
            <a:ext cx="653934" cy="291290"/>
            <a:chOff x="1325778" y="1558614"/>
            <a:chExt cx="653934" cy="291290"/>
          </a:xfrm>
        </p:grpSpPr>
        <p:cxnSp>
          <p:nvCxnSpPr>
            <p:cNvPr id="91" name="Gerader Verbinder 90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Gerader Verbinder 97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Gerader Verbinder 9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" name="Gruppieren 1"/>
          <p:cNvGrpSpPr/>
          <p:nvPr/>
        </p:nvGrpSpPr>
        <p:grpSpPr>
          <a:xfrm>
            <a:off x="3484260" y="1906784"/>
            <a:ext cx="1651700" cy="279867"/>
            <a:chOff x="3484260" y="1906784"/>
            <a:chExt cx="1651700" cy="279867"/>
          </a:xfrm>
        </p:grpSpPr>
        <p:sp>
          <p:nvSpPr>
            <p:cNvPr id="108" name="Abgerundetes Rechteck 107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9" name="Textfeld 108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rei_rel_span_dyao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111" name="Gruppieren 110"/>
          <p:cNvGrpSpPr/>
          <p:nvPr/>
        </p:nvGrpSpPr>
        <p:grpSpPr>
          <a:xfrm>
            <a:off x="3883601" y="4027471"/>
            <a:ext cx="653934" cy="291290"/>
            <a:chOff x="1325778" y="1558614"/>
            <a:chExt cx="653934" cy="291290"/>
          </a:xfrm>
        </p:grpSpPr>
        <p:cxnSp>
          <p:nvCxnSpPr>
            <p:cNvPr id="112" name="Gerader Verbinder 111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3" name="Gerader Verbinder 112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Gerader Verbinder 113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4" name="Abgerundetes Rechteck 33"/>
          <p:cNvSpPr/>
          <p:nvPr/>
        </p:nvSpPr>
        <p:spPr bwMode="auto">
          <a:xfrm>
            <a:off x="3203847" y="1366263"/>
            <a:ext cx="3240361" cy="334545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3193502" y="1385706"/>
            <a:ext cx="3311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Jahr  = </a:t>
            </a:r>
            <a:r>
              <a:rPr lang="de-CH" sz="1200" dirty="0" smtClean="0">
                <a:latin typeface="Calibri" panose="020F0502020204030204" pitchFamily="34" charset="0"/>
              </a:rPr>
              <a:t>2019, </a:t>
            </a:r>
            <a:r>
              <a:rPr lang="de-CH" sz="1200" dirty="0">
                <a:latin typeface="Calibri" panose="020F0502020204030204" pitchFamily="34" charset="0"/>
              </a:rPr>
              <a:t>Quartier = Höngg, Heimat = Schweiz</a:t>
            </a:r>
          </a:p>
        </p:txBody>
      </p:sp>
      <p:cxnSp>
        <p:nvCxnSpPr>
          <p:cNvPr id="37" name="Gerader Verbinder 36"/>
          <p:cNvCxnSpPr/>
          <p:nvPr/>
        </p:nvCxnSpPr>
        <p:spPr bwMode="auto">
          <a:xfrm>
            <a:off x="5500352" y="2093777"/>
            <a:ext cx="7752" cy="1342843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" name="Rechteck 3"/>
          <p:cNvSpPr/>
          <p:nvPr/>
        </p:nvSpPr>
        <p:spPr bwMode="auto">
          <a:xfrm>
            <a:off x="5508104" y="2086157"/>
            <a:ext cx="1224136" cy="135871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hteck 4"/>
          <p:cNvSpPr/>
          <p:nvPr/>
        </p:nvSpPr>
        <p:spPr bwMode="auto">
          <a:xfrm>
            <a:off x="5508104" y="2093777"/>
            <a:ext cx="1452184" cy="1358719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9" name="Gruppieren 38"/>
          <p:cNvGrpSpPr/>
          <p:nvPr/>
        </p:nvGrpSpPr>
        <p:grpSpPr>
          <a:xfrm>
            <a:off x="5547136" y="2152865"/>
            <a:ext cx="1401128" cy="289811"/>
            <a:chOff x="4895208" y="2320196"/>
            <a:chExt cx="1401128" cy="289811"/>
          </a:xfrm>
        </p:grpSpPr>
        <p:sp>
          <p:nvSpPr>
            <p:cNvPr id="40" name="Abgerundetes Rechteck 39"/>
            <p:cNvSpPr/>
            <p:nvPr/>
          </p:nvSpPr>
          <p:spPr bwMode="auto">
            <a:xfrm>
              <a:off x="4943203" y="2333008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4895208" y="2320196"/>
              <a:ext cx="1401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rei_age_max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43" name="Rechteck 42"/>
          <p:cNvSpPr/>
          <p:nvPr/>
        </p:nvSpPr>
        <p:spPr bwMode="auto">
          <a:xfrm>
            <a:off x="5500352" y="3891528"/>
            <a:ext cx="1452184" cy="1358719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5" name="Gerader Verbinder 44"/>
          <p:cNvCxnSpPr/>
          <p:nvPr/>
        </p:nvCxnSpPr>
        <p:spPr bwMode="auto">
          <a:xfrm>
            <a:off x="5508104" y="3894232"/>
            <a:ext cx="7752" cy="1342843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Gerade Verbindung mit Pfeil 43"/>
          <p:cNvCxnSpPr/>
          <p:nvPr/>
        </p:nvCxnSpPr>
        <p:spPr bwMode="auto">
          <a:xfrm>
            <a:off x="2855832" y="3455009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6" name="Gerade Verbindung mit Pfeil 75"/>
          <p:cNvCxnSpPr/>
          <p:nvPr/>
        </p:nvCxnSpPr>
        <p:spPr bwMode="auto">
          <a:xfrm>
            <a:off x="2855832" y="52505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46" name="Gruppieren 45"/>
          <p:cNvGrpSpPr/>
          <p:nvPr/>
        </p:nvGrpSpPr>
        <p:grpSpPr>
          <a:xfrm>
            <a:off x="5561958" y="3950021"/>
            <a:ext cx="1401128" cy="289811"/>
            <a:chOff x="4895208" y="2320196"/>
            <a:chExt cx="1401128" cy="289811"/>
          </a:xfrm>
        </p:grpSpPr>
        <p:sp>
          <p:nvSpPr>
            <p:cNvPr id="47" name="Abgerundetes Rechteck 46"/>
            <p:cNvSpPr/>
            <p:nvPr/>
          </p:nvSpPr>
          <p:spPr bwMode="auto">
            <a:xfrm>
              <a:off x="4943203" y="2333008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4895208" y="2320196"/>
              <a:ext cx="1401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rei_age_max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49" name="Gruppieren 48"/>
          <p:cNvGrpSpPr/>
          <p:nvPr/>
        </p:nvGrpSpPr>
        <p:grpSpPr>
          <a:xfrm>
            <a:off x="3464883" y="3646402"/>
            <a:ext cx="1795286" cy="279867"/>
            <a:chOff x="3484260" y="1906784"/>
            <a:chExt cx="1651700" cy="279867"/>
          </a:xfrm>
        </p:grpSpPr>
        <p:sp>
          <p:nvSpPr>
            <p:cNvPr id="50" name="Abgerundetes Rechteck 49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" name="Textfeld 50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rei_ims_span_dyao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255627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bgerundetes Rechteck 40"/>
          <p:cNvSpPr/>
          <p:nvPr/>
        </p:nvSpPr>
        <p:spPr bwMode="auto">
          <a:xfrm>
            <a:off x="1835696" y="1196752"/>
            <a:ext cx="5429179" cy="4393188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6" name="Freihandform 85"/>
          <p:cNvSpPr/>
          <p:nvPr/>
        </p:nvSpPr>
        <p:spPr bwMode="auto">
          <a:xfrm>
            <a:off x="3099661" y="4140070"/>
            <a:ext cx="3056515" cy="1008362"/>
          </a:xfrm>
          <a:custGeom>
            <a:avLst/>
            <a:gdLst>
              <a:gd name="connsiteX0" fmla="*/ 0 w 3552092"/>
              <a:gd name="connsiteY0" fmla="*/ 943885 h 1008362"/>
              <a:gd name="connsiteX1" fmla="*/ 1213338 w 3552092"/>
              <a:gd name="connsiteY1" fmla="*/ 178 h 1008362"/>
              <a:gd name="connsiteX2" fmla="*/ 3552092 w 3552092"/>
              <a:gd name="connsiteY2" fmla="*/ 1008362 h 1008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52092" h="1008362">
                <a:moveTo>
                  <a:pt x="0" y="943885"/>
                </a:moveTo>
                <a:cubicBezTo>
                  <a:pt x="310661" y="466658"/>
                  <a:pt x="621323" y="-10568"/>
                  <a:pt x="1213338" y="178"/>
                </a:cubicBezTo>
                <a:cubicBezTo>
                  <a:pt x="1805353" y="10924"/>
                  <a:pt x="2678722" y="509643"/>
                  <a:pt x="3552092" y="1008362"/>
                </a:cubicBez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Umzug: Filter über Alter (</a:t>
            </a:r>
            <a:r>
              <a:rPr lang="de-CH" dirty="0" smtClean="0"/>
              <a:t>Vergangenheit, </a:t>
            </a:r>
            <a:r>
              <a:rPr lang="de-CH" dirty="0" err="1" smtClean="0"/>
              <a:t>dao</a:t>
            </a:r>
            <a:r>
              <a:rPr lang="de-CH" dirty="0" smtClean="0"/>
              <a:t>)</a:t>
            </a:r>
            <a:endParaRPr lang="de-CH" dirty="0"/>
          </a:p>
        </p:txBody>
      </p:sp>
      <p:sp>
        <p:nvSpPr>
          <p:cNvPr id="75" name="Textfeld 74"/>
          <p:cNvSpPr txBox="1"/>
          <p:nvPr/>
        </p:nvSpPr>
        <p:spPr>
          <a:xfrm>
            <a:off x="6255458" y="344487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sp>
        <p:nvSpPr>
          <p:cNvPr id="77" name="Textfeld 76"/>
          <p:cNvSpPr txBox="1"/>
          <p:nvPr/>
        </p:nvSpPr>
        <p:spPr>
          <a:xfrm>
            <a:off x="6251316" y="521463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086157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Gerade Verbindung mit Pfeil 79"/>
          <p:cNvCxnSpPr/>
          <p:nvPr/>
        </p:nvCxnSpPr>
        <p:spPr bwMode="auto">
          <a:xfrm flipV="1">
            <a:off x="2987922" y="3933892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889604" y="2008287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Umzüge</a:t>
            </a:r>
          </a:p>
        </p:txBody>
      </p:sp>
      <p:sp>
        <p:nvSpPr>
          <p:cNvPr id="82" name="Textfeld 81"/>
          <p:cNvSpPr txBox="1"/>
          <p:nvPr/>
        </p:nvSpPr>
        <p:spPr>
          <a:xfrm>
            <a:off x="1835697" y="3870892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Zuzüge*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46535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169764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Freihandform 83"/>
          <p:cNvSpPr/>
          <p:nvPr/>
        </p:nvSpPr>
        <p:spPr bwMode="auto">
          <a:xfrm>
            <a:off x="3298953" y="2304590"/>
            <a:ext cx="2485292" cy="1037497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97" name="Gruppieren 96"/>
          <p:cNvGrpSpPr/>
          <p:nvPr/>
        </p:nvGrpSpPr>
        <p:grpSpPr>
          <a:xfrm>
            <a:off x="3867030" y="2220441"/>
            <a:ext cx="653934" cy="291290"/>
            <a:chOff x="1325778" y="1558614"/>
            <a:chExt cx="653934" cy="291290"/>
          </a:xfrm>
        </p:grpSpPr>
        <p:cxnSp>
          <p:nvCxnSpPr>
            <p:cNvPr id="91" name="Gerader Verbinder 90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Gerader Verbinder 97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Gerader Verbinder 9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" name="Gruppieren 1"/>
          <p:cNvGrpSpPr/>
          <p:nvPr/>
        </p:nvGrpSpPr>
        <p:grpSpPr>
          <a:xfrm>
            <a:off x="3484260" y="1906784"/>
            <a:ext cx="1651700" cy="279867"/>
            <a:chOff x="3484260" y="1906784"/>
            <a:chExt cx="1651700" cy="279867"/>
          </a:xfrm>
        </p:grpSpPr>
        <p:sp>
          <p:nvSpPr>
            <p:cNvPr id="108" name="Abgerundetes Rechteck 107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9" name="Textfeld 108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rei_rel_span_dao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111" name="Gruppieren 110"/>
          <p:cNvGrpSpPr/>
          <p:nvPr/>
        </p:nvGrpSpPr>
        <p:grpSpPr>
          <a:xfrm>
            <a:off x="3883601" y="4027471"/>
            <a:ext cx="653934" cy="291290"/>
            <a:chOff x="1325778" y="1558614"/>
            <a:chExt cx="653934" cy="291290"/>
          </a:xfrm>
        </p:grpSpPr>
        <p:cxnSp>
          <p:nvCxnSpPr>
            <p:cNvPr id="112" name="Gerader Verbinder 111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3" name="Gerader Verbinder 112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Gerader Verbinder 113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4" name="Abgerundetes Rechteck 33"/>
          <p:cNvSpPr/>
          <p:nvPr/>
        </p:nvSpPr>
        <p:spPr bwMode="auto">
          <a:xfrm>
            <a:off x="3635894" y="1366263"/>
            <a:ext cx="2520282" cy="334545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3635896" y="1385706"/>
            <a:ext cx="24752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>
                <a:latin typeface="Calibri" panose="020F0502020204030204" pitchFamily="34" charset="0"/>
              </a:rPr>
              <a:t>Quartier = </a:t>
            </a:r>
            <a:r>
              <a:rPr lang="de-CH" sz="1200" dirty="0" err="1" smtClean="0">
                <a:latin typeface="Calibri" panose="020F0502020204030204" pitchFamily="34" charset="0"/>
              </a:rPr>
              <a:t>Höngg</a:t>
            </a:r>
            <a:r>
              <a:rPr lang="de-CH" sz="1200" dirty="0" smtClean="0">
                <a:latin typeface="Calibri" panose="020F0502020204030204" pitchFamily="34" charset="0"/>
              </a:rPr>
              <a:t>, Heimat </a:t>
            </a:r>
            <a:r>
              <a:rPr lang="de-CH" sz="1200" dirty="0">
                <a:latin typeface="Calibri" panose="020F0502020204030204" pitchFamily="34" charset="0"/>
              </a:rPr>
              <a:t>= Schweiz</a:t>
            </a:r>
          </a:p>
        </p:txBody>
      </p:sp>
      <p:cxnSp>
        <p:nvCxnSpPr>
          <p:cNvPr id="37" name="Gerader Verbinder 36"/>
          <p:cNvCxnSpPr/>
          <p:nvPr/>
        </p:nvCxnSpPr>
        <p:spPr bwMode="auto">
          <a:xfrm>
            <a:off x="5500352" y="2093777"/>
            <a:ext cx="7752" cy="1342843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" name="Rechteck 3"/>
          <p:cNvSpPr/>
          <p:nvPr/>
        </p:nvSpPr>
        <p:spPr bwMode="auto">
          <a:xfrm>
            <a:off x="5508104" y="2086157"/>
            <a:ext cx="1224136" cy="135871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hteck 4"/>
          <p:cNvSpPr/>
          <p:nvPr/>
        </p:nvSpPr>
        <p:spPr bwMode="auto">
          <a:xfrm>
            <a:off x="5508104" y="2093777"/>
            <a:ext cx="1452184" cy="1358719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9" name="Gruppieren 38"/>
          <p:cNvGrpSpPr/>
          <p:nvPr/>
        </p:nvGrpSpPr>
        <p:grpSpPr>
          <a:xfrm>
            <a:off x="5547136" y="2152865"/>
            <a:ext cx="1401128" cy="289811"/>
            <a:chOff x="4895208" y="2320196"/>
            <a:chExt cx="1401128" cy="289811"/>
          </a:xfrm>
        </p:grpSpPr>
        <p:sp>
          <p:nvSpPr>
            <p:cNvPr id="40" name="Abgerundetes Rechteck 39"/>
            <p:cNvSpPr/>
            <p:nvPr/>
          </p:nvSpPr>
          <p:spPr bwMode="auto">
            <a:xfrm>
              <a:off x="4943203" y="2333008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4895208" y="2320196"/>
              <a:ext cx="1401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rei_age_max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43" name="Rechteck 42"/>
          <p:cNvSpPr/>
          <p:nvPr/>
        </p:nvSpPr>
        <p:spPr bwMode="auto">
          <a:xfrm>
            <a:off x="5500352" y="3891528"/>
            <a:ext cx="1452184" cy="1358719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5" name="Gerader Verbinder 44"/>
          <p:cNvCxnSpPr/>
          <p:nvPr/>
        </p:nvCxnSpPr>
        <p:spPr bwMode="auto">
          <a:xfrm>
            <a:off x="5508104" y="3894232"/>
            <a:ext cx="7752" cy="1342843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Gerade Verbindung mit Pfeil 43"/>
          <p:cNvCxnSpPr/>
          <p:nvPr/>
        </p:nvCxnSpPr>
        <p:spPr bwMode="auto">
          <a:xfrm>
            <a:off x="2855832" y="3455009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6" name="Gerade Verbindung mit Pfeil 75"/>
          <p:cNvCxnSpPr/>
          <p:nvPr/>
        </p:nvCxnSpPr>
        <p:spPr bwMode="auto">
          <a:xfrm>
            <a:off x="2855832" y="52505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46" name="Gruppieren 45"/>
          <p:cNvGrpSpPr/>
          <p:nvPr/>
        </p:nvGrpSpPr>
        <p:grpSpPr>
          <a:xfrm>
            <a:off x="5561958" y="3950021"/>
            <a:ext cx="1401128" cy="289811"/>
            <a:chOff x="4895208" y="2320196"/>
            <a:chExt cx="1401128" cy="289811"/>
          </a:xfrm>
        </p:grpSpPr>
        <p:sp>
          <p:nvSpPr>
            <p:cNvPr id="47" name="Abgerundetes Rechteck 46"/>
            <p:cNvSpPr/>
            <p:nvPr/>
          </p:nvSpPr>
          <p:spPr bwMode="auto">
            <a:xfrm>
              <a:off x="4943203" y="2333008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4895208" y="2320196"/>
              <a:ext cx="1401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rei_age_max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49" name="Gruppieren 48"/>
          <p:cNvGrpSpPr/>
          <p:nvPr/>
        </p:nvGrpSpPr>
        <p:grpSpPr>
          <a:xfrm>
            <a:off x="3464883" y="3646402"/>
            <a:ext cx="1795286" cy="279867"/>
            <a:chOff x="3484260" y="1906784"/>
            <a:chExt cx="1651700" cy="279867"/>
          </a:xfrm>
        </p:grpSpPr>
        <p:sp>
          <p:nvSpPr>
            <p:cNvPr id="50" name="Abgerundetes Rechteck 49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" name="Textfeld 50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rei_ims_span_dao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062427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bgerundetes Rechteck 40"/>
          <p:cNvSpPr/>
          <p:nvPr/>
        </p:nvSpPr>
        <p:spPr bwMode="auto">
          <a:xfrm>
            <a:off x="1029072" y="1196752"/>
            <a:ext cx="7215336" cy="4896544"/>
          </a:xfrm>
          <a:prstGeom prst="roundRect">
            <a:avLst>
              <a:gd name="adj" fmla="val 356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Freihandform 26"/>
          <p:cNvSpPr/>
          <p:nvPr/>
        </p:nvSpPr>
        <p:spPr bwMode="auto">
          <a:xfrm>
            <a:off x="3649785" y="1891323"/>
            <a:ext cx="3487328" cy="1428629"/>
          </a:xfrm>
          <a:custGeom>
            <a:avLst/>
            <a:gdLst>
              <a:gd name="connsiteX0" fmla="*/ 0 w 3602892"/>
              <a:gd name="connsiteY0" fmla="*/ 1195754 h 1428629"/>
              <a:gd name="connsiteX1" fmla="*/ 719015 w 3602892"/>
              <a:gd name="connsiteY1" fmla="*/ 1367692 h 1428629"/>
              <a:gd name="connsiteX2" fmla="*/ 1992923 w 3602892"/>
              <a:gd name="connsiteY2" fmla="*/ 281354 h 1428629"/>
              <a:gd name="connsiteX3" fmla="*/ 3602892 w 3602892"/>
              <a:gd name="connsiteY3" fmla="*/ 0 h 1428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2892" h="1428629">
                <a:moveTo>
                  <a:pt x="0" y="1195754"/>
                </a:moveTo>
                <a:cubicBezTo>
                  <a:pt x="193430" y="1357923"/>
                  <a:pt x="386861" y="1520092"/>
                  <a:pt x="719015" y="1367692"/>
                </a:cubicBezTo>
                <a:cubicBezTo>
                  <a:pt x="1051169" y="1215292"/>
                  <a:pt x="1512277" y="509303"/>
                  <a:pt x="1992923" y="281354"/>
                </a:cubicBezTo>
                <a:cubicBezTo>
                  <a:pt x="2473569" y="53405"/>
                  <a:pt x="3038230" y="26702"/>
                  <a:pt x="3602892" y="0"/>
                </a:cubicBezTo>
              </a:path>
            </a:pathLst>
          </a:custGeom>
          <a:noFill/>
          <a:ln w="2159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19209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Anteile (verschiedene Aggregationsstufen) zusammenbringen</a:t>
            </a:r>
            <a:endParaRPr lang="de-CH" dirty="0"/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4363010" y="4401458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A5C379F1-C10E-4743-A74E-206089F7AA11}"/>
              </a:ext>
            </a:extLst>
          </p:cNvPr>
          <p:cNvCxnSpPr/>
          <p:nvPr/>
        </p:nvCxnSpPr>
        <p:spPr bwMode="auto">
          <a:xfrm>
            <a:off x="3486100" y="5538398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437BCF95-1F60-4FFE-BECB-3BB9E1728460}"/>
              </a:ext>
            </a:extLst>
          </p:cNvPr>
          <p:cNvSpPr txBox="1"/>
          <p:nvPr/>
        </p:nvSpPr>
        <p:spPr>
          <a:xfrm>
            <a:off x="6885726" y="5528265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D8625426-D14B-49E2-8B9A-B28FA2D98E2C}"/>
              </a:ext>
            </a:extLst>
          </p:cNvPr>
          <p:cNvCxnSpPr/>
          <p:nvPr/>
        </p:nvCxnSpPr>
        <p:spPr bwMode="auto">
          <a:xfrm flipV="1">
            <a:off x="3638500" y="4169546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E363B311-2C5A-4044-9CE5-B4D54029FF2D}"/>
              </a:ext>
            </a:extLst>
          </p:cNvPr>
          <p:cNvSpPr txBox="1"/>
          <p:nvPr/>
        </p:nvSpPr>
        <p:spPr>
          <a:xfrm>
            <a:off x="1963215" y="4091676"/>
            <a:ext cx="1689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CH"/>
            </a:defPPr>
            <a:lvl1pPr algn="r">
              <a:defRPr sz="1200" b="1">
                <a:latin typeface="Calibri" panose="020F0502020204030204" pitchFamily="34" charset="0"/>
              </a:defRPr>
            </a:lvl1pPr>
          </a:lstStyle>
          <a:p>
            <a:r>
              <a:rPr lang="de-CH" dirty="0" smtClean="0"/>
              <a:t>Zuzug*</a:t>
            </a:r>
            <a:endParaRPr lang="de-CH" dirty="0"/>
          </a:p>
        </p:txBody>
      </p:sp>
      <p:cxnSp>
        <p:nvCxnSpPr>
          <p:cNvPr id="42" name="Gekrümmte Verbindung 14">
            <a:extLst>
              <a:ext uri="{FF2B5EF4-FFF2-40B4-BE49-F238E27FC236}">
                <a16:creationId xmlns:a16="http://schemas.microsoft.com/office/drawing/2014/main" id="{A2527CFF-661B-4DB3-A465-70A38B357DE5}"/>
              </a:ext>
            </a:extLst>
          </p:cNvPr>
          <p:cNvCxnSpPr/>
          <p:nvPr/>
        </p:nvCxnSpPr>
        <p:spPr bwMode="auto">
          <a:xfrm>
            <a:off x="3958174" y="1534528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DA70B4BB-B5C2-4A39-9491-891A697A5B32}"/>
              </a:ext>
            </a:extLst>
          </p:cNvPr>
          <p:cNvCxnSpPr/>
          <p:nvPr/>
        </p:nvCxnSpPr>
        <p:spPr bwMode="auto">
          <a:xfrm>
            <a:off x="3495682" y="3378158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8C0252C3-ACD8-4592-BDB2-32762EB28599}"/>
              </a:ext>
            </a:extLst>
          </p:cNvPr>
          <p:cNvSpPr txBox="1"/>
          <p:nvPr/>
        </p:nvSpPr>
        <p:spPr>
          <a:xfrm>
            <a:off x="6895308" y="3368025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2A340028-7FC7-42CE-A430-36394E64781F}"/>
              </a:ext>
            </a:extLst>
          </p:cNvPr>
          <p:cNvCxnSpPr>
            <a:cxnSpLocks/>
          </p:cNvCxnSpPr>
          <p:nvPr/>
        </p:nvCxnSpPr>
        <p:spPr bwMode="auto">
          <a:xfrm flipV="1">
            <a:off x="3648082" y="1867635"/>
            <a:ext cx="0" cy="166292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2497811" y="1813438"/>
            <a:ext cx="113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Anteil </a:t>
            </a:r>
            <a:br>
              <a:rPr lang="de-CH" sz="1200" b="1" dirty="0" smtClean="0">
                <a:latin typeface="Calibri" panose="020F0502020204030204" pitchFamily="34" charset="0"/>
              </a:rPr>
            </a:br>
            <a:r>
              <a:rPr lang="de-CH" sz="1200" b="1" dirty="0" smtClean="0">
                <a:latin typeface="Calibri" panose="020F0502020204030204" pitchFamily="34" charset="0"/>
              </a:rPr>
              <a:t>(Umzug an Zuzug*)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sp>
        <p:nvSpPr>
          <p:cNvPr id="50" name="Freihandform 15">
            <a:extLst>
              <a:ext uri="{FF2B5EF4-FFF2-40B4-BE49-F238E27FC236}">
                <a16:creationId xmlns:a16="http://schemas.microsoft.com/office/drawing/2014/main" id="{8F68BC71-207A-4BF6-94D5-C7DD197DC099}"/>
              </a:ext>
            </a:extLst>
          </p:cNvPr>
          <p:cNvSpPr/>
          <p:nvPr/>
        </p:nvSpPr>
        <p:spPr bwMode="auto">
          <a:xfrm>
            <a:off x="3932942" y="2092913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 rot="10175063">
            <a:off x="6473620" y="1881241"/>
            <a:ext cx="670429" cy="89111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794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Freihandform 83"/>
          <p:cNvSpPr/>
          <p:nvPr/>
        </p:nvSpPr>
        <p:spPr bwMode="auto">
          <a:xfrm>
            <a:off x="3649785" y="4283580"/>
            <a:ext cx="3496797" cy="1089636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Abgerundetes Rechteck 17">
            <a:extLst>
              <a:ext uri="{FF2B5EF4-FFF2-40B4-BE49-F238E27FC236}">
                <a16:creationId xmlns:a16="http://schemas.microsoft.com/office/drawing/2014/main" id="{0E324E79-0CC8-4ED2-BC7D-2611C17CF6FF}"/>
              </a:ext>
            </a:extLst>
          </p:cNvPr>
          <p:cNvSpPr/>
          <p:nvPr/>
        </p:nvSpPr>
        <p:spPr bwMode="auto">
          <a:xfrm>
            <a:off x="4078696" y="1340768"/>
            <a:ext cx="3301616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BF6E069A-BBEF-4CE5-87C9-EF3AD29DC19C}"/>
              </a:ext>
            </a:extLst>
          </p:cNvPr>
          <p:cNvSpPr txBox="1"/>
          <p:nvPr/>
        </p:nvSpPr>
        <p:spPr>
          <a:xfrm>
            <a:off x="4061689" y="1345298"/>
            <a:ext cx="3294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Witikon, </a:t>
            </a:r>
            <a:r>
              <a:rPr lang="de-CH" sz="1200" dirty="0" smtClean="0">
                <a:latin typeface="Calibri" panose="020F0502020204030204" pitchFamily="34" charset="0"/>
              </a:rPr>
              <a:t>Jahr = 2019, Heimat </a:t>
            </a:r>
            <a:r>
              <a:rPr lang="de-CH" sz="1200" dirty="0">
                <a:latin typeface="Calibri" panose="020F0502020204030204" pitchFamily="34" charset="0"/>
              </a:rPr>
              <a:t>= Schweiz </a:t>
            </a:r>
          </a:p>
        </p:txBody>
      </p:sp>
      <p:cxnSp>
        <p:nvCxnSpPr>
          <p:cNvPr id="62" name="Gerader Verbinder 61"/>
          <p:cNvCxnSpPr/>
          <p:nvPr/>
        </p:nvCxnSpPr>
        <p:spPr bwMode="auto">
          <a:xfrm flipV="1">
            <a:off x="3658810" y="4941168"/>
            <a:ext cx="3865518" cy="13598"/>
          </a:xfrm>
          <a:prstGeom prst="line">
            <a:avLst/>
          </a:prstGeom>
          <a:noFill/>
          <a:ln w="381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Rechteck 27"/>
          <p:cNvSpPr/>
          <p:nvPr/>
        </p:nvSpPr>
        <p:spPr bwMode="auto">
          <a:xfrm>
            <a:off x="7380312" y="3933056"/>
            <a:ext cx="648072" cy="160534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6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 rot="554409">
            <a:off x="3632168" y="3114078"/>
            <a:ext cx="349317" cy="169987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794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81" name="Gerader Verbinder 80"/>
          <p:cNvCxnSpPr/>
          <p:nvPr/>
        </p:nvCxnSpPr>
        <p:spPr bwMode="auto">
          <a:xfrm>
            <a:off x="6464093" y="1735825"/>
            <a:ext cx="9045" cy="3818397"/>
          </a:xfrm>
          <a:prstGeom prst="line">
            <a:avLst/>
          </a:prstGeom>
          <a:noFill/>
          <a:ln w="38100" cap="flat" cmpd="sng" algn="ctr">
            <a:solidFill>
              <a:srgbClr val="6699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82" name="Gerader Verbinder 81"/>
          <p:cNvCxnSpPr/>
          <p:nvPr/>
        </p:nvCxnSpPr>
        <p:spPr bwMode="auto">
          <a:xfrm>
            <a:off x="3948009" y="1735825"/>
            <a:ext cx="9045" cy="3818397"/>
          </a:xfrm>
          <a:prstGeom prst="line">
            <a:avLst/>
          </a:prstGeom>
          <a:noFill/>
          <a:ln w="38100" cap="flat" cmpd="sng" algn="ctr">
            <a:solidFill>
              <a:srgbClr val="6699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2" name="Gruppieren 1"/>
          <p:cNvGrpSpPr/>
          <p:nvPr/>
        </p:nvGrpSpPr>
        <p:grpSpPr>
          <a:xfrm>
            <a:off x="1750530" y="4815483"/>
            <a:ext cx="1840603" cy="293146"/>
            <a:chOff x="1688010" y="4725552"/>
            <a:chExt cx="1840603" cy="293146"/>
          </a:xfrm>
        </p:grpSpPr>
        <p:sp>
          <p:nvSpPr>
            <p:cNvPr id="85" name="Abgerundetes Rechteck 29">
              <a:extLst>
                <a:ext uri="{FF2B5EF4-FFF2-40B4-BE49-F238E27FC236}">
                  <a16:creationId xmlns:a16="http://schemas.microsoft.com/office/drawing/2014/main" id="{250E5F2E-76C7-453B-9F7B-1300311FCF42}"/>
                </a:ext>
              </a:extLst>
            </p:cNvPr>
            <p:cNvSpPr/>
            <p:nvPr/>
          </p:nvSpPr>
          <p:spPr bwMode="auto">
            <a:xfrm>
              <a:off x="1716050" y="4741699"/>
              <a:ext cx="1579470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6" name="Textfeld 85">
              <a:extLst>
                <a:ext uri="{FF2B5EF4-FFF2-40B4-BE49-F238E27FC236}">
                  <a16:creationId xmlns:a16="http://schemas.microsoft.com/office/drawing/2014/main" id="{AC55CF38-B64B-489A-837F-23F19AE7D42C}"/>
                </a:ext>
              </a:extLst>
            </p:cNvPr>
            <p:cNvSpPr txBox="1"/>
            <p:nvPr/>
          </p:nvSpPr>
          <p:spPr>
            <a:xfrm>
              <a:off x="1688010" y="4725552"/>
              <a:ext cx="16631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rei_ims_thres_y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87" name="Pfeil nach unten 34">
              <a:extLst>
                <a:ext uri="{FF2B5EF4-FFF2-40B4-BE49-F238E27FC236}">
                  <a16:creationId xmlns:a16="http://schemas.microsoft.com/office/drawing/2014/main" id="{40D3211C-8E86-475C-B955-6913421DDDED}"/>
                </a:ext>
              </a:extLst>
            </p:cNvPr>
            <p:cNvSpPr/>
            <p:nvPr/>
          </p:nvSpPr>
          <p:spPr bwMode="auto">
            <a:xfrm rot="5400000" flipV="1">
              <a:off x="3290403" y="4751520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673416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bgerundetes Rechteck 40"/>
          <p:cNvSpPr/>
          <p:nvPr/>
        </p:nvSpPr>
        <p:spPr bwMode="auto">
          <a:xfrm>
            <a:off x="1763688" y="1542142"/>
            <a:ext cx="5746597" cy="4032448"/>
          </a:xfrm>
          <a:prstGeom prst="roundRect">
            <a:avLst>
              <a:gd name="adj" fmla="val 356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Freihandform 26"/>
          <p:cNvSpPr/>
          <p:nvPr/>
        </p:nvSpPr>
        <p:spPr bwMode="auto">
          <a:xfrm>
            <a:off x="2915663" y="3172817"/>
            <a:ext cx="3487328" cy="1428629"/>
          </a:xfrm>
          <a:custGeom>
            <a:avLst/>
            <a:gdLst>
              <a:gd name="connsiteX0" fmla="*/ 0 w 3602892"/>
              <a:gd name="connsiteY0" fmla="*/ 1195754 h 1428629"/>
              <a:gd name="connsiteX1" fmla="*/ 719015 w 3602892"/>
              <a:gd name="connsiteY1" fmla="*/ 1367692 h 1428629"/>
              <a:gd name="connsiteX2" fmla="*/ 1992923 w 3602892"/>
              <a:gd name="connsiteY2" fmla="*/ 281354 h 1428629"/>
              <a:gd name="connsiteX3" fmla="*/ 3602892 w 3602892"/>
              <a:gd name="connsiteY3" fmla="*/ 0 h 1428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2892" h="1428629">
                <a:moveTo>
                  <a:pt x="0" y="1195754"/>
                </a:moveTo>
                <a:cubicBezTo>
                  <a:pt x="193430" y="1357923"/>
                  <a:pt x="386861" y="1520092"/>
                  <a:pt x="719015" y="1367692"/>
                </a:cubicBezTo>
                <a:cubicBezTo>
                  <a:pt x="1051169" y="1215292"/>
                  <a:pt x="1512277" y="509303"/>
                  <a:pt x="1992923" y="281354"/>
                </a:cubicBezTo>
                <a:cubicBezTo>
                  <a:pt x="2473569" y="53405"/>
                  <a:pt x="3038230" y="26702"/>
                  <a:pt x="3602892" y="0"/>
                </a:cubicBezTo>
              </a:path>
            </a:pathLst>
          </a:custGeom>
          <a:noFill/>
          <a:ln w="2159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19209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Glätten</a:t>
            </a:r>
            <a:endParaRPr lang="de-CH" dirty="0"/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4363010" y="5394920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krümmte Verbindung 14">
            <a:extLst>
              <a:ext uri="{FF2B5EF4-FFF2-40B4-BE49-F238E27FC236}">
                <a16:creationId xmlns:a16="http://schemas.microsoft.com/office/drawing/2014/main" id="{A2527CFF-661B-4DB3-A465-70A38B357DE5}"/>
              </a:ext>
            </a:extLst>
          </p:cNvPr>
          <p:cNvCxnSpPr/>
          <p:nvPr/>
        </p:nvCxnSpPr>
        <p:spPr bwMode="auto">
          <a:xfrm>
            <a:off x="3224052" y="2816022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DA70B4BB-B5C2-4A39-9491-891A697A5B32}"/>
              </a:ext>
            </a:extLst>
          </p:cNvPr>
          <p:cNvCxnSpPr/>
          <p:nvPr/>
        </p:nvCxnSpPr>
        <p:spPr bwMode="auto">
          <a:xfrm>
            <a:off x="2761560" y="465965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8C0252C3-ACD8-4592-BDB2-32762EB28599}"/>
              </a:ext>
            </a:extLst>
          </p:cNvPr>
          <p:cNvSpPr txBox="1"/>
          <p:nvPr/>
        </p:nvSpPr>
        <p:spPr>
          <a:xfrm>
            <a:off x="6161186" y="464951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2A340028-7FC7-42CE-A430-36394E64781F}"/>
              </a:ext>
            </a:extLst>
          </p:cNvPr>
          <p:cNvCxnSpPr>
            <a:cxnSpLocks/>
          </p:cNvCxnSpPr>
          <p:nvPr/>
        </p:nvCxnSpPr>
        <p:spPr bwMode="auto">
          <a:xfrm flipV="1">
            <a:off x="2913960" y="3149129"/>
            <a:ext cx="0" cy="166292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1763689" y="3068805"/>
            <a:ext cx="113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Anteil </a:t>
            </a:r>
            <a:br>
              <a:rPr lang="de-CH" sz="1200" b="1" dirty="0" smtClean="0">
                <a:latin typeface="Calibri" panose="020F0502020204030204" pitchFamily="34" charset="0"/>
              </a:rPr>
            </a:br>
            <a:r>
              <a:rPr lang="de-CH" sz="1200" b="1" dirty="0" smtClean="0">
                <a:latin typeface="Calibri" panose="020F0502020204030204" pitchFamily="34" charset="0"/>
              </a:rPr>
              <a:t>(Umzug an Zuzug*)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sp>
        <p:nvSpPr>
          <p:cNvPr id="50" name="Freihandform 15">
            <a:extLst>
              <a:ext uri="{FF2B5EF4-FFF2-40B4-BE49-F238E27FC236}">
                <a16:creationId xmlns:a16="http://schemas.microsoft.com/office/drawing/2014/main" id="{8F68BC71-207A-4BF6-94D5-C7DD197DC099}"/>
              </a:ext>
            </a:extLst>
          </p:cNvPr>
          <p:cNvSpPr/>
          <p:nvPr/>
        </p:nvSpPr>
        <p:spPr bwMode="auto">
          <a:xfrm>
            <a:off x="3198820" y="337440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 rot="10175063">
            <a:off x="5739301" y="3163068"/>
            <a:ext cx="666979" cy="86613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794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Abgerundetes Rechteck 17">
            <a:extLst>
              <a:ext uri="{FF2B5EF4-FFF2-40B4-BE49-F238E27FC236}">
                <a16:creationId xmlns:a16="http://schemas.microsoft.com/office/drawing/2014/main" id="{0E324E79-0CC8-4ED2-BC7D-2611C17CF6FF}"/>
              </a:ext>
            </a:extLst>
          </p:cNvPr>
          <p:cNvSpPr/>
          <p:nvPr/>
        </p:nvSpPr>
        <p:spPr bwMode="auto">
          <a:xfrm>
            <a:off x="3148847" y="1758166"/>
            <a:ext cx="3301616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BF6E069A-BBEF-4CE5-87C9-EF3AD29DC19C}"/>
              </a:ext>
            </a:extLst>
          </p:cNvPr>
          <p:cNvSpPr txBox="1"/>
          <p:nvPr/>
        </p:nvSpPr>
        <p:spPr>
          <a:xfrm>
            <a:off x="3131840" y="1762696"/>
            <a:ext cx="3294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Witikon, </a:t>
            </a:r>
            <a:r>
              <a:rPr lang="de-CH" sz="1200" dirty="0" smtClean="0">
                <a:latin typeface="Calibri" panose="020F0502020204030204" pitchFamily="34" charset="0"/>
              </a:rPr>
              <a:t>Jahr = 2019, Heimat </a:t>
            </a:r>
            <a:r>
              <a:rPr lang="de-CH" sz="1200" dirty="0">
                <a:latin typeface="Calibri" panose="020F0502020204030204" pitchFamily="34" charset="0"/>
              </a:rPr>
              <a:t>= Schweiz </a:t>
            </a:r>
          </a:p>
        </p:txBody>
      </p:sp>
      <p:sp>
        <p:nvSpPr>
          <p:cNvPr id="28" name="Rechteck 27"/>
          <p:cNvSpPr/>
          <p:nvPr/>
        </p:nvSpPr>
        <p:spPr bwMode="auto">
          <a:xfrm>
            <a:off x="7380312" y="3933056"/>
            <a:ext cx="648072" cy="160534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6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 rot="554409">
            <a:off x="2918050" y="4406478"/>
            <a:ext cx="285532" cy="135358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794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9" name="Gruppieren 38"/>
          <p:cNvGrpSpPr/>
          <p:nvPr/>
        </p:nvGrpSpPr>
        <p:grpSpPr>
          <a:xfrm>
            <a:off x="4306698" y="3425742"/>
            <a:ext cx="653934" cy="291290"/>
            <a:chOff x="1325778" y="1558614"/>
            <a:chExt cx="653934" cy="291290"/>
          </a:xfrm>
        </p:grpSpPr>
        <p:cxnSp>
          <p:nvCxnSpPr>
            <p:cNvPr id="40" name="Gerader Verbinder 39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Gerader Verbinder 42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Gerader Verbinder 43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5" name="Gruppieren 44"/>
          <p:cNvGrpSpPr/>
          <p:nvPr/>
        </p:nvGrpSpPr>
        <p:grpSpPr>
          <a:xfrm>
            <a:off x="3779912" y="2852936"/>
            <a:ext cx="1651700" cy="279867"/>
            <a:chOff x="3484260" y="1906784"/>
            <a:chExt cx="1651700" cy="279867"/>
          </a:xfrm>
        </p:grpSpPr>
        <p:sp>
          <p:nvSpPr>
            <p:cNvPr id="51" name="Abgerundetes Rechteck 50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2" name="Textfeld 51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rei_prop_span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134026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256785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Trend </a:t>
            </a:r>
            <a:r>
              <a:rPr lang="de-CH" dirty="0"/>
              <a:t>und Mittel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971600" y="1124744"/>
            <a:ext cx="7059157" cy="4536504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3459743" y="2780928"/>
            <a:ext cx="3628390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3298073" y="4653136"/>
            <a:ext cx="379006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6081345" y="465313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758815" y="417078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3735333" y="295824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1145651" y="3038096"/>
            <a:ext cx="1879497" cy="318896"/>
            <a:chOff x="1145651" y="3038096"/>
            <a:chExt cx="1879497" cy="318896"/>
          </a:xfrm>
        </p:grpSpPr>
        <p:sp>
          <p:nvSpPr>
            <p:cNvPr id="30" name="Abgerundetes Rechteck 29"/>
            <p:cNvSpPr/>
            <p:nvPr/>
          </p:nvSpPr>
          <p:spPr bwMode="auto">
            <a:xfrm>
              <a:off x="1145651" y="3049320"/>
              <a:ext cx="1827945" cy="307672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1145651" y="3038096"/>
              <a:ext cx="18794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rei_thres_percent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5" name="Freihandform 4"/>
          <p:cNvSpPr/>
          <p:nvPr/>
        </p:nvSpPr>
        <p:spPr bwMode="auto">
          <a:xfrm>
            <a:off x="3650015" y="3235379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/>
          <p:nvPr/>
        </p:nvCxnSpPr>
        <p:spPr bwMode="auto">
          <a:xfrm>
            <a:off x="3633849" y="3573016"/>
            <a:ext cx="3454284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Textfeld 40"/>
          <p:cNvSpPr txBox="1"/>
          <p:nvPr/>
        </p:nvSpPr>
        <p:spPr>
          <a:xfrm>
            <a:off x="6784227" y="342194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Mittelwert</a:t>
            </a:r>
          </a:p>
        </p:txBody>
      </p:sp>
      <p:cxnSp>
        <p:nvCxnSpPr>
          <p:cNvPr id="42" name="Gerader Verbinder 41"/>
          <p:cNvCxnSpPr/>
          <p:nvPr/>
        </p:nvCxnSpPr>
        <p:spPr bwMode="auto">
          <a:xfrm flipV="1">
            <a:off x="3650015" y="2660553"/>
            <a:ext cx="3422932" cy="1150892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Textfeld 44"/>
          <p:cNvSpPr txBox="1"/>
          <p:nvPr/>
        </p:nvSpPr>
        <p:spPr>
          <a:xfrm>
            <a:off x="6999175" y="2527233"/>
            <a:ext cx="580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Trend</a:t>
            </a:r>
          </a:p>
        </p:txBody>
      </p:sp>
      <p:sp>
        <p:nvSpPr>
          <p:cNvPr id="47" name="Geschweifte Klammer rechts 46"/>
          <p:cNvSpPr/>
          <p:nvPr/>
        </p:nvSpPr>
        <p:spPr bwMode="auto">
          <a:xfrm flipH="1">
            <a:off x="3070022" y="2788720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0" name="Gerader Verbinder 49"/>
          <p:cNvCxnSpPr/>
          <p:nvPr/>
        </p:nvCxnSpPr>
        <p:spPr bwMode="auto">
          <a:xfrm flipV="1">
            <a:off x="3459743" y="4365104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3459743" y="2780928"/>
            <a:ext cx="3613204" cy="7793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3459743" y="1484784"/>
            <a:ext cx="5178" cy="331236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7" name="Geschweifte Klammer rechts 56"/>
          <p:cNvSpPr/>
          <p:nvPr/>
        </p:nvSpPr>
        <p:spPr bwMode="auto">
          <a:xfrm flipH="1">
            <a:off x="3058376" y="3571282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2" name="Gerader Verbinder 61"/>
          <p:cNvCxnSpPr/>
          <p:nvPr/>
        </p:nvCxnSpPr>
        <p:spPr bwMode="auto">
          <a:xfrm flipH="1">
            <a:off x="5950345" y="3212976"/>
            <a:ext cx="1822" cy="365902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Gerader Verbinder 62"/>
          <p:cNvCxnSpPr/>
          <p:nvPr/>
        </p:nvCxnSpPr>
        <p:spPr bwMode="auto">
          <a:xfrm rot="5400000">
            <a:off x="5950345" y="3070782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Gerader Verbinder 63"/>
          <p:cNvCxnSpPr/>
          <p:nvPr/>
        </p:nvCxnSpPr>
        <p:spPr bwMode="auto">
          <a:xfrm rot="5400000">
            <a:off x="5952167" y="3436684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9" name="Gruppieren 8"/>
          <p:cNvGrpSpPr/>
          <p:nvPr/>
        </p:nvGrpSpPr>
        <p:grpSpPr>
          <a:xfrm>
            <a:off x="6166369" y="3066485"/>
            <a:ext cx="1750934" cy="289185"/>
            <a:chOff x="6166369" y="3066485"/>
            <a:chExt cx="1750934" cy="289185"/>
          </a:xfrm>
        </p:grpSpPr>
        <p:sp>
          <p:nvSpPr>
            <p:cNvPr id="68" name="Abgerundetes Rechteck 67"/>
            <p:cNvSpPr/>
            <p:nvPr/>
          </p:nvSpPr>
          <p:spPr bwMode="auto">
            <a:xfrm>
              <a:off x="6166369" y="3079993"/>
              <a:ext cx="1750934" cy="275677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6232911" y="3066485"/>
              <a:ext cx="16711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rei_ims_prop_trend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4" name="Gruppieren 33"/>
          <p:cNvGrpSpPr/>
          <p:nvPr/>
        </p:nvGrpSpPr>
        <p:grpSpPr>
          <a:xfrm>
            <a:off x="3835966" y="1412776"/>
            <a:ext cx="2752258" cy="501936"/>
            <a:chOff x="4049956" y="1962202"/>
            <a:chExt cx="2752258" cy="501936"/>
          </a:xfrm>
        </p:grpSpPr>
        <p:sp>
          <p:nvSpPr>
            <p:cNvPr id="35" name="Abgerundetes Rechteck 34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</a:t>
              </a:r>
              <a:r>
                <a:rPr lang="de-CH" sz="1200" dirty="0" smtClean="0">
                  <a:latin typeface="Calibri" panose="020F0502020204030204" pitchFamily="34" charset="0"/>
                </a:rPr>
                <a:t>Alter = 20, </a:t>
              </a:r>
              <a:br>
                <a:rPr lang="de-CH" sz="1200" dirty="0" smtClean="0">
                  <a:latin typeface="Calibri" panose="020F0502020204030204" pitchFamily="34" charset="0"/>
                </a:rPr>
              </a:br>
              <a:r>
                <a:rPr lang="de-CH" sz="1200" dirty="0" smtClean="0">
                  <a:latin typeface="Calibri" panose="020F0502020204030204" pitchFamily="34" charset="0"/>
                </a:rPr>
                <a:t>Heimat </a:t>
              </a:r>
              <a:r>
                <a:rPr lang="de-CH" sz="1200" dirty="0">
                  <a:latin typeface="Calibri" panose="020F0502020204030204" pitchFamily="34" charset="0"/>
                </a:rPr>
                <a:t>= Schweiz  </a:t>
              </a:r>
            </a:p>
          </p:txBody>
        </p:sp>
      </p:grpSp>
      <p:grpSp>
        <p:nvGrpSpPr>
          <p:cNvPr id="39" name="Gruppieren 38"/>
          <p:cNvGrpSpPr/>
          <p:nvPr/>
        </p:nvGrpSpPr>
        <p:grpSpPr>
          <a:xfrm>
            <a:off x="1394431" y="4517829"/>
            <a:ext cx="1864007" cy="290902"/>
            <a:chOff x="967969" y="2849221"/>
            <a:chExt cx="1660121" cy="290902"/>
          </a:xfrm>
        </p:grpSpPr>
        <p:sp>
          <p:nvSpPr>
            <p:cNvPr id="40" name="Abgerundetes Rechteck 39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rei_lower_thres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cxnSp>
        <p:nvCxnSpPr>
          <p:cNvPr id="44" name="Gerader Verbinder 43"/>
          <p:cNvCxnSpPr/>
          <p:nvPr/>
        </p:nvCxnSpPr>
        <p:spPr bwMode="auto">
          <a:xfrm flipV="1">
            <a:off x="3463658" y="4647496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Textfeld 36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2267744" y="1412776"/>
            <a:ext cx="113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Anteil </a:t>
            </a:r>
            <a:br>
              <a:rPr lang="de-CH" sz="1200" b="1" dirty="0" smtClean="0">
                <a:latin typeface="Calibri" panose="020F0502020204030204" pitchFamily="34" charset="0"/>
              </a:rPr>
            </a:br>
            <a:r>
              <a:rPr lang="de-CH" sz="1200" b="1" dirty="0" smtClean="0">
                <a:latin typeface="Calibri" panose="020F0502020204030204" pitchFamily="34" charset="0"/>
              </a:rPr>
              <a:t>(Umzug an Zuzug*)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cxnSp>
        <p:nvCxnSpPr>
          <p:cNvPr id="38" name="Gerader Verbinder 37"/>
          <p:cNvCxnSpPr/>
          <p:nvPr/>
        </p:nvCxnSpPr>
        <p:spPr bwMode="auto">
          <a:xfrm flipV="1">
            <a:off x="3440116" y="2348880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46" name="Gruppieren 45"/>
          <p:cNvGrpSpPr/>
          <p:nvPr/>
        </p:nvGrpSpPr>
        <p:grpSpPr>
          <a:xfrm>
            <a:off x="1426808" y="2221686"/>
            <a:ext cx="1864007" cy="290902"/>
            <a:chOff x="967969" y="2849221"/>
            <a:chExt cx="1660121" cy="290902"/>
          </a:xfrm>
        </p:grpSpPr>
        <p:sp>
          <p:nvSpPr>
            <p:cNvPr id="48" name="Abgerundetes Rechteck 47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2" name="Textfeld 51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rei_upper_thres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331191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472809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Filter </a:t>
            </a:r>
            <a:r>
              <a:rPr lang="de-CH" dirty="0"/>
              <a:t>für Knickpunkt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1574800" y="1700808"/>
            <a:ext cx="5733504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2702698" y="2708920"/>
            <a:ext cx="4074778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2541028" y="4581128"/>
            <a:ext cx="4236448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5788416" y="458112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001770" y="409877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2978288" y="288623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2892970" y="3163371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>
            <a:endCxn id="49" idx="3"/>
          </p:cNvCxnSpPr>
          <p:nvPr/>
        </p:nvCxnSpPr>
        <p:spPr bwMode="auto">
          <a:xfrm>
            <a:off x="2876804" y="3501008"/>
            <a:ext cx="3900672" cy="5517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rader Verbinder 41"/>
          <p:cNvCxnSpPr/>
          <p:nvPr/>
        </p:nvCxnSpPr>
        <p:spPr bwMode="auto">
          <a:xfrm flipV="1">
            <a:off x="2892970" y="2420888"/>
            <a:ext cx="3884506" cy="1318549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Gerader Verbinder 49"/>
          <p:cNvCxnSpPr/>
          <p:nvPr/>
        </p:nvCxnSpPr>
        <p:spPr bwMode="auto">
          <a:xfrm>
            <a:off x="2702698" y="4298736"/>
            <a:ext cx="4074778" cy="53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2702698" y="2708920"/>
            <a:ext cx="4074778" cy="77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2702698" y="2420888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7" name="Gruppieren 36"/>
          <p:cNvGrpSpPr/>
          <p:nvPr/>
        </p:nvGrpSpPr>
        <p:grpSpPr>
          <a:xfrm>
            <a:off x="5497436" y="2955218"/>
            <a:ext cx="653934" cy="291290"/>
            <a:chOff x="1325778" y="1558614"/>
            <a:chExt cx="653934" cy="291290"/>
          </a:xfrm>
        </p:grpSpPr>
        <p:cxnSp>
          <p:nvCxnSpPr>
            <p:cNvPr id="38" name="Gerader Verbinder 37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Bogen 16"/>
          <p:cNvSpPr/>
          <p:nvPr/>
        </p:nvSpPr>
        <p:spPr bwMode="auto">
          <a:xfrm>
            <a:off x="5265308" y="2955218"/>
            <a:ext cx="914400" cy="914400"/>
          </a:xfrm>
          <a:prstGeom prst="arc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Freihandform 21"/>
          <p:cNvSpPr/>
          <p:nvPr/>
        </p:nvSpPr>
        <p:spPr bwMode="auto">
          <a:xfrm>
            <a:off x="2907719" y="2708940"/>
            <a:ext cx="3864077" cy="1017639"/>
          </a:xfrm>
          <a:custGeom>
            <a:avLst/>
            <a:gdLst>
              <a:gd name="connsiteX0" fmla="*/ 0 w 3864077"/>
              <a:gd name="connsiteY0" fmla="*/ 1017639 h 1017639"/>
              <a:gd name="connsiteX1" fmla="*/ 1061883 w 3864077"/>
              <a:gd name="connsiteY1" fmla="*/ 678426 h 1017639"/>
              <a:gd name="connsiteX2" fmla="*/ 2079522 w 3864077"/>
              <a:gd name="connsiteY2" fmla="*/ 331839 h 1017639"/>
              <a:gd name="connsiteX3" fmla="*/ 2971800 w 3864077"/>
              <a:gd name="connsiteY3" fmla="*/ 103239 h 1017639"/>
              <a:gd name="connsiteX4" fmla="*/ 3864077 w 3864077"/>
              <a:gd name="connsiteY4" fmla="*/ 0 h 1017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4077" h="1017639">
                <a:moveTo>
                  <a:pt x="0" y="1017639"/>
                </a:moveTo>
                <a:lnTo>
                  <a:pt x="1061883" y="678426"/>
                </a:lnTo>
                <a:cubicBezTo>
                  <a:pt x="1408470" y="564126"/>
                  <a:pt x="1761203" y="427703"/>
                  <a:pt x="2079522" y="331839"/>
                </a:cubicBezTo>
                <a:cubicBezTo>
                  <a:pt x="2397842" y="235974"/>
                  <a:pt x="2674374" y="158545"/>
                  <a:pt x="2971800" y="103239"/>
                </a:cubicBezTo>
                <a:cubicBezTo>
                  <a:pt x="3269226" y="47933"/>
                  <a:pt x="3566651" y="23966"/>
                  <a:pt x="3864077" y="0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4854810" y="3312089"/>
            <a:ext cx="1750934" cy="289185"/>
            <a:chOff x="6213024" y="2954514"/>
            <a:chExt cx="1750934" cy="289185"/>
          </a:xfrm>
        </p:grpSpPr>
        <p:sp>
          <p:nvSpPr>
            <p:cNvPr id="31" name="Abgerundetes Rechteck 30"/>
            <p:cNvSpPr/>
            <p:nvPr/>
          </p:nvSpPr>
          <p:spPr bwMode="auto">
            <a:xfrm>
              <a:off x="6213024" y="2968022"/>
              <a:ext cx="1750934" cy="275677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6213024" y="2954514"/>
              <a:ext cx="17377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rei_window_thres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3543232" y="1883775"/>
            <a:ext cx="2752258" cy="501936"/>
            <a:chOff x="4049956" y="1962202"/>
            <a:chExt cx="2752258" cy="501936"/>
          </a:xfrm>
        </p:grpSpPr>
        <p:sp>
          <p:nvSpPr>
            <p:cNvPr id="35" name="Abgerundetes Rechteck 34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</a:t>
              </a:r>
              <a:r>
                <a:rPr lang="de-CH" sz="1200" dirty="0" smtClean="0">
                  <a:latin typeface="Calibri" panose="020F0502020204030204" pitchFamily="34" charset="0"/>
                </a:rPr>
                <a:t>Alter = 20, </a:t>
              </a:r>
              <a:br>
                <a:rPr lang="de-CH" sz="1200" dirty="0" smtClean="0">
                  <a:latin typeface="Calibri" panose="020F0502020204030204" pitchFamily="34" charset="0"/>
                </a:rPr>
              </a:br>
              <a:r>
                <a:rPr lang="de-CH" sz="1200" dirty="0" smtClean="0">
                  <a:latin typeface="Calibri" panose="020F0502020204030204" pitchFamily="34" charset="0"/>
                </a:rPr>
                <a:t>Heimat </a:t>
              </a:r>
              <a:r>
                <a:rPr lang="de-CH" sz="1200" dirty="0">
                  <a:latin typeface="Calibri" panose="020F0502020204030204" pitchFamily="34" charset="0"/>
                </a:rPr>
                <a:t>= Schweiz  </a:t>
              </a:r>
            </a:p>
          </p:txBody>
        </p:sp>
      </p:grpSp>
      <p:sp>
        <p:nvSpPr>
          <p:cNvPr id="30" name="Textfeld 29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1514043" y="2348841"/>
            <a:ext cx="113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Anteil </a:t>
            </a:r>
            <a:br>
              <a:rPr lang="de-CH" sz="1200" b="1" dirty="0" smtClean="0">
                <a:latin typeface="Calibri" panose="020F0502020204030204" pitchFamily="34" charset="0"/>
              </a:rPr>
            </a:br>
            <a:r>
              <a:rPr lang="de-CH" sz="1200" b="1" dirty="0" smtClean="0">
                <a:latin typeface="Calibri" panose="020F0502020204030204" pitchFamily="34" charset="0"/>
              </a:rPr>
              <a:t>(Umzug an Zuzug*)</a:t>
            </a:r>
            <a:endParaRPr lang="de-CH" sz="12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17798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bgerundetes Rechteck 40"/>
          <p:cNvSpPr/>
          <p:nvPr/>
        </p:nvSpPr>
        <p:spPr bwMode="auto">
          <a:xfrm>
            <a:off x="1763688" y="1412776"/>
            <a:ext cx="5746597" cy="3477550"/>
          </a:xfrm>
          <a:prstGeom prst="roundRect">
            <a:avLst>
              <a:gd name="adj" fmla="val 356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Freihandform 26"/>
          <p:cNvSpPr/>
          <p:nvPr/>
        </p:nvSpPr>
        <p:spPr bwMode="auto">
          <a:xfrm>
            <a:off x="2915663" y="2346357"/>
            <a:ext cx="3542174" cy="1621765"/>
          </a:xfrm>
          <a:custGeom>
            <a:avLst/>
            <a:gdLst>
              <a:gd name="connsiteX0" fmla="*/ 0 w 3602892"/>
              <a:gd name="connsiteY0" fmla="*/ 1195754 h 1428629"/>
              <a:gd name="connsiteX1" fmla="*/ 719015 w 3602892"/>
              <a:gd name="connsiteY1" fmla="*/ 1367692 h 1428629"/>
              <a:gd name="connsiteX2" fmla="*/ 1992923 w 3602892"/>
              <a:gd name="connsiteY2" fmla="*/ 281354 h 1428629"/>
              <a:gd name="connsiteX3" fmla="*/ 3602892 w 3602892"/>
              <a:gd name="connsiteY3" fmla="*/ 0 h 1428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2892" h="1428629">
                <a:moveTo>
                  <a:pt x="0" y="1195754"/>
                </a:moveTo>
                <a:cubicBezTo>
                  <a:pt x="193430" y="1357923"/>
                  <a:pt x="386861" y="1520092"/>
                  <a:pt x="719015" y="1367692"/>
                </a:cubicBezTo>
                <a:cubicBezTo>
                  <a:pt x="1051169" y="1215292"/>
                  <a:pt x="1512277" y="509303"/>
                  <a:pt x="1992923" y="281354"/>
                </a:cubicBezTo>
                <a:cubicBezTo>
                  <a:pt x="2473569" y="53405"/>
                  <a:pt x="3038230" y="26702"/>
                  <a:pt x="3602892" y="0"/>
                </a:cubicBezTo>
              </a:path>
            </a:pathLst>
          </a:custGeom>
          <a:noFill/>
          <a:ln w="2159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19209"/>
            <a:ext cx="8544817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Mit Werten über dem Altersgrenzwert, dann glätten</a:t>
            </a:r>
            <a:endParaRPr lang="de-CH" dirty="0"/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4363010" y="5394920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krümmte Verbindung 14">
            <a:extLst>
              <a:ext uri="{FF2B5EF4-FFF2-40B4-BE49-F238E27FC236}">
                <a16:creationId xmlns:a16="http://schemas.microsoft.com/office/drawing/2014/main" id="{A2527CFF-661B-4DB3-A465-70A38B357DE5}"/>
              </a:ext>
            </a:extLst>
          </p:cNvPr>
          <p:cNvCxnSpPr/>
          <p:nvPr/>
        </p:nvCxnSpPr>
        <p:spPr bwMode="auto">
          <a:xfrm>
            <a:off x="3224052" y="2167950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DA70B4BB-B5C2-4A39-9491-891A697A5B32}"/>
              </a:ext>
            </a:extLst>
          </p:cNvPr>
          <p:cNvCxnSpPr/>
          <p:nvPr/>
        </p:nvCxnSpPr>
        <p:spPr bwMode="auto">
          <a:xfrm>
            <a:off x="2761560" y="4011580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8C0252C3-ACD8-4592-BDB2-32762EB28599}"/>
              </a:ext>
            </a:extLst>
          </p:cNvPr>
          <p:cNvSpPr txBox="1"/>
          <p:nvPr/>
        </p:nvSpPr>
        <p:spPr>
          <a:xfrm>
            <a:off x="6161186" y="4001447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2A340028-7FC7-42CE-A430-36394E64781F}"/>
              </a:ext>
            </a:extLst>
          </p:cNvPr>
          <p:cNvCxnSpPr>
            <a:cxnSpLocks/>
          </p:cNvCxnSpPr>
          <p:nvPr/>
        </p:nvCxnSpPr>
        <p:spPr bwMode="auto">
          <a:xfrm flipV="1">
            <a:off x="2913960" y="2501057"/>
            <a:ext cx="0" cy="166292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1763689" y="2420733"/>
            <a:ext cx="113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Anteil </a:t>
            </a:r>
            <a:br>
              <a:rPr lang="de-CH" sz="1200" b="1" dirty="0" smtClean="0">
                <a:latin typeface="Calibri" panose="020F0502020204030204" pitchFamily="34" charset="0"/>
              </a:rPr>
            </a:br>
            <a:r>
              <a:rPr lang="de-CH" sz="1200" b="1" dirty="0" smtClean="0">
                <a:latin typeface="Calibri" panose="020F0502020204030204" pitchFamily="34" charset="0"/>
              </a:rPr>
              <a:t>(Umzug an Zuzug*)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sp>
        <p:nvSpPr>
          <p:cNvPr id="50" name="Freihandform 15">
            <a:extLst>
              <a:ext uri="{FF2B5EF4-FFF2-40B4-BE49-F238E27FC236}">
                <a16:creationId xmlns:a16="http://schemas.microsoft.com/office/drawing/2014/main" id="{8F68BC71-207A-4BF6-94D5-C7DD197DC099}"/>
              </a:ext>
            </a:extLst>
          </p:cNvPr>
          <p:cNvSpPr/>
          <p:nvPr/>
        </p:nvSpPr>
        <p:spPr bwMode="auto">
          <a:xfrm>
            <a:off x="3198820" y="2726335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Abgerundetes Rechteck 17">
            <a:extLst>
              <a:ext uri="{FF2B5EF4-FFF2-40B4-BE49-F238E27FC236}">
                <a16:creationId xmlns:a16="http://schemas.microsoft.com/office/drawing/2014/main" id="{0E324E79-0CC8-4ED2-BC7D-2611C17CF6FF}"/>
              </a:ext>
            </a:extLst>
          </p:cNvPr>
          <p:cNvSpPr/>
          <p:nvPr/>
        </p:nvSpPr>
        <p:spPr bwMode="auto">
          <a:xfrm>
            <a:off x="3214600" y="1779319"/>
            <a:ext cx="3301616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BF6E069A-BBEF-4CE5-87C9-EF3AD29DC19C}"/>
              </a:ext>
            </a:extLst>
          </p:cNvPr>
          <p:cNvSpPr txBox="1"/>
          <p:nvPr/>
        </p:nvSpPr>
        <p:spPr>
          <a:xfrm>
            <a:off x="3197593" y="1783849"/>
            <a:ext cx="3294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Witikon, </a:t>
            </a:r>
            <a:r>
              <a:rPr lang="de-CH" sz="1200" dirty="0" smtClean="0">
                <a:latin typeface="Calibri" panose="020F0502020204030204" pitchFamily="34" charset="0"/>
              </a:rPr>
              <a:t>Jahr = 2019, Heimat </a:t>
            </a:r>
            <a:r>
              <a:rPr lang="de-CH" sz="1200" dirty="0">
                <a:latin typeface="Calibri" panose="020F0502020204030204" pitchFamily="34" charset="0"/>
              </a:rPr>
              <a:t>= Schweiz </a:t>
            </a:r>
          </a:p>
        </p:txBody>
      </p:sp>
      <p:grpSp>
        <p:nvGrpSpPr>
          <p:cNvPr id="39" name="Gruppieren 38"/>
          <p:cNvGrpSpPr/>
          <p:nvPr/>
        </p:nvGrpSpPr>
        <p:grpSpPr>
          <a:xfrm>
            <a:off x="3541485" y="3493869"/>
            <a:ext cx="653934" cy="291290"/>
            <a:chOff x="1325778" y="1558614"/>
            <a:chExt cx="653934" cy="291290"/>
          </a:xfrm>
        </p:grpSpPr>
        <p:cxnSp>
          <p:nvCxnSpPr>
            <p:cNvPr id="40" name="Gerader Verbinder 39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Gerader Verbinder 42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Gerader Verbinder 43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" name="Rechteck 1"/>
          <p:cNvSpPr/>
          <p:nvPr/>
        </p:nvSpPr>
        <p:spPr bwMode="auto">
          <a:xfrm>
            <a:off x="4850520" y="2181352"/>
            <a:ext cx="1726332" cy="60397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45" name="Gruppieren 44"/>
          <p:cNvGrpSpPr/>
          <p:nvPr/>
        </p:nvGrpSpPr>
        <p:grpSpPr>
          <a:xfrm>
            <a:off x="3000011" y="3106075"/>
            <a:ext cx="1651700" cy="279867"/>
            <a:chOff x="3484260" y="1906784"/>
            <a:chExt cx="1651700" cy="279867"/>
          </a:xfrm>
        </p:grpSpPr>
        <p:sp>
          <p:nvSpPr>
            <p:cNvPr id="51" name="Abgerundetes Rechteck 50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2" name="Textfeld 51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rei_pred_span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3" name="Gruppieren 32"/>
          <p:cNvGrpSpPr/>
          <p:nvPr/>
        </p:nvGrpSpPr>
        <p:grpSpPr>
          <a:xfrm>
            <a:off x="4169448" y="4265276"/>
            <a:ext cx="1401128" cy="289811"/>
            <a:chOff x="4895208" y="2320196"/>
            <a:chExt cx="1401128" cy="289811"/>
          </a:xfrm>
        </p:grpSpPr>
        <p:sp>
          <p:nvSpPr>
            <p:cNvPr id="34" name="Abgerundetes Rechteck 33"/>
            <p:cNvSpPr/>
            <p:nvPr/>
          </p:nvSpPr>
          <p:spPr bwMode="auto">
            <a:xfrm>
              <a:off x="4943203" y="2333008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4895208" y="2320196"/>
              <a:ext cx="1401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rei_age_max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32" name="Rechteck 31"/>
          <p:cNvSpPr/>
          <p:nvPr/>
        </p:nvSpPr>
        <p:spPr bwMode="auto">
          <a:xfrm>
            <a:off x="4844373" y="2686798"/>
            <a:ext cx="1473104" cy="1325621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" name="Gerader Verbinder 3"/>
          <p:cNvCxnSpPr/>
          <p:nvPr/>
        </p:nvCxnSpPr>
        <p:spPr bwMode="auto">
          <a:xfrm>
            <a:off x="4845284" y="2673782"/>
            <a:ext cx="1475083" cy="0"/>
          </a:xfrm>
          <a:prstGeom prst="line">
            <a:avLst/>
          </a:prstGeom>
          <a:noFill/>
          <a:ln w="2159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Pfeil nach unten 34">
            <a:extLst>
              <a:ext uri="{FF2B5EF4-FFF2-40B4-BE49-F238E27FC236}">
                <a16:creationId xmlns:a16="http://schemas.microsoft.com/office/drawing/2014/main" id="{40D3211C-8E86-475C-B955-6913421DDDED}"/>
              </a:ext>
            </a:extLst>
          </p:cNvPr>
          <p:cNvSpPr/>
          <p:nvPr/>
        </p:nvSpPr>
        <p:spPr bwMode="auto">
          <a:xfrm flipV="1">
            <a:off x="4736361" y="4049002"/>
            <a:ext cx="216024" cy="260397"/>
          </a:xfrm>
          <a:prstGeom prst="downArrow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41204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 smtClean="0">
                <a:solidFill>
                  <a:schemeClr val="bg1"/>
                </a:solidFill>
              </a:rPr>
              <a:t>Anteil (pro Quartier, Jahr, Alter, Herkunft)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 smtClean="0">
                <a:solidFill>
                  <a:schemeClr val="bg1"/>
                </a:solidFill>
              </a:rPr>
              <a:t>UMZUG AN WEGZUG*</a:t>
            </a:r>
            <a:endParaRPr lang="de-CH" sz="3200" b="1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646426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bgerundetes Rechteck 40"/>
          <p:cNvSpPr/>
          <p:nvPr/>
        </p:nvSpPr>
        <p:spPr bwMode="auto">
          <a:xfrm>
            <a:off x="1835696" y="1196752"/>
            <a:ext cx="5429179" cy="4393188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6" name="Freihandform 85"/>
          <p:cNvSpPr/>
          <p:nvPr/>
        </p:nvSpPr>
        <p:spPr bwMode="auto">
          <a:xfrm>
            <a:off x="3099661" y="4140070"/>
            <a:ext cx="3056515" cy="1008362"/>
          </a:xfrm>
          <a:custGeom>
            <a:avLst/>
            <a:gdLst>
              <a:gd name="connsiteX0" fmla="*/ 0 w 3552092"/>
              <a:gd name="connsiteY0" fmla="*/ 943885 h 1008362"/>
              <a:gd name="connsiteX1" fmla="*/ 1213338 w 3552092"/>
              <a:gd name="connsiteY1" fmla="*/ 178 h 1008362"/>
              <a:gd name="connsiteX2" fmla="*/ 3552092 w 3552092"/>
              <a:gd name="connsiteY2" fmla="*/ 1008362 h 1008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52092" h="1008362">
                <a:moveTo>
                  <a:pt x="0" y="943885"/>
                </a:moveTo>
                <a:cubicBezTo>
                  <a:pt x="310661" y="466658"/>
                  <a:pt x="621323" y="-10568"/>
                  <a:pt x="1213338" y="178"/>
                </a:cubicBezTo>
                <a:cubicBezTo>
                  <a:pt x="1805353" y="10924"/>
                  <a:pt x="2678722" y="509643"/>
                  <a:pt x="3552092" y="1008362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Umzug: Filter über Alter (</a:t>
            </a:r>
            <a:r>
              <a:rPr lang="de-CH" dirty="0" smtClean="0"/>
              <a:t>Vergangenheit, </a:t>
            </a:r>
            <a:r>
              <a:rPr lang="de-CH" dirty="0" err="1" smtClean="0"/>
              <a:t>dyao</a:t>
            </a:r>
            <a:r>
              <a:rPr lang="de-CH" dirty="0" smtClean="0"/>
              <a:t>)</a:t>
            </a:r>
            <a:endParaRPr lang="de-CH" dirty="0"/>
          </a:p>
        </p:txBody>
      </p:sp>
      <p:sp>
        <p:nvSpPr>
          <p:cNvPr id="75" name="Textfeld 74"/>
          <p:cNvSpPr txBox="1"/>
          <p:nvPr/>
        </p:nvSpPr>
        <p:spPr>
          <a:xfrm>
            <a:off x="6255458" y="344487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sp>
        <p:nvSpPr>
          <p:cNvPr id="77" name="Textfeld 76"/>
          <p:cNvSpPr txBox="1"/>
          <p:nvPr/>
        </p:nvSpPr>
        <p:spPr>
          <a:xfrm>
            <a:off x="6251316" y="521463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086157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Gerade Verbindung mit Pfeil 79"/>
          <p:cNvCxnSpPr/>
          <p:nvPr/>
        </p:nvCxnSpPr>
        <p:spPr bwMode="auto">
          <a:xfrm flipV="1">
            <a:off x="2987922" y="3933892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889604" y="2008287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Umzüge</a:t>
            </a:r>
          </a:p>
        </p:txBody>
      </p:sp>
      <p:sp>
        <p:nvSpPr>
          <p:cNvPr id="82" name="Textfeld 81"/>
          <p:cNvSpPr txBox="1"/>
          <p:nvPr/>
        </p:nvSpPr>
        <p:spPr>
          <a:xfrm>
            <a:off x="1835697" y="3870892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</a:t>
            </a:r>
            <a:r>
              <a:rPr lang="de-CH" sz="1200" b="1" dirty="0" err="1" smtClean="0">
                <a:latin typeface="Calibri" panose="020F0502020204030204" pitchFamily="34" charset="0"/>
              </a:rPr>
              <a:t>Wegzüge</a:t>
            </a:r>
            <a:r>
              <a:rPr lang="de-CH" sz="1200" b="1" dirty="0">
                <a:latin typeface="Calibri" panose="020F0502020204030204" pitchFamily="34" charset="0"/>
              </a:rPr>
              <a:t>*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46535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169764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Freihandform 83"/>
          <p:cNvSpPr/>
          <p:nvPr/>
        </p:nvSpPr>
        <p:spPr bwMode="auto">
          <a:xfrm>
            <a:off x="3298953" y="2304590"/>
            <a:ext cx="2485292" cy="1037497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97" name="Gruppieren 96"/>
          <p:cNvGrpSpPr/>
          <p:nvPr/>
        </p:nvGrpSpPr>
        <p:grpSpPr>
          <a:xfrm>
            <a:off x="3867030" y="2220441"/>
            <a:ext cx="653934" cy="291290"/>
            <a:chOff x="1325778" y="1558614"/>
            <a:chExt cx="653934" cy="291290"/>
          </a:xfrm>
        </p:grpSpPr>
        <p:cxnSp>
          <p:nvCxnSpPr>
            <p:cNvPr id="91" name="Gerader Verbinder 90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Gerader Verbinder 97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Gerader Verbinder 9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" name="Gruppieren 1"/>
          <p:cNvGrpSpPr/>
          <p:nvPr/>
        </p:nvGrpSpPr>
        <p:grpSpPr>
          <a:xfrm>
            <a:off x="3484260" y="1906784"/>
            <a:ext cx="1651700" cy="279867"/>
            <a:chOff x="3484260" y="1906784"/>
            <a:chExt cx="1651700" cy="279867"/>
          </a:xfrm>
        </p:grpSpPr>
        <p:sp>
          <p:nvSpPr>
            <p:cNvPr id="108" name="Abgerundetes Rechteck 107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9" name="Textfeld 108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ree_rel_span_dyao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111" name="Gruppieren 110"/>
          <p:cNvGrpSpPr/>
          <p:nvPr/>
        </p:nvGrpSpPr>
        <p:grpSpPr>
          <a:xfrm>
            <a:off x="3883601" y="4027471"/>
            <a:ext cx="653934" cy="291290"/>
            <a:chOff x="1325778" y="1558614"/>
            <a:chExt cx="653934" cy="291290"/>
          </a:xfrm>
        </p:grpSpPr>
        <p:cxnSp>
          <p:nvCxnSpPr>
            <p:cNvPr id="112" name="Gerader Verbinder 111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3" name="Gerader Verbinder 112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Gerader Verbinder 113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4" name="Abgerundetes Rechteck 33"/>
          <p:cNvSpPr/>
          <p:nvPr/>
        </p:nvSpPr>
        <p:spPr bwMode="auto">
          <a:xfrm>
            <a:off x="3203847" y="1366263"/>
            <a:ext cx="3240361" cy="334545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3193502" y="1385706"/>
            <a:ext cx="3311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Jahr  = </a:t>
            </a:r>
            <a:r>
              <a:rPr lang="de-CH" sz="1200" dirty="0" smtClean="0">
                <a:latin typeface="Calibri" panose="020F0502020204030204" pitchFamily="34" charset="0"/>
              </a:rPr>
              <a:t>2019, </a:t>
            </a:r>
            <a:r>
              <a:rPr lang="de-CH" sz="1200" dirty="0">
                <a:latin typeface="Calibri" panose="020F0502020204030204" pitchFamily="34" charset="0"/>
              </a:rPr>
              <a:t>Quartier = Höngg, Heimat = Schweiz</a:t>
            </a:r>
          </a:p>
        </p:txBody>
      </p:sp>
      <p:cxnSp>
        <p:nvCxnSpPr>
          <p:cNvPr id="37" name="Gerader Verbinder 36"/>
          <p:cNvCxnSpPr/>
          <p:nvPr/>
        </p:nvCxnSpPr>
        <p:spPr bwMode="auto">
          <a:xfrm>
            <a:off x="5500352" y="2093777"/>
            <a:ext cx="7752" cy="1342843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" name="Rechteck 3"/>
          <p:cNvSpPr/>
          <p:nvPr/>
        </p:nvSpPr>
        <p:spPr bwMode="auto">
          <a:xfrm>
            <a:off x="5508104" y="2086157"/>
            <a:ext cx="1224136" cy="135871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hteck 4"/>
          <p:cNvSpPr/>
          <p:nvPr/>
        </p:nvSpPr>
        <p:spPr bwMode="auto">
          <a:xfrm>
            <a:off x="5508104" y="2093777"/>
            <a:ext cx="1452184" cy="1358719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9" name="Gruppieren 38"/>
          <p:cNvGrpSpPr/>
          <p:nvPr/>
        </p:nvGrpSpPr>
        <p:grpSpPr>
          <a:xfrm>
            <a:off x="5547136" y="2152865"/>
            <a:ext cx="1401128" cy="289811"/>
            <a:chOff x="4895208" y="2320196"/>
            <a:chExt cx="1401128" cy="289811"/>
          </a:xfrm>
        </p:grpSpPr>
        <p:sp>
          <p:nvSpPr>
            <p:cNvPr id="40" name="Abgerundetes Rechteck 39"/>
            <p:cNvSpPr/>
            <p:nvPr/>
          </p:nvSpPr>
          <p:spPr bwMode="auto">
            <a:xfrm>
              <a:off x="4943203" y="2333008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4895208" y="2320196"/>
              <a:ext cx="1401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ree_age_max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43" name="Rechteck 42"/>
          <p:cNvSpPr/>
          <p:nvPr/>
        </p:nvSpPr>
        <p:spPr bwMode="auto">
          <a:xfrm>
            <a:off x="5500352" y="3891528"/>
            <a:ext cx="1452184" cy="1358719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5" name="Gerader Verbinder 44"/>
          <p:cNvCxnSpPr/>
          <p:nvPr/>
        </p:nvCxnSpPr>
        <p:spPr bwMode="auto">
          <a:xfrm>
            <a:off x="5508104" y="3894232"/>
            <a:ext cx="7752" cy="1342843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Gerade Verbindung mit Pfeil 43"/>
          <p:cNvCxnSpPr/>
          <p:nvPr/>
        </p:nvCxnSpPr>
        <p:spPr bwMode="auto">
          <a:xfrm>
            <a:off x="2855832" y="3455009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6" name="Gerade Verbindung mit Pfeil 75"/>
          <p:cNvCxnSpPr/>
          <p:nvPr/>
        </p:nvCxnSpPr>
        <p:spPr bwMode="auto">
          <a:xfrm>
            <a:off x="2855832" y="52505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46" name="Gruppieren 45"/>
          <p:cNvGrpSpPr/>
          <p:nvPr/>
        </p:nvGrpSpPr>
        <p:grpSpPr>
          <a:xfrm>
            <a:off x="5561958" y="3950021"/>
            <a:ext cx="1401128" cy="289811"/>
            <a:chOff x="4895208" y="2320196"/>
            <a:chExt cx="1401128" cy="289811"/>
          </a:xfrm>
        </p:grpSpPr>
        <p:sp>
          <p:nvSpPr>
            <p:cNvPr id="47" name="Abgerundetes Rechteck 46"/>
            <p:cNvSpPr/>
            <p:nvPr/>
          </p:nvSpPr>
          <p:spPr bwMode="auto">
            <a:xfrm>
              <a:off x="4943203" y="2333008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4895208" y="2320196"/>
              <a:ext cx="1401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ree_age_max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49" name="Gruppieren 48"/>
          <p:cNvGrpSpPr/>
          <p:nvPr/>
        </p:nvGrpSpPr>
        <p:grpSpPr>
          <a:xfrm>
            <a:off x="3464883" y="3646402"/>
            <a:ext cx="1795286" cy="279867"/>
            <a:chOff x="3484260" y="1906784"/>
            <a:chExt cx="1651700" cy="279867"/>
          </a:xfrm>
        </p:grpSpPr>
        <p:sp>
          <p:nvSpPr>
            <p:cNvPr id="50" name="Abgerundetes Rechteck 49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" name="Textfeld 50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ree_ems_span_dyao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747393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bgerundetes Rechteck 40"/>
          <p:cNvSpPr/>
          <p:nvPr/>
        </p:nvSpPr>
        <p:spPr bwMode="auto">
          <a:xfrm>
            <a:off x="1835696" y="1196752"/>
            <a:ext cx="5429179" cy="4393188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6" name="Freihandform 85"/>
          <p:cNvSpPr/>
          <p:nvPr/>
        </p:nvSpPr>
        <p:spPr bwMode="auto">
          <a:xfrm>
            <a:off x="3099661" y="4140070"/>
            <a:ext cx="3056515" cy="1008362"/>
          </a:xfrm>
          <a:custGeom>
            <a:avLst/>
            <a:gdLst>
              <a:gd name="connsiteX0" fmla="*/ 0 w 3552092"/>
              <a:gd name="connsiteY0" fmla="*/ 943885 h 1008362"/>
              <a:gd name="connsiteX1" fmla="*/ 1213338 w 3552092"/>
              <a:gd name="connsiteY1" fmla="*/ 178 h 1008362"/>
              <a:gd name="connsiteX2" fmla="*/ 3552092 w 3552092"/>
              <a:gd name="connsiteY2" fmla="*/ 1008362 h 1008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52092" h="1008362">
                <a:moveTo>
                  <a:pt x="0" y="943885"/>
                </a:moveTo>
                <a:cubicBezTo>
                  <a:pt x="310661" y="466658"/>
                  <a:pt x="621323" y="-10568"/>
                  <a:pt x="1213338" y="178"/>
                </a:cubicBezTo>
                <a:cubicBezTo>
                  <a:pt x="1805353" y="10924"/>
                  <a:pt x="2678722" y="509643"/>
                  <a:pt x="3552092" y="1008362"/>
                </a:cubicBez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Umzug: Filter über Alter (</a:t>
            </a:r>
            <a:r>
              <a:rPr lang="de-CH" dirty="0" smtClean="0"/>
              <a:t>Vergangenheit, </a:t>
            </a:r>
            <a:r>
              <a:rPr lang="de-CH" dirty="0" err="1" smtClean="0"/>
              <a:t>dao</a:t>
            </a:r>
            <a:r>
              <a:rPr lang="de-CH" dirty="0" smtClean="0"/>
              <a:t>)</a:t>
            </a:r>
            <a:endParaRPr lang="de-CH" dirty="0"/>
          </a:p>
        </p:txBody>
      </p:sp>
      <p:sp>
        <p:nvSpPr>
          <p:cNvPr id="75" name="Textfeld 74"/>
          <p:cNvSpPr txBox="1"/>
          <p:nvPr/>
        </p:nvSpPr>
        <p:spPr>
          <a:xfrm>
            <a:off x="6255458" y="344487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sp>
        <p:nvSpPr>
          <p:cNvPr id="77" name="Textfeld 76"/>
          <p:cNvSpPr txBox="1"/>
          <p:nvPr/>
        </p:nvSpPr>
        <p:spPr>
          <a:xfrm>
            <a:off x="6251316" y="521463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086157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Gerade Verbindung mit Pfeil 79"/>
          <p:cNvCxnSpPr/>
          <p:nvPr/>
        </p:nvCxnSpPr>
        <p:spPr bwMode="auto">
          <a:xfrm flipV="1">
            <a:off x="2987922" y="3933892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889604" y="2008287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Umzüge</a:t>
            </a:r>
          </a:p>
        </p:txBody>
      </p:sp>
      <p:sp>
        <p:nvSpPr>
          <p:cNvPr id="82" name="Textfeld 81"/>
          <p:cNvSpPr txBox="1"/>
          <p:nvPr/>
        </p:nvSpPr>
        <p:spPr>
          <a:xfrm>
            <a:off x="1835697" y="3870892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</a:t>
            </a:r>
            <a:r>
              <a:rPr lang="de-CH" sz="1200" b="1" dirty="0" err="1" smtClean="0">
                <a:latin typeface="Calibri" panose="020F0502020204030204" pitchFamily="34" charset="0"/>
              </a:rPr>
              <a:t>Wegzüge</a:t>
            </a:r>
            <a:r>
              <a:rPr lang="de-CH" sz="1200" b="1" dirty="0">
                <a:latin typeface="Calibri" panose="020F0502020204030204" pitchFamily="34" charset="0"/>
              </a:rPr>
              <a:t>*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46535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169764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Freihandform 83"/>
          <p:cNvSpPr/>
          <p:nvPr/>
        </p:nvSpPr>
        <p:spPr bwMode="auto">
          <a:xfrm>
            <a:off x="3298953" y="2304590"/>
            <a:ext cx="2485292" cy="1037497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97" name="Gruppieren 96"/>
          <p:cNvGrpSpPr/>
          <p:nvPr/>
        </p:nvGrpSpPr>
        <p:grpSpPr>
          <a:xfrm>
            <a:off x="3867030" y="2220441"/>
            <a:ext cx="653934" cy="291290"/>
            <a:chOff x="1325778" y="1558614"/>
            <a:chExt cx="653934" cy="291290"/>
          </a:xfrm>
        </p:grpSpPr>
        <p:cxnSp>
          <p:nvCxnSpPr>
            <p:cNvPr id="91" name="Gerader Verbinder 90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Gerader Verbinder 97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Gerader Verbinder 9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" name="Gruppieren 1"/>
          <p:cNvGrpSpPr/>
          <p:nvPr/>
        </p:nvGrpSpPr>
        <p:grpSpPr>
          <a:xfrm>
            <a:off x="3484260" y="1906784"/>
            <a:ext cx="1651700" cy="279867"/>
            <a:chOff x="3484260" y="1906784"/>
            <a:chExt cx="1651700" cy="279867"/>
          </a:xfrm>
        </p:grpSpPr>
        <p:sp>
          <p:nvSpPr>
            <p:cNvPr id="108" name="Abgerundetes Rechteck 107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9" name="Textfeld 108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ree_rel_span_dao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111" name="Gruppieren 110"/>
          <p:cNvGrpSpPr/>
          <p:nvPr/>
        </p:nvGrpSpPr>
        <p:grpSpPr>
          <a:xfrm>
            <a:off x="3883601" y="4027471"/>
            <a:ext cx="653934" cy="291290"/>
            <a:chOff x="1325778" y="1558614"/>
            <a:chExt cx="653934" cy="291290"/>
          </a:xfrm>
        </p:grpSpPr>
        <p:cxnSp>
          <p:nvCxnSpPr>
            <p:cNvPr id="112" name="Gerader Verbinder 111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3" name="Gerader Verbinder 112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Gerader Verbinder 113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4" name="Abgerundetes Rechteck 33"/>
          <p:cNvSpPr/>
          <p:nvPr/>
        </p:nvSpPr>
        <p:spPr bwMode="auto">
          <a:xfrm>
            <a:off x="3635894" y="1366263"/>
            <a:ext cx="2520282" cy="334545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3635896" y="1385706"/>
            <a:ext cx="24752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>
                <a:latin typeface="Calibri" panose="020F0502020204030204" pitchFamily="34" charset="0"/>
              </a:rPr>
              <a:t>Quartier = </a:t>
            </a:r>
            <a:r>
              <a:rPr lang="de-CH" sz="1200" dirty="0" err="1" smtClean="0">
                <a:latin typeface="Calibri" panose="020F0502020204030204" pitchFamily="34" charset="0"/>
              </a:rPr>
              <a:t>Höngg</a:t>
            </a:r>
            <a:r>
              <a:rPr lang="de-CH" sz="1200" dirty="0" smtClean="0">
                <a:latin typeface="Calibri" panose="020F0502020204030204" pitchFamily="34" charset="0"/>
              </a:rPr>
              <a:t>, Heimat </a:t>
            </a:r>
            <a:r>
              <a:rPr lang="de-CH" sz="1200" dirty="0">
                <a:latin typeface="Calibri" panose="020F0502020204030204" pitchFamily="34" charset="0"/>
              </a:rPr>
              <a:t>= Schweiz</a:t>
            </a:r>
          </a:p>
        </p:txBody>
      </p:sp>
      <p:cxnSp>
        <p:nvCxnSpPr>
          <p:cNvPr id="37" name="Gerader Verbinder 36"/>
          <p:cNvCxnSpPr/>
          <p:nvPr/>
        </p:nvCxnSpPr>
        <p:spPr bwMode="auto">
          <a:xfrm>
            <a:off x="5500352" y="2093777"/>
            <a:ext cx="7752" cy="1342843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" name="Rechteck 3"/>
          <p:cNvSpPr/>
          <p:nvPr/>
        </p:nvSpPr>
        <p:spPr bwMode="auto">
          <a:xfrm>
            <a:off x="5508104" y="2086157"/>
            <a:ext cx="1224136" cy="135871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hteck 4"/>
          <p:cNvSpPr/>
          <p:nvPr/>
        </p:nvSpPr>
        <p:spPr bwMode="auto">
          <a:xfrm>
            <a:off x="5508104" y="2093777"/>
            <a:ext cx="1452184" cy="1358719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9" name="Gruppieren 38"/>
          <p:cNvGrpSpPr/>
          <p:nvPr/>
        </p:nvGrpSpPr>
        <p:grpSpPr>
          <a:xfrm>
            <a:off x="5547136" y="2152865"/>
            <a:ext cx="1401128" cy="289811"/>
            <a:chOff x="4895208" y="2320196"/>
            <a:chExt cx="1401128" cy="289811"/>
          </a:xfrm>
        </p:grpSpPr>
        <p:sp>
          <p:nvSpPr>
            <p:cNvPr id="40" name="Abgerundetes Rechteck 39"/>
            <p:cNvSpPr/>
            <p:nvPr/>
          </p:nvSpPr>
          <p:spPr bwMode="auto">
            <a:xfrm>
              <a:off x="4943203" y="2333008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4895208" y="2320196"/>
              <a:ext cx="1401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ree_age_max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43" name="Rechteck 42"/>
          <p:cNvSpPr/>
          <p:nvPr/>
        </p:nvSpPr>
        <p:spPr bwMode="auto">
          <a:xfrm>
            <a:off x="5500352" y="3891528"/>
            <a:ext cx="1452184" cy="1358719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5" name="Gerader Verbinder 44"/>
          <p:cNvCxnSpPr/>
          <p:nvPr/>
        </p:nvCxnSpPr>
        <p:spPr bwMode="auto">
          <a:xfrm>
            <a:off x="5508104" y="3894232"/>
            <a:ext cx="7752" cy="1342843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Gerade Verbindung mit Pfeil 43"/>
          <p:cNvCxnSpPr/>
          <p:nvPr/>
        </p:nvCxnSpPr>
        <p:spPr bwMode="auto">
          <a:xfrm>
            <a:off x="2855832" y="3455009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6" name="Gerade Verbindung mit Pfeil 75"/>
          <p:cNvCxnSpPr/>
          <p:nvPr/>
        </p:nvCxnSpPr>
        <p:spPr bwMode="auto">
          <a:xfrm>
            <a:off x="2855832" y="52505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46" name="Gruppieren 45"/>
          <p:cNvGrpSpPr/>
          <p:nvPr/>
        </p:nvGrpSpPr>
        <p:grpSpPr>
          <a:xfrm>
            <a:off x="5561958" y="3950021"/>
            <a:ext cx="1401128" cy="289811"/>
            <a:chOff x="4895208" y="2320196"/>
            <a:chExt cx="1401128" cy="289811"/>
          </a:xfrm>
        </p:grpSpPr>
        <p:sp>
          <p:nvSpPr>
            <p:cNvPr id="47" name="Abgerundetes Rechteck 46"/>
            <p:cNvSpPr/>
            <p:nvPr/>
          </p:nvSpPr>
          <p:spPr bwMode="auto">
            <a:xfrm>
              <a:off x="4943203" y="2333008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4895208" y="2320196"/>
              <a:ext cx="1401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ree_age_max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49" name="Gruppieren 48"/>
          <p:cNvGrpSpPr/>
          <p:nvPr/>
        </p:nvGrpSpPr>
        <p:grpSpPr>
          <a:xfrm>
            <a:off x="3464883" y="3646402"/>
            <a:ext cx="1795286" cy="279867"/>
            <a:chOff x="3484260" y="1906784"/>
            <a:chExt cx="1651700" cy="279867"/>
          </a:xfrm>
        </p:grpSpPr>
        <p:sp>
          <p:nvSpPr>
            <p:cNvPr id="50" name="Abgerundetes Rechteck 49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" name="Textfeld 50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ree_ems_span_dao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1224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Zukunft: Trend und Mittel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1269824" y="1772816"/>
            <a:ext cx="6768753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3459743" y="2780928"/>
            <a:ext cx="3628390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3298073" y="4653136"/>
            <a:ext cx="379006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6081345" y="465313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2331845" y="242088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Fertilitätsrate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758815" y="417078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3735333" y="295824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Abgerundetes Rechteck 17"/>
          <p:cNvSpPr/>
          <p:nvPr/>
        </p:nvSpPr>
        <p:spPr bwMode="auto">
          <a:xfrm>
            <a:off x="3635896" y="1927865"/>
            <a:ext cx="3164205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3515325" y="1925983"/>
            <a:ext cx="3365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>
                <a:latin typeface="Calibri" panose="020F0502020204030204" pitchFamily="34" charset="0"/>
              </a:rPr>
              <a:t>Quartier = </a:t>
            </a:r>
            <a:r>
              <a:rPr lang="de-CH" sz="1200" dirty="0" err="1" smtClean="0">
                <a:latin typeface="Calibri" panose="020F0502020204030204" pitchFamily="34" charset="0"/>
              </a:rPr>
              <a:t>Witikon</a:t>
            </a:r>
            <a:r>
              <a:rPr lang="de-CH" sz="1200" dirty="0" smtClean="0">
                <a:latin typeface="Calibri" panose="020F0502020204030204" pitchFamily="34" charset="0"/>
              </a:rPr>
              <a:t>, Alter </a:t>
            </a:r>
            <a:r>
              <a:rPr lang="de-CH" sz="1200" dirty="0">
                <a:latin typeface="Calibri" panose="020F0502020204030204" pitchFamily="34" charset="0"/>
              </a:rPr>
              <a:t>= 34, Heimat = </a:t>
            </a:r>
            <a:r>
              <a:rPr lang="de-CH" sz="1200" dirty="0" smtClean="0">
                <a:latin typeface="Calibri" panose="020F0502020204030204" pitchFamily="34" charset="0"/>
              </a:rPr>
              <a:t>Schweiz</a:t>
            </a:r>
            <a:endParaRPr lang="de-CH" sz="1200" dirty="0">
              <a:latin typeface="Calibri" panose="020F0502020204030204" pitchFamily="34" charset="0"/>
            </a:endParaRPr>
          </a:p>
        </p:txBody>
      </p:sp>
      <p:grpSp>
        <p:nvGrpSpPr>
          <p:cNvPr id="54" name="Gruppieren 53"/>
          <p:cNvGrpSpPr/>
          <p:nvPr/>
        </p:nvGrpSpPr>
        <p:grpSpPr>
          <a:xfrm>
            <a:off x="1465477" y="3035417"/>
            <a:ext cx="1508119" cy="290902"/>
            <a:chOff x="1051348" y="2849221"/>
            <a:chExt cx="1508119" cy="290902"/>
          </a:xfrm>
        </p:grpSpPr>
        <p:sp>
          <p:nvSpPr>
            <p:cNvPr id="30" name="Abgerundetes Rechteck 29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1067952" y="2849221"/>
              <a:ext cx="14745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bir_thres_percent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5" name="Freihandform 4"/>
          <p:cNvSpPr/>
          <p:nvPr/>
        </p:nvSpPr>
        <p:spPr bwMode="auto">
          <a:xfrm>
            <a:off x="3650015" y="3235379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/>
          <p:nvPr/>
        </p:nvCxnSpPr>
        <p:spPr bwMode="auto">
          <a:xfrm>
            <a:off x="3633849" y="3573016"/>
            <a:ext cx="3454284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Textfeld 40"/>
          <p:cNvSpPr txBox="1"/>
          <p:nvPr/>
        </p:nvSpPr>
        <p:spPr>
          <a:xfrm>
            <a:off x="6784227" y="342194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Mittelwert</a:t>
            </a:r>
          </a:p>
        </p:txBody>
      </p:sp>
      <p:cxnSp>
        <p:nvCxnSpPr>
          <p:cNvPr id="42" name="Gerader Verbinder 41"/>
          <p:cNvCxnSpPr/>
          <p:nvPr/>
        </p:nvCxnSpPr>
        <p:spPr bwMode="auto">
          <a:xfrm flipV="1">
            <a:off x="3650015" y="2660553"/>
            <a:ext cx="3422932" cy="1150892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Textfeld 44"/>
          <p:cNvSpPr txBox="1"/>
          <p:nvPr/>
        </p:nvSpPr>
        <p:spPr>
          <a:xfrm>
            <a:off x="6999175" y="2527233"/>
            <a:ext cx="580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Trend</a:t>
            </a:r>
          </a:p>
        </p:txBody>
      </p:sp>
      <p:sp>
        <p:nvSpPr>
          <p:cNvPr id="47" name="Geschweifte Klammer rechts 46"/>
          <p:cNvSpPr/>
          <p:nvPr/>
        </p:nvSpPr>
        <p:spPr bwMode="auto">
          <a:xfrm flipH="1">
            <a:off x="3070022" y="2788720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0" name="Gerader Verbinder 49"/>
          <p:cNvCxnSpPr/>
          <p:nvPr/>
        </p:nvCxnSpPr>
        <p:spPr bwMode="auto">
          <a:xfrm flipV="1">
            <a:off x="3459743" y="4365104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3459743" y="2780928"/>
            <a:ext cx="3613204" cy="7793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3459743" y="2492896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7" name="Geschweifte Klammer rechts 56"/>
          <p:cNvSpPr/>
          <p:nvPr/>
        </p:nvSpPr>
        <p:spPr bwMode="auto">
          <a:xfrm flipH="1">
            <a:off x="3058376" y="3571282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2" name="Gerader Verbinder 61"/>
          <p:cNvCxnSpPr/>
          <p:nvPr/>
        </p:nvCxnSpPr>
        <p:spPr bwMode="auto">
          <a:xfrm flipH="1">
            <a:off x="5950345" y="3212976"/>
            <a:ext cx="1822" cy="365902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Gerader Verbinder 62"/>
          <p:cNvCxnSpPr/>
          <p:nvPr/>
        </p:nvCxnSpPr>
        <p:spPr bwMode="auto">
          <a:xfrm rot="5400000">
            <a:off x="5950345" y="3070782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Gerader Verbinder 63"/>
          <p:cNvCxnSpPr/>
          <p:nvPr/>
        </p:nvCxnSpPr>
        <p:spPr bwMode="auto">
          <a:xfrm rot="5400000">
            <a:off x="5952167" y="3436684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8" name="Abgerundetes Rechteck 67"/>
          <p:cNvSpPr/>
          <p:nvPr/>
        </p:nvSpPr>
        <p:spPr bwMode="auto">
          <a:xfrm>
            <a:off x="6166369" y="3079993"/>
            <a:ext cx="1212541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9" name="Textfeld 68"/>
          <p:cNvSpPr txBox="1"/>
          <p:nvPr/>
        </p:nvSpPr>
        <p:spPr>
          <a:xfrm>
            <a:off x="6182974" y="3066090"/>
            <a:ext cx="11959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>
                <a:solidFill>
                  <a:schemeClr val="bg1"/>
                </a:solidFill>
                <a:latin typeface="Calibri" panose="020F0502020204030204" pitchFamily="34" charset="0"/>
              </a:rPr>
              <a:t>bir_prop_trend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32" name="Gruppieren 31"/>
          <p:cNvGrpSpPr/>
          <p:nvPr/>
        </p:nvGrpSpPr>
        <p:grpSpPr>
          <a:xfrm>
            <a:off x="1726989" y="4509120"/>
            <a:ext cx="1508119" cy="290902"/>
            <a:chOff x="1051348" y="2849221"/>
            <a:chExt cx="1508119" cy="290902"/>
          </a:xfrm>
        </p:grpSpPr>
        <p:sp>
          <p:nvSpPr>
            <p:cNvPr id="33" name="Abgerundetes Rechteck 32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Textfeld 33"/>
            <p:cNvSpPr txBox="1"/>
            <p:nvPr/>
          </p:nvSpPr>
          <p:spPr>
            <a:xfrm>
              <a:off x="1067952" y="2849221"/>
              <a:ext cx="14745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bir_lower_thres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cxnSp>
        <p:nvCxnSpPr>
          <p:cNvPr id="35" name="Gerader Verbinder 34"/>
          <p:cNvCxnSpPr/>
          <p:nvPr/>
        </p:nvCxnSpPr>
        <p:spPr bwMode="auto">
          <a:xfrm flipV="1">
            <a:off x="3463658" y="4643648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81171667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bgerundetes Rechteck 40"/>
          <p:cNvSpPr/>
          <p:nvPr/>
        </p:nvSpPr>
        <p:spPr bwMode="auto">
          <a:xfrm>
            <a:off x="1029072" y="1196752"/>
            <a:ext cx="7215336" cy="4896544"/>
          </a:xfrm>
          <a:prstGeom prst="roundRect">
            <a:avLst>
              <a:gd name="adj" fmla="val 356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Freihandform 26"/>
          <p:cNvSpPr/>
          <p:nvPr/>
        </p:nvSpPr>
        <p:spPr bwMode="auto">
          <a:xfrm>
            <a:off x="3649785" y="1891323"/>
            <a:ext cx="3487328" cy="1428629"/>
          </a:xfrm>
          <a:custGeom>
            <a:avLst/>
            <a:gdLst>
              <a:gd name="connsiteX0" fmla="*/ 0 w 3602892"/>
              <a:gd name="connsiteY0" fmla="*/ 1195754 h 1428629"/>
              <a:gd name="connsiteX1" fmla="*/ 719015 w 3602892"/>
              <a:gd name="connsiteY1" fmla="*/ 1367692 h 1428629"/>
              <a:gd name="connsiteX2" fmla="*/ 1992923 w 3602892"/>
              <a:gd name="connsiteY2" fmla="*/ 281354 h 1428629"/>
              <a:gd name="connsiteX3" fmla="*/ 3602892 w 3602892"/>
              <a:gd name="connsiteY3" fmla="*/ 0 h 1428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2892" h="1428629">
                <a:moveTo>
                  <a:pt x="0" y="1195754"/>
                </a:moveTo>
                <a:cubicBezTo>
                  <a:pt x="193430" y="1357923"/>
                  <a:pt x="386861" y="1520092"/>
                  <a:pt x="719015" y="1367692"/>
                </a:cubicBezTo>
                <a:cubicBezTo>
                  <a:pt x="1051169" y="1215292"/>
                  <a:pt x="1512277" y="509303"/>
                  <a:pt x="1992923" y="281354"/>
                </a:cubicBezTo>
                <a:cubicBezTo>
                  <a:pt x="2473569" y="53405"/>
                  <a:pt x="3038230" y="26702"/>
                  <a:pt x="3602892" y="0"/>
                </a:cubicBezTo>
              </a:path>
            </a:pathLst>
          </a:custGeom>
          <a:noFill/>
          <a:ln w="2159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19209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Anteile (verschiedene Aggregationsstufen) zusammenbringen</a:t>
            </a:r>
            <a:endParaRPr lang="de-CH" dirty="0"/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4363010" y="4401458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A5C379F1-C10E-4743-A74E-206089F7AA11}"/>
              </a:ext>
            </a:extLst>
          </p:cNvPr>
          <p:cNvCxnSpPr/>
          <p:nvPr/>
        </p:nvCxnSpPr>
        <p:spPr bwMode="auto">
          <a:xfrm>
            <a:off x="3486100" y="5538398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437BCF95-1F60-4FFE-BECB-3BB9E1728460}"/>
              </a:ext>
            </a:extLst>
          </p:cNvPr>
          <p:cNvSpPr txBox="1"/>
          <p:nvPr/>
        </p:nvSpPr>
        <p:spPr>
          <a:xfrm>
            <a:off x="6885726" y="5528265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D8625426-D14B-49E2-8B9A-B28FA2D98E2C}"/>
              </a:ext>
            </a:extLst>
          </p:cNvPr>
          <p:cNvCxnSpPr/>
          <p:nvPr/>
        </p:nvCxnSpPr>
        <p:spPr bwMode="auto">
          <a:xfrm flipV="1">
            <a:off x="3638500" y="4169546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E363B311-2C5A-4044-9CE5-B4D54029FF2D}"/>
              </a:ext>
            </a:extLst>
          </p:cNvPr>
          <p:cNvSpPr txBox="1"/>
          <p:nvPr/>
        </p:nvSpPr>
        <p:spPr>
          <a:xfrm>
            <a:off x="1963215" y="4091676"/>
            <a:ext cx="1689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CH"/>
            </a:defPPr>
            <a:lvl1pPr algn="r">
              <a:defRPr sz="1200" b="1">
                <a:latin typeface="Calibri" panose="020F0502020204030204" pitchFamily="34" charset="0"/>
              </a:defRPr>
            </a:lvl1pPr>
          </a:lstStyle>
          <a:p>
            <a:r>
              <a:rPr lang="de-CH" dirty="0" smtClean="0"/>
              <a:t>Wegzug*</a:t>
            </a:r>
            <a:endParaRPr lang="de-CH" dirty="0"/>
          </a:p>
        </p:txBody>
      </p:sp>
      <p:cxnSp>
        <p:nvCxnSpPr>
          <p:cNvPr id="42" name="Gekrümmte Verbindung 14">
            <a:extLst>
              <a:ext uri="{FF2B5EF4-FFF2-40B4-BE49-F238E27FC236}">
                <a16:creationId xmlns:a16="http://schemas.microsoft.com/office/drawing/2014/main" id="{A2527CFF-661B-4DB3-A465-70A38B357DE5}"/>
              </a:ext>
            </a:extLst>
          </p:cNvPr>
          <p:cNvCxnSpPr/>
          <p:nvPr/>
        </p:nvCxnSpPr>
        <p:spPr bwMode="auto">
          <a:xfrm>
            <a:off x="3958174" y="1534528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DA70B4BB-B5C2-4A39-9491-891A697A5B32}"/>
              </a:ext>
            </a:extLst>
          </p:cNvPr>
          <p:cNvCxnSpPr/>
          <p:nvPr/>
        </p:nvCxnSpPr>
        <p:spPr bwMode="auto">
          <a:xfrm>
            <a:off x="3495682" y="3378158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8C0252C3-ACD8-4592-BDB2-32762EB28599}"/>
              </a:ext>
            </a:extLst>
          </p:cNvPr>
          <p:cNvSpPr txBox="1"/>
          <p:nvPr/>
        </p:nvSpPr>
        <p:spPr>
          <a:xfrm>
            <a:off x="6895308" y="3368025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2A340028-7FC7-42CE-A430-36394E64781F}"/>
              </a:ext>
            </a:extLst>
          </p:cNvPr>
          <p:cNvCxnSpPr>
            <a:cxnSpLocks/>
          </p:cNvCxnSpPr>
          <p:nvPr/>
        </p:nvCxnSpPr>
        <p:spPr bwMode="auto">
          <a:xfrm flipV="1">
            <a:off x="3648082" y="1867635"/>
            <a:ext cx="0" cy="166292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2497811" y="1813438"/>
            <a:ext cx="113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Anteil </a:t>
            </a:r>
            <a:br>
              <a:rPr lang="de-CH" sz="1200" b="1" dirty="0" smtClean="0">
                <a:latin typeface="Calibri" panose="020F0502020204030204" pitchFamily="34" charset="0"/>
              </a:rPr>
            </a:br>
            <a:r>
              <a:rPr lang="de-CH" sz="1200" b="1" dirty="0" smtClean="0">
                <a:latin typeface="Calibri" panose="020F0502020204030204" pitchFamily="34" charset="0"/>
              </a:rPr>
              <a:t>(Umzug an Zuzug*)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sp>
        <p:nvSpPr>
          <p:cNvPr id="50" name="Freihandform 15">
            <a:extLst>
              <a:ext uri="{FF2B5EF4-FFF2-40B4-BE49-F238E27FC236}">
                <a16:creationId xmlns:a16="http://schemas.microsoft.com/office/drawing/2014/main" id="{8F68BC71-207A-4BF6-94D5-C7DD197DC099}"/>
              </a:ext>
            </a:extLst>
          </p:cNvPr>
          <p:cNvSpPr/>
          <p:nvPr/>
        </p:nvSpPr>
        <p:spPr bwMode="auto">
          <a:xfrm>
            <a:off x="3932942" y="2092913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 rot="10175063">
            <a:off x="6473620" y="1881241"/>
            <a:ext cx="670429" cy="89111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794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Freihandform 83"/>
          <p:cNvSpPr/>
          <p:nvPr/>
        </p:nvSpPr>
        <p:spPr bwMode="auto">
          <a:xfrm>
            <a:off x="3649785" y="4283580"/>
            <a:ext cx="3496797" cy="1089636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Abgerundetes Rechteck 17">
            <a:extLst>
              <a:ext uri="{FF2B5EF4-FFF2-40B4-BE49-F238E27FC236}">
                <a16:creationId xmlns:a16="http://schemas.microsoft.com/office/drawing/2014/main" id="{0E324E79-0CC8-4ED2-BC7D-2611C17CF6FF}"/>
              </a:ext>
            </a:extLst>
          </p:cNvPr>
          <p:cNvSpPr/>
          <p:nvPr/>
        </p:nvSpPr>
        <p:spPr bwMode="auto">
          <a:xfrm>
            <a:off x="4078696" y="1340768"/>
            <a:ext cx="3301616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BF6E069A-BBEF-4CE5-87C9-EF3AD29DC19C}"/>
              </a:ext>
            </a:extLst>
          </p:cNvPr>
          <p:cNvSpPr txBox="1"/>
          <p:nvPr/>
        </p:nvSpPr>
        <p:spPr>
          <a:xfrm>
            <a:off x="4061689" y="1345298"/>
            <a:ext cx="3294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Witikon, </a:t>
            </a:r>
            <a:r>
              <a:rPr lang="de-CH" sz="1200" dirty="0" smtClean="0">
                <a:latin typeface="Calibri" panose="020F0502020204030204" pitchFamily="34" charset="0"/>
              </a:rPr>
              <a:t>Jahr = 2019, Heimat </a:t>
            </a:r>
            <a:r>
              <a:rPr lang="de-CH" sz="1200" dirty="0">
                <a:latin typeface="Calibri" panose="020F0502020204030204" pitchFamily="34" charset="0"/>
              </a:rPr>
              <a:t>= Schweiz </a:t>
            </a:r>
          </a:p>
        </p:txBody>
      </p:sp>
      <p:cxnSp>
        <p:nvCxnSpPr>
          <p:cNvPr id="62" name="Gerader Verbinder 61"/>
          <p:cNvCxnSpPr/>
          <p:nvPr/>
        </p:nvCxnSpPr>
        <p:spPr bwMode="auto">
          <a:xfrm flipV="1">
            <a:off x="3658810" y="4941168"/>
            <a:ext cx="3865518" cy="13598"/>
          </a:xfrm>
          <a:prstGeom prst="line">
            <a:avLst/>
          </a:prstGeom>
          <a:noFill/>
          <a:ln w="381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Rechteck 27"/>
          <p:cNvSpPr/>
          <p:nvPr/>
        </p:nvSpPr>
        <p:spPr bwMode="auto">
          <a:xfrm>
            <a:off x="7380312" y="3933056"/>
            <a:ext cx="648072" cy="160534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6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 rot="554409">
            <a:off x="3632168" y="3114078"/>
            <a:ext cx="349317" cy="169987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794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81" name="Gerader Verbinder 80"/>
          <p:cNvCxnSpPr/>
          <p:nvPr/>
        </p:nvCxnSpPr>
        <p:spPr bwMode="auto">
          <a:xfrm>
            <a:off x="6464093" y="1735825"/>
            <a:ext cx="9045" cy="3818397"/>
          </a:xfrm>
          <a:prstGeom prst="line">
            <a:avLst/>
          </a:prstGeom>
          <a:noFill/>
          <a:ln w="38100" cap="flat" cmpd="sng" algn="ctr">
            <a:solidFill>
              <a:srgbClr val="6699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82" name="Gerader Verbinder 81"/>
          <p:cNvCxnSpPr/>
          <p:nvPr/>
        </p:nvCxnSpPr>
        <p:spPr bwMode="auto">
          <a:xfrm>
            <a:off x="3948009" y="1735825"/>
            <a:ext cx="9045" cy="3818397"/>
          </a:xfrm>
          <a:prstGeom prst="line">
            <a:avLst/>
          </a:prstGeom>
          <a:noFill/>
          <a:ln w="38100" cap="flat" cmpd="sng" algn="ctr">
            <a:solidFill>
              <a:srgbClr val="6699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2" name="Gruppieren 1"/>
          <p:cNvGrpSpPr/>
          <p:nvPr/>
        </p:nvGrpSpPr>
        <p:grpSpPr>
          <a:xfrm>
            <a:off x="1750530" y="4815483"/>
            <a:ext cx="1840603" cy="293146"/>
            <a:chOff x="1688010" y="4725552"/>
            <a:chExt cx="1840603" cy="293146"/>
          </a:xfrm>
        </p:grpSpPr>
        <p:sp>
          <p:nvSpPr>
            <p:cNvPr id="85" name="Abgerundetes Rechteck 29">
              <a:extLst>
                <a:ext uri="{FF2B5EF4-FFF2-40B4-BE49-F238E27FC236}">
                  <a16:creationId xmlns:a16="http://schemas.microsoft.com/office/drawing/2014/main" id="{250E5F2E-76C7-453B-9F7B-1300311FCF42}"/>
                </a:ext>
              </a:extLst>
            </p:cNvPr>
            <p:cNvSpPr/>
            <p:nvPr/>
          </p:nvSpPr>
          <p:spPr bwMode="auto">
            <a:xfrm>
              <a:off x="1716050" y="4741699"/>
              <a:ext cx="1579470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6" name="Textfeld 85">
              <a:extLst>
                <a:ext uri="{FF2B5EF4-FFF2-40B4-BE49-F238E27FC236}">
                  <a16:creationId xmlns:a16="http://schemas.microsoft.com/office/drawing/2014/main" id="{AC55CF38-B64B-489A-837F-23F19AE7D42C}"/>
                </a:ext>
              </a:extLst>
            </p:cNvPr>
            <p:cNvSpPr txBox="1"/>
            <p:nvPr/>
          </p:nvSpPr>
          <p:spPr>
            <a:xfrm>
              <a:off x="1688010" y="4725552"/>
              <a:ext cx="16631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ree_ems_thres_y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87" name="Pfeil nach unten 34">
              <a:extLst>
                <a:ext uri="{FF2B5EF4-FFF2-40B4-BE49-F238E27FC236}">
                  <a16:creationId xmlns:a16="http://schemas.microsoft.com/office/drawing/2014/main" id="{40D3211C-8E86-475C-B955-6913421DDDED}"/>
                </a:ext>
              </a:extLst>
            </p:cNvPr>
            <p:cNvSpPr/>
            <p:nvPr/>
          </p:nvSpPr>
          <p:spPr bwMode="auto">
            <a:xfrm rot="5400000" flipV="1">
              <a:off x="3290403" y="4751520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100823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bgerundetes Rechteck 40"/>
          <p:cNvSpPr/>
          <p:nvPr/>
        </p:nvSpPr>
        <p:spPr bwMode="auto">
          <a:xfrm>
            <a:off x="1763688" y="1542142"/>
            <a:ext cx="5746597" cy="4032448"/>
          </a:xfrm>
          <a:prstGeom prst="roundRect">
            <a:avLst>
              <a:gd name="adj" fmla="val 356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Freihandform 26"/>
          <p:cNvSpPr/>
          <p:nvPr/>
        </p:nvSpPr>
        <p:spPr bwMode="auto">
          <a:xfrm>
            <a:off x="2915663" y="3172817"/>
            <a:ext cx="3487328" cy="1428629"/>
          </a:xfrm>
          <a:custGeom>
            <a:avLst/>
            <a:gdLst>
              <a:gd name="connsiteX0" fmla="*/ 0 w 3602892"/>
              <a:gd name="connsiteY0" fmla="*/ 1195754 h 1428629"/>
              <a:gd name="connsiteX1" fmla="*/ 719015 w 3602892"/>
              <a:gd name="connsiteY1" fmla="*/ 1367692 h 1428629"/>
              <a:gd name="connsiteX2" fmla="*/ 1992923 w 3602892"/>
              <a:gd name="connsiteY2" fmla="*/ 281354 h 1428629"/>
              <a:gd name="connsiteX3" fmla="*/ 3602892 w 3602892"/>
              <a:gd name="connsiteY3" fmla="*/ 0 h 1428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2892" h="1428629">
                <a:moveTo>
                  <a:pt x="0" y="1195754"/>
                </a:moveTo>
                <a:cubicBezTo>
                  <a:pt x="193430" y="1357923"/>
                  <a:pt x="386861" y="1520092"/>
                  <a:pt x="719015" y="1367692"/>
                </a:cubicBezTo>
                <a:cubicBezTo>
                  <a:pt x="1051169" y="1215292"/>
                  <a:pt x="1512277" y="509303"/>
                  <a:pt x="1992923" y="281354"/>
                </a:cubicBezTo>
                <a:cubicBezTo>
                  <a:pt x="2473569" y="53405"/>
                  <a:pt x="3038230" y="26702"/>
                  <a:pt x="3602892" y="0"/>
                </a:cubicBezTo>
              </a:path>
            </a:pathLst>
          </a:custGeom>
          <a:noFill/>
          <a:ln w="2159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19209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Glätten</a:t>
            </a:r>
            <a:endParaRPr lang="de-CH" dirty="0"/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4363010" y="5394920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krümmte Verbindung 14">
            <a:extLst>
              <a:ext uri="{FF2B5EF4-FFF2-40B4-BE49-F238E27FC236}">
                <a16:creationId xmlns:a16="http://schemas.microsoft.com/office/drawing/2014/main" id="{A2527CFF-661B-4DB3-A465-70A38B357DE5}"/>
              </a:ext>
            </a:extLst>
          </p:cNvPr>
          <p:cNvCxnSpPr/>
          <p:nvPr/>
        </p:nvCxnSpPr>
        <p:spPr bwMode="auto">
          <a:xfrm>
            <a:off x="3224052" y="2816022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DA70B4BB-B5C2-4A39-9491-891A697A5B32}"/>
              </a:ext>
            </a:extLst>
          </p:cNvPr>
          <p:cNvCxnSpPr/>
          <p:nvPr/>
        </p:nvCxnSpPr>
        <p:spPr bwMode="auto">
          <a:xfrm>
            <a:off x="2761560" y="465965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8C0252C3-ACD8-4592-BDB2-32762EB28599}"/>
              </a:ext>
            </a:extLst>
          </p:cNvPr>
          <p:cNvSpPr txBox="1"/>
          <p:nvPr/>
        </p:nvSpPr>
        <p:spPr>
          <a:xfrm>
            <a:off x="6161186" y="464951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2A340028-7FC7-42CE-A430-36394E64781F}"/>
              </a:ext>
            </a:extLst>
          </p:cNvPr>
          <p:cNvCxnSpPr>
            <a:cxnSpLocks/>
          </p:cNvCxnSpPr>
          <p:nvPr/>
        </p:nvCxnSpPr>
        <p:spPr bwMode="auto">
          <a:xfrm flipV="1">
            <a:off x="2913960" y="3149129"/>
            <a:ext cx="0" cy="166292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1763689" y="3068805"/>
            <a:ext cx="113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Anteil </a:t>
            </a:r>
            <a:br>
              <a:rPr lang="de-CH" sz="1200" b="1" dirty="0" smtClean="0">
                <a:latin typeface="Calibri" panose="020F0502020204030204" pitchFamily="34" charset="0"/>
              </a:rPr>
            </a:br>
            <a:r>
              <a:rPr lang="de-CH" sz="1200" b="1" dirty="0" smtClean="0">
                <a:latin typeface="Calibri" panose="020F0502020204030204" pitchFamily="34" charset="0"/>
              </a:rPr>
              <a:t>(Umzug an Wegzug*)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sp>
        <p:nvSpPr>
          <p:cNvPr id="50" name="Freihandform 15">
            <a:extLst>
              <a:ext uri="{FF2B5EF4-FFF2-40B4-BE49-F238E27FC236}">
                <a16:creationId xmlns:a16="http://schemas.microsoft.com/office/drawing/2014/main" id="{8F68BC71-207A-4BF6-94D5-C7DD197DC099}"/>
              </a:ext>
            </a:extLst>
          </p:cNvPr>
          <p:cNvSpPr/>
          <p:nvPr/>
        </p:nvSpPr>
        <p:spPr bwMode="auto">
          <a:xfrm>
            <a:off x="3198820" y="337440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 rot="10175063">
            <a:off x="5738203" y="3191904"/>
            <a:ext cx="351705" cy="45719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794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Abgerundetes Rechteck 17">
            <a:extLst>
              <a:ext uri="{FF2B5EF4-FFF2-40B4-BE49-F238E27FC236}">
                <a16:creationId xmlns:a16="http://schemas.microsoft.com/office/drawing/2014/main" id="{0E324E79-0CC8-4ED2-BC7D-2611C17CF6FF}"/>
              </a:ext>
            </a:extLst>
          </p:cNvPr>
          <p:cNvSpPr/>
          <p:nvPr/>
        </p:nvSpPr>
        <p:spPr bwMode="auto">
          <a:xfrm>
            <a:off x="3148847" y="1758166"/>
            <a:ext cx="3301616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BF6E069A-BBEF-4CE5-87C9-EF3AD29DC19C}"/>
              </a:ext>
            </a:extLst>
          </p:cNvPr>
          <p:cNvSpPr txBox="1"/>
          <p:nvPr/>
        </p:nvSpPr>
        <p:spPr>
          <a:xfrm>
            <a:off x="3131840" y="1762696"/>
            <a:ext cx="3294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Witikon, </a:t>
            </a:r>
            <a:r>
              <a:rPr lang="de-CH" sz="1200" dirty="0" smtClean="0">
                <a:latin typeface="Calibri" panose="020F0502020204030204" pitchFamily="34" charset="0"/>
              </a:rPr>
              <a:t>Jahr = 2019, Heimat </a:t>
            </a:r>
            <a:r>
              <a:rPr lang="de-CH" sz="1200" dirty="0">
                <a:latin typeface="Calibri" panose="020F0502020204030204" pitchFamily="34" charset="0"/>
              </a:rPr>
              <a:t>= Schweiz </a:t>
            </a:r>
          </a:p>
        </p:txBody>
      </p:sp>
      <p:sp>
        <p:nvSpPr>
          <p:cNvPr id="28" name="Rechteck 27"/>
          <p:cNvSpPr/>
          <p:nvPr/>
        </p:nvSpPr>
        <p:spPr bwMode="auto">
          <a:xfrm>
            <a:off x="7380312" y="3933056"/>
            <a:ext cx="648072" cy="160534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Freihandform: Form 19">
            <a:extLst>
              <a:ext uri="{FF2B5EF4-FFF2-40B4-BE49-F238E27FC236}">
                <a16:creationId xmlns:a16="http://schemas.microsoft.com/office/drawing/2014/main" id="{1D6E0B7E-0D90-4F37-A185-ABA61AA31719}"/>
              </a:ext>
            </a:extLst>
          </p:cNvPr>
          <p:cNvSpPr/>
          <p:nvPr/>
        </p:nvSpPr>
        <p:spPr bwMode="auto">
          <a:xfrm rot="20885273">
            <a:off x="6100938" y="3159250"/>
            <a:ext cx="302053" cy="57786"/>
          </a:xfrm>
          <a:custGeom>
            <a:avLst/>
            <a:gdLst>
              <a:gd name="connsiteX0" fmla="*/ 0 w 448785"/>
              <a:gd name="connsiteY0" fmla="*/ 0 h 252442"/>
              <a:gd name="connsiteX1" fmla="*/ 263661 w 448785"/>
              <a:gd name="connsiteY1" fmla="*/ 117806 h 252442"/>
              <a:gd name="connsiteX2" fmla="*/ 448785 w 448785"/>
              <a:gd name="connsiteY2" fmla="*/ 252442 h 252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8785" h="252442">
                <a:moveTo>
                  <a:pt x="0" y="0"/>
                </a:moveTo>
                <a:cubicBezTo>
                  <a:pt x="94432" y="37866"/>
                  <a:pt x="188864" y="75732"/>
                  <a:pt x="263661" y="117806"/>
                </a:cubicBezTo>
                <a:cubicBezTo>
                  <a:pt x="338458" y="159880"/>
                  <a:pt x="393621" y="206161"/>
                  <a:pt x="448785" y="252442"/>
                </a:cubicBezTo>
              </a:path>
            </a:pathLst>
          </a:custGeom>
          <a:noFill/>
          <a:ln w="2794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6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 rot="554409">
            <a:off x="3062602" y="4507798"/>
            <a:ext cx="132791" cy="45719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794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7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 rot="1317154">
            <a:off x="2911694" y="4402761"/>
            <a:ext cx="165838" cy="63015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794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9" name="Gruppieren 38"/>
          <p:cNvGrpSpPr/>
          <p:nvPr/>
        </p:nvGrpSpPr>
        <p:grpSpPr>
          <a:xfrm>
            <a:off x="4306698" y="3425742"/>
            <a:ext cx="653934" cy="291290"/>
            <a:chOff x="1325778" y="1558614"/>
            <a:chExt cx="653934" cy="291290"/>
          </a:xfrm>
        </p:grpSpPr>
        <p:cxnSp>
          <p:nvCxnSpPr>
            <p:cNvPr id="40" name="Gerader Verbinder 39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Gerader Verbinder 42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Gerader Verbinder 43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5" name="Gruppieren 44"/>
          <p:cNvGrpSpPr/>
          <p:nvPr/>
        </p:nvGrpSpPr>
        <p:grpSpPr>
          <a:xfrm>
            <a:off x="3779912" y="2852936"/>
            <a:ext cx="1651700" cy="279867"/>
            <a:chOff x="3484260" y="1906784"/>
            <a:chExt cx="1651700" cy="279867"/>
          </a:xfrm>
        </p:grpSpPr>
        <p:sp>
          <p:nvSpPr>
            <p:cNvPr id="51" name="Abgerundetes Rechteck 50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2" name="Textfeld 51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ree_prop_span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374403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256785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Trend </a:t>
            </a:r>
            <a:r>
              <a:rPr lang="de-CH" dirty="0"/>
              <a:t>und Mittel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971600" y="1124744"/>
            <a:ext cx="7059157" cy="4536504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3459743" y="2780928"/>
            <a:ext cx="3628390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3298073" y="4653136"/>
            <a:ext cx="379006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6081345" y="465313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758815" y="417078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3735333" y="295824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1145651" y="3038096"/>
            <a:ext cx="1879497" cy="318896"/>
            <a:chOff x="1145651" y="3038096"/>
            <a:chExt cx="1879497" cy="318896"/>
          </a:xfrm>
        </p:grpSpPr>
        <p:sp>
          <p:nvSpPr>
            <p:cNvPr id="30" name="Abgerundetes Rechteck 29"/>
            <p:cNvSpPr/>
            <p:nvPr/>
          </p:nvSpPr>
          <p:spPr bwMode="auto">
            <a:xfrm>
              <a:off x="1145651" y="3049320"/>
              <a:ext cx="1827945" cy="307672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1145651" y="3038096"/>
              <a:ext cx="18794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ree_thres_percent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5" name="Freihandform 4"/>
          <p:cNvSpPr/>
          <p:nvPr/>
        </p:nvSpPr>
        <p:spPr bwMode="auto">
          <a:xfrm>
            <a:off x="3650015" y="3235379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/>
          <p:nvPr/>
        </p:nvCxnSpPr>
        <p:spPr bwMode="auto">
          <a:xfrm>
            <a:off x="3633849" y="3573016"/>
            <a:ext cx="3454284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Textfeld 40"/>
          <p:cNvSpPr txBox="1"/>
          <p:nvPr/>
        </p:nvSpPr>
        <p:spPr>
          <a:xfrm>
            <a:off x="6784227" y="342194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Mittelwert</a:t>
            </a:r>
          </a:p>
        </p:txBody>
      </p:sp>
      <p:cxnSp>
        <p:nvCxnSpPr>
          <p:cNvPr id="42" name="Gerader Verbinder 41"/>
          <p:cNvCxnSpPr/>
          <p:nvPr/>
        </p:nvCxnSpPr>
        <p:spPr bwMode="auto">
          <a:xfrm flipV="1">
            <a:off x="3650015" y="2660553"/>
            <a:ext cx="3422932" cy="1150892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Textfeld 44"/>
          <p:cNvSpPr txBox="1"/>
          <p:nvPr/>
        </p:nvSpPr>
        <p:spPr>
          <a:xfrm>
            <a:off x="6999175" y="2527233"/>
            <a:ext cx="580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Trend</a:t>
            </a:r>
          </a:p>
        </p:txBody>
      </p:sp>
      <p:sp>
        <p:nvSpPr>
          <p:cNvPr id="47" name="Geschweifte Klammer rechts 46"/>
          <p:cNvSpPr/>
          <p:nvPr/>
        </p:nvSpPr>
        <p:spPr bwMode="auto">
          <a:xfrm flipH="1">
            <a:off x="3070022" y="2788720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0" name="Gerader Verbinder 49"/>
          <p:cNvCxnSpPr/>
          <p:nvPr/>
        </p:nvCxnSpPr>
        <p:spPr bwMode="auto">
          <a:xfrm flipV="1">
            <a:off x="3459743" y="4365104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3459743" y="2780928"/>
            <a:ext cx="3613204" cy="7793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3459743" y="1484784"/>
            <a:ext cx="5178" cy="331236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7" name="Geschweifte Klammer rechts 56"/>
          <p:cNvSpPr/>
          <p:nvPr/>
        </p:nvSpPr>
        <p:spPr bwMode="auto">
          <a:xfrm flipH="1">
            <a:off x="3058376" y="3571282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2" name="Gerader Verbinder 61"/>
          <p:cNvCxnSpPr/>
          <p:nvPr/>
        </p:nvCxnSpPr>
        <p:spPr bwMode="auto">
          <a:xfrm flipH="1">
            <a:off x="5950345" y="3212976"/>
            <a:ext cx="1822" cy="365902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Gerader Verbinder 62"/>
          <p:cNvCxnSpPr/>
          <p:nvPr/>
        </p:nvCxnSpPr>
        <p:spPr bwMode="auto">
          <a:xfrm rot="5400000">
            <a:off x="5950345" y="3070782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Gerader Verbinder 63"/>
          <p:cNvCxnSpPr/>
          <p:nvPr/>
        </p:nvCxnSpPr>
        <p:spPr bwMode="auto">
          <a:xfrm rot="5400000">
            <a:off x="5952167" y="3436684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9" name="Gruppieren 8"/>
          <p:cNvGrpSpPr/>
          <p:nvPr/>
        </p:nvGrpSpPr>
        <p:grpSpPr>
          <a:xfrm>
            <a:off x="6166369" y="3066485"/>
            <a:ext cx="1750934" cy="289185"/>
            <a:chOff x="6166369" y="3066485"/>
            <a:chExt cx="1750934" cy="289185"/>
          </a:xfrm>
        </p:grpSpPr>
        <p:sp>
          <p:nvSpPr>
            <p:cNvPr id="68" name="Abgerundetes Rechteck 67"/>
            <p:cNvSpPr/>
            <p:nvPr/>
          </p:nvSpPr>
          <p:spPr bwMode="auto">
            <a:xfrm>
              <a:off x="6166369" y="3079993"/>
              <a:ext cx="1750934" cy="275677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6232911" y="3066485"/>
              <a:ext cx="16711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rel_ems_prop_trend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4" name="Gruppieren 33"/>
          <p:cNvGrpSpPr/>
          <p:nvPr/>
        </p:nvGrpSpPr>
        <p:grpSpPr>
          <a:xfrm>
            <a:off x="3835966" y="1412776"/>
            <a:ext cx="2752258" cy="501936"/>
            <a:chOff x="4049956" y="1962202"/>
            <a:chExt cx="2752258" cy="501936"/>
          </a:xfrm>
        </p:grpSpPr>
        <p:sp>
          <p:nvSpPr>
            <p:cNvPr id="35" name="Abgerundetes Rechteck 34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</a:t>
              </a:r>
              <a:r>
                <a:rPr lang="de-CH" sz="1200" dirty="0" smtClean="0">
                  <a:latin typeface="Calibri" panose="020F0502020204030204" pitchFamily="34" charset="0"/>
                </a:rPr>
                <a:t>Alter = 20, </a:t>
              </a:r>
              <a:br>
                <a:rPr lang="de-CH" sz="1200" dirty="0" smtClean="0">
                  <a:latin typeface="Calibri" panose="020F0502020204030204" pitchFamily="34" charset="0"/>
                </a:rPr>
              </a:br>
              <a:r>
                <a:rPr lang="de-CH" sz="1200" dirty="0" smtClean="0">
                  <a:latin typeface="Calibri" panose="020F0502020204030204" pitchFamily="34" charset="0"/>
                </a:rPr>
                <a:t>Heimat </a:t>
              </a:r>
              <a:r>
                <a:rPr lang="de-CH" sz="1200" dirty="0">
                  <a:latin typeface="Calibri" panose="020F0502020204030204" pitchFamily="34" charset="0"/>
                </a:rPr>
                <a:t>= Schweiz  </a:t>
              </a:r>
            </a:p>
          </p:txBody>
        </p:sp>
      </p:grpSp>
      <p:grpSp>
        <p:nvGrpSpPr>
          <p:cNvPr id="39" name="Gruppieren 38"/>
          <p:cNvGrpSpPr/>
          <p:nvPr/>
        </p:nvGrpSpPr>
        <p:grpSpPr>
          <a:xfrm>
            <a:off x="1394431" y="4517829"/>
            <a:ext cx="1864007" cy="290902"/>
            <a:chOff x="967969" y="2849221"/>
            <a:chExt cx="1660121" cy="290902"/>
          </a:xfrm>
        </p:grpSpPr>
        <p:sp>
          <p:nvSpPr>
            <p:cNvPr id="40" name="Abgerundetes Rechteck 39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ree_lower_thres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cxnSp>
        <p:nvCxnSpPr>
          <p:cNvPr id="44" name="Gerader Verbinder 43"/>
          <p:cNvCxnSpPr/>
          <p:nvPr/>
        </p:nvCxnSpPr>
        <p:spPr bwMode="auto">
          <a:xfrm flipV="1">
            <a:off x="3463658" y="4647496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Textfeld 36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2267744" y="1412776"/>
            <a:ext cx="113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Anteil </a:t>
            </a:r>
            <a:br>
              <a:rPr lang="de-CH" sz="1200" b="1" dirty="0" smtClean="0">
                <a:latin typeface="Calibri" panose="020F0502020204030204" pitchFamily="34" charset="0"/>
              </a:rPr>
            </a:br>
            <a:r>
              <a:rPr lang="de-CH" sz="1200" b="1" dirty="0" smtClean="0">
                <a:latin typeface="Calibri" panose="020F0502020204030204" pitchFamily="34" charset="0"/>
              </a:rPr>
              <a:t>(Umzug an Wegzug*)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cxnSp>
        <p:nvCxnSpPr>
          <p:cNvPr id="38" name="Gerader Verbinder 37"/>
          <p:cNvCxnSpPr/>
          <p:nvPr/>
        </p:nvCxnSpPr>
        <p:spPr bwMode="auto">
          <a:xfrm flipV="1">
            <a:off x="3440116" y="2348880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46" name="Gruppieren 45"/>
          <p:cNvGrpSpPr/>
          <p:nvPr/>
        </p:nvGrpSpPr>
        <p:grpSpPr>
          <a:xfrm>
            <a:off x="1426808" y="2221686"/>
            <a:ext cx="1864007" cy="290902"/>
            <a:chOff x="967969" y="2849221"/>
            <a:chExt cx="1660121" cy="290902"/>
          </a:xfrm>
        </p:grpSpPr>
        <p:sp>
          <p:nvSpPr>
            <p:cNvPr id="48" name="Abgerundetes Rechteck 47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2" name="Textfeld 51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ree_upper_thres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795140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472809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Filter </a:t>
            </a:r>
            <a:r>
              <a:rPr lang="de-CH" dirty="0"/>
              <a:t>für Knickpunkt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1574800" y="1700808"/>
            <a:ext cx="5733504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2702698" y="2708920"/>
            <a:ext cx="4074778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2541028" y="4581128"/>
            <a:ext cx="4236448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5788416" y="458112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001770" y="409877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2978288" y="288623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2892970" y="3163371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>
            <a:endCxn id="49" idx="3"/>
          </p:cNvCxnSpPr>
          <p:nvPr/>
        </p:nvCxnSpPr>
        <p:spPr bwMode="auto">
          <a:xfrm>
            <a:off x="2876804" y="3501008"/>
            <a:ext cx="3900672" cy="5517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rader Verbinder 41"/>
          <p:cNvCxnSpPr/>
          <p:nvPr/>
        </p:nvCxnSpPr>
        <p:spPr bwMode="auto">
          <a:xfrm flipV="1">
            <a:off x="2892970" y="2420888"/>
            <a:ext cx="3884506" cy="1318549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Gerader Verbinder 49"/>
          <p:cNvCxnSpPr/>
          <p:nvPr/>
        </p:nvCxnSpPr>
        <p:spPr bwMode="auto">
          <a:xfrm>
            <a:off x="2702698" y="4298736"/>
            <a:ext cx="4074778" cy="53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2702698" y="2708920"/>
            <a:ext cx="4074778" cy="77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2702698" y="2420888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7" name="Gruppieren 36"/>
          <p:cNvGrpSpPr/>
          <p:nvPr/>
        </p:nvGrpSpPr>
        <p:grpSpPr>
          <a:xfrm>
            <a:off x="5497436" y="2955218"/>
            <a:ext cx="653934" cy="291290"/>
            <a:chOff x="1325778" y="1558614"/>
            <a:chExt cx="653934" cy="291290"/>
          </a:xfrm>
        </p:grpSpPr>
        <p:cxnSp>
          <p:nvCxnSpPr>
            <p:cNvPr id="38" name="Gerader Verbinder 37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Bogen 16"/>
          <p:cNvSpPr/>
          <p:nvPr/>
        </p:nvSpPr>
        <p:spPr bwMode="auto">
          <a:xfrm>
            <a:off x="5265308" y="2955218"/>
            <a:ext cx="914400" cy="914400"/>
          </a:xfrm>
          <a:prstGeom prst="arc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Freihandform 21"/>
          <p:cNvSpPr/>
          <p:nvPr/>
        </p:nvSpPr>
        <p:spPr bwMode="auto">
          <a:xfrm>
            <a:off x="2907719" y="2708940"/>
            <a:ext cx="3864077" cy="1017639"/>
          </a:xfrm>
          <a:custGeom>
            <a:avLst/>
            <a:gdLst>
              <a:gd name="connsiteX0" fmla="*/ 0 w 3864077"/>
              <a:gd name="connsiteY0" fmla="*/ 1017639 h 1017639"/>
              <a:gd name="connsiteX1" fmla="*/ 1061883 w 3864077"/>
              <a:gd name="connsiteY1" fmla="*/ 678426 h 1017639"/>
              <a:gd name="connsiteX2" fmla="*/ 2079522 w 3864077"/>
              <a:gd name="connsiteY2" fmla="*/ 331839 h 1017639"/>
              <a:gd name="connsiteX3" fmla="*/ 2971800 w 3864077"/>
              <a:gd name="connsiteY3" fmla="*/ 103239 h 1017639"/>
              <a:gd name="connsiteX4" fmla="*/ 3864077 w 3864077"/>
              <a:gd name="connsiteY4" fmla="*/ 0 h 1017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4077" h="1017639">
                <a:moveTo>
                  <a:pt x="0" y="1017639"/>
                </a:moveTo>
                <a:lnTo>
                  <a:pt x="1061883" y="678426"/>
                </a:lnTo>
                <a:cubicBezTo>
                  <a:pt x="1408470" y="564126"/>
                  <a:pt x="1761203" y="427703"/>
                  <a:pt x="2079522" y="331839"/>
                </a:cubicBezTo>
                <a:cubicBezTo>
                  <a:pt x="2397842" y="235974"/>
                  <a:pt x="2674374" y="158545"/>
                  <a:pt x="2971800" y="103239"/>
                </a:cubicBezTo>
                <a:cubicBezTo>
                  <a:pt x="3269226" y="47933"/>
                  <a:pt x="3566651" y="23966"/>
                  <a:pt x="3864077" y="0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4854810" y="3312089"/>
            <a:ext cx="1750934" cy="289185"/>
            <a:chOff x="6213024" y="2954514"/>
            <a:chExt cx="1750934" cy="289185"/>
          </a:xfrm>
        </p:grpSpPr>
        <p:sp>
          <p:nvSpPr>
            <p:cNvPr id="31" name="Abgerundetes Rechteck 30"/>
            <p:cNvSpPr/>
            <p:nvPr/>
          </p:nvSpPr>
          <p:spPr bwMode="auto">
            <a:xfrm>
              <a:off x="6213024" y="2968022"/>
              <a:ext cx="1750934" cy="275677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6213024" y="2954514"/>
              <a:ext cx="17377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ree_window_thres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3543232" y="1883775"/>
            <a:ext cx="2752258" cy="501936"/>
            <a:chOff x="4049956" y="1962202"/>
            <a:chExt cx="2752258" cy="501936"/>
          </a:xfrm>
        </p:grpSpPr>
        <p:sp>
          <p:nvSpPr>
            <p:cNvPr id="35" name="Abgerundetes Rechteck 34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</a:t>
              </a:r>
              <a:r>
                <a:rPr lang="de-CH" sz="1200" dirty="0" smtClean="0">
                  <a:latin typeface="Calibri" panose="020F0502020204030204" pitchFamily="34" charset="0"/>
                </a:rPr>
                <a:t>Alter = 20, </a:t>
              </a:r>
              <a:br>
                <a:rPr lang="de-CH" sz="1200" dirty="0" smtClean="0">
                  <a:latin typeface="Calibri" panose="020F0502020204030204" pitchFamily="34" charset="0"/>
                </a:rPr>
              </a:br>
              <a:r>
                <a:rPr lang="de-CH" sz="1200" dirty="0" smtClean="0">
                  <a:latin typeface="Calibri" panose="020F0502020204030204" pitchFamily="34" charset="0"/>
                </a:rPr>
                <a:t>Heimat </a:t>
              </a:r>
              <a:r>
                <a:rPr lang="de-CH" sz="1200" dirty="0">
                  <a:latin typeface="Calibri" panose="020F0502020204030204" pitchFamily="34" charset="0"/>
                </a:rPr>
                <a:t>= Schweiz  </a:t>
              </a:r>
            </a:p>
          </p:txBody>
        </p:sp>
      </p:grpSp>
      <p:sp>
        <p:nvSpPr>
          <p:cNvPr id="30" name="Textfeld 29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1514043" y="2348841"/>
            <a:ext cx="113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Anteil </a:t>
            </a:r>
            <a:br>
              <a:rPr lang="de-CH" sz="1200" b="1" dirty="0" smtClean="0">
                <a:latin typeface="Calibri" panose="020F0502020204030204" pitchFamily="34" charset="0"/>
              </a:rPr>
            </a:br>
            <a:r>
              <a:rPr lang="de-CH" sz="1200" b="1" dirty="0" smtClean="0">
                <a:latin typeface="Calibri" panose="020F0502020204030204" pitchFamily="34" charset="0"/>
              </a:rPr>
              <a:t>(Umzug an Wegzug*)</a:t>
            </a:r>
            <a:endParaRPr lang="de-CH" sz="12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19264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bgerundetes Rechteck 40"/>
          <p:cNvSpPr/>
          <p:nvPr/>
        </p:nvSpPr>
        <p:spPr bwMode="auto">
          <a:xfrm>
            <a:off x="1763688" y="1412776"/>
            <a:ext cx="5746597" cy="3477550"/>
          </a:xfrm>
          <a:prstGeom prst="roundRect">
            <a:avLst>
              <a:gd name="adj" fmla="val 356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Freihandform 26"/>
          <p:cNvSpPr/>
          <p:nvPr/>
        </p:nvSpPr>
        <p:spPr bwMode="auto">
          <a:xfrm>
            <a:off x="2915663" y="2346357"/>
            <a:ext cx="3542174" cy="1621765"/>
          </a:xfrm>
          <a:custGeom>
            <a:avLst/>
            <a:gdLst>
              <a:gd name="connsiteX0" fmla="*/ 0 w 3602892"/>
              <a:gd name="connsiteY0" fmla="*/ 1195754 h 1428629"/>
              <a:gd name="connsiteX1" fmla="*/ 719015 w 3602892"/>
              <a:gd name="connsiteY1" fmla="*/ 1367692 h 1428629"/>
              <a:gd name="connsiteX2" fmla="*/ 1992923 w 3602892"/>
              <a:gd name="connsiteY2" fmla="*/ 281354 h 1428629"/>
              <a:gd name="connsiteX3" fmla="*/ 3602892 w 3602892"/>
              <a:gd name="connsiteY3" fmla="*/ 0 h 1428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2892" h="1428629">
                <a:moveTo>
                  <a:pt x="0" y="1195754"/>
                </a:moveTo>
                <a:cubicBezTo>
                  <a:pt x="193430" y="1357923"/>
                  <a:pt x="386861" y="1520092"/>
                  <a:pt x="719015" y="1367692"/>
                </a:cubicBezTo>
                <a:cubicBezTo>
                  <a:pt x="1051169" y="1215292"/>
                  <a:pt x="1512277" y="509303"/>
                  <a:pt x="1992923" y="281354"/>
                </a:cubicBezTo>
                <a:cubicBezTo>
                  <a:pt x="2473569" y="53405"/>
                  <a:pt x="3038230" y="26702"/>
                  <a:pt x="3602892" y="0"/>
                </a:cubicBezTo>
              </a:path>
            </a:pathLst>
          </a:custGeom>
          <a:noFill/>
          <a:ln w="2159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19209"/>
            <a:ext cx="8544817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Mit Werten über dem Altersgrenzwert, dann glätten</a:t>
            </a:r>
            <a:endParaRPr lang="de-CH" dirty="0"/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4363010" y="5394920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krümmte Verbindung 14">
            <a:extLst>
              <a:ext uri="{FF2B5EF4-FFF2-40B4-BE49-F238E27FC236}">
                <a16:creationId xmlns:a16="http://schemas.microsoft.com/office/drawing/2014/main" id="{A2527CFF-661B-4DB3-A465-70A38B357DE5}"/>
              </a:ext>
            </a:extLst>
          </p:cNvPr>
          <p:cNvCxnSpPr/>
          <p:nvPr/>
        </p:nvCxnSpPr>
        <p:spPr bwMode="auto">
          <a:xfrm>
            <a:off x="3224052" y="2167950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DA70B4BB-B5C2-4A39-9491-891A697A5B32}"/>
              </a:ext>
            </a:extLst>
          </p:cNvPr>
          <p:cNvCxnSpPr/>
          <p:nvPr/>
        </p:nvCxnSpPr>
        <p:spPr bwMode="auto">
          <a:xfrm>
            <a:off x="2761560" y="4011580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8C0252C3-ACD8-4592-BDB2-32762EB28599}"/>
              </a:ext>
            </a:extLst>
          </p:cNvPr>
          <p:cNvSpPr txBox="1"/>
          <p:nvPr/>
        </p:nvSpPr>
        <p:spPr>
          <a:xfrm>
            <a:off x="6161186" y="4001447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2A340028-7FC7-42CE-A430-36394E64781F}"/>
              </a:ext>
            </a:extLst>
          </p:cNvPr>
          <p:cNvCxnSpPr>
            <a:cxnSpLocks/>
          </p:cNvCxnSpPr>
          <p:nvPr/>
        </p:nvCxnSpPr>
        <p:spPr bwMode="auto">
          <a:xfrm flipV="1">
            <a:off x="2913960" y="2501057"/>
            <a:ext cx="0" cy="166292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1763689" y="2420733"/>
            <a:ext cx="113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Anteil </a:t>
            </a:r>
            <a:br>
              <a:rPr lang="de-CH" sz="1200" b="1" dirty="0" smtClean="0">
                <a:latin typeface="Calibri" panose="020F0502020204030204" pitchFamily="34" charset="0"/>
              </a:rPr>
            </a:br>
            <a:r>
              <a:rPr lang="de-CH" sz="1200" b="1" dirty="0" smtClean="0">
                <a:latin typeface="Calibri" panose="020F0502020204030204" pitchFamily="34" charset="0"/>
              </a:rPr>
              <a:t>(Umzug an Wegzug*)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sp>
        <p:nvSpPr>
          <p:cNvPr id="50" name="Freihandform 15">
            <a:extLst>
              <a:ext uri="{FF2B5EF4-FFF2-40B4-BE49-F238E27FC236}">
                <a16:creationId xmlns:a16="http://schemas.microsoft.com/office/drawing/2014/main" id="{8F68BC71-207A-4BF6-94D5-C7DD197DC099}"/>
              </a:ext>
            </a:extLst>
          </p:cNvPr>
          <p:cNvSpPr/>
          <p:nvPr/>
        </p:nvSpPr>
        <p:spPr bwMode="auto">
          <a:xfrm>
            <a:off x="3198820" y="2726335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Abgerundetes Rechteck 17">
            <a:extLst>
              <a:ext uri="{FF2B5EF4-FFF2-40B4-BE49-F238E27FC236}">
                <a16:creationId xmlns:a16="http://schemas.microsoft.com/office/drawing/2014/main" id="{0E324E79-0CC8-4ED2-BC7D-2611C17CF6FF}"/>
              </a:ext>
            </a:extLst>
          </p:cNvPr>
          <p:cNvSpPr/>
          <p:nvPr/>
        </p:nvSpPr>
        <p:spPr bwMode="auto">
          <a:xfrm>
            <a:off x="3214600" y="1779319"/>
            <a:ext cx="3301616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BF6E069A-BBEF-4CE5-87C9-EF3AD29DC19C}"/>
              </a:ext>
            </a:extLst>
          </p:cNvPr>
          <p:cNvSpPr txBox="1"/>
          <p:nvPr/>
        </p:nvSpPr>
        <p:spPr>
          <a:xfrm>
            <a:off x="3197593" y="1783849"/>
            <a:ext cx="3294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Witikon, </a:t>
            </a:r>
            <a:r>
              <a:rPr lang="de-CH" sz="1200" dirty="0" smtClean="0">
                <a:latin typeface="Calibri" panose="020F0502020204030204" pitchFamily="34" charset="0"/>
              </a:rPr>
              <a:t>Jahr = 2019, Heimat </a:t>
            </a:r>
            <a:r>
              <a:rPr lang="de-CH" sz="1200" dirty="0">
                <a:latin typeface="Calibri" panose="020F0502020204030204" pitchFamily="34" charset="0"/>
              </a:rPr>
              <a:t>= Schweiz </a:t>
            </a:r>
          </a:p>
        </p:txBody>
      </p:sp>
      <p:grpSp>
        <p:nvGrpSpPr>
          <p:cNvPr id="39" name="Gruppieren 38"/>
          <p:cNvGrpSpPr/>
          <p:nvPr/>
        </p:nvGrpSpPr>
        <p:grpSpPr>
          <a:xfrm>
            <a:off x="3541485" y="3493869"/>
            <a:ext cx="653934" cy="291290"/>
            <a:chOff x="1325778" y="1558614"/>
            <a:chExt cx="653934" cy="291290"/>
          </a:xfrm>
        </p:grpSpPr>
        <p:cxnSp>
          <p:nvCxnSpPr>
            <p:cNvPr id="40" name="Gerader Verbinder 39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Gerader Verbinder 42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Gerader Verbinder 43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" name="Rechteck 1"/>
          <p:cNvSpPr/>
          <p:nvPr/>
        </p:nvSpPr>
        <p:spPr bwMode="auto">
          <a:xfrm>
            <a:off x="4850520" y="2181352"/>
            <a:ext cx="1726332" cy="60397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45" name="Gruppieren 44"/>
          <p:cNvGrpSpPr/>
          <p:nvPr/>
        </p:nvGrpSpPr>
        <p:grpSpPr>
          <a:xfrm>
            <a:off x="3000011" y="3106075"/>
            <a:ext cx="1651700" cy="279867"/>
            <a:chOff x="3484260" y="1906784"/>
            <a:chExt cx="1651700" cy="279867"/>
          </a:xfrm>
        </p:grpSpPr>
        <p:sp>
          <p:nvSpPr>
            <p:cNvPr id="51" name="Abgerundetes Rechteck 50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2" name="Textfeld 51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ree_pred_span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3" name="Gruppieren 32"/>
          <p:cNvGrpSpPr/>
          <p:nvPr/>
        </p:nvGrpSpPr>
        <p:grpSpPr>
          <a:xfrm>
            <a:off x="4169448" y="4265276"/>
            <a:ext cx="1401128" cy="289811"/>
            <a:chOff x="4895208" y="2320196"/>
            <a:chExt cx="1401128" cy="289811"/>
          </a:xfrm>
        </p:grpSpPr>
        <p:sp>
          <p:nvSpPr>
            <p:cNvPr id="34" name="Abgerundetes Rechteck 33"/>
            <p:cNvSpPr/>
            <p:nvPr/>
          </p:nvSpPr>
          <p:spPr bwMode="auto">
            <a:xfrm>
              <a:off x="4943203" y="2333008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4895208" y="2320196"/>
              <a:ext cx="1401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ree_age_max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32" name="Rechteck 31"/>
          <p:cNvSpPr/>
          <p:nvPr/>
        </p:nvSpPr>
        <p:spPr bwMode="auto">
          <a:xfrm>
            <a:off x="4844373" y="2686798"/>
            <a:ext cx="1473104" cy="1325621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" name="Gerader Verbinder 3"/>
          <p:cNvCxnSpPr/>
          <p:nvPr/>
        </p:nvCxnSpPr>
        <p:spPr bwMode="auto">
          <a:xfrm>
            <a:off x="4845284" y="2673782"/>
            <a:ext cx="1475083" cy="0"/>
          </a:xfrm>
          <a:prstGeom prst="line">
            <a:avLst/>
          </a:prstGeom>
          <a:noFill/>
          <a:ln w="2159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Pfeil nach unten 34">
            <a:extLst>
              <a:ext uri="{FF2B5EF4-FFF2-40B4-BE49-F238E27FC236}">
                <a16:creationId xmlns:a16="http://schemas.microsoft.com/office/drawing/2014/main" id="{40D3211C-8E86-475C-B955-6913421DDDED}"/>
              </a:ext>
            </a:extLst>
          </p:cNvPr>
          <p:cNvSpPr/>
          <p:nvPr/>
        </p:nvSpPr>
        <p:spPr bwMode="auto">
          <a:xfrm flipV="1">
            <a:off x="4736361" y="4049002"/>
            <a:ext cx="216024" cy="260397"/>
          </a:xfrm>
          <a:prstGeom prst="downArrow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23185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Parameter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 smtClean="0">
                <a:solidFill>
                  <a:schemeClr val="bg1"/>
                </a:solidFill>
              </a:rPr>
              <a:t>EINBÜRGERUNG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393181949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Einbürgerung: Ideen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extfeld 1"/>
          <p:cNvSpPr txBox="1"/>
          <p:nvPr/>
        </p:nvSpPr>
        <p:spPr>
          <a:xfrm>
            <a:off x="251520" y="901404"/>
            <a:ext cx="889247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-"/>
            </a:pPr>
            <a:r>
              <a:rPr lang="fr-CH" dirty="0" err="1" smtClean="0"/>
              <a:t>gesetzliche</a:t>
            </a:r>
            <a:r>
              <a:rPr lang="fr-CH" dirty="0" smtClean="0"/>
              <a:t> </a:t>
            </a:r>
            <a:r>
              <a:rPr lang="fr-CH" dirty="0" err="1" smtClean="0"/>
              <a:t>Bestimmungen</a:t>
            </a:r>
            <a:r>
              <a:rPr lang="fr-CH" dirty="0" smtClean="0"/>
              <a:t> </a:t>
            </a:r>
            <a:r>
              <a:rPr lang="fr-CH" dirty="0" err="1" smtClean="0"/>
              <a:t>prägen</a:t>
            </a:r>
            <a:r>
              <a:rPr lang="fr-CH" dirty="0" smtClean="0"/>
              <a:t> die </a:t>
            </a:r>
            <a:r>
              <a:rPr lang="fr-CH" dirty="0" err="1" smtClean="0"/>
              <a:t>ganze</a:t>
            </a:r>
            <a:r>
              <a:rPr lang="fr-CH" dirty="0" smtClean="0"/>
              <a:t> Stadt </a:t>
            </a:r>
            <a:r>
              <a:rPr lang="fr-CH" dirty="0"/>
              <a:t>(</a:t>
            </a:r>
            <a:r>
              <a:rPr lang="fr-CH" dirty="0" err="1"/>
              <a:t>kein</a:t>
            </a:r>
            <a:r>
              <a:rPr lang="fr-CH" dirty="0"/>
              <a:t> </a:t>
            </a:r>
            <a:r>
              <a:rPr lang="fr-CH" dirty="0" err="1"/>
              <a:t>Unterschied</a:t>
            </a:r>
            <a:r>
              <a:rPr lang="fr-CH" dirty="0"/>
              <a:t> </a:t>
            </a:r>
            <a:r>
              <a:rPr lang="fr-CH" dirty="0" err="1"/>
              <a:t>nach</a:t>
            </a:r>
            <a:r>
              <a:rPr lang="fr-CH" dirty="0"/>
              <a:t> </a:t>
            </a:r>
            <a:r>
              <a:rPr lang="fr-CH" dirty="0" smtClean="0"/>
              <a:t>Quartier)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endParaRPr lang="fr-CH" dirty="0" smtClean="0"/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fr-CH" dirty="0" err="1" smtClean="0"/>
              <a:t>Geschlecht</a:t>
            </a:r>
            <a:r>
              <a:rPr lang="fr-CH" dirty="0" smtClean="0"/>
              <a:t>: </a:t>
            </a:r>
            <a:r>
              <a:rPr lang="fr-CH" dirty="0" err="1" smtClean="0"/>
              <a:t>Daten</a:t>
            </a:r>
            <a:r>
              <a:rPr lang="fr-CH" dirty="0" smtClean="0"/>
              <a:t> </a:t>
            </a:r>
            <a:r>
              <a:rPr lang="fr-CH" dirty="0" err="1" smtClean="0"/>
              <a:t>zeigen</a:t>
            </a:r>
            <a:r>
              <a:rPr lang="fr-CH" dirty="0" smtClean="0"/>
              <a:t> </a:t>
            </a:r>
            <a:r>
              <a:rPr lang="fr-CH" dirty="0" err="1" smtClean="0"/>
              <a:t>unterschiedliche</a:t>
            </a:r>
            <a:r>
              <a:rPr lang="fr-CH" dirty="0" smtClean="0"/>
              <a:t> </a:t>
            </a:r>
            <a:r>
              <a:rPr lang="fr-CH" dirty="0" err="1" smtClean="0"/>
              <a:t>Einbürgerungsraten</a:t>
            </a:r>
            <a:r>
              <a:rPr lang="fr-CH" dirty="0" smtClean="0"/>
              <a:t> </a:t>
            </a:r>
            <a:r>
              <a:rPr lang="fr-CH" dirty="0" err="1" smtClean="0"/>
              <a:t>nach</a:t>
            </a:r>
            <a:r>
              <a:rPr lang="fr-CH" dirty="0" smtClean="0"/>
              <a:t> </a:t>
            </a:r>
            <a:r>
              <a:rPr lang="fr-CH" dirty="0" err="1" smtClean="0"/>
              <a:t>Geschlecht</a:t>
            </a:r>
            <a:r>
              <a:rPr lang="fr-CH" dirty="0" smtClean="0"/>
              <a:t> (</a:t>
            </a:r>
            <a:r>
              <a:rPr lang="fr-CH" dirty="0" err="1" smtClean="0"/>
              <a:t>ev</a:t>
            </a:r>
            <a:r>
              <a:rPr lang="fr-CH" dirty="0" smtClean="0"/>
              <a:t>. </a:t>
            </a:r>
            <a:r>
              <a:rPr lang="fr-CH" dirty="0" err="1" smtClean="0"/>
              <a:t>wegen</a:t>
            </a:r>
            <a:r>
              <a:rPr lang="fr-CH" dirty="0" smtClean="0"/>
              <a:t> </a:t>
            </a:r>
            <a:r>
              <a:rPr lang="fr-CH" dirty="0" err="1" smtClean="0"/>
              <a:t>Eheschliessung</a:t>
            </a:r>
            <a:r>
              <a:rPr lang="fr-CH" dirty="0" smtClean="0"/>
              <a:t>)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endParaRPr lang="de-CH" dirty="0" smtClean="0"/>
          </a:p>
          <a:p>
            <a:pPr marL="800100" lvl="1" indent="-342900">
              <a:buFont typeface="Symbol" panose="05050102010706020507" pitchFamily="18" charset="2"/>
              <a:buChar char="-"/>
            </a:pPr>
            <a:endParaRPr lang="de-CH" dirty="0" smtClean="0"/>
          </a:p>
          <a:p>
            <a:pPr marL="800100" lvl="1" indent="-342900">
              <a:buFont typeface="Symbol" panose="05050102010706020507" pitchFamily="18" charset="2"/>
              <a:buChar char="-"/>
            </a:pP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214036794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Einbürgerung: zwei Teile 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extfeld 1"/>
          <p:cNvSpPr txBox="1"/>
          <p:nvPr/>
        </p:nvSpPr>
        <p:spPr>
          <a:xfrm>
            <a:off x="251520" y="901404"/>
            <a:ext cx="889247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-"/>
            </a:pPr>
            <a:r>
              <a:rPr lang="fr-CH" dirty="0" smtClean="0"/>
              <a:t>Teil 1: </a:t>
            </a:r>
            <a:r>
              <a:rPr lang="fr-CH" dirty="0" err="1" smtClean="0"/>
              <a:t>Zeitunabhängige</a:t>
            </a:r>
            <a:r>
              <a:rPr lang="fr-CH" dirty="0" smtClean="0"/>
              <a:t> </a:t>
            </a:r>
            <a:r>
              <a:rPr lang="fr-CH" dirty="0" err="1" smtClean="0"/>
              <a:t>Einbürgerungsrate</a:t>
            </a:r>
            <a:endParaRPr lang="fr-CH" dirty="0" smtClean="0"/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fr-CH" dirty="0" err="1" smtClean="0"/>
              <a:t>Nach</a:t>
            </a:r>
            <a:r>
              <a:rPr lang="fr-CH" dirty="0" smtClean="0"/>
              <a:t> Quartier, Alter, </a:t>
            </a:r>
            <a:r>
              <a:rPr lang="fr-CH" dirty="0" err="1" smtClean="0"/>
              <a:t>Geschlecht</a:t>
            </a:r>
            <a:endParaRPr lang="fr-CH" dirty="0"/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fr-CH" dirty="0" err="1" smtClean="0"/>
              <a:t>Bisher</a:t>
            </a:r>
            <a:r>
              <a:rPr lang="fr-CH" dirty="0" smtClean="0"/>
              <a:t>: </a:t>
            </a:r>
            <a:r>
              <a:rPr lang="fr-CH" dirty="0" err="1" smtClean="0"/>
              <a:t>nach</a:t>
            </a:r>
            <a:r>
              <a:rPr lang="fr-CH" dirty="0" smtClean="0"/>
              <a:t> Quartier, Alter, </a:t>
            </a:r>
            <a:r>
              <a:rPr lang="fr-CH" dirty="0" err="1" smtClean="0"/>
              <a:t>Heimatkategorie</a:t>
            </a:r>
            <a:r>
              <a:rPr lang="fr-CH" dirty="0" smtClean="0"/>
              <a:t> </a:t>
            </a:r>
            <a:br>
              <a:rPr lang="fr-CH" dirty="0" smtClean="0"/>
            </a:br>
            <a:r>
              <a:rPr lang="fr-CH" dirty="0" smtClean="0"/>
              <a:t>(</a:t>
            </a:r>
            <a:r>
              <a:rPr lang="fr-CH" dirty="0" err="1" smtClean="0"/>
              <a:t>gibt</a:t>
            </a:r>
            <a:r>
              <a:rPr lang="fr-CH" dirty="0" smtClean="0"/>
              <a:t> </a:t>
            </a:r>
            <a:r>
              <a:rPr lang="fr-CH" dirty="0" err="1" smtClean="0"/>
              <a:t>jetzt</a:t>
            </a:r>
            <a:r>
              <a:rPr lang="fr-CH" dirty="0" smtClean="0"/>
              <a:t> </a:t>
            </a:r>
            <a:r>
              <a:rPr lang="fr-CH" dirty="0" err="1" smtClean="0"/>
              <a:t>ohnehin</a:t>
            </a:r>
            <a:r>
              <a:rPr lang="fr-CH" dirty="0" smtClean="0"/>
              <a:t> </a:t>
            </a:r>
            <a:r>
              <a:rPr lang="fr-CH" dirty="0" err="1" smtClean="0"/>
              <a:t>nur</a:t>
            </a:r>
            <a:r>
              <a:rPr lang="fr-CH" dirty="0" smtClean="0"/>
              <a:t> </a:t>
            </a:r>
            <a:r>
              <a:rPr lang="fr-CH" dirty="0" err="1" smtClean="0"/>
              <a:t>noch</a:t>
            </a:r>
            <a:r>
              <a:rPr lang="fr-CH" dirty="0" smtClean="0"/>
              <a:t> </a:t>
            </a:r>
            <a:r>
              <a:rPr lang="fr-CH" dirty="0" err="1" smtClean="0"/>
              <a:t>eine</a:t>
            </a:r>
            <a:r>
              <a:rPr lang="fr-CH" dirty="0" smtClean="0"/>
              <a:t> </a:t>
            </a:r>
            <a:r>
              <a:rPr lang="fr-CH" dirty="0" err="1" smtClean="0"/>
              <a:t>Heimatkategorie</a:t>
            </a:r>
            <a:r>
              <a:rPr lang="fr-CH" dirty="0" smtClean="0"/>
              <a:t>)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endParaRPr lang="fr-CH" dirty="0"/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fr-CH" dirty="0" smtClean="0"/>
              <a:t>Teil 2: </a:t>
            </a:r>
            <a:r>
              <a:rPr lang="fr-CH" dirty="0" err="1" smtClean="0"/>
              <a:t>Zeitliche</a:t>
            </a:r>
            <a:r>
              <a:rPr lang="fr-CH" dirty="0" smtClean="0"/>
              <a:t> </a:t>
            </a:r>
            <a:r>
              <a:rPr lang="fr-CH" dirty="0" err="1" smtClean="0"/>
              <a:t>Prognose</a:t>
            </a:r>
            <a:r>
              <a:rPr lang="fr-CH" dirty="0" smtClean="0"/>
              <a:t> (</a:t>
            </a:r>
            <a:r>
              <a:rPr lang="fr-CH" dirty="0" err="1" smtClean="0"/>
              <a:t>für</a:t>
            </a:r>
            <a:r>
              <a:rPr lang="fr-CH" dirty="0" smtClean="0"/>
              <a:t> </a:t>
            </a:r>
            <a:r>
              <a:rPr lang="fr-CH" dirty="0" err="1" smtClean="0"/>
              <a:t>Trendfaktor</a:t>
            </a:r>
            <a:r>
              <a:rPr lang="fr-CH" dirty="0" smtClean="0"/>
              <a:t>)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fr-CH" dirty="0" err="1" smtClean="0"/>
              <a:t>Nach</a:t>
            </a:r>
            <a:r>
              <a:rPr lang="fr-CH" dirty="0" smtClean="0"/>
              <a:t> </a:t>
            </a:r>
            <a:r>
              <a:rPr lang="fr-CH" dirty="0" err="1" smtClean="0"/>
              <a:t>Kalenderjahr</a:t>
            </a:r>
            <a:r>
              <a:rPr lang="fr-CH" dirty="0" smtClean="0"/>
              <a:t>, </a:t>
            </a:r>
            <a:r>
              <a:rPr lang="fr-CH" dirty="0" err="1" smtClean="0"/>
              <a:t>Altersjahr</a:t>
            </a:r>
            <a:endParaRPr lang="fr-CH" dirty="0" smtClean="0"/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fr-CH" dirty="0" err="1" smtClean="0"/>
              <a:t>Bisher</a:t>
            </a:r>
            <a:r>
              <a:rPr lang="fr-CH" dirty="0" smtClean="0"/>
              <a:t>: </a:t>
            </a:r>
            <a:r>
              <a:rPr lang="fr-CH" dirty="0" err="1" smtClean="0"/>
              <a:t>Kalenderjahr</a:t>
            </a:r>
            <a:r>
              <a:rPr lang="fr-CH" dirty="0" smtClean="0"/>
              <a:t>, </a:t>
            </a:r>
            <a:r>
              <a:rPr lang="fr-CH" dirty="0" err="1" smtClean="0"/>
              <a:t>Heimatkategorie</a:t>
            </a:r>
            <a:r>
              <a:rPr lang="fr-CH" dirty="0" smtClean="0"/>
              <a:t> </a:t>
            </a:r>
            <a:br>
              <a:rPr lang="fr-CH" dirty="0" smtClean="0"/>
            </a:br>
            <a:r>
              <a:rPr lang="fr-CH" dirty="0" smtClean="0"/>
              <a:t>(die Plots </a:t>
            </a:r>
            <a:r>
              <a:rPr lang="fr-CH" dirty="0" err="1" smtClean="0"/>
              <a:t>zeigen</a:t>
            </a:r>
            <a:r>
              <a:rPr lang="fr-CH" dirty="0" smtClean="0"/>
              <a:t> aber, </a:t>
            </a:r>
            <a:r>
              <a:rPr lang="fr-CH" dirty="0" err="1" smtClean="0"/>
              <a:t>dass</a:t>
            </a:r>
            <a:r>
              <a:rPr lang="fr-CH" dirty="0" smtClean="0"/>
              <a:t> der Trend </a:t>
            </a:r>
            <a:r>
              <a:rPr lang="fr-CH" dirty="0" err="1" smtClean="0"/>
              <a:t>nach</a:t>
            </a:r>
            <a:r>
              <a:rPr lang="fr-CH" dirty="0" smtClean="0"/>
              <a:t> Alter </a:t>
            </a:r>
            <a:r>
              <a:rPr lang="fr-CH" dirty="0" err="1" smtClean="0"/>
              <a:t>unterschiedlich</a:t>
            </a:r>
            <a:r>
              <a:rPr lang="fr-CH" dirty="0" smtClean="0"/>
              <a:t> </a:t>
            </a:r>
            <a:r>
              <a:rPr lang="fr-CH" dirty="0" err="1" smtClean="0"/>
              <a:t>ist</a:t>
            </a:r>
            <a:r>
              <a:rPr lang="fr-CH" dirty="0" smtClean="0"/>
              <a:t>; </a:t>
            </a:r>
            <a:r>
              <a:rPr lang="fr-CH" dirty="0" err="1" smtClean="0"/>
              <a:t>und</a:t>
            </a:r>
            <a:r>
              <a:rPr lang="fr-CH" dirty="0" smtClean="0"/>
              <a:t> </a:t>
            </a:r>
            <a:r>
              <a:rPr lang="fr-CH" dirty="0" err="1" smtClean="0"/>
              <a:t>gibt</a:t>
            </a:r>
            <a:r>
              <a:rPr lang="fr-CH" dirty="0" smtClean="0"/>
              <a:t> </a:t>
            </a:r>
            <a:r>
              <a:rPr lang="fr-CH" dirty="0" err="1" smtClean="0"/>
              <a:t>nur</a:t>
            </a:r>
            <a:r>
              <a:rPr lang="fr-CH" dirty="0" smtClean="0"/>
              <a:t> </a:t>
            </a:r>
            <a:r>
              <a:rPr lang="fr-CH" dirty="0" err="1" smtClean="0"/>
              <a:t>noch</a:t>
            </a:r>
            <a:r>
              <a:rPr lang="fr-CH" dirty="0" smtClean="0"/>
              <a:t> </a:t>
            </a:r>
            <a:r>
              <a:rPr lang="fr-CH" dirty="0" err="1" smtClean="0"/>
              <a:t>eine</a:t>
            </a:r>
            <a:r>
              <a:rPr lang="fr-CH" dirty="0" smtClean="0"/>
              <a:t> </a:t>
            </a:r>
            <a:r>
              <a:rPr lang="fr-CH" dirty="0" err="1" smtClean="0"/>
              <a:t>Heimatkategorie</a:t>
            </a:r>
            <a:r>
              <a:rPr lang="fr-CH" dirty="0" smtClean="0"/>
              <a:t>)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fr-CH" dirty="0" err="1" smtClean="0"/>
              <a:t>Für</a:t>
            </a:r>
            <a:r>
              <a:rPr lang="fr-CH" dirty="0" smtClean="0"/>
              <a:t> </a:t>
            </a:r>
            <a:r>
              <a:rPr lang="fr-CH" dirty="0" err="1" smtClean="0"/>
              <a:t>Trendfaktor</a:t>
            </a:r>
            <a:r>
              <a:rPr lang="fr-CH" dirty="0" smtClean="0"/>
              <a:t> (TF): </a:t>
            </a:r>
            <a:r>
              <a:rPr lang="fr-CH" dirty="0" err="1" smtClean="0"/>
              <a:t>Zuerst</a:t>
            </a:r>
            <a:r>
              <a:rPr lang="fr-CH" dirty="0" smtClean="0"/>
              <a:t> Rate </a:t>
            </a:r>
            <a:r>
              <a:rPr lang="fr-CH" dirty="0" err="1" smtClean="0"/>
              <a:t>nach</a:t>
            </a:r>
            <a:r>
              <a:rPr lang="fr-CH" dirty="0" smtClean="0"/>
              <a:t> </a:t>
            </a:r>
            <a:r>
              <a:rPr lang="fr-CH" dirty="0" err="1" smtClean="0"/>
              <a:t>ya</a:t>
            </a:r>
            <a:r>
              <a:rPr lang="fr-CH" dirty="0" smtClean="0"/>
              <a:t>, </a:t>
            </a:r>
            <a:r>
              <a:rPr lang="fr-CH" dirty="0" err="1" smtClean="0"/>
              <a:t>dann</a:t>
            </a:r>
            <a:r>
              <a:rPr lang="fr-CH" dirty="0" smtClean="0"/>
              <a:t> Rate </a:t>
            </a:r>
            <a:r>
              <a:rPr lang="fr-CH" dirty="0" err="1" smtClean="0"/>
              <a:t>nach</a:t>
            </a:r>
            <a:r>
              <a:rPr lang="fr-CH" dirty="0" smtClean="0"/>
              <a:t> a, </a:t>
            </a:r>
            <a:r>
              <a:rPr lang="fr-CH" dirty="0" err="1" smtClean="0"/>
              <a:t>dann</a:t>
            </a:r>
            <a:r>
              <a:rPr lang="fr-CH" dirty="0" smtClean="0"/>
              <a:t> TF </a:t>
            </a:r>
            <a:r>
              <a:rPr lang="fr-CH" dirty="0" err="1" smtClean="0"/>
              <a:t>berechnen</a:t>
            </a:r>
            <a:r>
              <a:rPr lang="fr-CH" dirty="0" smtClean="0"/>
              <a:t> (Rate </a:t>
            </a:r>
            <a:r>
              <a:rPr lang="fr-CH" dirty="0" err="1" smtClean="0"/>
              <a:t>nach</a:t>
            </a:r>
            <a:r>
              <a:rPr lang="fr-CH" dirty="0" smtClean="0"/>
              <a:t> </a:t>
            </a:r>
            <a:r>
              <a:rPr lang="fr-CH" dirty="0" err="1" smtClean="0"/>
              <a:t>ya</a:t>
            </a:r>
            <a:r>
              <a:rPr lang="fr-CH" dirty="0" smtClean="0"/>
              <a:t> </a:t>
            </a:r>
            <a:r>
              <a:rPr lang="fr-CH" dirty="0" err="1" smtClean="0"/>
              <a:t>durch</a:t>
            </a:r>
            <a:r>
              <a:rPr lang="fr-CH" dirty="0" smtClean="0"/>
              <a:t> Rate </a:t>
            </a:r>
            <a:r>
              <a:rPr lang="fr-CH" dirty="0" err="1" smtClean="0"/>
              <a:t>nach</a:t>
            </a:r>
            <a:r>
              <a:rPr lang="fr-CH" dirty="0" smtClean="0"/>
              <a:t> a)</a:t>
            </a:r>
            <a:endParaRPr lang="de-CH" dirty="0" smtClean="0"/>
          </a:p>
          <a:p>
            <a:pPr marL="800100" lvl="1" indent="-342900">
              <a:buFont typeface="Symbol" panose="05050102010706020507" pitchFamily="18" charset="2"/>
              <a:buChar char="-"/>
            </a:pPr>
            <a:endParaRPr lang="de-CH" dirty="0" smtClean="0"/>
          </a:p>
          <a:p>
            <a:pPr marL="800100" lvl="1" indent="-342900">
              <a:buFont typeface="Symbol" panose="05050102010706020507" pitchFamily="18" charset="2"/>
              <a:buChar char="-"/>
            </a:pP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396879334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Teil 1: zeitunabhängige Einbürgerungsrate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06258999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Einbürgerung und ausländische Population: </a:t>
            </a:r>
            <a:r>
              <a:rPr lang="de-CH" dirty="0"/>
              <a:t>Filter über </a:t>
            </a:r>
            <a:r>
              <a:rPr lang="de-CH" dirty="0" smtClean="0"/>
              <a:t>Alter</a:t>
            </a:r>
            <a:endParaRPr lang="de-CH" dirty="0"/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744952" y="1340768"/>
            <a:ext cx="5519923" cy="4249172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855832" y="353806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255458" y="352792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6" name="Gerade Verbindung mit Pfeil 75"/>
          <p:cNvCxnSpPr/>
          <p:nvPr/>
        </p:nvCxnSpPr>
        <p:spPr bwMode="auto">
          <a:xfrm>
            <a:off x="2855832" y="52505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7" name="Textfeld 76"/>
          <p:cNvSpPr txBox="1"/>
          <p:nvPr/>
        </p:nvSpPr>
        <p:spPr>
          <a:xfrm>
            <a:off x="6251316" y="521463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169210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Gerade Verbindung mit Pfeil 79"/>
          <p:cNvCxnSpPr/>
          <p:nvPr/>
        </p:nvCxnSpPr>
        <p:spPr bwMode="auto">
          <a:xfrm flipV="1">
            <a:off x="2987922" y="3933892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744952" y="2091340"/>
            <a:ext cx="1277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Einbürgerungen</a:t>
            </a:r>
          </a:p>
        </p:txBody>
      </p:sp>
      <p:sp>
        <p:nvSpPr>
          <p:cNvPr id="82" name="Textfeld 81"/>
          <p:cNvSpPr txBox="1"/>
          <p:nvPr/>
        </p:nvSpPr>
        <p:spPr>
          <a:xfrm>
            <a:off x="1835697" y="3870892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Bevölkerungs-bestand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46535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25281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8" name="Abgerundetes Rechteck 107"/>
          <p:cNvSpPr/>
          <p:nvPr/>
        </p:nvSpPr>
        <p:spPr bwMode="auto">
          <a:xfrm>
            <a:off x="4943203" y="2333008"/>
            <a:ext cx="1280449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9" name="Textfeld 108"/>
          <p:cNvSpPr txBox="1"/>
          <p:nvPr/>
        </p:nvSpPr>
        <p:spPr>
          <a:xfrm>
            <a:off x="4895208" y="2320196"/>
            <a:ext cx="1401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nat_nat_span_das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16" name="Abgerundetes Rechteck 115"/>
          <p:cNvSpPr/>
          <p:nvPr/>
        </p:nvSpPr>
        <p:spPr bwMode="auto">
          <a:xfrm>
            <a:off x="5255461" y="4058832"/>
            <a:ext cx="1280449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7" name="Textfeld 116"/>
          <p:cNvSpPr txBox="1"/>
          <p:nvPr/>
        </p:nvSpPr>
        <p:spPr>
          <a:xfrm>
            <a:off x="5157395" y="4046020"/>
            <a:ext cx="1479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>
                <a:solidFill>
                  <a:schemeClr val="bg1"/>
                </a:solidFill>
                <a:latin typeface="Calibri" panose="020F0502020204030204" pitchFamily="34" charset="0"/>
              </a:rPr>
              <a:t>nat_pop_span_das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4" name="Abgerundetes Rechteck 33"/>
          <p:cNvSpPr/>
          <p:nvPr/>
        </p:nvSpPr>
        <p:spPr bwMode="auto">
          <a:xfrm>
            <a:off x="3301737" y="1510800"/>
            <a:ext cx="2782431" cy="481967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3308119" y="1511447"/>
            <a:ext cx="2727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Höngg, </a:t>
            </a:r>
            <a:r>
              <a:rPr lang="de-CH" sz="1200" dirty="0" smtClean="0">
                <a:latin typeface="Calibri" panose="020F0502020204030204" pitchFamily="34" charset="0"/>
              </a:rPr>
              <a:t>Geschlecht </a:t>
            </a:r>
            <a:r>
              <a:rPr lang="de-CH" sz="1200" dirty="0">
                <a:latin typeface="Calibri" panose="020F0502020204030204" pitchFamily="34" charset="0"/>
              </a:rPr>
              <a:t>= </a:t>
            </a:r>
            <a:r>
              <a:rPr lang="de-CH" sz="1200" dirty="0" smtClean="0">
                <a:latin typeface="Calibri" panose="020F0502020204030204" pitchFamily="34" charset="0"/>
              </a:rPr>
              <a:t>weiblich, Herkunft = Ausland</a:t>
            </a:r>
            <a:endParaRPr lang="de-CH" sz="1200" dirty="0">
              <a:latin typeface="Calibri" panose="020F0502020204030204" pitchFamily="34" charset="0"/>
            </a:endParaRPr>
          </a:p>
        </p:txBody>
      </p:sp>
      <p:sp>
        <p:nvSpPr>
          <p:cNvPr id="4" name="Freihandform 3"/>
          <p:cNvSpPr/>
          <p:nvPr/>
        </p:nvSpPr>
        <p:spPr bwMode="auto">
          <a:xfrm>
            <a:off x="3001108" y="4040428"/>
            <a:ext cx="3959180" cy="1031757"/>
          </a:xfrm>
          <a:custGeom>
            <a:avLst/>
            <a:gdLst>
              <a:gd name="connsiteX0" fmla="*/ 0 w 4845538"/>
              <a:gd name="connsiteY0" fmla="*/ 672249 h 1031757"/>
              <a:gd name="connsiteX1" fmla="*/ 515815 w 4845538"/>
              <a:gd name="connsiteY1" fmla="*/ 859818 h 1031757"/>
              <a:gd name="connsiteX2" fmla="*/ 1398954 w 4845538"/>
              <a:gd name="connsiteY2" fmla="*/ 126 h 1031757"/>
              <a:gd name="connsiteX3" fmla="*/ 3204307 w 4845538"/>
              <a:gd name="connsiteY3" fmla="*/ 797295 h 1031757"/>
              <a:gd name="connsiteX4" fmla="*/ 4845538 w 4845538"/>
              <a:gd name="connsiteY4" fmla="*/ 1031757 h 1031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5538" h="1031757">
                <a:moveTo>
                  <a:pt x="0" y="672249"/>
                </a:moveTo>
                <a:cubicBezTo>
                  <a:pt x="141328" y="822043"/>
                  <a:pt x="282656" y="971838"/>
                  <a:pt x="515815" y="859818"/>
                </a:cubicBezTo>
                <a:cubicBezTo>
                  <a:pt x="748974" y="747798"/>
                  <a:pt x="950872" y="10546"/>
                  <a:pt x="1398954" y="126"/>
                </a:cubicBezTo>
                <a:cubicBezTo>
                  <a:pt x="1847036" y="-10294"/>
                  <a:pt x="2629876" y="625356"/>
                  <a:pt x="3204307" y="797295"/>
                </a:cubicBezTo>
                <a:cubicBezTo>
                  <a:pt x="3778738" y="969234"/>
                  <a:pt x="4312138" y="1000495"/>
                  <a:pt x="4845538" y="1031757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3008923" y="2554715"/>
            <a:ext cx="3867333" cy="890000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97" name="Gruppieren 96"/>
          <p:cNvGrpSpPr/>
          <p:nvPr/>
        </p:nvGrpSpPr>
        <p:grpSpPr>
          <a:xfrm>
            <a:off x="4653731" y="2795241"/>
            <a:ext cx="653934" cy="291290"/>
            <a:chOff x="1325778" y="1558614"/>
            <a:chExt cx="653934" cy="291290"/>
          </a:xfrm>
        </p:grpSpPr>
        <p:cxnSp>
          <p:nvCxnSpPr>
            <p:cNvPr id="91" name="Gerader Verbinder 90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Gerader Verbinder 97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Gerader Verbinder 9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11" name="Gruppieren 110"/>
          <p:cNvGrpSpPr/>
          <p:nvPr/>
        </p:nvGrpSpPr>
        <p:grpSpPr>
          <a:xfrm>
            <a:off x="4860032" y="4433854"/>
            <a:ext cx="653934" cy="291290"/>
            <a:chOff x="1325778" y="1558614"/>
            <a:chExt cx="653934" cy="291290"/>
          </a:xfrm>
        </p:grpSpPr>
        <p:cxnSp>
          <p:nvCxnSpPr>
            <p:cNvPr id="112" name="Gerader Verbinder 111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3" name="Gerader Verbinder 112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Gerader Verbinder 113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264507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Zukunft: </a:t>
            </a:r>
            <a:r>
              <a:rPr lang="de-CH" dirty="0" err="1"/>
              <a:t>moving</a:t>
            </a:r>
            <a:r>
              <a:rPr lang="de-CH" dirty="0"/>
              <a:t>-</a:t>
            </a:r>
            <a:r>
              <a:rPr lang="de-CH" dirty="0" err="1"/>
              <a:t>average</a:t>
            </a:r>
            <a:r>
              <a:rPr lang="de-CH" dirty="0"/>
              <a:t>-Filter für Knickpunkt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1574800" y="1700808"/>
            <a:ext cx="6210788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2702698" y="2708920"/>
            <a:ext cx="4074778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2541028" y="4581128"/>
            <a:ext cx="4236448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5788416" y="458112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1574800" y="234888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Fertilitätsrate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001770" y="409877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2978288" y="288623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2892970" y="3163371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>
            <a:endCxn id="49" idx="3"/>
          </p:cNvCxnSpPr>
          <p:nvPr/>
        </p:nvCxnSpPr>
        <p:spPr bwMode="auto">
          <a:xfrm>
            <a:off x="2876804" y="3501008"/>
            <a:ext cx="3900672" cy="5517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rader Verbinder 41"/>
          <p:cNvCxnSpPr/>
          <p:nvPr/>
        </p:nvCxnSpPr>
        <p:spPr bwMode="auto">
          <a:xfrm flipV="1">
            <a:off x="2892970" y="2420888"/>
            <a:ext cx="3884506" cy="1318549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Gerader Verbinder 49"/>
          <p:cNvCxnSpPr/>
          <p:nvPr/>
        </p:nvCxnSpPr>
        <p:spPr bwMode="auto">
          <a:xfrm>
            <a:off x="2702698" y="4298736"/>
            <a:ext cx="4074778" cy="53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2702698" y="2708920"/>
            <a:ext cx="4074778" cy="77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2702698" y="2420888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7" name="Gruppieren 36"/>
          <p:cNvGrpSpPr/>
          <p:nvPr/>
        </p:nvGrpSpPr>
        <p:grpSpPr>
          <a:xfrm>
            <a:off x="5497436" y="2955218"/>
            <a:ext cx="653934" cy="291290"/>
            <a:chOff x="1325778" y="1558614"/>
            <a:chExt cx="653934" cy="291290"/>
          </a:xfrm>
        </p:grpSpPr>
        <p:cxnSp>
          <p:nvCxnSpPr>
            <p:cNvPr id="38" name="Gerader Verbinder 37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Bogen 16"/>
          <p:cNvSpPr/>
          <p:nvPr/>
        </p:nvSpPr>
        <p:spPr bwMode="auto">
          <a:xfrm>
            <a:off x="5265308" y="2955218"/>
            <a:ext cx="914400" cy="914400"/>
          </a:xfrm>
          <a:prstGeom prst="arc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Freihandform 21"/>
          <p:cNvSpPr/>
          <p:nvPr/>
        </p:nvSpPr>
        <p:spPr bwMode="auto">
          <a:xfrm>
            <a:off x="2907719" y="2708940"/>
            <a:ext cx="3864077" cy="1017639"/>
          </a:xfrm>
          <a:custGeom>
            <a:avLst/>
            <a:gdLst>
              <a:gd name="connsiteX0" fmla="*/ 0 w 3864077"/>
              <a:gd name="connsiteY0" fmla="*/ 1017639 h 1017639"/>
              <a:gd name="connsiteX1" fmla="*/ 1061883 w 3864077"/>
              <a:gd name="connsiteY1" fmla="*/ 678426 h 1017639"/>
              <a:gd name="connsiteX2" fmla="*/ 2079522 w 3864077"/>
              <a:gd name="connsiteY2" fmla="*/ 331839 h 1017639"/>
              <a:gd name="connsiteX3" fmla="*/ 2971800 w 3864077"/>
              <a:gd name="connsiteY3" fmla="*/ 103239 h 1017639"/>
              <a:gd name="connsiteX4" fmla="*/ 3864077 w 3864077"/>
              <a:gd name="connsiteY4" fmla="*/ 0 h 1017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4077" h="1017639">
                <a:moveTo>
                  <a:pt x="0" y="1017639"/>
                </a:moveTo>
                <a:lnTo>
                  <a:pt x="1061883" y="678426"/>
                </a:lnTo>
                <a:cubicBezTo>
                  <a:pt x="1408470" y="564126"/>
                  <a:pt x="1761203" y="427703"/>
                  <a:pt x="2079522" y="331839"/>
                </a:cubicBezTo>
                <a:cubicBezTo>
                  <a:pt x="2397842" y="235974"/>
                  <a:pt x="2674374" y="158545"/>
                  <a:pt x="2971800" y="103239"/>
                </a:cubicBezTo>
                <a:cubicBezTo>
                  <a:pt x="3269226" y="47933"/>
                  <a:pt x="3566651" y="23966"/>
                  <a:pt x="3864077" y="0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Abgerundetes Rechteck 45"/>
          <p:cNvSpPr/>
          <p:nvPr/>
        </p:nvSpPr>
        <p:spPr bwMode="auto">
          <a:xfrm>
            <a:off x="6258617" y="2955612"/>
            <a:ext cx="1265347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6200123" y="2941663"/>
            <a:ext cx="13826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>
                <a:solidFill>
                  <a:schemeClr val="bg1"/>
                </a:solidFill>
                <a:latin typeface="Calibri" panose="020F0502020204030204" pitchFamily="34" charset="0"/>
              </a:rPr>
              <a:t>bir_window_thres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9" name="Abgerundetes Rechteck 28"/>
          <p:cNvSpPr/>
          <p:nvPr/>
        </p:nvSpPr>
        <p:spPr bwMode="auto">
          <a:xfrm>
            <a:off x="3252411" y="1927865"/>
            <a:ext cx="3164205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3131840" y="1925983"/>
            <a:ext cx="3365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>
                <a:latin typeface="Calibri" panose="020F0502020204030204" pitchFamily="34" charset="0"/>
              </a:rPr>
              <a:t>Quartier = </a:t>
            </a:r>
            <a:r>
              <a:rPr lang="de-CH" sz="1200" dirty="0" err="1" smtClean="0">
                <a:latin typeface="Calibri" panose="020F0502020204030204" pitchFamily="34" charset="0"/>
              </a:rPr>
              <a:t>Witikon</a:t>
            </a:r>
            <a:r>
              <a:rPr lang="de-CH" sz="1200" dirty="0" smtClean="0">
                <a:latin typeface="Calibri" panose="020F0502020204030204" pitchFamily="34" charset="0"/>
              </a:rPr>
              <a:t>, Alter </a:t>
            </a:r>
            <a:r>
              <a:rPr lang="de-CH" sz="1200" dirty="0">
                <a:latin typeface="Calibri" panose="020F0502020204030204" pitchFamily="34" charset="0"/>
              </a:rPr>
              <a:t>= 34, Heimat = </a:t>
            </a:r>
            <a:r>
              <a:rPr lang="de-CH" sz="1200" dirty="0" smtClean="0">
                <a:latin typeface="Calibri" panose="020F0502020204030204" pitchFamily="34" charset="0"/>
              </a:rPr>
              <a:t>Schweiz</a:t>
            </a:r>
            <a:endParaRPr lang="de-CH" sz="1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587835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fr-CH" dirty="0" smtClean="0"/>
              <a:t>Bei </a:t>
            </a:r>
            <a:r>
              <a:rPr lang="fr-CH" dirty="0" err="1" smtClean="0"/>
              <a:t>geringer</a:t>
            </a:r>
            <a:r>
              <a:rPr lang="fr-CH" dirty="0" smtClean="0"/>
              <a:t> Population: </a:t>
            </a:r>
            <a:r>
              <a:rPr lang="fr-CH" dirty="0" err="1" smtClean="0"/>
              <a:t>bestimmter</a:t>
            </a:r>
            <a:r>
              <a:rPr lang="fr-CH" dirty="0" smtClean="0"/>
              <a:t> </a:t>
            </a:r>
            <a:r>
              <a:rPr lang="fr-CH" dirty="0" err="1" smtClean="0"/>
              <a:t>Wert</a:t>
            </a:r>
            <a:endParaRPr lang="de-CH" dirty="0"/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744952" y="1340768"/>
            <a:ext cx="5519923" cy="4249172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855832" y="353806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255458" y="352792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6" name="Gerade Verbindung mit Pfeil 75"/>
          <p:cNvCxnSpPr/>
          <p:nvPr/>
        </p:nvCxnSpPr>
        <p:spPr bwMode="auto">
          <a:xfrm>
            <a:off x="2855832" y="52505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7" name="Textfeld 76"/>
          <p:cNvSpPr txBox="1"/>
          <p:nvPr/>
        </p:nvSpPr>
        <p:spPr>
          <a:xfrm>
            <a:off x="6251316" y="521463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169210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Gerade Verbindung mit Pfeil 79"/>
          <p:cNvCxnSpPr/>
          <p:nvPr/>
        </p:nvCxnSpPr>
        <p:spPr bwMode="auto">
          <a:xfrm flipV="1">
            <a:off x="2987922" y="3933892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744952" y="2091340"/>
            <a:ext cx="1277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Einbürgerungs-rate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sp>
        <p:nvSpPr>
          <p:cNvPr id="82" name="Textfeld 81"/>
          <p:cNvSpPr txBox="1"/>
          <p:nvPr/>
        </p:nvSpPr>
        <p:spPr>
          <a:xfrm>
            <a:off x="1835697" y="3870892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Bevölkerungs-bestand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46535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25281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Freihandform 3"/>
          <p:cNvSpPr/>
          <p:nvPr/>
        </p:nvSpPr>
        <p:spPr bwMode="auto">
          <a:xfrm>
            <a:off x="3001108" y="4040428"/>
            <a:ext cx="3959180" cy="1031757"/>
          </a:xfrm>
          <a:custGeom>
            <a:avLst/>
            <a:gdLst>
              <a:gd name="connsiteX0" fmla="*/ 0 w 4845538"/>
              <a:gd name="connsiteY0" fmla="*/ 672249 h 1031757"/>
              <a:gd name="connsiteX1" fmla="*/ 515815 w 4845538"/>
              <a:gd name="connsiteY1" fmla="*/ 859818 h 1031757"/>
              <a:gd name="connsiteX2" fmla="*/ 1398954 w 4845538"/>
              <a:gd name="connsiteY2" fmla="*/ 126 h 1031757"/>
              <a:gd name="connsiteX3" fmla="*/ 3204307 w 4845538"/>
              <a:gd name="connsiteY3" fmla="*/ 797295 h 1031757"/>
              <a:gd name="connsiteX4" fmla="*/ 4845538 w 4845538"/>
              <a:gd name="connsiteY4" fmla="*/ 1031757 h 1031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5538" h="1031757">
                <a:moveTo>
                  <a:pt x="0" y="672249"/>
                </a:moveTo>
                <a:cubicBezTo>
                  <a:pt x="141328" y="822043"/>
                  <a:pt x="282656" y="971838"/>
                  <a:pt x="515815" y="859818"/>
                </a:cubicBezTo>
                <a:cubicBezTo>
                  <a:pt x="748974" y="747798"/>
                  <a:pt x="950872" y="10546"/>
                  <a:pt x="1398954" y="126"/>
                </a:cubicBezTo>
                <a:cubicBezTo>
                  <a:pt x="1847036" y="-10294"/>
                  <a:pt x="2629876" y="625356"/>
                  <a:pt x="3204307" y="797295"/>
                </a:cubicBezTo>
                <a:cubicBezTo>
                  <a:pt x="3778738" y="969234"/>
                  <a:pt x="4312138" y="1000495"/>
                  <a:pt x="4845538" y="1031757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3032368" y="2248311"/>
            <a:ext cx="3867333" cy="1145656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1" name="Gerader Verbinder 30"/>
          <p:cNvCxnSpPr/>
          <p:nvPr/>
        </p:nvCxnSpPr>
        <p:spPr bwMode="auto">
          <a:xfrm>
            <a:off x="2986581" y="5000797"/>
            <a:ext cx="3984742" cy="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32" name="Gruppieren 31"/>
          <p:cNvGrpSpPr/>
          <p:nvPr/>
        </p:nvGrpSpPr>
        <p:grpSpPr>
          <a:xfrm>
            <a:off x="1187624" y="4860148"/>
            <a:ext cx="1735621" cy="290902"/>
            <a:chOff x="967969" y="2849221"/>
            <a:chExt cx="1660121" cy="290902"/>
          </a:xfrm>
        </p:grpSpPr>
        <p:sp>
          <p:nvSpPr>
            <p:cNvPr id="33" name="Abgerundetes Rechteck 32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nat_pop_thres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39" name="Rechteck 38"/>
          <p:cNvSpPr/>
          <p:nvPr/>
        </p:nvSpPr>
        <p:spPr bwMode="auto">
          <a:xfrm>
            <a:off x="6251316" y="1983763"/>
            <a:ext cx="708972" cy="3271246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0" name="Gerader Verbinder 39"/>
          <p:cNvCxnSpPr/>
          <p:nvPr/>
        </p:nvCxnSpPr>
        <p:spPr bwMode="auto">
          <a:xfrm>
            <a:off x="3006805" y="3516638"/>
            <a:ext cx="3964518" cy="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43" name="Gruppieren 42"/>
          <p:cNvGrpSpPr/>
          <p:nvPr/>
        </p:nvGrpSpPr>
        <p:grpSpPr>
          <a:xfrm>
            <a:off x="1259632" y="3402685"/>
            <a:ext cx="1735621" cy="290902"/>
            <a:chOff x="967969" y="2849221"/>
            <a:chExt cx="1660121" cy="290902"/>
          </a:xfrm>
        </p:grpSpPr>
        <p:sp>
          <p:nvSpPr>
            <p:cNvPr id="45" name="Abgerundetes Rechteck 44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Textfeld 45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nat_pop_value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47" name="Abgerundetes Rechteck 46"/>
          <p:cNvSpPr/>
          <p:nvPr/>
        </p:nvSpPr>
        <p:spPr bwMode="auto">
          <a:xfrm>
            <a:off x="3301737" y="1484784"/>
            <a:ext cx="2782431" cy="481967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3308119" y="1485431"/>
            <a:ext cx="2727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Höngg, </a:t>
            </a:r>
            <a:r>
              <a:rPr lang="de-CH" sz="1200" dirty="0" smtClean="0">
                <a:latin typeface="Calibri" panose="020F0502020204030204" pitchFamily="34" charset="0"/>
              </a:rPr>
              <a:t>Geschlecht </a:t>
            </a:r>
            <a:r>
              <a:rPr lang="de-CH" sz="1200" dirty="0">
                <a:latin typeface="Calibri" panose="020F0502020204030204" pitchFamily="34" charset="0"/>
              </a:rPr>
              <a:t>= </a:t>
            </a:r>
            <a:r>
              <a:rPr lang="de-CH" sz="1200" dirty="0" smtClean="0">
                <a:latin typeface="Calibri" panose="020F0502020204030204" pitchFamily="34" charset="0"/>
              </a:rPr>
              <a:t>weiblich, Herkunft = Ausland</a:t>
            </a:r>
            <a:endParaRPr lang="de-CH" sz="1200" dirty="0">
              <a:latin typeface="Calibri" panose="020F0502020204030204" pitchFamily="34" charset="0"/>
            </a:endParaRPr>
          </a:p>
        </p:txBody>
      </p:sp>
      <p:sp>
        <p:nvSpPr>
          <p:cNvPr id="28" name="Ellipse 27"/>
          <p:cNvSpPr/>
          <p:nvPr/>
        </p:nvSpPr>
        <p:spPr bwMode="auto">
          <a:xfrm>
            <a:off x="6187436" y="4941168"/>
            <a:ext cx="131017" cy="131017"/>
          </a:xfrm>
          <a:prstGeom prst="ellipse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04654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Glätten, damit kein Sprung</a:t>
            </a:r>
            <a:endParaRPr lang="de-CH" dirty="0"/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744952" y="1412776"/>
            <a:ext cx="5519923" cy="300968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855832" y="3955460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255458" y="3945327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586608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744952" y="2508738"/>
            <a:ext cx="1277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Einbürgerungs-rate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882752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670215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3032368" y="2665709"/>
            <a:ext cx="3867333" cy="1145656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hteck 9"/>
          <p:cNvSpPr/>
          <p:nvPr/>
        </p:nvSpPr>
        <p:spPr bwMode="auto">
          <a:xfrm>
            <a:off x="6259115" y="3442095"/>
            <a:ext cx="545133" cy="504056"/>
          </a:xfrm>
          <a:prstGeom prst="rect">
            <a:avLst/>
          </a:pr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Rechteck 1"/>
          <p:cNvSpPr/>
          <p:nvPr/>
        </p:nvSpPr>
        <p:spPr bwMode="auto">
          <a:xfrm>
            <a:off x="6275074" y="3422875"/>
            <a:ext cx="579019" cy="51595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Rechteck 36"/>
          <p:cNvSpPr/>
          <p:nvPr/>
        </p:nvSpPr>
        <p:spPr bwMode="auto">
          <a:xfrm>
            <a:off x="6246654" y="3223107"/>
            <a:ext cx="756068" cy="51595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Rechteck 37"/>
          <p:cNvSpPr/>
          <p:nvPr/>
        </p:nvSpPr>
        <p:spPr bwMode="auto">
          <a:xfrm>
            <a:off x="6399054" y="3375507"/>
            <a:ext cx="756068" cy="51595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Freihandform 41"/>
          <p:cNvSpPr/>
          <p:nvPr/>
        </p:nvSpPr>
        <p:spPr bwMode="auto">
          <a:xfrm>
            <a:off x="3018077" y="2686454"/>
            <a:ext cx="3984645" cy="1186027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Abgerundetes Rechteck 46"/>
          <p:cNvSpPr/>
          <p:nvPr/>
        </p:nvSpPr>
        <p:spPr bwMode="auto">
          <a:xfrm>
            <a:off x="5019067" y="2563066"/>
            <a:ext cx="1280449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4971072" y="2550254"/>
            <a:ext cx="1401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nat_rate_span_das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49" name="Gruppieren 48"/>
          <p:cNvGrpSpPr/>
          <p:nvPr/>
        </p:nvGrpSpPr>
        <p:grpSpPr>
          <a:xfrm>
            <a:off x="4729595" y="3025299"/>
            <a:ext cx="653934" cy="291290"/>
            <a:chOff x="1325778" y="1558614"/>
            <a:chExt cx="653934" cy="291290"/>
          </a:xfrm>
        </p:grpSpPr>
        <p:cxnSp>
          <p:nvCxnSpPr>
            <p:cNvPr id="50" name="Gerader Verbinder 49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Gerader Verbinder 51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3" name="Abgerundetes Rechteck 52"/>
          <p:cNvSpPr/>
          <p:nvPr/>
        </p:nvSpPr>
        <p:spPr bwMode="auto">
          <a:xfrm>
            <a:off x="3301737" y="1510800"/>
            <a:ext cx="2782431" cy="481967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4" name="Textfeld 53"/>
          <p:cNvSpPr txBox="1"/>
          <p:nvPr/>
        </p:nvSpPr>
        <p:spPr>
          <a:xfrm>
            <a:off x="3308119" y="1511447"/>
            <a:ext cx="2727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Höngg, </a:t>
            </a:r>
            <a:r>
              <a:rPr lang="de-CH" sz="1200" dirty="0" smtClean="0">
                <a:latin typeface="Calibri" panose="020F0502020204030204" pitchFamily="34" charset="0"/>
              </a:rPr>
              <a:t>Geschlecht </a:t>
            </a:r>
            <a:r>
              <a:rPr lang="de-CH" sz="1200" dirty="0">
                <a:latin typeface="Calibri" panose="020F0502020204030204" pitchFamily="34" charset="0"/>
              </a:rPr>
              <a:t>= </a:t>
            </a:r>
            <a:r>
              <a:rPr lang="de-CH" sz="1200" dirty="0" smtClean="0">
                <a:latin typeface="Calibri" panose="020F0502020204030204" pitchFamily="34" charset="0"/>
              </a:rPr>
              <a:t>weiblich, Herkunft = Ausland</a:t>
            </a:r>
            <a:endParaRPr lang="de-CH" sz="1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85720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Teil 2: Trendfaktor</a:t>
            </a:r>
            <a:r>
              <a:rPr lang="de-CH" dirty="0"/>
              <a:t> </a:t>
            </a:r>
            <a:r>
              <a:rPr lang="de-CH" dirty="0" smtClean="0"/>
              <a:t>(2a: Rate nach Jahr und Alter)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2138307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2a: Rate nach Jahr und Alter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07537424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Einbürgerung und ausländische Population: </a:t>
            </a:r>
            <a:r>
              <a:rPr lang="de-CH" dirty="0"/>
              <a:t>Filter über </a:t>
            </a:r>
            <a:r>
              <a:rPr lang="de-CH" dirty="0" smtClean="0"/>
              <a:t>Alter</a:t>
            </a:r>
            <a:endParaRPr lang="de-CH" dirty="0"/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744952" y="1340768"/>
            <a:ext cx="5519923" cy="4249172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855832" y="353806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255458" y="352792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6" name="Gerade Verbindung mit Pfeil 75"/>
          <p:cNvCxnSpPr/>
          <p:nvPr/>
        </p:nvCxnSpPr>
        <p:spPr bwMode="auto">
          <a:xfrm>
            <a:off x="2855832" y="52505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7" name="Textfeld 76"/>
          <p:cNvSpPr txBox="1"/>
          <p:nvPr/>
        </p:nvSpPr>
        <p:spPr>
          <a:xfrm>
            <a:off x="6251316" y="521463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169210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Gerade Verbindung mit Pfeil 79"/>
          <p:cNvCxnSpPr/>
          <p:nvPr/>
        </p:nvCxnSpPr>
        <p:spPr bwMode="auto">
          <a:xfrm flipV="1">
            <a:off x="2987922" y="3933892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744952" y="2091340"/>
            <a:ext cx="1277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Einbürgerungen</a:t>
            </a:r>
          </a:p>
        </p:txBody>
      </p:sp>
      <p:sp>
        <p:nvSpPr>
          <p:cNvPr id="82" name="Textfeld 81"/>
          <p:cNvSpPr txBox="1"/>
          <p:nvPr/>
        </p:nvSpPr>
        <p:spPr>
          <a:xfrm>
            <a:off x="1835697" y="3870892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Bevölkerungs-bestand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46535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25281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8" name="Abgerundetes Rechteck 107"/>
          <p:cNvSpPr/>
          <p:nvPr/>
        </p:nvSpPr>
        <p:spPr bwMode="auto">
          <a:xfrm>
            <a:off x="4943203" y="2333008"/>
            <a:ext cx="1280449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9" name="Textfeld 108"/>
          <p:cNvSpPr txBox="1"/>
          <p:nvPr/>
        </p:nvSpPr>
        <p:spPr>
          <a:xfrm>
            <a:off x="4895208" y="2320196"/>
            <a:ext cx="1401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nat_nat_span_ya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16" name="Abgerundetes Rechteck 115"/>
          <p:cNvSpPr/>
          <p:nvPr/>
        </p:nvSpPr>
        <p:spPr bwMode="auto">
          <a:xfrm>
            <a:off x="5255461" y="4058832"/>
            <a:ext cx="1280449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7" name="Textfeld 116"/>
          <p:cNvSpPr txBox="1"/>
          <p:nvPr/>
        </p:nvSpPr>
        <p:spPr>
          <a:xfrm>
            <a:off x="5157395" y="4046020"/>
            <a:ext cx="1479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nat_pop_span_ya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4" name="Abgerundetes Rechteck 33"/>
          <p:cNvSpPr/>
          <p:nvPr/>
        </p:nvSpPr>
        <p:spPr bwMode="auto">
          <a:xfrm>
            <a:off x="3589769" y="1510801"/>
            <a:ext cx="2350383" cy="259120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3619596" y="1495817"/>
            <a:ext cx="2229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>
                <a:latin typeface="Calibri" panose="020F0502020204030204" pitchFamily="34" charset="0"/>
              </a:rPr>
              <a:t>Jahr = 2019, Herkunft = Ausland</a:t>
            </a:r>
            <a:endParaRPr lang="de-CH" sz="1200" dirty="0">
              <a:latin typeface="Calibri" panose="020F0502020204030204" pitchFamily="34" charset="0"/>
            </a:endParaRPr>
          </a:p>
        </p:txBody>
      </p:sp>
      <p:sp>
        <p:nvSpPr>
          <p:cNvPr id="4" name="Freihandform 3"/>
          <p:cNvSpPr/>
          <p:nvPr/>
        </p:nvSpPr>
        <p:spPr bwMode="auto">
          <a:xfrm>
            <a:off x="3001108" y="4040428"/>
            <a:ext cx="3959180" cy="1031757"/>
          </a:xfrm>
          <a:custGeom>
            <a:avLst/>
            <a:gdLst>
              <a:gd name="connsiteX0" fmla="*/ 0 w 4845538"/>
              <a:gd name="connsiteY0" fmla="*/ 672249 h 1031757"/>
              <a:gd name="connsiteX1" fmla="*/ 515815 w 4845538"/>
              <a:gd name="connsiteY1" fmla="*/ 859818 h 1031757"/>
              <a:gd name="connsiteX2" fmla="*/ 1398954 w 4845538"/>
              <a:gd name="connsiteY2" fmla="*/ 126 h 1031757"/>
              <a:gd name="connsiteX3" fmla="*/ 3204307 w 4845538"/>
              <a:gd name="connsiteY3" fmla="*/ 797295 h 1031757"/>
              <a:gd name="connsiteX4" fmla="*/ 4845538 w 4845538"/>
              <a:gd name="connsiteY4" fmla="*/ 1031757 h 1031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5538" h="1031757">
                <a:moveTo>
                  <a:pt x="0" y="672249"/>
                </a:moveTo>
                <a:cubicBezTo>
                  <a:pt x="141328" y="822043"/>
                  <a:pt x="282656" y="971838"/>
                  <a:pt x="515815" y="859818"/>
                </a:cubicBezTo>
                <a:cubicBezTo>
                  <a:pt x="748974" y="747798"/>
                  <a:pt x="950872" y="10546"/>
                  <a:pt x="1398954" y="126"/>
                </a:cubicBezTo>
                <a:cubicBezTo>
                  <a:pt x="1847036" y="-10294"/>
                  <a:pt x="2629876" y="625356"/>
                  <a:pt x="3204307" y="797295"/>
                </a:cubicBezTo>
                <a:cubicBezTo>
                  <a:pt x="3778738" y="969234"/>
                  <a:pt x="4312138" y="1000495"/>
                  <a:pt x="4845538" y="1031757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3008923" y="2554715"/>
            <a:ext cx="3867333" cy="890000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97" name="Gruppieren 96"/>
          <p:cNvGrpSpPr/>
          <p:nvPr/>
        </p:nvGrpSpPr>
        <p:grpSpPr>
          <a:xfrm>
            <a:off x="4653731" y="2795241"/>
            <a:ext cx="653934" cy="291290"/>
            <a:chOff x="1325778" y="1558614"/>
            <a:chExt cx="653934" cy="291290"/>
          </a:xfrm>
        </p:grpSpPr>
        <p:cxnSp>
          <p:nvCxnSpPr>
            <p:cNvPr id="91" name="Gerader Verbinder 90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Gerader Verbinder 97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Gerader Verbinder 9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11" name="Gruppieren 110"/>
          <p:cNvGrpSpPr/>
          <p:nvPr/>
        </p:nvGrpSpPr>
        <p:grpSpPr>
          <a:xfrm>
            <a:off x="4860032" y="4433854"/>
            <a:ext cx="653934" cy="291290"/>
            <a:chOff x="1325778" y="1558614"/>
            <a:chExt cx="653934" cy="291290"/>
          </a:xfrm>
        </p:grpSpPr>
        <p:cxnSp>
          <p:nvCxnSpPr>
            <p:cNvPr id="112" name="Gerader Verbinder 111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3" name="Gerader Verbinder 112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Gerader Verbinder 113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108142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89224" y="332656"/>
            <a:ext cx="7683500" cy="581695"/>
          </a:xfrm>
        </p:spPr>
        <p:txBody>
          <a:bodyPr/>
          <a:lstStyle/>
          <a:p>
            <a:pPr eaLnBrk="1" hangingPunct="1"/>
            <a:r>
              <a:rPr lang="fr-CH" dirty="0" smtClean="0"/>
              <a:t>Bei </a:t>
            </a:r>
            <a:r>
              <a:rPr lang="fr-CH" dirty="0" err="1" smtClean="0"/>
              <a:t>geringer</a:t>
            </a:r>
            <a:r>
              <a:rPr lang="fr-CH" dirty="0" smtClean="0"/>
              <a:t> Population: </a:t>
            </a:r>
            <a:r>
              <a:rPr lang="fr-CH" dirty="0" err="1" smtClean="0"/>
              <a:t>bestimmter</a:t>
            </a:r>
            <a:r>
              <a:rPr lang="fr-CH" dirty="0" smtClean="0"/>
              <a:t> </a:t>
            </a:r>
            <a:r>
              <a:rPr lang="fr-CH" dirty="0" err="1" smtClean="0"/>
              <a:t>Wert</a:t>
            </a:r>
            <a:endParaRPr lang="de-CH" dirty="0"/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744952" y="1340768"/>
            <a:ext cx="5519923" cy="4249172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855832" y="353806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255458" y="352792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6" name="Gerade Verbindung mit Pfeil 75"/>
          <p:cNvCxnSpPr/>
          <p:nvPr/>
        </p:nvCxnSpPr>
        <p:spPr bwMode="auto">
          <a:xfrm>
            <a:off x="2855832" y="52505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7" name="Textfeld 76"/>
          <p:cNvSpPr txBox="1"/>
          <p:nvPr/>
        </p:nvSpPr>
        <p:spPr>
          <a:xfrm>
            <a:off x="6251316" y="521463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169210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Gerade Verbindung mit Pfeil 79"/>
          <p:cNvCxnSpPr/>
          <p:nvPr/>
        </p:nvCxnSpPr>
        <p:spPr bwMode="auto">
          <a:xfrm flipV="1">
            <a:off x="2987922" y="3933892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744952" y="2091340"/>
            <a:ext cx="1277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Einbürgerungs-rate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sp>
        <p:nvSpPr>
          <p:cNvPr id="82" name="Textfeld 81"/>
          <p:cNvSpPr txBox="1"/>
          <p:nvPr/>
        </p:nvSpPr>
        <p:spPr>
          <a:xfrm>
            <a:off x="1835697" y="3870892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Bevölkerungs-bestand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46535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25281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Freihandform 3"/>
          <p:cNvSpPr/>
          <p:nvPr/>
        </p:nvSpPr>
        <p:spPr bwMode="auto">
          <a:xfrm>
            <a:off x="3001108" y="4040428"/>
            <a:ext cx="3959180" cy="1031757"/>
          </a:xfrm>
          <a:custGeom>
            <a:avLst/>
            <a:gdLst>
              <a:gd name="connsiteX0" fmla="*/ 0 w 4845538"/>
              <a:gd name="connsiteY0" fmla="*/ 672249 h 1031757"/>
              <a:gd name="connsiteX1" fmla="*/ 515815 w 4845538"/>
              <a:gd name="connsiteY1" fmla="*/ 859818 h 1031757"/>
              <a:gd name="connsiteX2" fmla="*/ 1398954 w 4845538"/>
              <a:gd name="connsiteY2" fmla="*/ 126 h 1031757"/>
              <a:gd name="connsiteX3" fmla="*/ 3204307 w 4845538"/>
              <a:gd name="connsiteY3" fmla="*/ 797295 h 1031757"/>
              <a:gd name="connsiteX4" fmla="*/ 4845538 w 4845538"/>
              <a:gd name="connsiteY4" fmla="*/ 1031757 h 1031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5538" h="1031757">
                <a:moveTo>
                  <a:pt x="0" y="672249"/>
                </a:moveTo>
                <a:cubicBezTo>
                  <a:pt x="141328" y="822043"/>
                  <a:pt x="282656" y="971838"/>
                  <a:pt x="515815" y="859818"/>
                </a:cubicBezTo>
                <a:cubicBezTo>
                  <a:pt x="748974" y="747798"/>
                  <a:pt x="950872" y="10546"/>
                  <a:pt x="1398954" y="126"/>
                </a:cubicBezTo>
                <a:cubicBezTo>
                  <a:pt x="1847036" y="-10294"/>
                  <a:pt x="2629876" y="625356"/>
                  <a:pt x="3204307" y="797295"/>
                </a:cubicBezTo>
                <a:cubicBezTo>
                  <a:pt x="3778738" y="969234"/>
                  <a:pt x="4312138" y="1000495"/>
                  <a:pt x="4845538" y="1031757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3032368" y="2248311"/>
            <a:ext cx="3867333" cy="1145656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1" name="Gerader Verbinder 30"/>
          <p:cNvCxnSpPr/>
          <p:nvPr/>
        </p:nvCxnSpPr>
        <p:spPr bwMode="auto">
          <a:xfrm>
            <a:off x="2986581" y="5000797"/>
            <a:ext cx="3984742" cy="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32" name="Gruppieren 31"/>
          <p:cNvGrpSpPr/>
          <p:nvPr/>
        </p:nvGrpSpPr>
        <p:grpSpPr>
          <a:xfrm>
            <a:off x="1187624" y="4860148"/>
            <a:ext cx="1735621" cy="290902"/>
            <a:chOff x="967969" y="2849221"/>
            <a:chExt cx="1660121" cy="290902"/>
          </a:xfrm>
        </p:grpSpPr>
        <p:sp>
          <p:nvSpPr>
            <p:cNvPr id="33" name="Abgerundetes Rechteck 32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nat_pop_thres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39" name="Rechteck 38"/>
          <p:cNvSpPr/>
          <p:nvPr/>
        </p:nvSpPr>
        <p:spPr bwMode="auto">
          <a:xfrm>
            <a:off x="6251316" y="1983763"/>
            <a:ext cx="708972" cy="3271246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0" name="Gerader Verbinder 39"/>
          <p:cNvCxnSpPr/>
          <p:nvPr/>
        </p:nvCxnSpPr>
        <p:spPr bwMode="auto">
          <a:xfrm>
            <a:off x="3006805" y="3516638"/>
            <a:ext cx="3964518" cy="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43" name="Gruppieren 42"/>
          <p:cNvGrpSpPr/>
          <p:nvPr/>
        </p:nvGrpSpPr>
        <p:grpSpPr>
          <a:xfrm>
            <a:off x="1259632" y="3402685"/>
            <a:ext cx="1735621" cy="290902"/>
            <a:chOff x="967969" y="2849221"/>
            <a:chExt cx="1660121" cy="290902"/>
          </a:xfrm>
        </p:grpSpPr>
        <p:sp>
          <p:nvSpPr>
            <p:cNvPr id="45" name="Abgerundetes Rechteck 44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Textfeld 45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nat_pop_value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28" name="Abgerundetes Rechteck 27"/>
          <p:cNvSpPr/>
          <p:nvPr/>
        </p:nvSpPr>
        <p:spPr bwMode="auto">
          <a:xfrm>
            <a:off x="3589769" y="1510801"/>
            <a:ext cx="2350383" cy="259120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3619596" y="1495817"/>
            <a:ext cx="2229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>
                <a:latin typeface="Calibri" panose="020F0502020204030204" pitchFamily="34" charset="0"/>
              </a:rPr>
              <a:t>Jahr = 2019, Herkunft = Ausland</a:t>
            </a:r>
            <a:endParaRPr lang="de-CH" sz="1200" dirty="0">
              <a:latin typeface="Calibri" panose="020F0502020204030204" pitchFamily="34" charset="0"/>
            </a:endParaRPr>
          </a:p>
        </p:txBody>
      </p:sp>
      <p:sp>
        <p:nvSpPr>
          <p:cNvPr id="2" name="Ellipse 1"/>
          <p:cNvSpPr/>
          <p:nvPr/>
        </p:nvSpPr>
        <p:spPr bwMode="auto">
          <a:xfrm>
            <a:off x="6187436" y="4941168"/>
            <a:ext cx="131017" cy="131017"/>
          </a:xfrm>
          <a:prstGeom prst="ellipse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26015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Glätten, damit kein Sprung</a:t>
            </a:r>
            <a:endParaRPr lang="de-CH" dirty="0"/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744952" y="1412776"/>
            <a:ext cx="5519923" cy="300968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855832" y="3955460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255458" y="3945327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586608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744952" y="2508738"/>
            <a:ext cx="1277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Einbürgerungs-rate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882752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670215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3032368" y="2665709"/>
            <a:ext cx="3867333" cy="1145656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hteck 9"/>
          <p:cNvSpPr/>
          <p:nvPr/>
        </p:nvSpPr>
        <p:spPr bwMode="auto">
          <a:xfrm>
            <a:off x="6259115" y="3442095"/>
            <a:ext cx="545133" cy="504056"/>
          </a:xfrm>
          <a:prstGeom prst="rect">
            <a:avLst/>
          </a:pr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Rechteck 1"/>
          <p:cNvSpPr/>
          <p:nvPr/>
        </p:nvSpPr>
        <p:spPr bwMode="auto">
          <a:xfrm>
            <a:off x="6275074" y="3422875"/>
            <a:ext cx="579019" cy="51595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Rechteck 36"/>
          <p:cNvSpPr/>
          <p:nvPr/>
        </p:nvSpPr>
        <p:spPr bwMode="auto">
          <a:xfrm>
            <a:off x="6246654" y="3223107"/>
            <a:ext cx="756068" cy="51595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Rechteck 37"/>
          <p:cNvSpPr/>
          <p:nvPr/>
        </p:nvSpPr>
        <p:spPr bwMode="auto">
          <a:xfrm>
            <a:off x="6399054" y="3375507"/>
            <a:ext cx="756068" cy="51595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Freihandform 41"/>
          <p:cNvSpPr/>
          <p:nvPr/>
        </p:nvSpPr>
        <p:spPr bwMode="auto">
          <a:xfrm>
            <a:off x="3018077" y="2686454"/>
            <a:ext cx="3984645" cy="1186027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Abgerundetes Rechteck 46"/>
          <p:cNvSpPr/>
          <p:nvPr/>
        </p:nvSpPr>
        <p:spPr bwMode="auto">
          <a:xfrm>
            <a:off x="5019067" y="2563066"/>
            <a:ext cx="1280449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4971072" y="2550254"/>
            <a:ext cx="1401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nat_rate_span_ya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49" name="Gruppieren 48"/>
          <p:cNvGrpSpPr/>
          <p:nvPr/>
        </p:nvGrpSpPr>
        <p:grpSpPr>
          <a:xfrm>
            <a:off x="4729595" y="3025299"/>
            <a:ext cx="653934" cy="291290"/>
            <a:chOff x="1325778" y="1558614"/>
            <a:chExt cx="653934" cy="291290"/>
          </a:xfrm>
        </p:grpSpPr>
        <p:cxnSp>
          <p:nvCxnSpPr>
            <p:cNvPr id="50" name="Gerader Verbinder 49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Gerader Verbinder 51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5" name="Abgerundetes Rechteck 24"/>
          <p:cNvSpPr/>
          <p:nvPr/>
        </p:nvSpPr>
        <p:spPr bwMode="auto">
          <a:xfrm>
            <a:off x="3589769" y="1643784"/>
            <a:ext cx="2350383" cy="259120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3619596" y="1628800"/>
            <a:ext cx="2229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>
                <a:latin typeface="Calibri" panose="020F0502020204030204" pitchFamily="34" charset="0"/>
              </a:rPr>
              <a:t>Jahr = 2019, Herkunft = Ausland</a:t>
            </a:r>
            <a:endParaRPr lang="de-CH" sz="1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510644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2b: Rate nach Alter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81266177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Einbürgerung und ausländische Population: </a:t>
            </a:r>
            <a:r>
              <a:rPr lang="de-CH" dirty="0"/>
              <a:t>Filter über </a:t>
            </a:r>
            <a:r>
              <a:rPr lang="de-CH" dirty="0" smtClean="0"/>
              <a:t>Alter</a:t>
            </a:r>
            <a:endParaRPr lang="de-CH" dirty="0"/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744952" y="1340768"/>
            <a:ext cx="5519923" cy="4249172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855832" y="353806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255458" y="352792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6" name="Gerade Verbindung mit Pfeil 75"/>
          <p:cNvCxnSpPr/>
          <p:nvPr/>
        </p:nvCxnSpPr>
        <p:spPr bwMode="auto">
          <a:xfrm>
            <a:off x="2855832" y="52505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7" name="Textfeld 76"/>
          <p:cNvSpPr txBox="1"/>
          <p:nvPr/>
        </p:nvSpPr>
        <p:spPr>
          <a:xfrm>
            <a:off x="6251316" y="521463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169210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Gerade Verbindung mit Pfeil 79"/>
          <p:cNvCxnSpPr/>
          <p:nvPr/>
        </p:nvCxnSpPr>
        <p:spPr bwMode="auto">
          <a:xfrm flipV="1">
            <a:off x="2987922" y="3933892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744952" y="2091340"/>
            <a:ext cx="1277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Einbürgerungen</a:t>
            </a:r>
          </a:p>
        </p:txBody>
      </p:sp>
      <p:sp>
        <p:nvSpPr>
          <p:cNvPr id="82" name="Textfeld 81"/>
          <p:cNvSpPr txBox="1"/>
          <p:nvPr/>
        </p:nvSpPr>
        <p:spPr>
          <a:xfrm>
            <a:off x="1835697" y="3870892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Bevölkerungs-bestand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46535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25281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8" name="Abgerundetes Rechteck 107"/>
          <p:cNvSpPr/>
          <p:nvPr/>
        </p:nvSpPr>
        <p:spPr bwMode="auto">
          <a:xfrm>
            <a:off x="4943203" y="2333008"/>
            <a:ext cx="1280449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9" name="Textfeld 108"/>
          <p:cNvSpPr txBox="1"/>
          <p:nvPr/>
        </p:nvSpPr>
        <p:spPr>
          <a:xfrm>
            <a:off x="4895208" y="2320196"/>
            <a:ext cx="1401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nat_nat_span_a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16" name="Abgerundetes Rechteck 115"/>
          <p:cNvSpPr/>
          <p:nvPr/>
        </p:nvSpPr>
        <p:spPr bwMode="auto">
          <a:xfrm>
            <a:off x="5255461" y="4058832"/>
            <a:ext cx="1280449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7" name="Textfeld 116"/>
          <p:cNvSpPr txBox="1"/>
          <p:nvPr/>
        </p:nvSpPr>
        <p:spPr>
          <a:xfrm>
            <a:off x="5157395" y="4046020"/>
            <a:ext cx="1479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nat_pop_span_a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4093825" y="1495817"/>
            <a:ext cx="1414279" cy="276999"/>
            <a:chOff x="3589769" y="1495817"/>
            <a:chExt cx="1414279" cy="276999"/>
          </a:xfrm>
        </p:grpSpPr>
        <p:sp>
          <p:nvSpPr>
            <p:cNvPr id="34" name="Abgerundetes Rechteck 33"/>
            <p:cNvSpPr/>
            <p:nvPr/>
          </p:nvSpPr>
          <p:spPr bwMode="auto">
            <a:xfrm>
              <a:off x="3589769" y="1510801"/>
              <a:ext cx="1414279" cy="259120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3619596" y="1495817"/>
              <a:ext cx="13844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smtClean="0">
                  <a:latin typeface="Calibri" panose="020F0502020204030204" pitchFamily="34" charset="0"/>
                </a:rPr>
                <a:t>Herkunft = Ausland</a:t>
              </a:r>
              <a:endParaRPr lang="de-CH" sz="1200" dirty="0">
                <a:latin typeface="Calibri" panose="020F0502020204030204" pitchFamily="34" charset="0"/>
              </a:endParaRPr>
            </a:p>
          </p:txBody>
        </p:sp>
      </p:grpSp>
      <p:sp>
        <p:nvSpPr>
          <p:cNvPr id="4" name="Freihandform 3"/>
          <p:cNvSpPr/>
          <p:nvPr/>
        </p:nvSpPr>
        <p:spPr bwMode="auto">
          <a:xfrm>
            <a:off x="3001108" y="4040428"/>
            <a:ext cx="3959180" cy="1031757"/>
          </a:xfrm>
          <a:custGeom>
            <a:avLst/>
            <a:gdLst>
              <a:gd name="connsiteX0" fmla="*/ 0 w 4845538"/>
              <a:gd name="connsiteY0" fmla="*/ 672249 h 1031757"/>
              <a:gd name="connsiteX1" fmla="*/ 515815 w 4845538"/>
              <a:gd name="connsiteY1" fmla="*/ 859818 h 1031757"/>
              <a:gd name="connsiteX2" fmla="*/ 1398954 w 4845538"/>
              <a:gd name="connsiteY2" fmla="*/ 126 h 1031757"/>
              <a:gd name="connsiteX3" fmla="*/ 3204307 w 4845538"/>
              <a:gd name="connsiteY3" fmla="*/ 797295 h 1031757"/>
              <a:gd name="connsiteX4" fmla="*/ 4845538 w 4845538"/>
              <a:gd name="connsiteY4" fmla="*/ 1031757 h 1031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5538" h="1031757">
                <a:moveTo>
                  <a:pt x="0" y="672249"/>
                </a:moveTo>
                <a:cubicBezTo>
                  <a:pt x="141328" y="822043"/>
                  <a:pt x="282656" y="971838"/>
                  <a:pt x="515815" y="859818"/>
                </a:cubicBezTo>
                <a:cubicBezTo>
                  <a:pt x="748974" y="747798"/>
                  <a:pt x="950872" y="10546"/>
                  <a:pt x="1398954" y="126"/>
                </a:cubicBezTo>
                <a:cubicBezTo>
                  <a:pt x="1847036" y="-10294"/>
                  <a:pt x="2629876" y="625356"/>
                  <a:pt x="3204307" y="797295"/>
                </a:cubicBezTo>
                <a:cubicBezTo>
                  <a:pt x="3778738" y="969234"/>
                  <a:pt x="4312138" y="1000495"/>
                  <a:pt x="4845538" y="1031757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3008923" y="2554715"/>
            <a:ext cx="3867333" cy="890000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97" name="Gruppieren 96"/>
          <p:cNvGrpSpPr/>
          <p:nvPr/>
        </p:nvGrpSpPr>
        <p:grpSpPr>
          <a:xfrm>
            <a:off x="4653731" y="2795241"/>
            <a:ext cx="653934" cy="291290"/>
            <a:chOff x="1325778" y="1558614"/>
            <a:chExt cx="653934" cy="291290"/>
          </a:xfrm>
        </p:grpSpPr>
        <p:cxnSp>
          <p:nvCxnSpPr>
            <p:cNvPr id="91" name="Gerader Verbinder 90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Gerader Verbinder 97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Gerader Verbinder 9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11" name="Gruppieren 110"/>
          <p:cNvGrpSpPr/>
          <p:nvPr/>
        </p:nvGrpSpPr>
        <p:grpSpPr>
          <a:xfrm>
            <a:off x="4860032" y="4433854"/>
            <a:ext cx="653934" cy="291290"/>
            <a:chOff x="1325778" y="1558614"/>
            <a:chExt cx="653934" cy="291290"/>
          </a:xfrm>
        </p:grpSpPr>
        <p:cxnSp>
          <p:nvCxnSpPr>
            <p:cNvPr id="112" name="Gerader Verbinder 111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3" name="Gerader Verbinder 112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Gerader Verbinder 113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83224751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fr-CH" dirty="0" smtClean="0"/>
              <a:t>Bei </a:t>
            </a:r>
            <a:r>
              <a:rPr lang="fr-CH" dirty="0" err="1" smtClean="0"/>
              <a:t>geringer</a:t>
            </a:r>
            <a:r>
              <a:rPr lang="fr-CH" dirty="0" smtClean="0"/>
              <a:t> Population: </a:t>
            </a:r>
            <a:r>
              <a:rPr lang="fr-CH" dirty="0" err="1" smtClean="0"/>
              <a:t>bestimmter</a:t>
            </a:r>
            <a:r>
              <a:rPr lang="fr-CH" dirty="0" smtClean="0"/>
              <a:t> </a:t>
            </a:r>
            <a:r>
              <a:rPr lang="fr-CH" dirty="0" err="1" smtClean="0"/>
              <a:t>Wert</a:t>
            </a:r>
            <a:endParaRPr lang="de-CH" dirty="0"/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744952" y="1340768"/>
            <a:ext cx="5519923" cy="4249172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855832" y="353806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255458" y="352792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6" name="Gerade Verbindung mit Pfeil 75"/>
          <p:cNvCxnSpPr/>
          <p:nvPr/>
        </p:nvCxnSpPr>
        <p:spPr bwMode="auto">
          <a:xfrm>
            <a:off x="2855832" y="52505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7" name="Textfeld 76"/>
          <p:cNvSpPr txBox="1"/>
          <p:nvPr/>
        </p:nvSpPr>
        <p:spPr>
          <a:xfrm>
            <a:off x="6251316" y="521463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169210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Gerade Verbindung mit Pfeil 79"/>
          <p:cNvCxnSpPr/>
          <p:nvPr/>
        </p:nvCxnSpPr>
        <p:spPr bwMode="auto">
          <a:xfrm flipV="1">
            <a:off x="2987922" y="3933892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744952" y="2091340"/>
            <a:ext cx="1277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Einbürgerungs-rate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sp>
        <p:nvSpPr>
          <p:cNvPr id="82" name="Textfeld 81"/>
          <p:cNvSpPr txBox="1"/>
          <p:nvPr/>
        </p:nvSpPr>
        <p:spPr>
          <a:xfrm>
            <a:off x="1835697" y="3870892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Bevölkerungs-bestand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46535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25281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Freihandform 3"/>
          <p:cNvSpPr/>
          <p:nvPr/>
        </p:nvSpPr>
        <p:spPr bwMode="auto">
          <a:xfrm>
            <a:off x="3001108" y="4040428"/>
            <a:ext cx="3959180" cy="1031757"/>
          </a:xfrm>
          <a:custGeom>
            <a:avLst/>
            <a:gdLst>
              <a:gd name="connsiteX0" fmla="*/ 0 w 4845538"/>
              <a:gd name="connsiteY0" fmla="*/ 672249 h 1031757"/>
              <a:gd name="connsiteX1" fmla="*/ 515815 w 4845538"/>
              <a:gd name="connsiteY1" fmla="*/ 859818 h 1031757"/>
              <a:gd name="connsiteX2" fmla="*/ 1398954 w 4845538"/>
              <a:gd name="connsiteY2" fmla="*/ 126 h 1031757"/>
              <a:gd name="connsiteX3" fmla="*/ 3204307 w 4845538"/>
              <a:gd name="connsiteY3" fmla="*/ 797295 h 1031757"/>
              <a:gd name="connsiteX4" fmla="*/ 4845538 w 4845538"/>
              <a:gd name="connsiteY4" fmla="*/ 1031757 h 1031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5538" h="1031757">
                <a:moveTo>
                  <a:pt x="0" y="672249"/>
                </a:moveTo>
                <a:cubicBezTo>
                  <a:pt x="141328" y="822043"/>
                  <a:pt x="282656" y="971838"/>
                  <a:pt x="515815" y="859818"/>
                </a:cubicBezTo>
                <a:cubicBezTo>
                  <a:pt x="748974" y="747798"/>
                  <a:pt x="950872" y="10546"/>
                  <a:pt x="1398954" y="126"/>
                </a:cubicBezTo>
                <a:cubicBezTo>
                  <a:pt x="1847036" y="-10294"/>
                  <a:pt x="2629876" y="625356"/>
                  <a:pt x="3204307" y="797295"/>
                </a:cubicBezTo>
                <a:cubicBezTo>
                  <a:pt x="3778738" y="969234"/>
                  <a:pt x="4312138" y="1000495"/>
                  <a:pt x="4845538" y="1031757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3032368" y="2248311"/>
            <a:ext cx="3867333" cy="1145656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1" name="Gerader Verbinder 30"/>
          <p:cNvCxnSpPr/>
          <p:nvPr/>
        </p:nvCxnSpPr>
        <p:spPr bwMode="auto">
          <a:xfrm>
            <a:off x="2986581" y="5000797"/>
            <a:ext cx="3984742" cy="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32" name="Gruppieren 31"/>
          <p:cNvGrpSpPr/>
          <p:nvPr/>
        </p:nvGrpSpPr>
        <p:grpSpPr>
          <a:xfrm>
            <a:off x="1187624" y="4860148"/>
            <a:ext cx="1735621" cy="290902"/>
            <a:chOff x="967969" y="2849221"/>
            <a:chExt cx="1660121" cy="290902"/>
          </a:xfrm>
        </p:grpSpPr>
        <p:sp>
          <p:nvSpPr>
            <p:cNvPr id="33" name="Abgerundetes Rechteck 32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nat_pop_thres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39" name="Rechteck 38"/>
          <p:cNvSpPr/>
          <p:nvPr/>
        </p:nvSpPr>
        <p:spPr bwMode="auto">
          <a:xfrm>
            <a:off x="6251316" y="1983763"/>
            <a:ext cx="708972" cy="3271246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0" name="Gerader Verbinder 39"/>
          <p:cNvCxnSpPr/>
          <p:nvPr/>
        </p:nvCxnSpPr>
        <p:spPr bwMode="auto">
          <a:xfrm>
            <a:off x="3006805" y="3516638"/>
            <a:ext cx="3964518" cy="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43" name="Gruppieren 42"/>
          <p:cNvGrpSpPr/>
          <p:nvPr/>
        </p:nvGrpSpPr>
        <p:grpSpPr>
          <a:xfrm>
            <a:off x="1259632" y="3402685"/>
            <a:ext cx="1735621" cy="290902"/>
            <a:chOff x="967969" y="2849221"/>
            <a:chExt cx="1660121" cy="290902"/>
          </a:xfrm>
        </p:grpSpPr>
        <p:sp>
          <p:nvSpPr>
            <p:cNvPr id="45" name="Abgerundetes Rechteck 44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Textfeld 45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nat_pop_value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0" name="Gruppieren 29"/>
          <p:cNvGrpSpPr/>
          <p:nvPr/>
        </p:nvGrpSpPr>
        <p:grpSpPr>
          <a:xfrm>
            <a:off x="4093825" y="1495817"/>
            <a:ext cx="1414279" cy="276999"/>
            <a:chOff x="3589769" y="1495817"/>
            <a:chExt cx="1414279" cy="276999"/>
          </a:xfrm>
        </p:grpSpPr>
        <p:sp>
          <p:nvSpPr>
            <p:cNvPr id="34" name="Abgerundetes Rechteck 33"/>
            <p:cNvSpPr/>
            <p:nvPr/>
          </p:nvSpPr>
          <p:spPr bwMode="auto">
            <a:xfrm>
              <a:off x="3589769" y="1510801"/>
              <a:ext cx="1414279" cy="259120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3619596" y="1495817"/>
              <a:ext cx="13844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smtClean="0">
                  <a:latin typeface="Calibri" panose="020F0502020204030204" pitchFamily="34" charset="0"/>
                </a:rPr>
                <a:t>Herkunft = Ausland</a:t>
              </a:r>
              <a:endParaRPr lang="de-CH" sz="1200" dirty="0">
                <a:latin typeface="Calibri" panose="020F0502020204030204" pitchFamily="34" charset="0"/>
              </a:endParaRPr>
            </a:p>
          </p:txBody>
        </p:sp>
      </p:grpSp>
      <p:sp>
        <p:nvSpPr>
          <p:cNvPr id="29" name="Ellipse 28"/>
          <p:cNvSpPr/>
          <p:nvPr/>
        </p:nvSpPr>
        <p:spPr bwMode="auto">
          <a:xfrm>
            <a:off x="6187436" y="4941168"/>
            <a:ext cx="131017" cy="131017"/>
          </a:xfrm>
          <a:prstGeom prst="ellipse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734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Zukunft: gam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4067944" y="3140968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Abgerundetes Rechteck 40"/>
          <p:cNvSpPr/>
          <p:nvPr/>
        </p:nvSpPr>
        <p:spPr bwMode="auto">
          <a:xfrm>
            <a:off x="1907704" y="1826647"/>
            <a:ext cx="5429179" cy="2628642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927840" y="4023941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327466" y="401380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80240" y="2655089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996448" y="2594637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Fertilitätsrate</a:t>
            </a:r>
          </a:p>
        </p:txBody>
      </p:sp>
      <p:sp>
        <p:nvSpPr>
          <p:cNvPr id="83" name="Freihandform 82"/>
          <p:cNvSpPr/>
          <p:nvPr/>
        </p:nvSpPr>
        <p:spPr bwMode="auto">
          <a:xfrm>
            <a:off x="3365100" y="2738696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Freihandform 83"/>
          <p:cNvSpPr/>
          <p:nvPr/>
        </p:nvSpPr>
        <p:spPr bwMode="auto">
          <a:xfrm>
            <a:off x="3370961" y="2873522"/>
            <a:ext cx="2485292" cy="1037497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Freihandform 83">
            <a:extLst>
              <a:ext uri="{FF2B5EF4-FFF2-40B4-BE49-F238E27FC236}">
                <a16:creationId xmlns:a16="http://schemas.microsoft.com/office/drawing/2014/main" id="{F1AC6B2C-E0CE-4ED3-BC53-8D735D733904}"/>
              </a:ext>
            </a:extLst>
          </p:cNvPr>
          <p:cNvSpPr/>
          <p:nvPr/>
        </p:nvSpPr>
        <p:spPr bwMode="auto">
          <a:xfrm>
            <a:off x="3303484" y="2924950"/>
            <a:ext cx="2710994" cy="983749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Abgerundetes Rechteck 14"/>
          <p:cNvSpPr/>
          <p:nvPr/>
        </p:nvSpPr>
        <p:spPr bwMode="auto">
          <a:xfrm>
            <a:off x="3413886" y="1999873"/>
            <a:ext cx="3241505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3366996" y="1993028"/>
            <a:ext cx="3365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>
                <a:latin typeface="Calibri" panose="020F0502020204030204" pitchFamily="34" charset="0"/>
              </a:rPr>
              <a:t>Quartier = </a:t>
            </a:r>
            <a:r>
              <a:rPr lang="de-CH" sz="1200" dirty="0" err="1" smtClean="0">
                <a:latin typeface="Calibri" panose="020F0502020204030204" pitchFamily="34" charset="0"/>
              </a:rPr>
              <a:t>Witikon</a:t>
            </a:r>
            <a:r>
              <a:rPr lang="de-CH" sz="1200" dirty="0" smtClean="0">
                <a:latin typeface="Calibri" panose="020F0502020204030204" pitchFamily="34" charset="0"/>
              </a:rPr>
              <a:t>, Jahr = 2035, Heimat </a:t>
            </a:r>
            <a:r>
              <a:rPr lang="de-CH" sz="1200" dirty="0">
                <a:latin typeface="Calibri" panose="020F0502020204030204" pitchFamily="34" charset="0"/>
              </a:rPr>
              <a:t>= </a:t>
            </a:r>
            <a:r>
              <a:rPr lang="de-CH" sz="1200" dirty="0" smtClean="0">
                <a:latin typeface="Calibri" panose="020F0502020204030204" pitchFamily="34" charset="0"/>
              </a:rPr>
              <a:t>Schweiz</a:t>
            </a:r>
            <a:endParaRPr lang="de-CH" sz="1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73440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Glätten, damit kein Sprung</a:t>
            </a:r>
            <a:endParaRPr lang="de-CH" dirty="0"/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744952" y="1412776"/>
            <a:ext cx="5519923" cy="300968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855832" y="3955460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255458" y="3945327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586608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744952" y="2508738"/>
            <a:ext cx="1277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Einbürgerungs-rate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882752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670215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3032368" y="2665709"/>
            <a:ext cx="3867333" cy="1145656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hteck 9"/>
          <p:cNvSpPr/>
          <p:nvPr/>
        </p:nvSpPr>
        <p:spPr bwMode="auto">
          <a:xfrm>
            <a:off x="6259115" y="3442095"/>
            <a:ext cx="545133" cy="504056"/>
          </a:xfrm>
          <a:prstGeom prst="rect">
            <a:avLst/>
          </a:pr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Rechteck 1"/>
          <p:cNvSpPr/>
          <p:nvPr/>
        </p:nvSpPr>
        <p:spPr bwMode="auto">
          <a:xfrm>
            <a:off x="6275074" y="3422875"/>
            <a:ext cx="579019" cy="51595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Rechteck 36"/>
          <p:cNvSpPr/>
          <p:nvPr/>
        </p:nvSpPr>
        <p:spPr bwMode="auto">
          <a:xfrm>
            <a:off x="6246654" y="3223107"/>
            <a:ext cx="756068" cy="51595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Rechteck 37"/>
          <p:cNvSpPr/>
          <p:nvPr/>
        </p:nvSpPr>
        <p:spPr bwMode="auto">
          <a:xfrm>
            <a:off x="6399054" y="3375507"/>
            <a:ext cx="756068" cy="51595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Freihandform 41"/>
          <p:cNvSpPr/>
          <p:nvPr/>
        </p:nvSpPr>
        <p:spPr bwMode="auto">
          <a:xfrm>
            <a:off x="3018077" y="2686454"/>
            <a:ext cx="3984645" cy="1186027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Abgerundetes Rechteck 46"/>
          <p:cNvSpPr/>
          <p:nvPr/>
        </p:nvSpPr>
        <p:spPr bwMode="auto">
          <a:xfrm>
            <a:off x="5019067" y="2563066"/>
            <a:ext cx="1280449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4971072" y="2550254"/>
            <a:ext cx="1401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nat_rate_span_a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49" name="Gruppieren 48"/>
          <p:cNvGrpSpPr/>
          <p:nvPr/>
        </p:nvGrpSpPr>
        <p:grpSpPr>
          <a:xfrm>
            <a:off x="4729595" y="3025299"/>
            <a:ext cx="653934" cy="291290"/>
            <a:chOff x="1325778" y="1558614"/>
            <a:chExt cx="653934" cy="291290"/>
          </a:xfrm>
        </p:grpSpPr>
        <p:cxnSp>
          <p:nvCxnSpPr>
            <p:cNvPr id="50" name="Gerader Verbinder 49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Gerader Verbinder 51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7" name="Gruppieren 26"/>
          <p:cNvGrpSpPr/>
          <p:nvPr/>
        </p:nvGrpSpPr>
        <p:grpSpPr>
          <a:xfrm>
            <a:off x="3779912" y="1711841"/>
            <a:ext cx="1414279" cy="276999"/>
            <a:chOff x="3589769" y="1495817"/>
            <a:chExt cx="1414279" cy="276999"/>
          </a:xfrm>
        </p:grpSpPr>
        <p:sp>
          <p:nvSpPr>
            <p:cNvPr id="28" name="Abgerundetes Rechteck 27"/>
            <p:cNvSpPr/>
            <p:nvPr/>
          </p:nvSpPr>
          <p:spPr bwMode="auto">
            <a:xfrm>
              <a:off x="3589769" y="1510801"/>
              <a:ext cx="1414279" cy="259120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" name="Textfeld 28"/>
            <p:cNvSpPr txBox="1"/>
            <p:nvPr/>
          </p:nvSpPr>
          <p:spPr>
            <a:xfrm>
              <a:off x="3619596" y="1495817"/>
              <a:ext cx="13844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smtClean="0">
                  <a:latin typeface="Calibri" panose="020F0502020204030204" pitchFamily="34" charset="0"/>
                </a:rPr>
                <a:t>Herkunft = Ausland</a:t>
              </a:r>
              <a:endParaRPr lang="de-CH" sz="1200" dirty="0"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585010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2c: Trendfaktor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52301366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472809" cy="581695"/>
          </a:xfrm>
        </p:spPr>
        <p:txBody>
          <a:bodyPr/>
          <a:lstStyle/>
          <a:p>
            <a:pPr eaLnBrk="1" hangingPunct="1"/>
            <a:r>
              <a:rPr lang="fr-CH" dirty="0" smtClean="0"/>
              <a:t>Bei </a:t>
            </a:r>
            <a:r>
              <a:rPr lang="fr-CH" dirty="0" err="1" smtClean="0"/>
              <a:t>geringer</a:t>
            </a:r>
            <a:r>
              <a:rPr lang="fr-CH" dirty="0" smtClean="0"/>
              <a:t> Rate: </a:t>
            </a:r>
            <a:r>
              <a:rPr lang="fr-CH" dirty="0" err="1" smtClean="0"/>
              <a:t>bestimmter</a:t>
            </a:r>
            <a:r>
              <a:rPr lang="fr-CH" dirty="0"/>
              <a:t> </a:t>
            </a:r>
            <a:r>
              <a:rPr lang="fr-CH" dirty="0" err="1" smtClean="0"/>
              <a:t>Trendfaktor</a:t>
            </a:r>
            <a:r>
              <a:rPr lang="fr-CH" dirty="0" smtClean="0"/>
              <a:t> </a:t>
            </a:r>
            <a:r>
              <a:rPr lang="fr-CH" dirty="0" err="1" smtClean="0"/>
              <a:t>wählen</a:t>
            </a:r>
            <a:endParaRPr lang="de-CH" dirty="0"/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051424" y="1340768"/>
            <a:ext cx="6213452" cy="4249172"/>
          </a:xfrm>
          <a:prstGeom prst="roundRect">
            <a:avLst>
              <a:gd name="adj" fmla="val 3630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855832" y="353806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255458" y="352792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6" name="Gerade Verbindung mit Pfeil 75"/>
          <p:cNvCxnSpPr/>
          <p:nvPr/>
        </p:nvCxnSpPr>
        <p:spPr bwMode="auto">
          <a:xfrm>
            <a:off x="2855832" y="52505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7" name="Textfeld 76"/>
          <p:cNvSpPr txBox="1"/>
          <p:nvPr/>
        </p:nvSpPr>
        <p:spPr>
          <a:xfrm>
            <a:off x="6251316" y="521463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169210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Gerade Verbindung mit Pfeil 79"/>
          <p:cNvCxnSpPr/>
          <p:nvPr/>
        </p:nvCxnSpPr>
        <p:spPr bwMode="auto">
          <a:xfrm flipV="1">
            <a:off x="2987922" y="3933892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744952" y="2091340"/>
            <a:ext cx="1277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Trendfaktor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sp>
        <p:nvSpPr>
          <p:cNvPr id="82" name="Textfeld 81"/>
          <p:cNvSpPr txBox="1"/>
          <p:nvPr/>
        </p:nvSpPr>
        <p:spPr>
          <a:xfrm>
            <a:off x="1835697" y="3870892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Einbürgerungs-rate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46535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25281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Freihandform 3"/>
          <p:cNvSpPr/>
          <p:nvPr/>
        </p:nvSpPr>
        <p:spPr bwMode="auto">
          <a:xfrm>
            <a:off x="3001108" y="4040428"/>
            <a:ext cx="3959180" cy="1031757"/>
          </a:xfrm>
          <a:custGeom>
            <a:avLst/>
            <a:gdLst>
              <a:gd name="connsiteX0" fmla="*/ 0 w 4845538"/>
              <a:gd name="connsiteY0" fmla="*/ 672249 h 1031757"/>
              <a:gd name="connsiteX1" fmla="*/ 515815 w 4845538"/>
              <a:gd name="connsiteY1" fmla="*/ 859818 h 1031757"/>
              <a:gd name="connsiteX2" fmla="*/ 1398954 w 4845538"/>
              <a:gd name="connsiteY2" fmla="*/ 126 h 1031757"/>
              <a:gd name="connsiteX3" fmla="*/ 3204307 w 4845538"/>
              <a:gd name="connsiteY3" fmla="*/ 797295 h 1031757"/>
              <a:gd name="connsiteX4" fmla="*/ 4845538 w 4845538"/>
              <a:gd name="connsiteY4" fmla="*/ 1031757 h 1031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5538" h="1031757">
                <a:moveTo>
                  <a:pt x="0" y="672249"/>
                </a:moveTo>
                <a:cubicBezTo>
                  <a:pt x="141328" y="822043"/>
                  <a:pt x="282656" y="971838"/>
                  <a:pt x="515815" y="859818"/>
                </a:cubicBezTo>
                <a:cubicBezTo>
                  <a:pt x="748974" y="747798"/>
                  <a:pt x="950872" y="10546"/>
                  <a:pt x="1398954" y="126"/>
                </a:cubicBezTo>
                <a:cubicBezTo>
                  <a:pt x="1847036" y="-10294"/>
                  <a:pt x="2629876" y="625356"/>
                  <a:pt x="3204307" y="797295"/>
                </a:cubicBezTo>
                <a:cubicBezTo>
                  <a:pt x="3778738" y="969234"/>
                  <a:pt x="4312138" y="1000495"/>
                  <a:pt x="4845538" y="1031757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3032368" y="2248311"/>
            <a:ext cx="3867333" cy="1145656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1" name="Gerader Verbinder 30"/>
          <p:cNvCxnSpPr/>
          <p:nvPr/>
        </p:nvCxnSpPr>
        <p:spPr bwMode="auto">
          <a:xfrm>
            <a:off x="2986581" y="5000797"/>
            <a:ext cx="3984742" cy="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32" name="Gruppieren 31"/>
          <p:cNvGrpSpPr/>
          <p:nvPr/>
        </p:nvGrpSpPr>
        <p:grpSpPr>
          <a:xfrm>
            <a:off x="1187624" y="4860148"/>
            <a:ext cx="1735621" cy="290902"/>
            <a:chOff x="967969" y="2849221"/>
            <a:chExt cx="1660121" cy="290902"/>
          </a:xfrm>
        </p:grpSpPr>
        <p:sp>
          <p:nvSpPr>
            <p:cNvPr id="33" name="Abgerundetes Rechteck 32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nat_factor_thres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39" name="Rechteck 38"/>
          <p:cNvSpPr/>
          <p:nvPr/>
        </p:nvSpPr>
        <p:spPr bwMode="auto">
          <a:xfrm>
            <a:off x="6251316" y="1983763"/>
            <a:ext cx="708972" cy="3271246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0" name="Gerader Verbinder 39"/>
          <p:cNvCxnSpPr/>
          <p:nvPr/>
        </p:nvCxnSpPr>
        <p:spPr bwMode="auto">
          <a:xfrm flipV="1">
            <a:off x="3028542" y="2780928"/>
            <a:ext cx="3942781" cy="2182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Gerader Verbinder 28"/>
          <p:cNvCxnSpPr/>
          <p:nvPr/>
        </p:nvCxnSpPr>
        <p:spPr bwMode="auto">
          <a:xfrm>
            <a:off x="3032368" y="2924944"/>
            <a:ext cx="3964518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6" name="Gruppieren 5"/>
          <p:cNvGrpSpPr/>
          <p:nvPr/>
        </p:nvGrpSpPr>
        <p:grpSpPr>
          <a:xfrm>
            <a:off x="1226699" y="2640184"/>
            <a:ext cx="1750711" cy="290902"/>
            <a:chOff x="1226699" y="2640184"/>
            <a:chExt cx="1750711" cy="290902"/>
          </a:xfrm>
        </p:grpSpPr>
        <p:grpSp>
          <p:nvGrpSpPr>
            <p:cNvPr id="43" name="Gruppieren 42"/>
            <p:cNvGrpSpPr/>
            <p:nvPr/>
          </p:nvGrpSpPr>
          <p:grpSpPr>
            <a:xfrm>
              <a:off x="1226699" y="2640184"/>
              <a:ext cx="1599420" cy="290902"/>
              <a:chOff x="967969" y="2849221"/>
              <a:chExt cx="1660121" cy="290902"/>
            </a:xfrm>
          </p:grpSpPr>
          <p:sp>
            <p:nvSpPr>
              <p:cNvPr id="45" name="Abgerundetes Rechteck 44"/>
              <p:cNvSpPr/>
              <p:nvPr/>
            </p:nvSpPr>
            <p:spPr bwMode="auto">
              <a:xfrm>
                <a:off x="1051348" y="2863124"/>
                <a:ext cx="150811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6" name="Textfeld 45"/>
              <p:cNvSpPr txBox="1"/>
              <p:nvPr/>
            </p:nvSpPr>
            <p:spPr>
              <a:xfrm>
                <a:off x="967969" y="2849221"/>
                <a:ext cx="166012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nat_factor_value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37" name="Pfeil nach unten 34">
              <a:extLst>
                <a:ext uri="{FF2B5EF4-FFF2-40B4-BE49-F238E27FC236}">
                  <a16:creationId xmlns:a16="http://schemas.microsoft.com/office/drawing/2014/main" id="{40D3211C-8E86-475C-B955-6913421DDDED}"/>
                </a:ext>
              </a:extLst>
            </p:cNvPr>
            <p:cNvSpPr/>
            <p:nvPr/>
          </p:nvSpPr>
          <p:spPr bwMode="auto">
            <a:xfrm rot="5400000" flipV="1">
              <a:off x="2739200" y="2660172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38" name="Abgerundetes Rechteck 37"/>
          <p:cNvSpPr/>
          <p:nvPr/>
        </p:nvSpPr>
        <p:spPr bwMode="auto">
          <a:xfrm>
            <a:off x="3445753" y="1499768"/>
            <a:ext cx="2350383" cy="259120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Textfeld 41"/>
          <p:cNvSpPr txBox="1"/>
          <p:nvPr/>
        </p:nvSpPr>
        <p:spPr>
          <a:xfrm>
            <a:off x="3475580" y="1484784"/>
            <a:ext cx="2229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>
                <a:latin typeface="Calibri" panose="020F0502020204030204" pitchFamily="34" charset="0"/>
              </a:rPr>
              <a:t>Jahr = 2019, Herkunft = Ausland</a:t>
            </a:r>
            <a:endParaRPr lang="de-CH" sz="1200" dirty="0">
              <a:latin typeface="Calibri" panose="020F0502020204030204" pitchFamily="34" charset="0"/>
            </a:endParaRPr>
          </a:p>
        </p:txBody>
      </p:sp>
      <p:sp>
        <p:nvSpPr>
          <p:cNvPr id="34" name="Ellipse 33"/>
          <p:cNvSpPr/>
          <p:nvPr/>
        </p:nvSpPr>
        <p:spPr bwMode="auto">
          <a:xfrm>
            <a:off x="6187436" y="4941168"/>
            <a:ext cx="131017" cy="131017"/>
          </a:xfrm>
          <a:prstGeom prst="ellipse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14814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2d: Einbürgerungsrate </a:t>
            </a:r>
            <a:br>
              <a:rPr lang="de-CH" dirty="0" smtClean="0"/>
            </a:br>
            <a:r>
              <a:rPr lang="de-CH" dirty="0" smtClean="0"/>
              <a:t>(Trend, berechnet mit  Trendfaktor)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84261391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Glätten</a:t>
            </a:r>
            <a:r>
              <a:rPr lang="de-CH" dirty="0"/>
              <a:t> </a:t>
            </a:r>
            <a:r>
              <a:rPr lang="de-CH" dirty="0" smtClean="0"/>
              <a:t>(nach Anwendung des Trendfaktors)</a:t>
            </a:r>
            <a:endParaRPr lang="de-CH" dirty="0"/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744952" y="1412776"/>
            <a:ext cx="5519923" cy="300968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855832" y="3955460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255458" y="3945327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586608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744952" y="2508738"/>
            <a:ext cx="1277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Einbürgerungs-rate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882752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670215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Rechteck 36"/>
          <p:cNvSpPr/>
          <p:nvPr/>
        </p:nvSpPr>
        <p:spPr bwMode="auto">
          <a:xfrm>
            <a:off x="6246654" y="3223107"/>
            <a:ext cx="756068" cy="51595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Rechteck 37"/>
          <p:cNvSpPr/>
          <p:nvPr/>
        </p:nvSpPr>
        <p:spPr bwMode="auto">
          <a:xfrm>
            <a:off x="6399054" y="3375507"/>
            <a:ext cx="756068" cy="51595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Abgerundetes Rechteck 46"/>
          <p:cNvSpPr/>
          <p:nvPr/>
        </p:nvSpPr>
        <p:spPr bwMode="auto">
          <a:xfrm>
            <a:off x="5019067" y="2563066"/>
            <a:ext cx="1569157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4947670" y="2552492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nat_rate_span_dyas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9" name="Abgerundetes Rechteck 28"/>
          <p:cNvSpPr/>
          <p:nvPr/>
        </p:nvSpPr>
        <p:spPr bwMode="auto">
          <a:xfrm>
            <a:off x="3301737" y="1510800"/>
            <a:ext cx="2782431" cy="481967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3256228" y="1511447"/>
            <a:ext cx="2857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Höngg, </a:t>
            </a:r>
            <a:r>
              <a:rPr lang="de-CH" sz="1200" dirty="0" smtClean="0">
                <a:latin typeface="Calibri" panose="020F0502020204030204" pitchFamily="34" charset="0"/>
              </a:rPr>
              <a:t>Jahr = 2030, </a:t>
            </a:r>
            <a:br>
              <a:rPr lang="de-CH" sz="1200" dirty="0" smtClean="0">
                <a:latin typeface="Calibri" panose="020F0502020204030204" pitchFamily="34" charset="0"/>
              </a:rPr>
            </a:br>
            <a:r>
              <a:rPr lang="de-CH" sz="1200" dirty="0" smtClean="0">
                <a:latin typeface="Calibri" panose="020F0502020204030204" pitchFamily="34" charset="0"/>
              </a:rPr>
              <a:t>Geschlecht </a:t>
            </a:r>
            <a:r>
              <a:rPr lang="de-CH" sz="1200" dirty="0">
                <a:latin typeface="Calibri" panose="020F0502020204030204" pitchFamily="34" charset="0"/>
              </a:rPr>
              <a:t>= </a:t>
            </a:r>
            <a:r>
              <a:rPr lang="de-CH" sz="1200" dirty="0" smtClean="0">
                <a:latin typeface="Calibri" panose="020F0502020204030204" pitchFamily="34" charset="0"/>
              </a:rPr>
              <a:t>weiblich, Herkunft = Ausland</a:t>
            </a:r>
            <a:endParaRPr lang="de-CH" sz="1200" dirty="0">
              <a:latin typeface="Calibri" panose="020F0502020204030204" pitchFamily="34" charset="0"/>
            </a:endParaRPr>
          </a:p>
        </p:txBody>
      </p:sp>
      <p:sp>
        <p:nvSpPr>
          <p:cNvPr id="31" name="Freihandform 30"/>
          <p:cNvSpPr/>
          <p:nvPr/>
        </p:nvSpPr>
        <p:spPr bwMode="auto">
          <a:xfrm>
            <a:off x="3032368" y="2643384"/>
            <a:ext cx="3867333" cy="1145656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49" name="Gruppieren 48"/>
          <p:cNvGrpSpPr/>
          <p:nvPr/>
        </p:nvGrpSpPr>
        <p:grpSpPr>
          <a:xfrm>
            <a:off x="4729595" y="3025299"/>
            <a:ext cx="653934" cy="291290"/>
            <a:chOff x="1325778" y="1558614"/>
            <a:chExt cx="653934" cy="291290"/>
          </a:xfrm>
        </p:grpSpPr>
        <p:cxnSp>
          <p:nvCxnSpPr>
            <p:cNvPr id="50" name="Gerader Verbinder 49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Gerader Verbinder 51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33201261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Parameter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KAREB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66500426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KaReB: Wohnanteil</a:t>
            </a:r>
          </a:p>
        </p:txBody>
      </p:sp>
      <p:grpSp>
        <p:nvGrpSpPr>
          <p:cNvPr id="5" name="Gruppieren 4"/>
          <p:cNvGrpSpPr/>
          <p:nvPr/>
        </p:nvGrpSpPr>
        <p:grpSpPr>
          <a:xfrm>
            <a:off x="755576" y="1700808"/>
            <a:ext cx="6840760" cy="3528392"/>
            <a:chOff x="755576" y="1700808"/>
            <a:chExt cx="6840760" cy="3528392"/>
          </a:xfrm>
        </p:grpSpPr>
        <p:cxnSp>
          <p:nvCxnSpPr>
            <p:cNvPr id="79" name="Gekrümmte Verbindung 78"/>
            <p:cNvCxnSpPr/>
            <p:nvPr/>
          </p:nvCxnSpPr>
          <p:spPr bwMode="auto">
            <a:xfrm>
              <a:off x="4067944" y="3140968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Abgerundetes Rechteck 40"/>
            <p:cNvSpPr/>
            <p:nvPr/>
          </p:nvSpPr>
          <p:spPr bwMode="auto">
            <a:xfrm>
              <a:off x="755576" y="1700808"/>
              <a:ext cx="6840760" cy="3528392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5" name="Textfeld 74"/>
            <p:cNvSpPr txBox="1"/>
            <p:nvPr/>
          </p:nvSpPr>
          <p:spPr>
            <a:xfrm>
              <a:off x="6075946" y="4337546"/>
              <a:ext cx="14483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Parameterwert</a:t>
              </a:r>
            </a:p>
          </p:txBody>
        </p:sp>
        <p:cxnSp>
          <p:nvCxnSpPr>
            <p:cNvPr id="78" name="Gerade Verbindung mit Pfeil 77"/>
            <p:cNvCxnSpPr/>
            <p:nvPr/>
          </p:nvCxnSpPr>
          <p:spPr bwMode="auto">
            <a:xfrm flipH="1" flipV="1">
              <a:off x="3070397" y="2423069"/>
              <a:ext cx="2442" cy="230759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Textfeld 80"/>
            <p:cNvSpPr txBox="1"/>
            <p:nvPr/>
          </p:nvSpPr>
          <p:spPr>
            <a:xfrm>
              <a:off x="942626" y="2346722"/>
              <a:ext cx="2157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Flächen (Kapazität, Bestand)</a:t>
              </a:r>
            </a:p>
          </p:txBody>
        </p:sp>
        <p:sp>
          <p:nvSpPr>
            <p:cNvPr id="83" name="Freihandform 82"/>
            <p:cNvSpPr/>
            <p:nvPr/>
          </p:nvSpPr>
          <p:spPr bwMode="auto">
            <a:xfrm>
              <a:off x="3365100" y="2738696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" name="Gruppieren 8"/>
            <p:cNvGrpSpPr/>
            <p:nvPr/>
          </p:nvGrpSpPr>
          <p:grpSpPr>
            <a:xfrm>
              <a:off x="3419872" y="1844824"/>
              <a:ext cx="2366717" cy="578245"/>
              <a:chOff x="3489536" y="1584387"/>
              <a:chExt cx="2366717" cy="578245"/>
            </a:xfrm>
          </p:grpSpPr>
          <p:sp>
            <p:nvSpPr>
              <p:cNvPr id="22" name="Abgerundetes Rechteck 21"/>
              <p:cNvSpPr/>
              <p:nvPr/>
            </p:nvSpPr>
            <p:spPr bwMode="auto">
              <a:xfrm>
                <a:off x="3489536" y="1584387"/>
                <a:ext cx="2366717" cy="578245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5" name="Textfeld 24"/>
              <p:cNvSpPr txBox="1"/>
              <p:nvPr/>
            </p:nvSpPr>
            <p:spPr>
              <a:xfrm>
                <a:off x="3489536" y="1638046"/>
                <a:ext cx="23667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Altstetten, </a:t>
                </a:r>
                <a:br>
                  <a:rPr lang="de-CH" sz="1200" dirty="0">
                    <a:latin typeface="Calibri" panose="020F0502020204030204" pitchFamily="34" charset="0"/>
                  </a:rPr>
                </a:br>
                <a:r>
                  <a:rPr lang="de-CH" sz="1200" dirty="0">
                    <a:latin typeface="Calibri" panose="020F0502020204030204" pitchFamily="34" charset="0"/>
                  </a:rPr>
                  <a:t>Eigentumsart = Gemeinnützig</a:t>
                </a:r>
              </a:p>
            </p:txBody>
          </p:sp>
        </p:grpSp>
        <p:sp>
          <p:nvSpPr>
            <p:cNvPr id="27" name="Textfeld 26"/>
            <p:cNvSpPr txBox="1"/>
            <p:nvPr/>
          </p:nvSpPr>
          <p:spPr>
            <a:xfrm>
              <a:off x="5580112" y="4756603"/>
              <a:ext cx="7735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100%</a:t>
              </a:r>
            </a:p>
          </p:txBody>
        </p:sp>
        <p:sp>
          <p:nvSpPr>
            <p:cNvPr id="28" name="Textfeld 27"/>
            <p:cNvSpPr txBox="1"/>
            <p:nvPr/>
          </p:nvSpPr>
          <p:spPr>
            <a:xfrm>
              <a:off x="3132508" y="4749322"/>
              <a:ext cx="7735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-100%</a:t>
              </a:r>
            </a:p>
          </p:txBody>
        </p:sp>
        <p:cxnSp>
          <p:nvCxnSpPr>
            <p:cNvPr id="29" name="Gerader Verbinder 28"/>
            <p:cNvCxnSpPr/>
            <p:nvPr/>
          </p:nvCxnSpPr>
          <p:spPr bwMode="auto">
            <a:xfrm>
              <a:off x="5181972" y="4476045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Gerader Verbinder 34"/>
            <p:cNvCxnSpPr/>
            <p:nvPr/>
          </p:nvCxnSpPr>
          <p:spPr bwMode="auto">
            <a:xfrm flipV="1">
              <a:off x="3483934" y="2996405"/>
              <a:ext cx="2456218" cy="1334926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6" name="Ellipse 35"/>
            <p:cNvSpPr/>
            <p:nvPr/>
          </p:nvSpPr>
          <p:spPr bwMode="auto">
            <a:xfrm>
              <a:off x="3424617" y="4262677"/>
              <a:ext cx="129897" cy="129897"/>
            </a:xfrm>
            <a:prstGeom prst="ellipse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Ellipse 36"/>
            <p:cNvSpPr/>
            <p:nvPr/>
          </p:nvSpPr>
          <p:spPr bwMode="auto">
            <a:xfrm>
              <a:off x="5878894" y="2920013"/>
              <a:ext cx="129897" cy="129897"/>
            </a:xfrm>
            <a:prstGeom prst="ellipse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8" name="Gerader Verbinder 37"/>
            <p:cNvCxnSpPr/>
            <p:nvPr/>
          </p:nvCxnSpPr>
          <p:spPr bwMode="auto">
            <a:xfrm>
              <a:off x="3097932" y="2996952"/>
              <a:ext cx="2842220" cy="0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5940152" y="2996952"/>
              <a:ext cx="0" cy="1592721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>
              <a:off x="3491880" y="4337546"/>
              <a:ext cx="1" cy="249667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Gerader Verbinder 41"/>
            <p:cNvCxnSpPr/>
            <p:nvPr/>
          </p:nvCxnSpPr>
          <p:spPr bwMode="auto">
            <a:xfrm>
              <a:off x="3077761" y="4339156"/>
              <a:ext cx="406199" cy="0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Gerader Verbinder 30"/>
            <p:cNvCxnSpPr/>
            <p:nvPr/>
          </p:nvCxnSpPr>
          <p:spPr bwMode="auto">
            <a:xfrm rot="5400000">
              <a:off x="3091219" y="2861952"/>
              <a:ext cx="0" cy="270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Gerader Verbinder 29"/>
            <p:cNvCxnSpPr/>
            <p:nvPr/>
          </p:nvCxnSpPr>
          <p:spPr bwMode="auto">
            <a:xfrm rot="5400000">
              <a:off x="3070189" y="4202546"/>
              <a:ext cx="0" cy="270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Gerader Verbinder 25"/>
            <p:cNvCxnSpPr/>
            <p:nvPr/>
          </p:nvCxnSpPr>
          <p:spPr bwMode="auto">
            <a:xfrm>
              <a:off x="5940152" y="4483720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Gerader Verbinder 6"/>
            <p:cNvCxnSpPr/>
            <p:nvPr/>
          </p:nvCxnSpPr>
          <p:spPr bwMode="auto">
            <a:xfrm>
              <a:off x="3489536" y="4483720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7" name="Textfeld 46"/>
            <p:cNvSpPr txBox="1"/>
            <p:nvPr/>
          </p:nvSpPr>
          <p:spPr>
            <a:xfrm>
              <a:off x="835808" y="2766530"/>
              <a:ext cx="21772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Flächen gemäss </a:t>
              </a:r>
              <a:br>
                <a:rPr lang="de-CH" sz="1200" b="1" dirty="0">
                  <a:latin typeface="Calibri" panose="020F0502020204030204" pitchFamily="34" charset="0"/>
                </a:rPr>
              </a:br>
              <a:r>
                <a:rPr lang="de-CH" sz="1200" b="1" dirty="0">
                  <a:latin typeface="Calibri" panose="020F0502020204030204" pitchFamily="34" charset="0"/>
                </a:rPr>
                <a:t>maximalem Wohnanteil</a:t>
              </a:r>
            </a:p>
          </p:txBody>
        </p:sp>
        <p:cxnSp>
          <p:nvCxnSpPr>
            <p:cNvPr id="18" name="Gerade Verbindung mit Pfeil 17"/>
            <p:cNvCxnSpPr>
              <a:stCxn id="58" idx="2"/>
            </p:cNvCxnSpPr>
            <p:nvPr/>
          </p:nvCxnSpPr>
          <p:spPr bwMode="auto">
            <a:xfrm flipV="1">
              <a:off x="5181972" y="3409950"/>
              <a:ext cx="0" cy="1199770"/>
            </a:xfrm>
            <a:prstGeom prst="straightConnector1">
              <a:avLst/>
            </a:pr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8" name="Pfeil nach unten 57"/>
            <p:cNvSpPr/>
            <p:nvPr/>
          </p:nvSpPr>
          <p:spPr bwMode="auto">
            <a:xfrm flipV="1">
              <a:off x="5073960" y="4609720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3" name="Gruppieren 2"/>
            <p:cNvGrpSpPr/>
            <p:nvPr/>
          </p:nvGrpSpPr>
          <p:grpSpPr>
            <a:xfrm>
              <a:off x="4565045" y="4758669"/>
              <a:ext cx="1185595" cy="291961"/>
              <a:chOff x="4030571" y="4962218"/>
              <a:chExt cx="1185595" cy="291961"/>
            </a:xfrm>
          </p:grpSpPr>
          <p:sp>
            <p:nvSpPr>
              <p:cNvPr id="108" name="Abgerundetes Rechteck 107"/>
              <p:cNvSpPr/>
              <p:nvPr/>
            </p:nvSpPr>
            <p:spPr bwMode="auto">
              <a:xfrm>
                <a:off x="4106485" y="4977180"/>
                <a:ext cx="104157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9" name="Textfeld 108"/>
              <p:cNvSpPr txBox="1"/>
              <p:nvPr/>
            </p:nvSpPr>
            <p:spPr>
              <a:xfrm>
                <a:off x="4030571" y="4962218"/>
                <a:ext cx="11855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car_resi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cxnSp>
          <p:nvCxnSpPr>
            <p:cNvPr id="44" name="Gerade Verbindung mit Pfeil 43"/>
            <p:cNvCxnSpPr/>
            <p:nvPr/>
          </p:nvCxnSpPr>
          <p:spPr bwMode="auto">
            <a:xfrm>
              <a:off x="2927840" y="4602294"/>
              <a:ext cx="435824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0" name="Textfeld 59"/>
            <p:cNvSpPr txBox="1"/>
            <p:nvPr/>
          </p:nvSpPr>
          <p:spPr>
            <a:xfrm>
              <a:off x="2136424" y="3181226"/>
              <a:ext cx="8980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im Modell verwendet</a:t>
              </a:r>
            </a:p>
          </p:txBody>
        </p:sp>
        <p:cxnSp>
          <p:nvCxnSpPr>
            <p:cNvPr id="56" name="Gerade Verbindung mit Pfeil 55"/>
            <p:cNvCxnSpPr/>
            <p:nvPr/>
          </p:nvCxnSpPr>
          <p:spPr bwMode="auto">
            <a:xfrm flipH="1">
              <a:off x="3097932" y="3409950"/>
              <a:ext cx="2084041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4" name="Textfeld 63"/>
            <p:cNvSpPr txBox="1"/>
            <p:nvPr/>
          </p:nvSpPr>
          <p:spPr>
            <a:xfrm>
              <a:off x="893242" y="4085555"/>
              <a:ext cx="20864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Flächen gemäss minimalem Wohnanteil nach BZO</a:t>
              </a:r>
            </a:p>
          </p:txBody>
        </p:sp>
        <p:sp>
          <p:nvSpPr>
            <p:cNvPr id="46" name="Textfeld 45"/>
            <p:cNvSpPr txBox="1"/>
            <p:nvPr/>
          </p:nvSpPr>
          <p:spPr>
            <a:xfrm>
              <a:off x="813437" y="3567341"/>
              <a:ext cx="21772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Flächen gemäss </a:t>
              </a:r>
              <a:br>
                <a:rPr lang="de-CH" sz="1200" b="1" dirty="0">
                  <a:latin typeface="Calibri" panose="020F0502020204030204" pitchFamily="34" charset="0"/>
                </a:rPr>
              </a:br>
              <a:r>
                <a:rPr lang="de-CH" sz="1200" b="1" dirty="0">
                  <a:latin typeface="Calibri" panose="020F0502020204030204" pitchFamily="34" charset="0"/>
                </a:rPr>
                <a:t>realem Wohnanteil</a:t>
              </a:r>
            </a:p>
          </p:txBody>
        </p:sp>
        <p:cxnSp>
          <p:nvCxnSpPr>
            <p:cNvPr id="48" name="Gerader Verbinder 47"/>
            <p:cNvCxnSpPr/>
            <p:nvPr/>
          </p:nvCxnSpPr>
          <p:spPr bwMode="auto">
            <a:xfrm>
              <a:off x="3097932" y="3797763"/>
              <a:ext cx="1402060" cy="0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Gerader Verbinder 42"/>
            <p:cNvCxnSpPr/>
            <p:nvPr/>
          </p:nvCxnSpPr>
          <p:spPr bwMode="auto">
            <a:xfrm rot="5400000">
              <a:off x="3078179" y="3662763"/>
              <a:ext cx="0" cy="270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Gerader Verbinder 48"/>
            <p:cNvCxnSpPr/>
            <p:nvPr/>
          </p:nvCxnSpPr>
          <p:spPr bwMode="auto">
            <a:xfrm>
              <a:off x="4480992" y="3797763"/>
              <a:ext cx="0" cy="811957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0" name="Ellipse 49"/>
            <p:cNvSpPr/>
            <p:nvPr/>
          </p:nvSpPr>
          <p:spPr bwMode="auto">
            <a:xfrm>
              <a:off x="4416009" y="3732813"/>
              <a:ext cx="129897" cy="129897"/>
            </a:xfrm>
            <a:prstGeom prst="ellipse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" name="Textfeld 50"/>
            <p:cNvSpPr txBox="1"/>
            <p:nvPr/>
          </p:nvSpPr>
          <p:spPr>
            <a:xfrm>
              <a:off x="4093350" y="4727268"/>
              <a:ext cx="7735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0%</a:t>
              </a:r>
            </a:p>
          </p:txBody>
        </p:sp>
        <p:cxnSp>
          <p:nvCxnSpPr>
            <p:cNvPr id="52" name="Gerader Verbinder 51"/>
            <p:cNvCxnSpPr/>
            <p:nvPr/>
          </p:nvCxnSpPr>
          <p:spPr bwMode="auto">
            <a:xfrm>
              <a:off x="4480139" y="4465937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37532310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KaReB: Arealüberbauungen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755576" y="1700808"/>
            <a:ext cx="6840760" cy="3528392"/>
            <a:chOff x="755576" y="1700808"/>
            <a:chExt cx="6840760" cy="3528392"/>
          </a:xfrm>
        </p:grpSpPr>
        <p:cxnSp>
          <p:nvCxnSpPr>
            <p:cNvPr id="79" name="Gekrümmte Verbindung 78"/>
            <p:cNvCxnSpPr/>
            <p:nvPr/>
          </p:nvCxnSpPr>
          <p:spPr bwMode="auto">
            <a:xfrm>
              <a:off x="4067944" y="3140968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Abgerundetes Rechteck 40"/>
            <p:cNvSpPr/>
            <p:nvPr/>
          </p:nvSpPr>
          <p:spPr bwMode="auto">
            <a:xfrm>
              <a:off x="755576" y="1700808"/>
              <a:ext cx="6840760" cy="3528392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5" name="Textfeld 74"/>
            <p:cNvSpPr txBox="1"/>
            <p:nvPr/>
          </p:nvSpPr>
          <p:spPr>
            <a:xfrm>
              <a:off x="6075946" y="4337546"/>
              <a:ext cx="14483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Parameterwert</a:t>
              </a:r>
            </a:p>
          </p:txBody>
        </p:sp>
        <p:cxnSp>
          <p:nvCxnSpPr>
            <p:cNvPr id="78" name="Gerade Verbindung mit Pfeil 77"/>
            <p:cNvCxnSpPr/>
            <p:nvPr/>
          </p:nvCxnSpPr>
          <p:spPr bwMode="auto">
            <a:xfrm flipH="1" flipV="1">
              <a:off x="3070397" y="2423069"/>
              <a:ext cx="2442" cy="230759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Textfeld 80"/>
            <p:cNvSpPr txBox="1"/>
            <p:nvPr/>
          </p:nvSpPr>
          <p:spPr>
            <a:xfrm>
              <a:off x="942626" y="2346722"/>
              <a:ext cx="2157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Flächen (Kapazität, Bestand)</a:t>
              </a:r>
            </a:p>
          </p:txBody>
        </p:sp>
        <p:sp>
          <p:nvSpPr>
            <p:cNvPr id="83" name="Freihandform 82"/>
            <p:cNvSpPr/>
            <p:nvPr/>
          </p:nvSpPr>
          <p:spPr bwMode="auto">
            <a:xfrm>
              <a:off x="3365100" y="2738696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" name="Gruppieren 8"/>
            <p:cNvGrpSpPr/>
            <p:nvPr/>
          </p:nvGrpSpPr>
          <p:grpSpPr>
            <a:xfrm>
              <a:off x="3419872" y="1844824"/>
              <a:ext cx="2366717" cy="578245"/>
              <a:chOff x="3489536" y="1584387"/>
              <a:chExt cx="2366717" cy="578245"/>
            </a:xfrm>
          </p:grpSpPr>
          <p:sp>
            <p:nvSpPr>
              <p:cNvPr id="22" name="Abgerundetes Rechteck 21"/>
              <p:cNvSpPr/>
              <p:nvPr/>
            </p:nvSpPr>
            <p:spPr bwMode="auto">
              <a:xfrm>
                <a:off x="3489536" y="1584387"/>
                <a:ext cx="2366717" cy="578245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5" name="Textfeld 24"/>
              <p:cNvSpPr txBox="1"/>
              <p:nvPr/>
            </p:nvSpPr>
            <p:spPr>
              <a:xfrm>
                <a:off x="3489536" y="1638046"/>
                <a:ext cx="23667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Altstetten, </a:t>
                </a:r>
                <a:br>
                  <a:rPr lang="de-CH" sz="1200" dirty="0">
                    <a:latin typeface="Calibri" panose="020F0502020204030204" pitchFamily="34" charset="0"/>
                  </a:rPr>
                </a:br>
                <a:r>
                  <a:rPr lang="de-CH" sz="1200" dirty="0">
                    <a:latin typeface="Calibri" panose="020F0502020204030204" pitchFamily="34" charset="0"/>
                  </a:rPr>
                  <a:t>Eigentumsart = Gemeinnützig</a:t>
                </a:r>
              </a:p>
            </p:txBody>
          </p:sp>
        </p:grpSp>
        <p:sp>
          <p:nvSpPr>
            <p:cNvPr id="27" name="Textfeld 26"/>
            <p:cNvSpPr txBox="1"/>
            <p:nvPr/>
          </p:nvSpPr>
          <p:spPr>
            <a:xfrm>
              <a:off x="5580112" y="4756603"/>
              <a:ext cx="7735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100%</a:t>
              </a:r>
            </a:p>
          </p:txBody>
        </p:sp>
        <p:sp>
          <p:nvSpPr>
            <p:cNvPr id="28" name="Textfeld 27"/>
            <p:cNvSpPr txBox="1"/>
            <p:nvPr/>
          </p:nvSpPr>
          <p:spPr>
            <a:xfrm>
              <a:off x="3132508" y="4730660"/>
              <a:ext cx="7735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0%</a:t>
              </a:r>
            </a:p>
          </p:txBody>
        </p:sp>
        <p:cxnSp>
          <p:nvCxnSpPr>
            <p:cNvPr id="29" name="Gerader Verbinder 28"/>
            <p:cNvCxnSpPr/>
            <p:nvPr/>
          </p:nvCxnSpPr>
          <p:spPr bwMode="auto">
            <a:xfrm>
              <a:off x="5181972" y="4476045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Gerader Verbinder 34"/>
            <p:cNvCxnSpPr/>
            <p:nvPr/>
          </p:nvCxnSpPr>
          <p:spPr bwMode="auto">
            <a:xfrm flipV="1">
              <a:off x="3483934" y="2996405"/>
              <a:ext cx="2456218" cy="1334926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6" name="Ellipse 35"/>
            <p:cNvSpPr/>
            <p:nvPr/>
          </p:nvSpPr>
          <p:spPr bwMode="auto">
            <a:xfrm>
              <a:off x="3424617" y="4262677"/>
              <a:ext cx="129897" cy="129897"/>
            </a:xfrm>
            <a:prstGeom prst="ellipse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Ellipse 36"/>
            <p:cNvSpPr/>
            <p:nvPr/>
          </p:nvSpPr>
          <p:spPr bwMode="auto">
            <a:xfrm>
              <a:off x="5869563" y="2920013"/>
              <a:ext cx="129897" cy="129897"/>
            </a:xfrm>
            <a:prstGeom prst="ellipse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8" name="Gerader Verbinder 37"/>
            <p:cNvCxnSpPr/>
            <p:nvPr/>
          </p:nvCxnSpPr>
          <p:spPr bwMode="auto">
            <a:xfrm>
              <a:off x="3097932" y="2996952"/>
              <a:ext cx="2842220" cy="0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5940152" y="2996952"/>
              <a:ext cx="0" cy="1592721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>
              <a:off x="3491880" y="4337546"/>
              <a:ext cx="1" cy="249667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Gerader Verbinder 41"/>
            <p:cNvCxnSpPr/>
            <p:nvPr/>
          </p:nvCxnSpPr>
          <p:spPr bwMode="auto">
            <a:xfrm>
              <a:off x="3077761" y="4339156"/>
              <a:ext cx="406199" cy="0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Gerader Verbinder 30"/>
            <p:cNvCxnSpPr/>
            <p:nvPr/>
          </p:nvCxnSpPr>
          <p:spPr bwMode="auto">
            <a:xfrm rot="5400000">
              <a:off x="3100550" y="2861952"/>
              <a:ext cx="0" cy="270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Gerader Verbinder 29"/>
            <p:cNvCxnSpPr/>
            <p:nvPr/>
          </p:nvCxnSpPr>
          <p:spPr bwMode="auto">
            <a:xfrm rot="5400000">
              <a:off x="3070189" y="4202546"/>
              <a:ext cx="0" cy="270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Gerader Verbinder 25"/>
            <p:cNvCxnSpPr/>
            <p:nvPr/>
          </p:nvCxnSpPr>
          <p:spPr bwMode="auto">
            <a:xfrm>
              <a:off x="5940152" y="4483720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Gerader Verbinder 6"/>
            <p:cNvCxnSpPr/>
            <p:nvPr/>
          </p:nvCxnSpPr>
          <p:spPr bwMode="auto">
            <a:xfrm>
              <a:off x="3489536" y="4483720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7" name="Textfeld 46"/>
            <p:cNvSpPr txBox="1"/>
            <p:nvPr/>
          </p:nvSpPr>
          <p:spPr>
            <a:xfrm>
              <a:off x="835808" y="2766530"/>
              <a:ext cx="21772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Flächen mit Arealüberbauungen</a:t>
              </a:r>
            </a:p>
          </p:txBody>
        </p:sp>
        <p:cxnSp>
          <p:nvCxnSpPr>
            <p:cNvPr id="18" name="Gerade Verbindung mit Pfeil 17"/>
            <p:cNvCxnSpPr>
              <a:stCxn id="58" idx="2"/>
            </p:cNvCxnSpPr>
            <p:nvPr/>
          </p:nvCxnSpPr>
          <p:spPr bwMode="auto">
            <a:xfrm flipV="1">
              <a:off x="5181972" y="3409950"/>
              <a:ext cx="0" cy="1199770"/>
            </a:xfrm>
            <a:prstGeom prst="straightConnector1">
              <a:avLst/>
            </a:pr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8" name="Pfeil nach unten 57"/>
            <p:cNvSpPr/>
            <p:nvPr/>
          </p:nvSpPr>
          <p:spPr bwMode="auto">
            <a:xfrm flipV="1">
              <a:off x="5073960" y="4609720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3" name="Gruppieren 2"/>
            <p:cNvGrpSpPr/>
            <p:nvPr/>
          </p:nvGrpSpPr>
          <p:grpSpPr>
            <a:xfrm>
              <a:off x="4565045" y="4758669"/>
              <a:ext cx="1185595" cy="291961"/>
              <a:chOff x="4030571" y="4962218"/>
              <a:chExt cx="1185595" cy="291961"/>
            </a:xfrm>
          </p:grpSpPr>
          <p:sp>
            <p:nvSpPr>
              <p:cNvPr id="108" name="Abgerundetes Rechteck 107"/>
              <p:cNvSpPr/>
              <p:nvPr/>
            </p:nvSpPr>
            <p:spPr bwMode="auto">
              <a:xfrm>
                <a:off x="4106485" y="4977180"/>
                <a:ext cx="104157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9" name="Textfeld 108"/>
              <p:cNvSpPr txBox="1"/>
              <p:nvPr/>
            </p:nvSpPr>
            <p:spPr>
              <a:xfrm>
                <a:off x="4030571" y="4962218"/>
                <a:ext cx="11855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car_plot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cxnSp>
          <p:nvCxnSpPr>
            <p:cNvPr id="44" name="Gerade Verbindung mit Pfeil 43"/>
            <p:cNvCxnSpPr/>
            <p:nvPr/>
          </p:nvCxnSpPr>
          <p:spPr bwMode="auto">
            <a:xfrm>
              <a:off x="2927840" y="4602294"/>
              <a:ext cx="435824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0" name="Textfeld 59"/>
            <p:cNvSpPr txBox="1"/>
            <p:nvPr/>
          </p:nvSpPr>
          <p:spPr>
            <a:xfrm>
              <a:off x="2136424" y="3181226"/>
              <a:ext cx="8980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im Modell verwendet</a:t>
              </a:r>
            </a:p>
          </p:txBody>
        </p:sp>
        <p:cxnSp>
          <p:nvCxnSpPr>
            <p:cNvPr id="56" name="Gerade Verbindung mit Pfeil 55"/>
            <p:cNvCxnSpPr/>
            <p:nvPr/>
          </p:nvCxnSpPr>
          <p:spPr bwMode="auto">
            <a:xfrm flipH="1">
              <a:off x="3097932" y="3409950"/>
              <a:ext cx="2084041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4" name="Textfeld 63"/>
            <p:cNvSpPr txBox="1"/>
            <p:nvPr/>
          </p:nvSpPr>
          <p:spPr>
            <a:xfrm>
              <a:off x="893242" y="4085555"/>
              <a:ext cx="20864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Flächen ohne Arealüberbauungen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91549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KaReB: Ausbaugrad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4067944" y="3140968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Abgerundetes Rechteck 40"/>
          <p:cNvSpPr/>
          <p:nvPr/>
        </p:nvSpPr>
        <p:spPr bwMode="auto">
          <a:xfrm>
            <a:off x="1359217" y="1412775"/>
            <a:ext cx="6768753" cy="4201799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5" name="Textfeld 74"/>
          <p:cNvSpPr txBox="1"/>
          <p:nvPr/>
        </p:nvSpPr>
        <p:spPr>
          <a:xfrm>
            <a:off x="6674086" y="4323692"/>
            <a:ext cx="14483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Parameterwert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72839" y="2492896"/>
            <a:ext cx="0" cy="2237765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526108" y="2411140"/>
            <a:ext cx="1574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Flächen (Kapazität)</a:t>
            </a:r>
          </a:p>
        </p:txBody>
      </p:sp>
      <p:sp>
        <p:nvSpPr>
          <p:cNvPr id="83" name="Freihandform 82"/>
          <p:cNvSpPr/>
          <p:nvPr/>
        </p:nvSpPr>
        <p:spPr bwMode="auto">
          <a:xfrm>
            <a:off x="3365100" y="2738696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9" name="Gruppieren 8"/>
          <p:cNvGrpSpPr/>
          <p:nvPr/>
        </p:nvGrpSpPr>
        <p:grpSpPr>
          <a:xfrm>
            <a:off x="3798985" y="1626619"/>
            <a:ext cx="2366717" cy="578245"/>
            <a:chOff x="3489536" y="1584387"/>
            <a:chExt cx="2366717" cy="578245"/>
          </a:xfrm>
        </p:grpSpPr>
        <p:sp>
          <p:nvSpPr>
            <p:cNvPr id="22" name="Abgerundetes Rechteck 21"/>
            <p:cNvSpPr/>
            <p:nvPr/>
          </p:nvSpPr>
          <p:spPr bwMode="auto">
            <a:xfrm>
              <a:off x="3489536" y="1584387"/>
              <a:ext cx="2366717" cy="578245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" name="Textfeld 24"/>
            <p:cNvSpPr txBox="1"/>
            <p:nvPr/>
          </p:nvSpPr>
          <p:spPr>
            <a:xfrm>
              <a:off x="3489536" y="1638046"/>
              <a:ext cx="23667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Altstetten, </a:t>
              </a:r>
              <a:br>
                <a:rPr lang="de-CH" sz="1200" dirty="0">
                  <a:latin typeface="Calibri" panose="020F0502020204030204" pitchFamily="34" charset="0"/>
                </a:rPr>
              </a:br>
              <a:r>
                <a:rPr lang="de-CH" sz="1200" dirty="0">
                  <a:latin typeface="Calibri" panose="020F0502020204030204" pitchFamily="34" charset="0"/>
                </a:rPr>
                <a:t>Eigentumsart = Gemeinnützig</a:t>
              </a:r>
            </a:p>
          </p:txBody>
        </p:sp>
      </p:grpSp>
      <p:sp>
        <p:nvSpPr>
          <p:cNvPr id="28" name="Textfeld 27"/>
          <p:cNvSpPr txBox="1"/>
          <p:nvPr/>
        </p:nvSpPr>
        <p:spPr>
          <a:xfrm>
            <a:off x="3132508" y="4730660"/>
            <a:ext cx="773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0%</a:t>
            </a:r>
          </a:p>
        </p:txBody>
      </p:sp>
      <p:cxnSp>
        <p:nvCxnSpPr>
          <p:cNvPr id="35" name="Gerader Verbinder 34"/>
          <p:cNvCxnSpPr>
            <a:endCxn id="37" idx="3"/>
          </p:cNvCxnSpPr>
          <p:nvPr/>
        </p:nvCxnSpPr>
        <p:spPr bwMode="auto">
          <a:xfrm flipV="1">
            <a:off x="3483934" y="3030887"/>
            <a:ext cx="2404652" cy="1300445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Ellipse 35"/>
          <p:cNvSpPr/>
          <p:nvPr/>
        </p:nvSpPr>
        <p:spPr bwMode="auto">
          <a:xfrm>
            <a:off x="3424617" y="4262677"/>
            <a:ext cx="129897" cy="129897"/>
          </a:xfrm>
          <a:prstGeom prst="ellipse">
            <a:avLst/>
          </a:prstGeom>
          <a:solidFill>
            <a:srgbClr val="6699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Ellipse 36"/>
          <p:cNvSpPr/>
          <p:nvPr/>
        </p:nvSpPr>
        <p:spPr bwMode="auto">
          <a:xfrm>
            <a:off x="5869563" y="2920013"/>
            <a:ext cx="129897" cy="129897"/>
          </a:xfrm>
          <a:prstGeom prst="ellipse">
            <a:avLst/>
          </a:prstGeom>
          <a:solidFill>
            <a:srgbClr val="6699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8" name="Gerader Verbinder 37"/>
          <p:cNvCxnSpPr/>
          <p:nvPr/>
        </p:nvCxnSpPr>
        <p:spPr bwMode="auto">
          <a:xfrm>
            <a:off x="3097932" y="2996952"/>
            <a:ext cx="2842220" cy="0"/>
          </a:xfrm>
          <a:prstGeom prst="line">
            <a:avLst/>
          </a:prstGeom>
          <a:noFill/>
          <a:ln w="25400" cap="flat" cmpd="sng" algn="ctr">
            <a:solidFill>
              <a:srgbClr val="6699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Gerader Verbinder 38"/>
          <p:cNvCxnSpPr/>
          <p:nvPr/>
        </p:nvCxnSpPr>
        <p:spPr bwMode="auto">
          <a:xfrm>
            <a:off x="5940152" y="2996952"/>
            <a:ext cx="0" cy="1592721"/>
          </a:xfrm>
          <a:prstGeom prst="line">
            <a:avLst/>
          </a:prstGeom>
          <a:noFill/>
          <a:ln w="25400" cap="flat" cmpd="sng" algn="ctr">
            <a:solidFill>
              <a:srgbClr val="6699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Gerader Verbinder 39"/>
          <p:cNvCxnSpPr/>
          <p:nvPr/>
        </p:nvCxnSpPr>
        <p:spPr bwMode="auto">
          <a:xfrm>
            <a:off x="3491880" y="4337546"/>
            <a:ext cx="1" cy="249667"/>
          </a:xfrm>
          <a:prstGeom prst="line">
            <a:avLst/>
          </a:prstGeom>
          <a:noFill/>
          <a:ln w="25400" cap="flat" cmpd="sng" algn="ctr">
            <a:solidFill>
              <a:srgbClr val="6699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rader Verbinder 41"/>
          <p:cNvCxnSpPr/>
          <p:nvPr/>
        </p:nvCxnSpPr>
        <p:spPr bwMode="auto">
          <a:xfrm>
            <a:off x="3077761" y="4339156"/>
            <a:ext cx="406199" cy="0"/>
          </a:xfrm>
          <a:prstGeom prst="line">
            <a:avLst/>
          </a:prstGeom>
          <a:noFill/>
          <a:ln w="25400" cap="flat" cmpd="sng" algn="ctr">
            <a:solidFill>
              <a:srgbClr val="6699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Gerader Verbinder 30"/>
          <p:cNvCxnSpPr/>
          <p:nvPr/>
        </p:nvCxnSpPr>
        <p:spPr bwMode="auto">
          <a:xfrm rot="5400000">
            <a:off x="3100550" y="2861952"/>
            <a:ext cx="0" cy="27000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Gerader Verbinder 29"/>
          <p:cNvCxnSpPr/>
          <p:nvPr/>
        </p:nvCxnSpPr>
        <p:spPr bwMode="auto">
          <a:xfrm rot="5400000">
            <a:off x="3070189" y="4202546"/>
            <a:ext cx="0" cy="27000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Gerader Verbinder 6"/>
          <p:cNvCxnSpPr/>
          <p:nvPr/>
        </p:nvCxnSpPr>
        <p:spPr bwMode="auto">
          <a:xfrm>
            <a:off x="3489536" y="4483720"/>
            <a:ext cx="0" cy="25200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Textfeld 46"/>
          <p:cNvSpPr txBox="1"/>
          <p:nvPr/>
        </p:nvSpPr>
        <p:spPr>
          <a:xfrm>
            <a:off x="1437126" y="2841102"/>
            <a:ext cx="1561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gemäss KaReB </a:t>
            </a:r>
          </a:p>
        </p:txBody>
      </p:sp>
      <p:cxnSp>
        <p:nvCxnSpPr>
          <p:cNvPr id="18" name="Gerade Verbindung mit Pfeil 17"/>
          <p:cNvCxnSpPr>
            <a:stCxn id="58" idx="2"/>
          </p:cNvCxnSpPr>
          <p:nvPr/>
        </p:nvCxnSpPr>
        <p:spPr bwMode="auto">
          <a:xfrm flipV="1">
            <a:off x="5181972" y="3409950"/>
            <a:ext cx="0" cy="1199770"/>
          </a:xfrm>
          <a:prstGeom prst="straightConnector1">
            <a:avLst/>
          </a:pr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2" name="Gruppieren 1"/>
          <p:cNvGrpSpPr/>
          <p:nvPr/>
        </p:nvGrpSpPr>
        <p:grpSpPr>
          <a:xfrm>
            <a:off x="4565045" y="4476045"/>
            <a:ext cx="1375107" cy="574585"/>
            <a:chOff x="4565045" y="4476045"/>
            <a:chExt cx="1375107" cy="574585"/>
          </a:xfrm>
        </p:grpSpPr>
        <p:cxnSp>
          <p:nvCxnSpPr>
            <p:cNvPr id="29" name="Gerader Verbinder 28"/>
            <p:cNvCxnSpPr/>
            <p:nvPr/>
          </p:nvCxnSpPr>
          <p:spPr bwMode="auto">
            <a:xfrm>
              <a:off x="5181972" y="4476045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Gerader Verbinder 25"/>
            <p:cNvCxnSpPr/>
            <p:nvPr/>
          </p:nvCxnSpPr>
          <p:spPr bwMode="auto">
            <a:xfrm>
              <a:off x="5940152" y="4483720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8" name="Pfeil nach unten 57"/>
            <p:cNvSpPr/>
            <p:nvPr/>
          </p:nvSpPr>
          <p:spPr bwMode="auto">
            <a:xfrm flipV="1">
              <a:off x="5073960" y="4609720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3" name="Gruppieren 2"/>
            <p:cNvGrpSpPr/>
            <p:nvPr/>
          </p:nvGrpSpPr>
          <p:grpSpPr>
            <a:xfrm>
              <a:off x="4565045" y="4758669"/>
              <a:ext cx="1185595" cy="291961"/>
              <a:chOff x="4030571" y="4962218"/>
              <a:chExt cx="1185595" cy="291961"/>
            </a:xfrm>
          </p:grpSpPr>
          <p:sp>
            <p:nvSpPr>
              <p:cNvPr id="108" name="Abgerundetes Rechteck 107"/>
              <p:cNvSpPr/>
              <p:nvPr/>
            </p:nvSpPr>
            <p:spPr bwMode="auto">
              <a:xfrm>
                <a:off x="4106485" y="4977180"/>
                <a:ext cx="104157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9" name="Textfeld 108"/>
              <p:cNvSpPr txBox="1"/>
              <p:nvPr/>
            </p:nvSpPr>
            <p:spPr>
              <a:xfrm>
                <a:off x="4030571" y="4962218"/>
                <a:ext cx="11855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car_uti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  <p:cxnSp>
        <p:nvCxnSpPr>
          <p:cNvPr id="44" name="Gerade Verbindung mit Pfeil 43"/>
          <p:cNvCxnSpPr/>
          <p:nvPr/>
        </p:nvCxnSpPr>
        <p:spPr bwMode="auto">
          <a:xfrm>
            <a:off x="2927840" y="4602294"/>
            <a:ext cx="4956528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0" name="Textfeld 59"/>
          <p:cNvSpPr txBox="1"/>
          <p:nvPr/>
        </p:nvSpPr>
        <p:spPr>
          <a:xfrm>
            <a:off x="2136424" y="3181226"/>
            <a:ext cx="898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im Modell verwendet</a:t>
            </a:r>
          </a:p>
        </p:txBody>
      </p:sp>
      <p:cxnSp>
        <p:nvCxnSpPr>
          <p:cNvPr id="56" name="Gerade Verbindung mit Pfeil 55"/>
          <p:cNvCxnSpPr/>
          <p:nvPr/>
        </p:nvCxnSpPr>
        <p:spPr bwMode="auto">
          <a:xfrm flipH="1">
            <a:off x="3097932" y="3409950"/>
            <a:ext cx="2084041" cy="0"/>
          </a:xfrm>
          <a:prstGeom prst="straightConnector1">
            <a:avLst/>
          </a:pr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4" name="Textfeld 63"/>
          <p:cNvSpPr txBox="1"/>
          <p:nvPr/>
        </p:nvSpPr>
        <p:spPr>
          <a:xfrm>
            <a:off x="2312218" y="4183632"/>
            <a:ext cx="6674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0 m</a:t>
            </a:r>
            <a:r>
              <a:rPr lang="de-CH" sz="1200" b="1" baseline="30000" dirty="0"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45" name="Textfeld 44"/>
          <p:cNvSpPr txBox="1"/>
          <p:nvPr/>
        </p:nvSpPr>
        <p:spPr>
          <a:xfrm>
            <a:off x="6016349" y="4756603"/>
            <a:ext cx="773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100%</a:t>
            </a:r>
          </a:p>
        </p:txBody>
      </p:sp>
      <p:cxnSp>
        <p:nvCxnSpPr>
          <p:cNvPr id="43" name="Gerader Verbinder 42"/>
          <p:cNvCxnSpPr/>
          <p:nvPr/>
        </p:nvCxnSpPr>
        <p:spPr bwMode="auto">
          <a:xfrm>
            <a:off x="6372200" y="4475067"/>
            <a:ext cx="0" cy="25200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" name="Gruppieren 3"/>
          <p:cNvGrpSpPr/>
          <p:nvPr/>
        </p:nvGrpSpPr>
        <p:grpSpPr>
          <a:xfrm>
            <a:off x="5324748" y="4960690"/>
            <a:ext cx="1185595" cy="440910"/>
            <a:chOff x="4307431" y="5780126"/>
            <a:chExt cx="1185595" cy="440910"/>
          </a:xfrm>
        </p:grpSpPr>
        <p:sp>
          <p:nvSpPr>
            <p:cNvPr id="50" name="Pfeil nach unten 49"/>
            <p:cNvSpPr/>
            <p:nvPr/>
          </p:nvSpPr>
          <p:spPr bwMode="auto">
            <a:xfrm flipV="1">
              <a:off x="4816346" y="5780126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51" name="Gruppieren 50"/>
            <p:cNvGrpSpPr/>
            <p:nvPr/>
          </p:nvGrpSpPr>
          <p:grpSpPr>
            <a:xfrm>
              <a:off x="4307431" y="5929075"/>
              <a:ext cx="1185595" cy="291961"/>
              <a:chOff x="4030571" y="4962218"/>
              <a:chExt cx="1185595" cy="291961"/>
            </a:xfrm>
          </p:grpSpPr>
          <p:sp>
            <p:nvSpPr>
              <p:cNvPr id="52" name="Abgerundetes Rechteck 51"/>
              <p:cNvSpPr/>
              <p:nvPr/>
            </p:nvSpPr>
            <p:spPr bwMode="auto">
              <a:xfrm>
                <a:off x="4106485" y="4977180"/>
                <a:ext cx="104157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3" name="Textfeld 52"/>
              <p:cNvSpPr txBox="1"/>
              <p:nvPr/>
            </p:nvSpPr>
            <p:spPr>
              <a:xfrm>
                <a:off x="4030571" y="4962218"/>
                <a:ext cx="11855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car_uti_input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5237239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KaReB: Inanspruchnahme bis zum Zieljahr</a:t>
            </a:r>
          </a:p>
        </p:txBody>
      </p:sp>
      <p:grpSp>
        <p:nvGrpSpPr>
          <p:cNvPr id="12" name="Gruppieren 11"/>
          <p:cNvGrpSpPr/>
          <p:nvPr/>
        </p:nvGrpSpPr>
        <p:grpSpPr>
          <a:xfrm>
            <a:off x="1245778" y="1628800"/>
            <a:ext cx="6206542" cy="3672408"/>
            <a:chOff x="1245778" y="1628800"/>
            <a:chExt cx="6206542" cy="3672408"/>
          </a:xfrm>
        </p:grpSpPr>
        <p:cxnSp>
          <p:nvCxnSpPr>
            <p:cNvPr id="79" name="Gekrümmte Verbindung 78"/>
            <p:cNvCxnSpPr/>
            <p:nvPr/>
          </p:nvCxnSpPr>
          <p:spPr bwMode="auto">
            <a:xfrm>
              <a:off x="4067944" y="3567499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Abgerundetes Rechteck 40"/>
            <p:cNvSpPr/>
            <p:nvPr/>
          </p:nvSpPr>
          <p:spPr bwMode="auto">
            <a:xfrm>
              <a:off x="1259632" y="1628800"/>
              <a:ext cx="6192688" cy="3672408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8" name="Gerade Verbindung mit Pfeil 77"/>
            <p:cNvCxnSpPr/>
            <p:nvPr/>
          </p:nvCxnSpPr>
          <p:spPr bwMode="auto">
            <a:xfrm flipV="1">
              <a:off x="3072839" y="2492896"/>
              <a:ext cx="0" cy="266429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Textfeld 80"/>
            <p:cNvSpPr txBox="1"/>
            <p:nvPr/>
          </p:nvSpPr>
          <p:spPr>
            <a:xfrm>
              <a:off x="1245778" y="2413961"/>
              <a:ext cx="18409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Inanspruchnahme in %</a:t>
              </a:r>
            </a:p>
          </p:txBody>
        </p:sp>
        <p:sp>
          <p:nvSpPr>
            <p:cNvPr id="83" name="Freihandform 82"/>
            <p:cNvSpPr/>
            <p:nvPr/>
          </p:nvSpPr>
          <p:spPr bwMode="auto">
            <a:xfrm>
              <a:off x="3365100" y="2738696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" name="Gruppieren 8"/>
            <p:cNvGrpSpPr/>
            <p:nvPr/>
          </p:nvGrpSpPr>
          <p:grpSpPr>
            <a:xfrm>
              <a:off x="3635896" y="1770635"/>
              <a:ext cx="2366717" cy="578245"/>
              <a:chOff x="3489536" y="1584387"/>
              <a:chExt cx="2366717" cy="578245"/>
            </a:xfrm>
          </p:grpSpPr>
          <p:sp>
            <p:nvSpPr>
              <p:cNvPr id="22" name="Abgerundetes Rechteck 21"/>
              <p:cNvSpPr/>
              <p:nvPr/>
            </p:nvSpPr>
            <p:spPr bwMode="auto">
              <a:xfrm>
                <a:off x="3489536" y="1584387"/>
                <a:ext cx="2366717" cy="578245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5" name="Textfeld 24"/>
              <p:cNvSpPr txBox="1"/>
              <p:nvPr/>
            </p:nvSpPr>
            <p:spPr>
              <a:xfrm>
                <a:off x="3489536" y="1638046"/>
                <a:ext cx="23667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Altstetten, </a:t>
                </a:r>
                <a:br>
                  <a:rPr lang="de-CH" sz="1200" dirty="0">
                    <a:latin typeface="Calibri" panose="020F0502020204030204" pitchFamily="34" charset="0"/>
                  </a:rPr>
                </a:br>
                <a:r>
                  <a:rPr lang="de-CH" sz="1200" dirty="0">
                    <a:latin typeface="Calibri" panose="020F0502020204030204" pitchFamily="34" charset="0"/>
                  </a:rPr>
                  <a:t>Eigentumsart = Gemeinnützig</a:t>
                </a:r>
              </a:p>
            </p:txBody>
          </p:sp>
        </p:grpSp>
        <p:cxnSp>
          <p:nvCxnSpPr>
            <p:cNvPr id="38" name="Gerader Verbinder 37"/>
            <p:cNvCxnSpPr/>
            <p:nvPr/>
          </p:nvCxnSpPr>
          <p:spPr bwMode="auto">
            <a:xfrm>
              <a:off x="3097932" y="3446350"/>
              <a:ext cx="609972" cy="0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Gerader Verbinder 30"/>
            <p:cNvCxnSpPr/>
            <p:nvPr/>
          </p:nvCxnSpPr>
          <p:spPr bwMode="auto">
            <a:xfrm rot="5400000">
              <a:off x="3100550" y="3311350"/>
              <a:ext cx="0" cy="270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7" name="Textfeld 46"/>
            <p:cNvSpPr txBox="1"/>
            <p:nvPr/>
          </p:nvSpPr>
          <p:spPr>
            <a:xfrm>
              <a:off x="1835696" y="3290500"/>
              <a:ext cx="11286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gemäss KaReB</a:t>
              </a:r>
            </a:p>
          </p:txBody>
        </p:sp>
        <p:sp>
          <p:nvSpPr>
            <p:cNvPr id="108" name="Abgerundetes Rechteck 107"/>
            <p:cNvSpPr/>
            <p:nvPr/>
          </p:nvSpPr>
          <p:spPr bwMode="auto">
            <a:xfrm>
              <a:off x="4910638" y="3112703"/>
              <a:ext cx="885498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9" name="Textfeld 108"/>
            <p:cNvSpPr txBox="1"/>
            <p:nvPr/>
          </p:nvSpPr>
          <p:spPr>
            <a:xfrm>
              <a:off x="4796792" y="3102145"/>
              <a:ext cx="11433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car_pp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46" name="Gerader Verbinder 45"/>
            <p:cNvCxnSpPr/>
            <p:nvPr/>
          </p:nvCxnSpPr>
          <p:spPr bwMode="auto">
            <a:xfrm flipH="1">
              <a:off x="4568352" y="3068960"/>
              <a:ext cx="1822" cy="365902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Gerader Verbinder 47"/>
            <p:cNvCxnSpPr/>
            <p:nvPr/>
          </p:nvCxnSpPr>
          <p:spPr bwMode="auto">
            <a:xfrm rot="5400000">
              <a:off x="4568352" y="292676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Gerader Verbinder 48"/>
            <p:cNvCxnSpPr/>
            <p:nvPr/>
          </p:nvCxnSpPr>
          <p:spPr bwMode="auto">
            <a:xfrm rot="5400000">
              <a:off x="4570174" y="3292668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0" name="Textfeld 49"/>
            <p:cNvSpPr txBox="1"/>
            <p:nvPr/>
          </p:nvSpPr>
          <p:spPr>
            <a:xfrm>
              <a:off x="1370404" y="2935977"/>
              <a:ext cx="16168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im Modell verwendet</a:t>
              </a:r>
            </a:p>
          </p:txBody>
        </p:sp>
        <p:sp>
          <p:nvSpPr>
            <p:cNvPr id="51" name="Rechteck 50"/>
            <p:cNvSpPr/>
            <p:nvPr/>
          </p:nvSpPr>
          <p:spPr bwMode="auto">
            <a:xfrm>
              <a:off x="3706262" y="3065422"/>
              <a:ext cx="648072" cy="422019"/>
            </a:xfrm>
            <a:prstGeom prst="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Rechteck 4"/>
            <p:cNvSpPr/>
            <p:nvPr/>
          </p:nvSpPr>
          <p:spPr bwMode="auto">
            <a:xfrm>
              <a:off x="3707904" y="3432967"/>
              <a:ext cx="648072" cy="1586346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2" name="Gerader Verbinder 51"/>
            <p:cNvCxnSpPr/>
            <p:nvPr/>
          </p:nvCxnSpPr>
          <p:spPr bwMode="auto">
            <a:xfrm>
              <a:off x="3075906" y="3082814"/>
              <a:ext cx="609972" cy="0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3" name="Gerader Verbinder 52"/>
            <p:cNvCxnSpPr/>
            <p:nvPr/>
          </p:nvCxnSpPr>
          <p:spPr bwMode="auto">
            <a:xfrm rot="5400000">
              <a:off x="3078524" y="2947814"/>
              <a:ext cx="0" cy="270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Gerade Verbindung mit Pfeil 43"/>
            <p:cNvCxnSpPr/>
            <p:nvPr/>
          </p:nvCxnSpPr>
          <p:spPr bwMode="auto">
            <a:xfrm flipV="1">
              <a:off x="2927840" y="5019313"/>
              <a:ext cx="2364240" cy="951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11073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 smtClean="0">
                <a:solidFill>
                  <a:schemeClr val="bg1"/>
                </a:solidFill>
              </a:rPr>
              <a:t>Herkunft: Baby und Mutter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GEBURT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86315911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KaReB: Inanspruchnahme pro Jahr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635896" y="3207459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Abgerundetes Rechteck 40"/>
          <p:cNvSpPr/>
          <p:nvPr/>
        </p:nvSpPr>
        <p:spPr bwMode="auto">
          <a:xfrm>
            <a:off x="1259632" y="1484784"/>
            <a:ext cx="6480720" cy="4320480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2640791" y="2132856"/>
            <a:ext cx="0" cy="266429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259632" y="2053921"/>
            <a:ext cx="1395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Inanspruchnahme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pro Jahr in %</a:t>
            </a:r>
          </a:p>
        </p:txBody>
      </p:sp>
      <p:sp>
        <p:nvSpPr>
          <p:cNvPr id="83" name="Freihandform 82"/>
          <p:cNvSpPr/>
          <p:nvPr/>
        </p:nvSpPr>
        <p:spPr bwMode="auto">
          <a:xfrm>
            <a:off x="2933052" y="2378656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9" name="Gruppieren 8"/>
          <p:cNvGrpSpPr/>
          <p:nvPr/>
        </p:nvGrpSpPr>
        <p:grpSpPr>
          <a:xfrm>
            <a:off x="3933475" y="1698627"/>
            <a:ext cx="2366717" cy="578245"/>
            <a:chOff x="3489536" y="1584387"/>
            <a:chExt cx="2366717" cy="578245"/>
          </a:xfrm>
        </p:grpSpPr>
        <p:sp>
          <p:nvSpPr>
            <p:cNvPr id="22" name="Abgerundetes Rechteck 21"/>
            <p:cNvSpPr/>
            <p:nvPr/>
          </p:nvSpPr>
          <p:spPr bwMode="auto">
            <a:xfrm>
              <a:off x="3489536" y="1584387"/>
              <a:ext cx="2366717" cy="578245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" name="Textfeld 24"/>
            <p:cNvSpPr txBox="1"/>
            <p:nvPr/>
          </p:nvSpPr>
          <p:spPr>
            <a:xfrm>
              <a:off x="3489536" y="1638046"/>
              <a:ext cx="23667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Altstetten, </a:t>
              </a:r>
              <a:br>
                <a:rPr lang="de-CH" sz="1200" dirty="0">
                  <a:latin typeface="Calibri" panose="020F0502020204030204" pitchFamily="34" charset="0"/>
                </a:rPr>
              </a:br>
              <a:r>
                <a:rPr lang="de-CH" sz="1200" dirty="0">
                  <a:latin typeface="Calibri" panose="020F0502020204030204" pitchFamily="34" charset="0"/>
                </a:rPr>
                <a:t>Eigentumsart = Gemeinnützig</a:t>
              </a:r>
            </a:p>
          </p:txBody>
        </p:sp>
      </p:grpSp>
      <p:grpSp>
        <p:nvGrpSpPr>
          <p:cNvPr id="14" name="Gruppieren 13"/>
          <p:cNvGrpSpPr/>
          <p:nvPr/>
        </p:nvGrpSpPr>
        <p:grpSpPr>
          <a:xfrm>
            <a:off x="5940152" y="3764900"/>
            <a:ext cx="1321163" cy="288724"/>
            <a:chOff x="4365523" y="3754192"/>
            <a:chExt cx="1321163" cy="288724"/>
          </a:xfrm>
        </p:grpSpPr>
        <p:sp>
          <p:nvSpPr>
            <p:cNvPr id="108" name="Abgerundetes Rechteck 107"/>
            <p:cNvSpPr/>
            <p:nvPr/>
          </p:nvSpPr>
          <p:spPr bwMode="auto">
            <a:xfrm>
              <a:off x="4478474" y="3765917"/>
              <a:ext cx="1083538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9" name="Textfeld 108"/>
            <p:cNvSpPr txBox="1"/>
            <p:nvPr/>
          </p:nvSpPr>
          <p:spPr>
            <a:xfrm>
              <a:off x="4365523" y="3754192"/>
              <a:ext cx="13211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car_lamda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28" name="Textfeld 27"/>
          <p:cNvSpPr txBox="1"/>
          <p:nvPr/>
        </p:nvSpPr>
        <p:spPr>
          <a:xfrm>
            <a:off x="6905554" y="4659273"/>
            <a:ext cx="769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Jahre</a:t>
            </a:r>
          </a:p>
        </p:txBody>
      </p:sp>
      <p:sp>
        <p:nvSpPr>
          <p:cNvPr id="32" name="Textfeld 31"/>
          <p:cNvSpPr txBox="1"/>
          <p:nvPr/>
        </p:nvSpPr>
        <p:spPr>
          <a:xfrm>
            <a:off x="2623626" y="4779136"/>
            <a:ext cx="1054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Beginn der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Szenarien</a:t>
            </a:r>
          </a:p>
        </p:txBody>
      </p:sp>
      <p:sp>
        <p:nvSpPr>
          <p:cNvPr id="33" name="Textfeld 32"/>
          <p:cNvSpPr txBox="1"/>
          <p:nvPr/>
        </p:nvSpPr>
        <p:spPr>
          <a:xfrm>
            <a:off x="5979894" y="4788686"/>
            <a:ext cx="1256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Ende der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Szenarien</a:t>
            </a:r>
          </a:p>
        </p:txBody>
      </p:sp>
      <p:sp>
        <p:nvSpPr>
          <p:cNvPr id="35" name="Textfeld 34"/>
          <p:cNvSpPr txBox="1"/>
          <p:nvPr/>
        </p:nvSpPr>
        <p:spPr>
          <a:xfrm>
            <a:off x="5187806" y="4796257"/>
            <a:ext cx="1256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Zieljahr</a:t>
            </a:r>
          </a:p>
        </p:txBody>
      </p:sp>
      <p:cxnSp>
        <p:nvCxnSpPr>
          <p:cNvPr id="4" name="Gerader Verbinder 3"/>
          <p:cNvCxnSpPr/>
          <p:nvPr/>
        </p:nvCxnSpPr>
        <p:spPr bwMode="auto">
          <a:xfrm>
            <a:off x="3153046" y="2699683"/>
            <a:ext cx="0" cy="1953453"/>
          </a:xfrm>
          <a:prstGeom prst="line">
            <a:avLst/>
          </a:pr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Gerader Verbinder 38"/>
          <p:cNvCxnSpPr/>
          <p:nvPr/>
        </p:nvCxnSpPr>
        <p:spPr bwMode="auto">
          <a:xfrm>
            <a:off x="5816007" y="4437112"/>
            <a:ext cx="0" cy="216024"/>
          </a:xfrm>
          <a:prstGeom prst="line">
            <a:avLst/>
          </a:pr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Freihandform 6"/>
          <p:cNvSpPr/>
          <p:nvPr/>
        </p:nvSpPr>
        <p:spPr bwMode="auto">
          <a:xfrm>
            <a:off x="3155214" y="2699683"/>
            <a:ext cx="2667000" cy="1957754"/>
          </a:xfrm>
          <a:custGeom>
            <a:avLst/>
            <a:gdLst>
              <a:gd name="connsiteX0" fmla="*/ 5861 w 2667000"/>
              <a:gd name="connsiteY0" fmla="*/ 1946031 h 1957754"/>
              <a:gd name="connsiteX1" fmla="*/ 2661138 w 2667000"/>
              <a:gd name="connsiteY1" fmla="*/ 1957754 h 1957754"/>
              <a:gd name="connsiteX2" fmla="*/ 2667000 w 2667000"/>
              <a:gd name="connsiteY2" fmla="*/ 1735015 h 1957754"/>
              <a:gd name="connsiteX3" fmla="*/ 2397369 w 2667000"/>
              <a:gd name="connsiteY3" fmla="*/ 1682262 h 1957754"/>
              <a:gd name="connsiteX4" fmla="*/ 2145323 w 2667000"/>
              <a:gd name="connsiteY4" fmla="*/ 1635369 h 1957754"/>
              <a:gd name="connsiteX5" fmla="*/ 1822938 w 2667000"/>
              <a:gd name="connsiteY5" fmla="*/ 1570892 h 1957754"/>
              <a:gd name="connsiteX6" fmla="*/ 1529861 w 2667000"/>
              <a:gd name="connsiteY6" fmla="*/ 1482969 h 1957754"/>
              <a:gd name="connsiteX7" fmla="*/ 1289538 w 2667000"/>
              <a:gd name="connsiteY7" fmla="*/ 1389185 h 1957754"/>
              <a:gd name="connsiteX8" fmla="*/ 996461 w 2667000"/>
              <a:gd name="connsiteY8" fmla="*/ 1236785 h 1957754"/>
              <a:gd name="connsiteX9" fmla="*/ 779584 w 2667000"/>
              <a:gd name="connsiteY9" fmla="*/ 1084385 h 1957754"/>
              <a:gd name="connsiteX10" fmla="*/ 592015 w 2667000"/>
              <a:gd name="connsiteY10" fmla="*/ 914400 h 1957754"/>
              <a:gd name="connsiteX11" fmla="*/ 451338 w 2667000"/>
              <a:gd name="connsiteY11" fmla="*/ 750277 h 1957754"/>
              <a:gd name="connsiteX12" fmla="*/ 328246 w 2667000"/>
              <a:gd name="connsiteY12" fmla="*/ 580292 h 1957754"/>
              <a:gd name="connsiteX13" fmla="*/ 205153 w 2667000"/>
              <a:gd name="connsiteY13" fmla="*/ 381000 h 1957754"/>
              <a:gd name="connsiteX14" fmla="*/ 82061 w 2667000"/>
              <a:gd name="connsiteY14" fmla="*/ 158262 h 1957754"/>
              <a:gd name="connsiteX15" fmla="*/ 0 w 2667000"/>
              <a:gd name="connsiteY15" fmla="*/ 0 h 1957754"/>
              <a:gd name="connsiteX16" fmla="*/ 5861 w 2667000"/>
              <a:gd name="connsiteY16" fmla="*/ 1946031 h 1957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667000" h="1957754">
                <a:moveTo>
                  <a:pt x="5861" y="1946031"/>
                </a:moveTo>
                <a:lnTo>
                  <a:pt x="2661138" y="1957754"/>
                </a:lnTo>
                <a:lnTo>
                  <a:pt x="2667000" y="1735015"/>
                </a:lnTo>
                <a:lnTo>
                  <a:pt x="2397369" y="1682262"/>
                </a:lnTo>
                <a:lnTo>
                  <a:pt x="2145323" y="1635369"/>
                </a:lnTo>
                <a:lnTo>
                  <a:pt x="1822938" y="1570892"/>
                </a:lnTo>
                <a:lnTo>
                  <a:pt x="1529861" y="1482969"/>
                </a:lnTo>
                <a:lnTo>
                  <a:pt x="1289538" y="1389185"/>
                </a:lnTo>
                <a:lnTo>
                  <a:pt x="996461" y="1236785"/>
                </a:lnTo>
                <a:lnTo>
                  <a:pt x="779584" y="1084385"/>
                </a:lnTo>
                <a:lnTo>
                  <a:pt x="592015" y="914400"/>
                </a:lnTo>
                <a:lnTo>
                  <a:pt x="451338" y="750277"/>
                </a:lnTo>
                <a:lnTo>
                  <a:pt x="328246" y="580292"/>
                </a:lnTo>
                <a:lnTo>
                  <a:pt x="205153" y="381000"/>
                </a:lnTo>
                <a:lnTo>
                  <a:pt x="82061" y="158262"/>
                </a:lnTo>
                <a:lnTo>
                  <a:pt x="0" y="0"/>
                </a:lnTo>
                <a:cubicBezTo>
                  <a:pt x="1954" y="648677"/>
                  <a:pt x="3907" y="1297354"/>
                  <a:pt x="5861" y="1946031"/>
                </a:cubicBezTo>
                <a:close/>
              </a:path>
            </a:pathLst>
          </a:custGeom>
          <a:solidFill>
            <a:srgbClr val="6699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Freihandform 1"/>
          <p:cNvSpPr/>
          <p:nvPr/>
        </p:nvSpPr>
        <p:spPr bwMode="auto">
          <a:xfrm>
            <a:off x="3157819" y="2704893"/>
            <a:ext cx="3450276" cy="1850416"/>
          </a:xfrm>
          <a:custGeom>
            <a:avLst/>
            <a:gdLst>
              <a:gd name="connsiteX0" fmla="*/ 0 w 3556000"/>
              <a:gd name="connsiteY0" fmla="*/ 0 h 1507067"/>
              <a:gd name="connsiteX1" fmla="*/ 1126066 w 3556000"/>
              <a:gd name="connsiteY1" fmla="*/ 1049867 h 1507067"/>
              <a:gd name="connsiteX2" fmla="*/ 3556000 w 3556000"/>
              <a:gd name="connsiteY2" fmla="*/ 1507067 h 1507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56000" h="1507067">
                <a:moveTo>
                  <a:pt x="0" y="0"/>
                </a:moveTo>
                <a:cubicBezTo>
                  <a:pt x="266699" y="399344"/>
                  <a:pt x="533399" y="798689"/>
                  <a:pt x="1126066" y="1049867"/>
                </a:cubicBezTo>
                <a:cubicBezTo>
                  <a:pt x="1718733" y="1301045"/>
                  <a:pt x="2637366" y="1404056"/>
                  <a:pt x="3556000" y="1507067"/>
                </a:cubicBezTo>
              </a:path>
            </a:pathLst>
          </a:custGeom>
          <a:noFill/>
          <a:ln w="22225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7" name="Gerade Verbindung mit Pfeil 26"/>
          <p:cNvCxnSpPr/>
          <p:nvPr/>
        </p:nvCxnSpPr>
        <p:spPr bwMode="auto">
          <a:xfrm>
            <a:off x="2504259" y="4653136"/>
            <a:ext cx="4956528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Gerader Verbinder 33"/>
          <p:cNvCxnSpPr/>
          <p:nvPr/>
        </p:nvCxnSpPr>
        <p:spPr bwMode="auto">
          <a:xfrm>
            <a:off x="5816007" y="4526054"/>
            <a:ext cx="0" cy="25200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Gerader Verbinder 29"/>
          <p:cNvCxnSpPr/>
          <p:nvPr/>
        </p:nvCxnSpPr>
        <p:spPr bwMode="auto">
          <a:xfrm>
            <a:off x="6608095" y="4518483"/>
            <a:ext cx="0" cy="25200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Gerader Verbinder 28"/>
          <p:cNvCxnSpPr/>
          <p:nvPr/>
        </p:nvCxnSpPr>
        <p:spPr bwMode="auto">
          <a:xfrm>
            <a:off x="3153046" y="4527136"/>
            <a:ext cx="0" cy="25200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Textfeld 53"/>
          <p:cNvSpPr txBox="1"/>
          <p:nvPr/>
        </p:nvSpPr>
        <p:spPr>
          <a:xfrm>
            <a:off x="3167012" y="3985814"/>
            <a:ext cx="1406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solidFill>
                  <a:schemeClr val="bg1"/>
                </a:solidFill>
                <a:latin typeface="Calibri" panose="020F0502020204030204" pitchFamily="34" charset="0"/>
              </a:rPr>
              <a:t>Summe: </a:t>
            </a:r>
            <a:br>
              <a:rPr lang="de-CH" sz="1200" dirty="0">
                <a:solidFill>
                  <a:schemeClr val="bg1"/>
                </a:solidFill>
                <a:latin typeface="Calibri" panose="020F0502020204030204" pitchFamily="34" charset="0"/>
              </a:rPr>
            </a:br>
            <a:r>
              <a:rPr lang="de-CH" sz="1200" dirty="0">
                <a:solidFill>
                  <a:schemeClr val="bg1"/>
                </a:solidFill>
                <a:latin typeface="Calibri" panose="020F0502020204030204" pitchFamily="34" charset="0"/>
              </a:rPr>
              <a:t>Inanspruchnahme </a:t>
            </a:r>
            <a:br>
              <a:rPr lang="de-CH" sz="1200" dirty="0">
                <a:solidFill>
                  <a:schemeClr val="bg1"/>
                </a:solidFill>
                <a:latin typeface="Calibri" panose="020F0502020204030204" pitchFamily="34" charset="0"/>
              </a:rPr>
            </a:br>
            <a:r>
              <a:rPr lang="de-CH" sz="1200" dirty="0">
                <a:solidFill>
                  <a:schemeClr val="bg1"/>
                </a:solidFill>
                <a:latin typeface="Calibri" panose="020F0502020204030204" pitchFamily="34" charset="0"/>
              </a:rPr>
              <a:t>bis zum Zieljahr</a:t>
            </a:r>
          </a:p>
        </p:txBody>
      </p:sp>
      <p:sp>
        <p:nvSpPr>
          <p:cNvPr id="56" name="Abgerundetes Rechteck 55"/>
          <p:cNvSpPr/>
          <p:nvPr/>
        </p:nvSpPr>
        <p:spPr bwMode="auto">
          <a:xfrm>
            <a:off x="5979894" y="4202649"/>
            <a:ext cx="1025679" cy="252690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7" name="Textfeld 56"/>
          <p:cNvSpPr txBox="1"/>
          <p:nvPr/>
        </p:nvSpPr>
        <p:spPr>
          <a:xfrm>
            <a:off x="5857194" y="4172919"/>
            <a:ext cx="12899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solidFill>
                  <a:schemeClr val="bg1"/>
                </a:solidFill>
                <a:latin typeface="Calibri" panose="020F0502020204030204" pitchFamily="34" charset="0"/>
              </a:rPr>
              <a:t>y = exp (</a:t>
            </a:r>
            <a:r>
              <a:rPr lang="de-CH" sz="1200" b="1" dirty="0">
                <a:solidFill>
                  <a:schemeClr val="bg1"/>
                </a:solidFill>
                <a:latin typeface="Symbol" panose="05050102010706020507" pitchFamily="18" charset="2"/>
              </a:rPr>
              <a:t>l</a:t>
            </a:r>
            <a:r>
              <a:rPr lang="de-CH" sz="1200" b="1" dirty="0">
                <a:solidFill>
                  <a:schemeClr val="bg1"/>
                </a:solidFill>
                <a:latin typeface="Calibri" panose="020F0502020204030204" pitchFamily="34" charset="0"/>
              </a:rPr>
              <a:t> * </a:t>
            </a:r>
            <a:r>
              <a:rPr lang="de-CH" sz="1200" b="1" dirty="0">
                <a:solidFill>
                  <a:schemeClr val="bg1"/>
                </a:solidFill>
                <a:latin typeface="Symbol" panose="05050102010706020507" pitchFamily="18" charset="2"/>
              </a:rPr>
              <a:t>D</a:t>
            </a:r>
            <a:r>
              <a:rPr lang="de-CH" sz="1200" b="1" dirty="0">
                <a:solidFill>
                  <a:schemeClr val="bg1"/>
                </a:solidFill>
                <a:latin typeface="Calibri" panose="020F0502020204030204" pitchFamily="34" charset="0"/>
              </a:rPr>
              <a:t>t)</a:t>
            </a:r>
          </a:p>
        </p:txBody>
      </p:sp>
      <p:sp>
        <p:nvSpPr>
          <p:cNvPr id="58" name="Pfeil nach unten 57"/>
          <p:cNvSpPr/>
          <p:nvPr/>
        </p:nvSpPr>
        <p:spPr bwMode="auto">
          <a:xfrm>
            <a:off x="6478032" y="3972864"/>
            <a:ext cx="216024" cy="260406"/>
          </a:xfrm>
          <a:prstGeom prst="downArrow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5" name="Gruppieren 4"/>
          <p:cNvGrpSpPr/>
          <p:nvPr/>
        </p:nvGrpSpPr>
        <p:grpSpPr>
          <a:xfrm>
            <a:off x="5436096" y="5158466"/>
            <a:ext cx="756685" cy="440910"/>
            <a:chOff x="5488802" y="5197541"/>
            <a:chExt cx="756685" cy="440910"/>
          </a:xfrm>
        </p:grpSpPr>
        <p:sp>
          <p:nvSpPr>
            <p:cNvPr id="37" name="Pfeil nach unten 36"/>
            <p:cNvSpPr/>
            <p:nvPr/>
          </p:nvSpPr>
          <p:spPr bwMode="auto">
            <a:xfrm flipV="1">
              <a:off x="5763384" y="5197541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Abgerundetes Rechteck 39"/>
            <p:cNvSpPr/>
            <p:nvPr/>
          </p:nvSpPr>
          <p:spPr bwMode="auto">
            <a:xfrm>
              <a:off x="5580112" y="5361452"/>
              <a:ext cx="57606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5488802" y="5346490"/>
              <a:ext cx="7566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car_y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386636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Parameter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 smtClean="0">
                <a:solidFill>
                  <a:schemeClr val="bg1"/>
                </a:solidFill>
              </a:rPr>
              <a:t>WOHNFLÄCHENKONSUM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278801513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Wohnfläche pro Person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1269824" y="1772816"/>
            <a:ext cx="6768753" cy="3312368"/>
            <a:chOff x="1269824" y="1772816"/>
            <a:chExt cx="6768753" cy="3312368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269824" y="1772816"/>
              <a:ext cx="6768753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3459743" y="2780928"/>
              <a:ext cx="3628390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3298073" y="4653136"/>
              <a:ext cx="379006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081345" y="4653136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2331845" y="2308916"/>
              <a:ext cx="11330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Wohnfläche pro Person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758815" y="4170784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735333" y="2958247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Abgerundetes Rechteck 17"/>
            <p:cNvSpPr/>
            <p:nvPr/>
          </p:nvSpPr>
          <p:spPr bwMode="auto">
            <a:xfrm>
              <a:off x="3669221" y="1927865"/>
              <a:ext cx="3240360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3058376" y="1927865"/>
              <a:ext cx="45214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</a:t>
              </a:r>
              <a:r>
                <a:rPr lang="de-CH" sz="1200" dirty="0" err="1" smtClean="0">
                  <a:latin typeface="Calibri" panose="020F0502020204030204" pitchFamily="34" charset="0"/>
                </a:rPr>
                <a:t>Höngg</a:t>
              </a:r>
              <a:r>
                <a:rPr lang="de-CH" sz="1200" dirty="0" smtClean="0">
                  <a:latin typeface="Calibri" panose="020F0502020204030204" pitchFamily="34" charset="0"/>
                </a:rPr>
                <a:t>, Eigentumsart </a:t>
              </a:r>
              <a:r>
                <a:rPr lang="de-CH" sz="1200" dirty="0">
                  <a:latin typeface="Calibri" panose="020F0502020204030204" pitchFamily="34" charset="0"/>
                </a:rPr>
                <a:t>= g</a:t>
              </a:r>
              <a:r>
                <a:rPr lang="de-CH" sz="1200" dirty="0" smtClean="0">
                  <a:latin typeface="Calibri" panose="020F0502020204030204" pitchFamily="34" charset="0"/>
                </a:rPr>
                <a:t>emeinnützig </a:t>
              </a:r>
              <a:endParaRPr lang="de-CH" sz="1200" dirty="0">
                <a:latin typeface="Calibri" panose="020F0502020204030204" pitchFamily="34" charset="0"/>
              </a:endParaRPr>
            </a:p>
          </p:txBody>
        </p:sp>
        <p:grpSp>
          <p:nvGrpSpPr>
            <p:cNvPr id="54" name="Gruppieren 53"/>
            <p:cNvGrpSpPr/>
            <p:nvPr/>
          </p:nvGrpSpPr>
          <p:grpSpPr>
            <a:xfrm>
              <a:off x="1465477" y="3035417"/>
              <a:ext cx="1508119" cy="290902"/>
              <a:chOff x="1051348" y="2849221"/>
              <a:chExt cx="1508119" cy="290902"/>
            </a:xfrm>
          </p:grpSpPr>
          <p:sp>
            <p:nvSpPr>
              <p:cNvPr id="30" name="Abgerundetes Rechteck 29"/>
              <p:cNvSpPr/>
              <p:nvPr/>
            </p:nvSpPr>
            <p:spPr bwMode="auto">
              <a:xfrm>
                <a:off x="1051348" y="2863124"/>
                <a:ext cx="150811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1" name="Textfeld 30"/>
              <p:cNvSpPr txBox="1"/>
              <p:nvPr/>
            </p:nvSpPr>
            <p:spPr>
              <a:xfrm>
                <a:off x="1067952" y="2849221"/>
                <a:ext cx="14745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spa_thres_percent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5" name="Freihandform 4"/>
            <p:cNvSpPr/>
            <p:nvPr/>
          </p:nvSpPr>
          <p:spPr bwMode="auto">
            <a:xfrm>
              <a:off x="3650015" y="3235379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/>
            <p:nvPr/>
          </p:nvCxnSpPr>
          <p:spPr bwMode="auto">
            <a:xfrm>
              <a:off x="3633849" y="3573016"/>
              <a:ext cx="3454284" cy="0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Textfeld 40"/>
            <p:cNvSpPr txBox="1"/>
            <p:nvPr/>
          </p:nvSpPr>
          <p:spPr>
            <a:xfrm>
              <a:off x="6784227" y="3421940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Mittelwert</a:t>
              </a:r>
            </a:p>
          </p:txBody>
        </p:sp>
        <p:cxnSp>
          <p:nvCxnSpPr>
            <p:cNvPr id="42" name="Gerader Verbinder 41"/>
            <p:cNvCxnSpPr/>
            <p:nvPr/>
          </p:nvCxnSpPr>
          <p:spPr bwMode="auto">
            <a:xfrm flipV="1">
              <a:off x="3650015" y="2660553"/>
              <a:ext cx="3422932" cy="1150892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Textfeld 44"/>
            <p:cNvSpPr txBox="1"/>
            <p:nvPr/>
          </p:nvSpPr>
          <p:spPr>
            <a:xfrm>
              <a:off x="6999175" y="2527233"/>
              <a:ext cx="5806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Trend</a:t>
              </a:r>
            </a:p>
          </p:txBody>
        </p:sp>
        <p:sp>
          <p:nvSpPr>
            <p:cNvPr id="47" name="Geschweifte Klammer rechts 46"/>
            <p:cNvSpPr/>
            <p:nvPr/>
          </p:nvSpPr>
          <p:spPr bwMode="auto">
            <a:xfrm flipH="1">
              <a:off x="3070022" y="2788720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0" name="Gerader Verbinder 49"/>
            <p:cNvCxnSpPr/>
            <p:nvPr/>
          </p:nvCxnSpPr>
          <p:spPr bwMode="auto">
            <a:xfrm flipV="1">
              <a:off x="3459743" y="4365104"/>
              <a:ext cx="3628390" cy="5640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3459743" y="2780928"/>
              <a:ext cx="3613204" cy="7793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459743" y="2492896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7" name="Geschweifte Klammer rechts 56"/>
            <p:cNvSpPr/>
            <p:nvPr/>
          </p:nvSpPr>
          <p:spPr bwMode="auto">
            <a:xfrm flipH="1">
              <a:off x="3058376" y="3571282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2" name="Gerader Verbinder 61"/>
            <p:cNvCxnSpPr/>
            <p:nvPr/>
          </p:nvCxnSpPr>
          <p:spPr bwMode="auto">
            <a:xfrm flipH="1">
              <a:off x="5950345" y="3212976"/>
              <a:ext cx="1822" cy="365902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Gerader Verbinder 62"/>
            <p:cNvCxnSpPr/>
            <p:nvPr/>
          </p:nvCxnSpPr>
          <p:spPr bwMode="auto">
            <a:xfrm rot="5400000">
              <a:off x="5950345" y="3070782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Gerader Verbinder 63"/>
            <p:cNvCxnSpPr/>
            <p:nvPr/>
          </p:nvCxnSpPr>
          <p:spPr bwMode="auto">
            <a:xfrm rot="5400000">
              <a:off x="5952167" y="343668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8" name="Abgerundetes Rechteck 67"/>
            <p:cNvSpPr/>
            <p:nvPr/>
          </p:nvSpPr>
          <p:spPr bwMode="auto">
            <a:xfrm>
              <a:off x="6166369" y="3079993"/>
              <a:ext cx="121254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6182974" y="3066090"/>
              <a:ext cx="11959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spa_prop_trend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42384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Wohnfläche pro Person: Filter für Knickpunkt</a:t>
            </a:r>
          </a:p>
        </p:txBody>
      </p:sp>
      <p:grpSp>
        <p:nvGrpSpPr>
          <p:cNvPr id="23" name="Gruppieren 22"/>
          <p:cNvGrpSpPr/>
          <p:nvPr/>
        </p:nvGrpSpPr>
        <p:grpSpPr>
          <a:xfrm>
            <a:off x="1574800" y="1700808"/>
            <a:ext cx="6210788" cy="3312368"/>
            <a:chOff x="1889604" y="1196752"/>
            <a:chExt cx="6210788" cy="3312368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889604" y="1196752"/>
              <a:ext cx="6210788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3017502" y="2204864"/>
              <a:ext cx="4074778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2855832" y="4077072"/>
              <a:ext cx="4236448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103220" y="4077072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1889604" y="1844824"/>
              <a:ext cx="11330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Wohnfläche pro Person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316574" y="3594720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293092" y="2382183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Abgerundetes Rechteck 17"/>
            <p:cNvSpPr/>
            <p:nvPr/>
          </p:nvSpPr>
          <p:spPr bwMode="auto">
            <a:xfrm>
              <a:off x="3226980" y="1351801"/>
              <a:ext cx="3240360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3127246" y="1351801"/>
              <a:ext cx="34296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</a:t>
              </a:r>
              <a:r>
                <a:rPr lang="de-CH" sz="1200" dirty="0" err="1" smtClean="0">
                  <a:latin typeface="Calibri" panose="020F0502020204030204" pitchFamily="34" charset="0"/>
                </a:rPr>
                <a:t>Höngg</a:t>
              </a:r>
              <a:r>
                <a:rPr lang="de-CH" sz="1200" dirty="0" smtClean="0">
                  <a:latin typeface="Calibri" panose="020F0502020204030204" pitchFamily="34" charset="0"/>
                </a:rPr>
                <a:t>, Eigentumsart </a:t>
              </a:r>
              <a:r>
                <a:rPr lang="de-CH" sz="1200" dirty="0">
                  <a:latin typeface="Calibri" panose="020F0502020204030204" pitchFamily="34" charset="0"/>
                </a:rPr>
                <a:t>= g</a:t>
              </a:r>
              <a:r>
                <a:rPr lang="de-CH" sz="1200" dirty="0" smtClean="0">
                  <a:latin typeface="Calibri" panose="020F0502020204030204" pitchFamily="34" charset="0"/>
                </a:rPr>
                <a:t>emeinnützig</a:t>
              </a:r>
              <a:endParaRPr lang="de-CH" sz="1200" dirty="0">
                <a:latin typeface="Calibri" panose="020F0502020204030204" pitchFamily="34" charset="0"/>
              </a:endParaRPr>
            </a:p>
          </p:txBody>
        </p:sp>
        <p:sp>
          <p:nvSpPr>
            <p:cNvPr id="5" name="Freihandform 4"/>
            <p:cNvSpPr/>
            <p:nvPr/>
          </p:nvSpPr>
          <p:spPr bwMode="auto">
            <a:xfrm>
              <a:off x="3207774" y="2659315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>
              <a:endCxn id="49" idx="3"/>
            </p:cNvCxnSpPr>
            <p:nvPr/>
          </p:nvCxnSpPr>
          <p:spPr bwMode="auto">
            <a:xfrm>
              <a:off x="3191608" y="2996952"/>
              <a:ext cx="3900672" cy="5517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Gerader Verbinder 41"/>
            <p:cNvCxnSpPr/>
            <p:nvPr/>
          </p:nvCxnSpPr>
          <p:spPr bwMode="auto">
            <a:xfrm flipV="1">
              <a:off x="3207774" y="1916832"/>
              <a:ext cx="3884506" cy="1318549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Gerader Verbinder 49"/>
            <p:cNvCxnSpPr/>
            <p:nvPr/>
          </p:nvCxnSpPr>
          <p:spPr bwMode="auto">
            <a:xfrm>
              <a:off x="3017502" y="3794680"/>
              <a:ext cx="4074778" cy="53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3017502" y="2204864"/>
              <a:ext cx="4074778" cy="77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017502" y="1916832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37" name="Gruppieren 36"/>
            <p:cNvGrpSpPr/>
            <p:nvPr/>
          </p:nvGrpSpPr>
          <p:grpSpPr>
            <a:xfrm>
              <a:off x="5812240" y="2451162"/>
              <a:ext cx="653934" cy="291290"/>
              <a:chOff x="1325778" y="1558614"/>
              <a:chExt cx="653934" cy="291290"/>
            </a:xfrm>
          </p:grpSpPr>
          <p:cxnSp>
            <p:nvCxnSpPr>
              <p:cNvPr id="38" name="Gerader Verbinder 37"/>
              <p:cNvCxnSpPr/>
              <p:nvPr/>
            </p:nvCxnSpPr>
            <p:spPr bwMode="auto">
              <a:xfrm>
                <a:off x="1331640" y="1700808"/>
                <a:ext cx="648072" cy="0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" name="Gerader Verbinder 38"/>
              <p:cNvCxnSpPr/>
              <p:nvPr/>
            </p:nvCxnSpPr>
            <p:spPr bwMode="auto">
              <a:xfrm>
                <a:off x="1325778" y="1565516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" name="Gerader Verbinder 39"/>
              <p:cNvCxnSpPr/>
              <p:nvPr/>
            </p:nvCxnSpPr>
            <p:spPr bwMode="auto">
              <a:xfrm>
                <a:off x="1979712" y="1558614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7" name="Bogen 16"/>
            <p:cNvSpPr/>
            <p:nvPr/>
          </p:nvSpPr>
          <p:spPr bwMode="auto">
            <a:xfrm>
              <a:off x="5580112" y="2451162"/>
              <a:ext cx="914400" cy="914400"/>
            </a:xfrm>
            <a:prstGeom prst="arc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Freihandform 21"/>
            <p:cNvSpPr/>
            <p:nvPr/>
          </p:nvSpPr>
          <p:spPr bwMode="auto">
            <a:xfrm>
              <a:off x="3222523" y="2204884"/>
              <a:ext cx="3864077" cy="1017639"/>
            </a:xfrm>
            <a:custGeom>
              <a:avLst/>
              <a:gdLst>
                <a:gd name="connsiteX0" fmla="*/ 0 w 3864077"/>
                <a:gd name="connsiteY0" fmla="*/ 1017639 h 1017639"/>
                <a:gd name="connsiteX1" fmla="*/ 1061883 w 3864077"/>
                <a:gd name="connsiteY1" fmla="*/ 678426 h 1017639"/>
                <a:gd name="connsiteX2" fmla="*/ 2079522 w 3864077"/>
                <a:gd name="connsiteY2" fmla="*/ 331839 h 1017639"/>
                <a:gd name="connsiteX3" fmla="*/ 2971800 w 3864077"/>
                <a:gd name="connsiteY3" fmla="*/ 103239 h 1017639"/>
                <a:gd name="connsiteX4" fmla="*/ 3864077 w 3864077"/>
                <a:gd name="connsiteY4" fmla="*/ 0 h 1017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4077" h="1017639">
                  <a:moveTo>
                    <a:pt x="0" y="1017639"/>
                  </a:moveTo>
                  <a:lnTo>
                    <a:pt x="1061883" y="678426"/>
                  </a:lnTo>
                  <a:cubicBezTo>
                    <a:pt x="1408470" y="564126"/>
                    <a:pt x="1761203" y="427703"/>
                    <a:pt x="2079522" y="331839"/>
                  </a:cubicBezTo>
                  <a:cubicBezTo>
                    <a:pt x="2397842" y="235974"/>
                    <a:pt x="2674374" y="158545"/>
                    <a:pt x="2971800" y="103239"/>
                  </a:cubicBezTo>
                  <a:cubicBezTo>
                    <a:pt x="3269226" y="47933"/>
                    <a:pt x="3566651" y="23966"/>
                    <a:pt x="3864077" y="0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Abgerundetes Rechteck 45"/>
            <p:cNvSpPr/>
            <p:nvPr/>
          </p:nvSpPr>
          <p:spPr bwMode="auto">
            <a:xfrm>
              <a:off x="6573421" y="2451556"/>
              <a:ext cx="1265347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6514927" y="2437607"/>
              <a:ext cx="13826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spa_window_thres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771136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 smtClean="0">
                <a:solidFill>
                  <a:schemeClr val="bg1"/>
                </a:solidFill>
              </a:rPr>
              <a:t>Parameter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 smtClean="0">
                <a:solidFill>
                  <a:schemeClr val="bg1"/>
                </a:solidFill>
              </a:rPr>
              <a:t>BELEGUNGSQUOTE</a:t>
            </a:r>
            <a:endParaRPr lang="de-CH" sz="2400" dirty="0" smtClean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17887100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Belegungsquote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1269824" y="1772816"/>
            <a:ext cx="6768753" cy="3312368"/>
            <a:chOff x="1269824" y="1772816"/>
            <a:chExt cx="6768753" cy="3312368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269824" y="1772816"/>
              <a:ext cx="6768753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3459743" y="2780928"/>
              <a:ext cx="3628390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3298073" y="4653136"/>
              <a:ext cx="379006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081345" y="4653136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2331845" y="2308916"/>
              <a:ext cx="11330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Personen pro Wohnung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758815" y="4170784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735333" y="2958247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Abgerundetes Rechteck 17"/>
            <p:cNvSpPr/>
            <p:nvPr/>
          </p:nvSpPr>
          <p:spPr bwMode="auto">
            <a:xfrm>
              <a:off x="3669221" y="1927865"/>
              <a:ext cx="3240360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3569487" y="1927865"/>
              <a:ext cx="34296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</a:t>
              </a:r>
              <a:r>
                <a:rPr lang="de-CH" sz="1200" dirty="0" err="1" smtClean="0">
                  <a:latin typeface="Calibri" panose="020F0502020204030204" pitchFamily="34" charset="0"/>
                </a:rPr>
                <a:t>Höngg</a:t>
              </a:r>
              <a:r>
                <a:rPr lang="de-CH" sz="1200" dirty="0" smtClean="0">
                  <a:latin typeface="Calibri" panose="020F0502020204030204" pitchFamily="34" charset="0"/>
                </a:rPr>
                <a:t>, Eigentumsart </a:t>
              </a:r>
              <a:r>
                <a:rPr lang="de-CH" sz="1200" dirty="0">
                  <a:latin typeface="Calibri" panose="020F0502020204030204" pitchFamily="34" charset="0"/>
                </a:rPr>
                <a:t>= </a:t>
              </a:r>
              <a:r>
                <a:rPr lang="de-CH" sz="1200" dirty="0" smtClean="0">
                  <a:latin typeface="Calibri" panose="020F0502020204030204" pitchFamily="34" charset="0"/>
                </a:rPr>
                <a:t>Gemeinnützig </a:t>
              </a:r>
              <a:endParaRPr lang="de-CH" sz="1200" dirty="0">
                <a:latin typeface="Calibri" panose="020F0502020204030204" pitchFamily="34" charset="0"/>
              </a:endParaRPr>
            </a:p>
          </p:txBody>
        </p:sp>
        <p:grpSp>
          <p:nvGrpSpPr>
            <p:cNvPr id="54" name="Gruppieren 53"/>
            <p:cNvGrpSpPr/>
            <p:nvPr/>
          </p:nvGrpSpPr>
          <p:grpSpPr>
            <a:xfrm>
              <a:off x="1465477" y="3035417"/>
              <a:ext cx="1508119" cy="290902"/>
              <a:chOff x="1051348" y="2849221"/>
              <a:chExt cx="1508119" cy="290902"/>
            </a:xfrm>
          </p:grpSpPr>
          <p:sp>
            <p:nvSpPr>
              <p:cNvPr id="30" name="Abgerundetes Rechteck 29"/>
              <p:cNvSpPr/>
              <p:nvPr/>
            </p:nvSpPr>
            <p:spPr bwMode="auto">
              <a:xfrm>
                <a:off x="1051348" y="2863124"/>
                <a:ext cx="150811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1" name="Textfeld 30"/>
              <p:cNvSpPr txBox="1"/>
              <p:nvPr/>
            </p:nvSpPr>
            <p:spPr>
              <a:xfrm>
                <a:off x="1067952" y="2849221"/>
                <a:ext cx="14745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aca_thres_percent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5" name="Freihandform 4"/>
            <p:cNvSpPr/>
            <p:nvPr/>
          </p:nvSpPr>
          <p:spPr bwMode="auto">
            <a:xfrm>
              <a:off x="3650015" y="3235379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/>
            <p:nvPr/>
          </p:nvCxnSpPr>
          <p:spPr bwMode="auto">
            <a:xfrm>
              <a:off x="3633849" y="3573016"/>
              <a:ext cx="3454284" cy="0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Textfeld 40"/>
            <p:cNvSpPr txBox="1"/>
            <p:nvPr/>
          </p:nvSpPr>
          <p:spPr>
            <a:xfrm>
              <a:off x="6784227" y="3421940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Mittelwert</a:t>
              </a:r>
            </a:p>
          </p:txBody>
        </p:sp>
        <p:cxnSp>
          <p:nvCxnSpPr>
            <p:cNvPr id="42" name="Gerader Verbinder 41"/>
            <p:cNvCxnSpPr/>
            <p:nvPr/>
          </p:nvCxnSpPr>
          <p:spPr bwMode="auto">
            <a:xfrm flipV="1">
              <a:off x="3650015" y="2660553"/>
              <a:ext cx="3422932" cy="1150892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Textfeld 44"/>
            <p:cNvSpPr txBox="1"/>
            <p:nvPr/>
          </p:nvSpPr>
          <p:spPr>
            <a:xfrm>
              <a:off x="6999175" y="2527233"/>
              <a:ext cx="5806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Trend</a:t>
              </a:r>
            </a:p>
          </p:txBody>
        </p:sp>
        <p:sp>
          <p:nvSpPr>
            <p:cNvPr id="47" name="Geschweifte Klammer rechts 46"/>
            <p:cNvSpPr/>
            <p:nvPr/>
          </p:nvSpPr>
          <p:spPr bwMode="auto">
            <a:xfrm flipH="1">
              <a:off x="3070022" y="2788720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0" name="Gerader Verbinder 49"/>
            <p:cNvCxnSpPr/>
            <p:nvPr/>
          </p:nvCxnSpPr>
          <p:spPr bwMode="auto">
            <a:xfrm flipV="1">
              <a:off x="3459743" y="4365104"/>
              <a:ext cx="3628390" cy="5640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3459743" y="2780928"/>
              <a:ext cx="3613204" cy="7793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459743" y="2492896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7" name="Geschweifte Klammer rechts 56"/>
            <p:cNvSpPr/>
            <p:nvPr/>
          </p:nvSpPr>
          <p:spPr bwMode="auto">
            <a:xfrm flipH="1">
              <a:off x="3058376" y="3571282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2" name="Gerader Verbinder 61"/>
            <p:cNvCxnSpPr/>
            <p:nvPr/>
          </p:nvCxnSpPr>
          <p:spPr bwMode="auto">
            <a:xfrm flipH="1">
              <a:off x="5950345" y="3212976"/>
              <a:ext cx="1822" cy="365902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Gerader Verbinder 62"/>
            <p:cNvCxnSpPr/>
            <p:nvPr/>
          </p:nvCxnSpPr>
          <p:spPr bwMode="auto">
            <a:xfrm rot="5400000">
              <a:off x="5950345" y="3070782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Gerader Verbinder 63"/>
            <p:cNvCxnSpPr/>
            <p:nvPr/>
          </p:nvCxnSpPr>
          <p:spPr bwMode="auto">
            <a:xfrm rot="5400000">
              <a:off x="5952167" y="343668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8" name="Abgerundetes Rechteck 67"/>
            <p:cNvSpPr/>
            <p:nvPr/>
          </p:nvSpPr>
          <p:spPr bwMode="auto">
            <a:xfrm>
              <a:off x="6166369" y="3079993"/>
              <a:ext cx="121254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6182974" y="3066090"/>
              <a:ext cx="11959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aca_prop_trend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02883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Belegungsquote: Filter für Knickpunkt</a:t>
            </a:r>
          </a:p>
        </p:txBody>
      </p:sp>
      <p:grpSp>
        <p:nvGrpSpPr>
          <p:cNvPr id="23" name="Gruppieren 22"/>
          <p:cNvGrpSpPr/>
          <p:nvPr/>
        </p:nvGrpSpPr>
        <p:grpSpPr>
          <a:xfrm>
            <a:off x="1574800" y="1700808"/>
            <a:ext cx="6210788" cy="3312368"/>
            <a:chOff x="1889604" y="1196752"/>
            <a:chExt cx="6210788" cy="3312368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889604" y="1196752"/>
              <a:ext cx="6210788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3017502" y="2204864"/>
              <a:ext cx="4074778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2855832" y="4077072"/>
              <a:ext cx="4236448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103220" y="4077072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1889604" y="1844824"/>
              <a:ext cx="11330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Personen pro Wohnung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316574" y="3594720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293092" y="2382183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Abgerundetes Rechteck 17"/>
            <p:cNvSpPr/>
            <p:nvPr/>
          </p:nvSpPr>
          <p:spPr bwMode="auto">
            <a:xfrm>
              <a:off x="3226980" y="1351801"/>
              <a:ext cx="3240360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3127246" y="1351801"/>
              <a:ext cx="34296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</a:t>
              </a:r>
              <a:r>
                <a:rPr lang="de-CH" sz="1200" dirty="0" err="1" smtClean="0">
                  <a:latin typeface="Calibri" panose="020F0502020204030204" pitchFamily="34" charset="0"/>
                </a:rPr>
                <a:t>Höngg</a:t>
              </a:r>
              <a:r>
                <a:rPr lang="de-CH" sz="1200" dirty="0" smtClean="0">
                  <a:latin typeface="Calibri" panose="020F0502020204030204" pitchFamily="34" charset="0"/>
                </a:rPr>
                <a:t>, Eigentumsart </a:t>
              </a:r>
              <a:r>
                <a:rPr lang="de-CH" sz="1200" dirty="0">
                  <a:latin typeface="Calibri" panose="020F0502020204030204" pitchFamily="34" charset="0"/>
                </a:rPr>
                <a:t>= </a:t>
              </a:r>
              <a:r>
                <a:rPr lang="de-CH" sz="1200" dirty="0" smtClean="0">
                  <a:latin typeface="Calibri" panose="020F0502020204030204" pitchFamily="34" charset="0"/>
                </a:rPr>
                <a:t>Gemeinnützig </a:t>
              </a:r>
              <a:endParaRPr lang="de-CH" sz="1200" dirty="0">
                <a:latin typeface="Calibri" panose="020F0502020204030204" pitchFamily="34" charset="0"/>
              </a:endParaRPr>
            </a:p>
          </p:txBody>
        </p:sp>
        <p:sp>
          <p:nvSpPr>
            <p:cNvPr id="5" name="Freihandform 4"/>
            <p:cNvSpPr/>
            <p:nvPr/>
          </p:nvSpPr>
          <p:spPr bwMode="auto">
            <a:xfrm>
              <a:off x="3207774" y="2659315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>
              <a:endCxn id="49" idx="3"/>
            </p:cNvCxnSpPr>
            <p:nvPr/>
          </p:nvCxnSpPr>
          <p:spPr bwMode="auto">
            <a:xfrm>
              <a:off x="3191608" y="2996952"/>
              <a:ext cx="3900672" cy="5517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Gerader Verbinder 41"/>
            <p:cNvCxnSpPr/>
            <p:nvPr/>
          </p:nvCxnSpPr>
          <p:spPr bwMode="auto">
            <a:xfrm flipV="1">
              <a:off x="3207774" y="1916832"/>
              <a:ext cx="3884506" cy="1318549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Gerader Verbinder 49"/>
            <p:cNvCxnSpPr/>
            <p:nvPr/>
          </p:nvCxnSpPr>
          <p:spPr bwMode="auto">
            <a:xfrm>
              <a:off x="3017502" y="3794680"/>
              <a:ext cx="4074778" cy="53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3017502" y="2204864"/>
              <a:ext cx="4074778" cy="77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017502" y="1916832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37" name="Gruppieren 36"/>
            <p:cNvGrpSpPr/>
            <p:nvPr/>
          </p:nvGrpSpPr>
          <p:grpSpPr>
            <a:xfrm>
              <a:off x="5812240" y="2451162"/>
              <a:ext cx="653934" cy="291290"/>
              <a:chOff x="1325778" y="1558614"/>
              <a:chExt cx="653934" cy="291290"/>
            </a:xfrm>
          </p:grpSpPr>
          <p:cxnSp>
            <p:nvCxnSpPr>
              <p:cNvPr id="38" name="Gerader Verbinder 37"/>
              <p:cNvCxnSpPr/>
              <p:nvPr/>
            </p:nvCxnSpPr>
            <p:spPr bwMode="auto">
              <a:xfrm>
                <a:off x="1331640" y="1700808"/>
                <a:ext cx="648072" cy="0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" name="Gerader Verbinder 38"/>
              <p:cNvCxnSpPr/>
              <p:nvPr/>
            </p:nvCxnSpPr>
            <p:spPr bwMode="auto">
              <a:xfrm>
                <a:off x="1325778" y="1565516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" name="Gerader Verbinder 39"/>
              <p:cNvCxnSpPr/>
              <p:nvPr/>
            </p:nvCxnSpPr>
            <p:spPr bwMode="auto">
              <a:xfrm>
                <a:off x="1979712" y="1558614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7" name="Bogen 16"/>
            <p:cNvSpPr/>
            <p:nvPr/>
          </p:nvSpPr>
          <p:spPr bwMode="auto">
            <a:xfrm>
              <a:off x="5580112" y="2451162"/>
              <a:ext cx="914400" cy="914400"/>
            </a:xfrm>
            <a:prstGeom prst="arc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Freihandform 21"/>
            <p:cNvSpPr/>
            <p:nvPr/>
          </p:nvSpPr>
          <p:spPr bwMode="auto">
            <a:xfrm>
              <a:off x="3222523" y="2204884"/>
              <a:ext cx="3864077" cy="1017639"/>
            </a:xfrm>
            <a:custGeom>
              <a:avLst/>
              <a:gdLst>
                <a:gd name="connsiteX0" fmla="*/ 0 w 3864077"/>
                <a:gd name="connsiteY0" fmla="*/ 1017639 h 1017639"/>
                <a:gd name="connsiteX1" fmla="*/ 1061883 w 3864077"/>
                <a:gd name="connsiteY1" fmla="*/ 678426 h 1017639"/>
                <a:gd name="connsiteX2" fmla="*/ 2079522 w 3864077"/>
                <a:gd name="connsiteY2" fmla="*/ 331839 h 1017639"/>
                <a:gd name="connsiteX3" fmla="*/ 2971800 w 3864077"/>
                <a:gd name="connsiteY3" fmla="*/ 103239 h 1017639"/>
                <a:gd name="connsiteX4" fmla="*/ 3864077 w 3864077"/>
                <a:gd name="connsiteY4" fmla="*/ 0 h 1017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4077" h="1017639">
                  <a:moveTo>
                    <a:pt x="0" y="1017639"/>
                  </a:moveTo>
                  <a:lnTo>
                    <a:pt x="1061883" y="678426"/>
                  </a:lnTo>
                  <a:cubicBezTo>
                    <a:pt x="1408470" y="564126"/>
                    <a:pt x="1761203" y="427703"/>
                    <a:pt x="2079522" y="331839"/>
                  </a:cubicBezTo>
                  <a:cubicBezTo>
                    <a:pt x="2397842" y="235974"/>
                    <a:pt x="2674374" y="158545"/>
                    <a:pt x="2971800" y="103239"/>
                  </a:cubicBezTo>
                  <a:cubicBezTo>
                    <a:pt x="3269226" y="47933"/>
                    <a:pt x="3566651" y="23966"/>
                    <a:pt x="3864077" y="0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Abgerundetes Rechteck 45"/>
            <p:cNvSpPr/>
            <p:nvPr/>
          </p:nvSpPr>
          <p:spPr bwMode="auto">
            <a:xfrm>
              <a:off x="6573421" y="2451556"/>
              <a:ext cx="1265347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6514927" y="2437607"/>
              <a:ext cx="13826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aca_window_thres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714998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Parameter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 smtClean="0">
                <a:solidFill>
                  <a:schemeClr val="bg1"/>
                </a:solidFill>
              </a:rPr>
              <a:t>KOPROLI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1382530286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err="1" smtClean="0"/>
              <a:t>KoProLi</a:t>
            </a:r>
            <a:r>
              <a:rPr lang="de-CH" dirty="0" smtClean="0"/>
              <a:t>: </a:t>
            </a:r>
            <a:r>
              <a:rPr lang="de-CH" dirty="0"/>
              <a:t>Verzögerung der Projekte</a:t>
            </a:r>
          </a:p>
        </p:txBody>
      </p:sp>
      <p:grpSp>
        <p:nvGrpSpPr>
          <p:cNvPr id="3" name="Gruppieren 2"/>
          <p:cNvGrpSpPr/>
          <p:nvPr/>
        </p:nvGrpSpPr>
        <p:grpSpPr>
          <a:xfrm>
            <a:off x="1046388" y="1556792"/>
            <a:ext cx="6984775" cy="3456385"/>
            <a:chOff x="1046388" y="1556792"/>
            <a:chExt cx="6984775" cy="3456385"/>
          </a:xfrm>
        </p:grpSpPr>
        <p:cxnSp>
          <p:nvCxnSpPr>
            <p:cNvPr id="79" name="Gekrümmte Verbindung 78"/>
            <p:cNvCxnSpPr/>
            <p:nvPr/>
          </p:nvCxnSpPr>
          <p:spPr bwMode="auto">
            <a:xfrm>
              <a:off x="2990604" y="2847420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Abgerundetes Rechteck 40"/>
            <p:cNvSpPr/>
            <p:nvPr/>
          </p:nvSpPr>
          <p:spPr bwMode="auto">
            <a:xfrm>
              <a:off x="1046388" y="1556792"/>
              <a:ext cx="6984775" cy="3456385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8" name="Gerade Verbindung mit Pfeil 77"/>
            <p:cNvCxnSpPr/>
            <p:nvPr/>
          </p:nvCxnSpPr>
          <p:spPr bwMode="auto">
            <a:xfrm flipV="1">
              <a:off x="1995499" y="1772817"/>
              <a:ext cx="0" cy="266429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Textfeld 80"/>
            <p:cNvSpPr txBox="1"/>
            <p:nvPr/>
          </p:nvSpPr>
          <p:spPr>
            <a:xfrm>
              <a:off x="1046388" y="1693882"/>
              <a:ext cx="9629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Anteil in %</a:t>
              </a:r>
            </a:p>
          </p:txBody>
        </p:sp>
        <p:sp>
          <p:nvSpPr>
            <p:cNvPr id="83" name="Freihandform 82"/>
            <p:cNvSpPr/>
            <p:nvPr/>
          </p:nvSpPr>
          <p:spPr bwMode="auto">
            <a:xfrm>
              <a:off x="2287760" y="2018617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" name="Textfeld 27"/>
            <p:cNvSpPr txBox="1"/>
            <p:nvPr/>
          </p:nvSpPr>
          <p:spPr>
            <a:xfrm>
              <a:off x="6674128" y="4290052"/>
              <a:ext cx="1081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Verzögerung</a:t>
              </a: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2302149" y="4336218"/>
              <a:ext cx="10546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Keine Verzögerung</a:t>
              </a:r>
            </a:p>
          </p:txBody>
        </p:sp>
        <p:sp>
          <p:nvSpPr>
            <p:cNvPr id="2" name="Freihandform 1"/>
            <p:cNvSpPr/>
            <p:nvPr/>
          </p:nvSpPr>
          <p:spPr bwMode="auto">
            <a:xfrm>
              <a:off x="2512527" y="1845661"/>
              <a:ext cx="3450276" cy="2330090"/>
            </a:xfrm>
            <a:custGeom>
              <a:avLst/>
              <a:gdLst>
                <a:gd name="connsiteX0" fmla="*/ 0 w 3556000"/>
                <a:gd name="connsiteY0" fmla="*/ 0 h 1507067"/>
                <a:gd name="connsiteX1" fmla="*/ 1126066 w 3556000"/>
                <a:gd name="connsiteY1" fmla="*/ 1049867 h 1507067"/>
                <a:gd name="connsiteX2" fmla="*/ 3556000 w 3556000"/>
                <a:gd name="connsiteY2" fmla="*/ 1507067 h 1507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56000" h="1507067">
                  <a:moveTo>
                    <a:pt x="0" y="0"/>
                  </a:moveTo>
                  <a:cubicBezTo>
                    <a:pt x="266699" y="399344"/>
                    <a:pt x="533399" y="798689"/>
                    <a:pt x="1126066" y="1049867"/>
                  </a:cubicBezTo>
                  <a:cubicBezTo>
                    <a:pt x="1718733" y="1301045"/>
                    <a:pt x="2637366" y="1404056"/>
                    <a:pt x="3556000" y="1507067"/>
                  </a:cubicBezTo>
                </a:path>
              </a:pathLst>
            </a:custGeom>
            <a:noFill/>
            <a:ln w="22225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6" name="Abgerundetes Rechteck 55"/>
            <p:cNvSpPr/>
            <p:nvPr/>
          </p:nvSpPr>
          <p:spPr bwMode="auto">
            <a:xfrm>
              <a:off x="3320063" y="2971449"/>
              <a:ext cx="1025679" cy="252690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Textfeld 56"/>
            <p:cNvSpPr txBox="1"/>
            <p:nvPr/>
          </p:nvSpPr>
          <p:spPr>
            <a:xfrm>
              <a:off x="3197363" y="2941719"/>
              <a:ext cx="12899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y = exp (</a:t>
              </a:r>
              <a:r>
                <a:rPr lang="de-CH" sz="1200" b="1" dirty="0">
                  <a:solidFill>
                    <a:schemeClr val="bg1"/>
                  </a:solidFill>
                  <a:latin typeface="Symbol" panose="05050102010706020507" pitchFamily="18" charset="2"/>
                </a:rPr>
                <a:t>l</a:t>
              </a:r>
              <a:r>
                <a:rPr lang="de-CH" sz="12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 * </a:t>
              </a:r>
              <a:r>
                <a:rPr lang="de-CH" sz="1200" b="1" dirty="0">
                  <a:solidFill>
                    <a:schemeClr val="bg1"/>
                  </a:solidFill>
                  <a:latin typeface="Symbol" panose="05050102010706020507" pitchFamily="18" charset="2"/>
                </a:rPr>
                <a:t>D</a:t>
              </a:r>
              <a:r>
                <a:rPr lang="de-CH" sz="12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t)</a:t>
              </a:r>
            </a:p>
          </p:txBody>
        </p:sp>
        <p:sp>
          <p:nvSpPr>
            <p:cNvPr id="36" name="Rechteck 35"/>
            <p:cNvSpPr/>
            <p:nvPr/>
          </p:nvSpPr>
          <p:spPr bwMode="auto">
            <a:xfrm>
              <a:off x="2654194" y="2508629"/>
              <a:ext cx="365974" cy="1793799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3320063" y="4329923"/>
              <a:ext cx="9258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Ein Jahr später</a:t>
              </a:r>
            </a:p>
          </p:txBody>
        </p:sp>
        <p:sp>
          <p:nvSpPr>
            <p:cNvPr id="38" name="Textfeld 37"/>
            <p:cNvSpPr txBox="1"/>
            <p:nvPr/>
          </p:nvSpPr>
          <p:spPr>
            <a:xfrm>
              <a:off x="4364837" y="4313686"/>
              <a:ext cx="9258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Zwei Jahre später</a:t>
              </a:r>
            </a:p>
          </p:txBody>
        </p:sp>
        <p:sp>
          <p:nvSpPr>
            <p:cNvPr id="40" name="Rechteck 39"/>
            <p:cNvSpPr/>
            <p:nvPr/>
          </p:nvSpPr>
          <p:spPr bwMode="auto">
            <a:xfrm>
              <a:off x="3609830" y="3592156"/>
              <a:ext cx="365974" cy="697668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Rechteck 41"/>
            <p:cNvSpPr/>
            <p:nvPr/>
          </p:nvSpPr>
          <p:spPr bwMode="auto">
            <a:xfrm>
              <a:off x="4633422" y="3942388"/>
              <a:ext cx="365974" cy="347436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7" name="Gerade Verbindung mit Pfeil 26"/>
            <p:cNvCxnSpPr/>
            <p:nvPr/>
          </p:nvCxnSpPr>
          <p:spPr bwMode="auto">
            <a:xfrm>
              <a:off x="1858967" y="4293097"/>
              <a:ext cx="5812157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2" name="Abgerundetes Rechteck 21"/>
            <p:cNvSpPr/>
            <p:nvPr/>
          </p:nvSpPr>
          <p:spPr bwMode="auto">
            <a:xfrm>
              <a:off x="4211960" y="1700808"/>
              <a:ext cx="1368152" cy="369092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4251820" y="1743211"/>
              <a:ext cx="12865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Jahr = 2021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0149794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err="1" smtClean="0"/>
              <a:t>KoProLi</a:t>
            </a:r>
            <a:r>
              <a:rPr lang="de-CH" dirty="0" smtClean="0"/>
              <a:t>: </a:t>
            </a:r>
            <a:r>
              <a:rPr lang="de-CH" dirty="0"/>
              <a:t>Verzögerung der Projekte</a:t>
            </a:r>
          </a:p>
        </p:txBody>
      </p:sp>
      <p:grpSp>
        <p:nvGrpSpPr>
          <p:cNvPr id="3" name="Gruppieren 2"/>
          <p:cNvGrpSpPr/>
          <p:nvPr/>
        </p:nvGrpSpPr>
        <p:grpSpPr>
          <a:xfrm>
            <a:off x="493831" y="1340768"/>
            <a:ext cx="7537331" cy="3528392"/>
            <a:chOff x="493831" y="1340768"/>
            <a:chExt cx="7537331" cy="3528392"/>
          </a:xfrm>
        </p:grpSpPr>
        <p:cxnSp>
          <p:nvCxnSpPr>
            <p:cNvPr id="79" name="Gekrümmte Verbindung 78"/>
            <p:cNvCxnSpPr/>
            <p:nvPr/>
          </p:nvCxnSpPr>
          <p:spPr bwMode="auto">
            <a:xfrm>
              <a:off x="3824342" y="2848682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Abgerundetes Rechteck 40"/>
            <p:cNvSpPr/>
            <p:nvPr/>
          </p:nvSpPr>
          <p:spPr bwMode="auto">
            <a:xfrm>
              <a:off x="493831" y="1340768"/>
              <a:ext cx="7537331" cy="3528392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5" name="Textfeld 74"/>
            <p:cNvSpPr txBox="1"/>
            <p:nvPr/>
          </p:nvSpPr>
          <p:spPr>
            <a:xfrm>
              <a:off x="7019163" y="2090241"/>
              <a:ext cx="8953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Jahre</a:t>
              </a:r>
            </a:p>
          </p:txBody>
        </p:sp>
        <p:cxnSp>
          <p:nvCxnSpPr>
            <p:cNvPr id="78" name="Gerade Verbindung mit Pfeil 77"/>
            <p:cNvCxnSpPr/>
            <p:nvPr/>
          </p:nvCxnSpPr>
          <p:spPr bwMode="auto">
            <a:xfrm>
              <a:off x="2829237" y="2200610"/>
              <a:ext cx="0" cy="2237765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Textfeld 80"/>
            <p:cNvSpPr txBox="1"/>
            <p:nvPr/>
          </p:nvSpPr>
          <p:spPr>
            <a:xfrm>
              <a:off x="2420630" y="4245057"/>
              <a:ext cx="428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Symbol" panose="05050102010706020507" pitchFamily="18" charset="2"/>
                </a:rPr>
                <a:t>l</a:t>
              </a:r>
            </a:p>
          </p:txBody>
        </p:sp>
        <p:sp>
          <p:nvSpPr>
            <p:cNvPr id="83" name="Freihandform 82"/>
            <p:cNvSpPr/>
            <p:nvPr/>
          </p:nvSpPr>
          <p:spPr bwMode="auto">
            <a:xfrm>
              <a:off x="3121498" y="2446410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5" name="Gerader Verbinder 34"/>
            <p:cNvCxnSpPr>
              <a:endCxn id="37" idx="3"/>
            </p:cNvCxnSpPr>
            <p:nvPr/>
          </p:nvCxnSpPr>
          <p:spPr bwMode="auto">
            <a:xfrm flipV="1">
              <a:off x="3240332" y="2738601"/>
              <a:ext cx="2404652" cy="1300445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6" name="Ellipse 35"/>
            <p:cNvSpPr/>
            <p:nvPr/>
          </p:nvSpPr>
          <p:spPr bwMode="auto">
            <a:xfrm>
              <a:off x="3181015" y="3970391"/>
              <a:ext cx="129897" cy="129897"/>
            </a:xfrm>
            <a:prstGeom prst="ellipse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Ellipse 36"/>
            <p:cNvSpPr/>
            <p:nvPr/>
          </p:nvSpPr>
          <p:spPr bwMode="auto">
            <a:xfrm>
              <a:off x="5625961" y="2627727"/>
              <a:ext cx="129897" cy="129897"/>
            </a:xfrm>
            <a:prstGeom prst="ellipse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8" name="Gerader Verbinder 37"/>
            <p:cNvCxnSpPr/>
            <p:nvPr/>
          </p:nvCxnSpPr>
          <p:spPr bwMode="auto">
            <a:xfrm>
              <a:off x="2854330" y="2704666"/>
              <a:ext cx="2842220" cy="0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 flipV="1">
              <a:off x="5681310" y="2348880"/>
              <a:ext cx="0" cy="355786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 flipV="1">
              <a:off x="3248278" y="2348880"/>
              <a:ext cx="0" cy="1696380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Gerader Verbinder 41"/>
            <p:cNvCxnSpPr/>
            <p:nvPr/>
          </p:nvCxnSpPr>
          <p:spPr bwMode="auto">
            <a:xfrm>
              <a:off x="2834159" y="4046870"/>
              <a:ext cx="406199" cy="0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Gerader Verbinder 30"/>
            <p:cNvCxnSpPr/>
            <p:nvPr/>
          </p:nvCxnSpPr>
          <p:spPr bwMode="auto">
            <a:xfrm rot="5400000">
              <a:off x="2856948" y="2569666"/>
              <a:ext cx="0" cy="270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Gerader Verbinder 29"/>
            <p:cNvCxnSpPr/>
            <p:nvPr/>
          </p:nvCxnSpPr>
          <p:spPr bwMode="auto">
            <a:xfrm rot="5400000">
              <a:off x="2826587" y="3910260"/>
              <a:ext cx="0" cy="270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Gerader Verbinder 25"/>
            <p:cNvCxnSpPr/>
            <p:nvPr/>
          </p:nvCxnSpPr>
          <p:spPr bwMode="auto">
            <a:xfrm>
              <a:off x="5681310" y="2227724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Gerader Verbinder 6"/>
            <p:cNvCxnSpPr/>
            <p:nvPr/>
          </p:nvCxnSpPr>
          <p:spPr bwMode="auto">
            <a:xfrm>
              <a:off x="3245934" y="2220104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Gerade Verbindung mit Pfeil 17"/>
            <p:cNvCxnSpPr/>
            <p:nvPr/>
          </p:nvCxnSpPr>
          <p:spPr bwMode="auto">
            <a:xfrm>
              <a:off x="4938370" y="2353724"/>
              <a:ext cx="0" cy="762878"/>
            </a:xfrm>
            <a:prstGeom prst="straightConnector1">
              <a:avLst/>
            </a:pr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4" name="Gerade Verbindung mit Pfeil 43"/>
            <p:cNvCxnSpPr/>
            <p:nvPr/>
          </p:nvCxnSpPr>
          <p:spPr bwMode="auto">
            <a:xfrm>
              <a:off x="2684238" y="2348880"/>
              <a:ext cx="4956528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0" name="Textfeld 59"/>
            <p:cNvSpPr txBox="1"/>
            <p:nvPr/>
          </p:nvSpPr>
          <p:spPr>
            <a:xfrm>
              <a:off x="493832" y="2965140"/>
              <a:ext cx="22512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Symbol" panose="05050102010706020507" pitchFamily="18" charset="2"/>
                </a:rPr>
                <a:t>l</a:t>
              </a:r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 (pro </a:t>
              </a:r>
              <a:r>
                <a:rPr lang="de-CH" sz="1200" b="1" dirty="0" smtClean="0">
                  <a:solidFill>
                    <a:srgbClr val="60BF97"/>
                  </a:solidFill>
                  <a:latin typeface="Calibri" panose="020F0502020204030204" pitchFamily="34" charset="0"/>
                </a:rPr>
                <a:t>Jahr)</a:t>
              </a:r>
              <a:endParaRPr lang="de-CH" sz="1200" b="1" dirty="0">
                <a:solidFill>
                  <a:srgbClr val="60BF97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56" name="Gerade Verbindung mit Pfeil 55"/>
            <p:cNvCxnSpPr/>
            <p:nvPr/>
          </p:nvCxnSpPr>
          <p:spPr bwMode="auto">
            <a:xfrm flipH="1">
              <a:off x="2854330" y="3117664"/>
              <a:ext cx="2084041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2" name="Gruppieren 1"/>
            <p:cNvGrpSpPr/>
            <p:nvPr/>
          </p:nvGrpSpPr>
          <p:grpSpPr>
            <a:xfrm>
              <a:off x="2699792" y="1697749"/>
              <a:ext cx="1108948" cy="291091"/>
              <a:chOff x="4672270" y="5224993"/>
              <a:chExt cx="1108948" cy="291091"/>
            </a:xfrm>
          </p:grpSpPr>
          <p:sp>
            <p:nvSpPr>
              <p:cNvPr id="48" name="Abgerundetes Rechteck 47"/>
              <p:cNvSpPr/>
              <p:nvPr/>
            </p:nvSpPr>
            <p:spPr bwMode="auto">
              <a:xfrm>
                <a:off x="4717588" y="5239085"/>
                <a:ext cx="1063630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9" name="Textfeld 48"/>
              <p:cNvSpPr txBox="1"/>
              <p:nvPr/>
            </p:nvSpPr>
            <p:spPr>
              <a:xfrm>
                <a:off x="4672270" y="5224993"/>
                <a:ext cx="11089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pro_begin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50" name="Pfeil nach unten 49"/>
            <p:cNvSpPr/>
            <p:nvPr/>
          </p:nvSpPr>
          <p:spPr bwMode="auto">
            <a:xfrm>
              <a:off x="3139940" y="1923609"/>
              <a:ext cx="216024" cy="260406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" name="Pfeil nach unten 50"/>
            <p:cNvSpPr/>
            <p:nvPr/>
          </p:nvSpPr>
          <p:spPr bwMode="auto">
            <a:xfrm>
              <a:off x="5578464" y="1916832"/>
              <a:ext cx="216024" cy="260406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52" name="Gruppieren 51"/>
            <p:cNvGrpSpPr/>
            <p:nvPr/>
          </p:nvGrpSpPr>
          <p:grpSpPr>
            <a:xfrm>
              <a:off x="5260820" y="1688181"/>
              <a:ext cx="864096" cy="291091"/>
              <a:chOff x="4828772" y="5224993"/>
              <a:chExt cx="864096" cy="291091"/>
            </a:xfrm>
          </p:grpSpPr>
          <p:sp>
            <p:nvSpPr>
              <p:cNvPr id="53" name="Abgerundetes Rechteck 52"/>
              <p:cNvSpPr/>
              <p:nvPr/>
            </p:nvSpPr>
            <p:spPr bwMode="auto">
              <a:xfrm>
                <a:off x="4828772" y="5239085"/>
                <a:ext cx="864096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4" name="Textfeld 53"/>
              <p:cNvSpPr txBox="1"/>
              <p:nvPr/>
            </p:nvSpPr>
            <p:spPr>
              <a:xfrm>
                <a:off x="4906922" y="5224993"/>
                <a:ext cx="72008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pro_end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grpSp>
          <p:nvGrpSpPr>
            <p:cNvPr id="5" name="Gruppieren 4"/>
            <p:cNvGrpSpPr/>
            <p:nvPr/>
          </p:nvGrpSpPr>
          <p:grpSpPr>
            <a:xfrm>
              <a:off x="1089865" y="2562163"/>
              <a:ext cx="1634777" cy="298273"/>
              <a:chOff x="745433" y="2423296"/>
              <a:chExt cx="1634777" cy="298273"/>
            </a:xfrm>
          </p:grpSpPr>
          <p:sp>
            <p:nvSpPr>
              <p:cNvPr id="57" name="Abgerundetes Rechteck 56"/>
              <p:cNvSpPr/>
              <p:nvPr/>
            </p:nvSpPr>
            <p:spPr bwMode="auto">
              <a:xfrm>
                <a:off x="823580" y="2444570"/>
                <a:ext cx="1466321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9" name="Textfeld 58"/>
              <p:cNvSpPr txBox="1"/>
              <p:nvPr/>
            </p:nvSpPr>
            <p:spPr>
              <a:xfrm>
                <a:off x="745433" y="2423296"/>
                <a:ext cx="163477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pro_lambda_end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grpSp>
          <p:nvGrpSpPr>
            <p:cNvPr id="61" name="Gruppieren 60"/>
            <p:cNvGrpSpPr/>
            <p:nvPr/>
          </p:nvGrpSpPr>
          <p:grpSpPr>
            <a:xfrm>
              <a:off x="1065015" y="3883908"/>
              <a:ext cx="1634777" cy="298273"/>
              <a:chOff x="745433" y="2423296"/>
              <a:chExt cx="1634777" cy="298273"/>
            </a:xfrm>
          </p:grpSpPr>
          <p:sp>
            <p:nvSpPr>
              <p:cNvPr id="62" name="Abgerundetes Rechteck 61"/>
              <p:cNvSpPr/>
              <p:nvPr/>
            </p:nvSpPr>
            <p:spPr bwMode="auto">
              <a:xfrm>
                <a:off x="823580" y="2444570"/>
                <a:ext cx="1466321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3" name="Textfeld 62"/>
              <p:cNvSpPr txBox="1"/>
              <p:nvPr/>
            </p:nvSpPr>
            <p:spPr>
              <a:xfrm>
                <a:off x="745433" y="2423296"/>
                <a:ext cx="163477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pro_lambda_begin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38783895"/>
      </p:ext>
    </p:extLst>
  </p:cSld>
  <p:clrMapOvr>
    <a:masterClrMapping/>
  </p:clrMapOvr>
</p:sld>
</file>

<file path=ppt/theme/theme1.xml><?xml version="1.0" encoding="utf-8"?>
<a:theme xmlns:a="http://schemas.openxmlformats.org/drawingml/2006/main" name="Leer">
  <a:themeElements>
    <a:clrScheme name="Le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e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ts val="2400"/>
          </a:lnSpc>
          <a:spcBef>
            <a:spcPct val="0"/>
          </a:spcBef>
          <a:spcAft>
            <a:spcPts val="200"/>
          </a:spcAft>
          <a:buClrTx/>
          <a:buSzTx/>
          <a:buFontTx/>
          <a:buNone/>
          <a:tabLst>
            <a:tab pos="1808163" algn="l"/>
          </a:tabLst>
          <a:defRPr kumimoji="0" lang="de-CH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ts val="2400"/>
          </a:lnSpc>
          <a:spcBef>
            <a:spcPct val="0"/>
          </a:spcBef>
          <a:spcAft>
            <a:spcPts val="200"/>
          </a:spcAft>
          <a:buClrTx/>
          <a:buSzTx/>
          <a:buFontTx/>
          <a:buNone/>
          <a:tabLst>
            <a:tab pos="1808163" algn="l"/>
          </a:tabLst>
          <a:defRPr kumimoji="0" lang="de-CH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e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3241</Words>
  <Application>Microsoft Office PowerPoint</Application>
  <PresentationFormat>Bildschirmpräsentation (4:3)</PresentationFormat>
  <Paragraphs>1212</Paragraphs>
  <Slides>110</Slides>
  <Notes>110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110</vt:i4>
      </vt:variant>
    </vt:vector>
  </HeadingPairs>
  <TitlesOfParts>
    <vt:vector size="116" baseType="lpstr">
      <vt:lpstr>Arial</vt:lpstr>
      <vt:lpstr>Calibri</vt:lpstr>
      <vt:lpstr>Symbol</vt:lpstr>
      <vt:lpstr>Times</vt:lpstr>
      <vt:lpstr>Wingdings</vt:lpstr>
      <vt:lpstr>Leer</vt:lpstr>
      <vt:lpstr>PowerPoint-Präsentation</vt:lpstr>
      <vt:lpstr>TFR-Plots mit dem Ziel:  Beginn der Basisjahre festlegen</vt:lpstr>
      <vt:lpstr>Fertilitätsraten für einzelne Basisjahre</vt:lpstr>
      <vt:lpstr>tail-Korrekturen</vt:lpstr>
      <vt:lpstr>Fit: gam</vt:lpstr>
      <vt:lpstr>Zukunft: Trend und Mittel</vt:lpstr>
      <vt:lpstr>Zukunft: moving-average-Filter für Knickpunkt</vt:lpstr>
      <vt:lpstr>Zukunft: gam</vt:lpstr>
      <vt:lpstr>PowerPoint-Präsentation</vt:lpstr>
      <vt:lpstr>Plots, Ziele </vt:lpstr>
      <vt:lpstr>Baby: andere Herkunft als die Mutter</vt:lpstr>
      <vt:lpstr>Zukunft: Trend und Mittel</vt:lpstr>
      <vt:lpstr>Zukunft: moving-average-Filter für Knickpunkt</vt:lpstr>
      <vt:lpstr>PowerPoint-Präsentation</vt:lpstr>
      <vt:lpstr>Sekundäres Geschlechtsverhältnis</vt:lpstr>
      <vt:lpstr>PowerPoint-Präsentation</vt:lpstr>
      <vt:lpstr>Mortalität</vt:lpstr>
      <vt:lpstr>Basisjahre festlegen</vt:lpstr>
      <vt:lpstr>Zürich: Mortalitätsrate inkl. Tail-Korrektur</vt:lpstr>
      <vt:lpstr>Schweiz: Mortalitätsrate inkl. Tail-Korrektur</vt:lpstr>
      <vt:lpstr>GAM</vt:lpstr>
      <vt:lpstr>Verhältnis der Mortalitätsraten</vt:lpstr>
      <vt:lpstr>PowerPoint-Präsentation</vt:lpstr>
      <vt:lpstr>Zuzug*: Zuzugsrate*, Trend und Mittel</vt:lpstr>
      <vt:lpstr>Zuzug*: Zuzugsrate*, Filter für Knickpunkt</vt:lpstr>
      <vt:lpstr>PowerPoint-Präsentation</vt:lpstr>
      <vt:lpstr>Zuzug*: Verteilung nach Geschlecht und Heimat,  Trend und Mittel</vt:lpstr>
      <vt:lpstr>Zuzug*: Verteilung nach Geschlecht und Heimat, Filter für Knickpunkt</vt:lpstr>
      <vt:lpstr>PowerPoint-Präsentation</vt:lpstr>
      <vt:lpstr>Zuzug*: Altersverteilung (Ablauf)</vt:lpstr>
      <vt:lpstr>Zuzug*, Altersverteilung: moving average</vt:lpstr>
      <vt:lpstr>Zuzug*, Altersverteilung: gam</vt:lpstr>
      <vt:lpstr>Zuzug*, Altersverteilung: Trend und Mittel</vt:lpstr>
      <vt:lpstr>Zuzug*, Altersverteilung: Filter für Knickpunkt</vt:lpstr>
      <vt:lpstr>PowerPoint-Präsentation</vt:lpstr>
      <vt:lpstr>Wegzug*: Wegzugsrate*, Trend und Mittel</vt:lpstr>
      <vt:lpstr>Wegzug*: Wegzugsrate*, Filter für Knickpunkt</vt:lpstr>
      <vt:lpstr>PowerPoint-Präsentation</vt:lpstr>
      <vt:lpstr>Wegzug*: Verteilung nach Geschlecht und Heimat,  Trend und Mittel</vt:lpstr>
      <vt:lpstr>Wegzug*: Verteilung nach Geschlecht und Heimat, Filter für Knickpunkt</vt:lpstr>
      <vt:lpstr>PowerPoint-Präsentation</vt:lpstr>
      <vt:lpstr>Wegzug*: Altersverteilung (Ablauf)</vt:lpstr>
      <vt:lpstr>Wegzug*, Altersverteilung: moving average</vt:lpstr>
      <vt:lpstr>Wegzug*, Altersverteilung: gam</vt:lpstr>
      <vt:lpstr>Wegzug*, Altersverteilung: Trend und Mittel</vt:lpstr>
      <vt:lpstr>Wegzug*, Altersverteilung: Filter für Knickpunkt</vt:lpstr>
      <vt:lpstr>PowerPoint-Präsentation</vt:lpstr>
      <vt:lpstr>Umzug an Zuzug*: Anteil</vt:lpstr>
      <vt:lpstr>Umzug an Zuzug*: Anteil</vt:lpstr>
      <vt:lpstr>Umzug: Filter über Alter (Vergangenheit, dyao)</vt:lpstr>
      <vt:lpstr>Umzug: Filter über Alter (Vergangenheit, dao)</vt:lpstr>
      <vt:lpstr>Anteile (verschiedene Aggregationsstufen) zusammenbringen</vt:lpstr>
      <vt:lpstr>Glätten</vt:lpstr>
      <vt:lpstr>Trend und Mittel</vt:lpstr>
      <vt:lpstr>Filter für Knickpunkt</vt:lpstr>
      <vt:lpstr>Mit Werten über dem Altersgrenzwert, dann glätten</vt:lpstr>
      <vt:lpstr>PowerPoint-Präsentation</vt:lpstr>
      <vt:lpstr>Umzug: Filter über Alter (Vergangenheit, dyao)</vt:lpstr>
      <vt:lpstr>Umzug: Filter über Alter (Vergangenheit, dao)</vt:lpstr>
      <vt:lpstr>Anteile (verschiedene Aggregationsstufen) zusammenbringen</vt:lpstr>
      <vt:lpstr>Glätten</vt:lpstr>
      <vt:lpstr>Trend und Mittel</vt:lpstr>
      <vt:lpstr>Filter für Knickpunkt</vt:lpstr>
      <vt:lpstr>Mit Werten über dem Altersgrenzwert, dann glätten</vt:lpstr>
      <vt:lpstr>PowerPoint-Präsentation</vt:lpstr>
      <vt:lpstr>Einbürgerung: Ideen</vt:lpstr>
      <vt:lpstr>Einbürgerung: zwei Teile </vt:lpstr>
      <vt:lpstr>Teil 1: zeitunabhängige Einbürgerungsrate</vt:lpstr>
      <vt:lpstr>Einbürgerung und ausländische Population: Filter über Alter</vt:lpstr>
      <vt:lpstr>Bei geringer Population: bestimmter Wert</vt:lpstr>
      <vt:lpstr>Glätten, damit kein Sprung</vt:lpstr>
      <vt:lpstr>Teil 2: Trendfaktor (2a: Rate nach Jahr und Alter)</vt:lpstr>
      <vt:lpstr>2a: Rate nach Jahr und Alter</vt:lpstr>
      <vt:lpstr>Einbürgerung und ausländische Population: Filter über Alter</vt:lpstr>
      <vt:lpstr>Bei geringer Population: bestimmter Wert</vt:lpstr>
      <vt:lpstr>Glätten, damit kein Sprung</vt:lpstr>
      <vt:lpstr>2b: Rate nach Alter</vt:lpstr>
      <vt:lpstr>Einbürgerung und ausländische Population: Filter über Alter</vt:lpstr>
      <vt:lpstr>Bei geringer Population: bestimmter Wert</vt:lpstr>
      <vt:lpstr>Glätten, damit kein Sprung</vt:lpstr>
      <vt:lpstr>2c: Trendfaktor</vt:lpstr>
      <vt:lpstr>Bei geringer Rate: bestimmter Trendfaktor wählen</vt:lpstr>
      <vt:lpstr>2d: Einbürgerungsrate  (Trend, berechnet mit  Trendfaktor)</vt:lpstr>
      <vt:lpstr>Glätten (nach Anwendung des Trendfaktors)</vt:lpstr>
      <vt:lpstr>PowerPoint-Präsentation</vt:lpstr>
      <vt:lpstr>KaReB: Wohnanteil</vt:lpstr>
      <vt:lpstr>KaReB: Arealüberbauungen</vt:lpstr>
      <vt:lpstr>KaReB: Ausbaugrad</vt:lpstr>
      <vt:lpstr>KaReB: Inanspruchnahme bis zum Zieljahr</vt:lpstr>
      <vt:lpstr>KaReB: Inanspruchnahme pro Jahr</vt:lpstr>
      <vt:lpstr>PowerPoint-Präsentation</vt:lpstr>
      <vt:lpstr>Wohnfläche pro Person</vt:lpstr>
      <vt:lpstr>Wohnfläche pro Person: Filter für Knickpunkt</vt:lpstr>
      <vt:lpstr>PowerPoint-Präsentation</vt:lpstr>
      <vt:lpstr>Belegungsquote</vt:lpstr>
      <vt:lpstr>Belegungsquote: Filter für Knickpunkt</vt:lpstr>
      <vt:lpstr>PowerPoint-Präsentation</vt:lpstr>
      <vt:lpstr>KoProLi: Verzögerung der Projekte</vt:lpstr>
      <vt:lpstr>KoProLi: Verzögerung der Projekte</vt:lpstr>
      <vt:lpstr>Abgleich KaReB und KoProLi</vt:lpstr>
      <vt:lpstr>PowerPoint-Präsentation</vt:lpstr>
      <vt:lpstr>PowerPoint-Präsentation</vt:lpstr>
      <vt:lpstr>Modellstruktur</vt:lpstr>
      <vt:lpstr>PowerPoint-Präsentation</vt:lpstr>
      <vt:lpstr>Zeitliches</vt:lpstr>
      <vt:lpstr>Zeitliches</vt:lpstr>
      <vt:lpstr>Abgleich KaReB und mapWohnbau</vt:lpstr>
      <vt:lpstr>PowerPoint-Präsentation</vt:lpstr>
      <vt:lpstr>Eigentumsart</vt:lpstr>
      <vt:lpstr>Filter für Knickpunkt</vt:lpstr>
    </vt:vector>
  </TitlesOfParts>
  <Company>Scholtysik Niederberger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Denise Delemont</dc:creator>
  <cp:lastModifiedBy>Klemens Rosin (sszrok)</cp:lastModifiedBy>
  <cp:revision>1406</cp:revision>
  <cp:lastPrinted>2015-08-21T20:47:23Z</cp:lastPrinted>
  <dcterms:created xsi:type="dcterms:W3CDTF">2003-11-14T15:38:02Z</dcterms:created>
  <dcterms:modified xsi:type="dcterms:W3CDTF">2021-10-22T07:50:48Z</dcterms:modified>
</cp:coreProperties>
</file>